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6" r:id="rId2"/>
  </p:sldIdLst>
  <p:sldSz cx="9144000" cy="6858000" type="screen4x3"/>
  <p:notesSz cx="69469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F0000"/>
    <a:srgbClr val="FF9900"/>
    <a:srgbClr val="CC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6385" autoAdjust="0"/>
  </p:normalViewPr>
  <p:slideViewPr>
    <p:cSldViewPr>
      <p:cViewPr>
        <p:scale>
          <a:sx n="80" d="100"/>
          <a:sy n="80" d="100"/>
        </p:scale>
        <p:origin x="-690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0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5413" y="0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5413" y="8758238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19EF130-3CA4-4120-A865-D875AD57C9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478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9900" cy="460375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5413" y="0"/>
            <a:ext cx="3009900" cy="460375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0EC0437-ABEA-4758-86BC-50A92BA7139B}" type="datetimeFigureOut">
              <a:rPr lang="en-US"/>
              <a:pPr>
                <a:defRPr/>
              </a:pPr>
              <a:t>9/23/2014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82" tIns="46191" rIns="92382" bIns="46191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79913"/>
            <a:ext cx="5556250" cy="4148137"/>
          </a:xfrm>
          <a:prstGeom prst="rect">
            <a:avLst/>
          </a:prstGeom>
        </p:spPr>
        <p:txBody>
          <a:bodyPr vert="horz" lIns="92382" tIns="46191" rIns="92382" bIns="4619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8238"/>
            <a:ext cx="3009900" cy="460375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5413" y="8758238"/>
            <a:ext cx="3009900" cy="460375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C4CF33C-3D91-4E30-AF3E-96FB1A03BE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443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UNCLASSIFIED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42219-37A2-435C-82A9-BF079F9151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UNCLASSIFIED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3727A-58C2-4233-8B62-E339FB6C61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UNCLASSIFIED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12F34-8EE4-4845-B40E-0EF31CAE2D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74638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UNCLASSIFIED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2DEFE-AE19-4AD7-BDA3-C9F52B29AF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UNCLASSIFIED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228BC-AF9F-4C98-9E4C-68CDBD0FAF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UNCLASSIFIED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9BC5C-D68A-4235-ABB4-5402C1D95F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UNCLASSIFIED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1B5F6-1410-4066-A4A5-99A72BBC01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UNCLASSIFIED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92230-A205-4F25-A926-5D2D975B0F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UNCLASSIFIED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FC736-8E7B-47F6-93D2-8C8F2BB1DE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Black" pitchFamily="34" charset="0"/>
              </a:defRPr>
            </a:lvl1pPr>
          </a:lstStyle>
          <a:p>
            <a:pPr>
              <a:defRPr/>
            </a:pPr>
            <a:r>
              <a:rPr lang="en-US" smtClean="0"/>
              <a:t>UNCLASSIFIED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45A2F68-C12E-4735-B4E9-AFD724FED74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UNCLASSIFIED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98F45-ABD3-44F1-B347-9177DCBC3B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UNCLASSIFIED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6DFE1-AB50-4C8C-B82A-AFB47C8701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../../WINNT/Temporary%20Internet%20Files/OLK5AA/AIT_BN%20logo2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228600"/>
            <a:ext cx="6248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UNCLASSIFIED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ADF1B23-4C89-4F91-A234-88DA80CC9EB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8" descr="AITBn_logo_JPE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 userDrawn="1"/>
        </p:nvCxnSpPr>
        <p:spPr>
          <a:xfrm>
            <a:off x="0" y="1752600"/>
            <a:ext cx="914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3" name="Picture 38" descr="../../../WINNT/Temporary%20Internet%20Files/OLK5AA/AIT_BN%20logo2.jpg"/>
          <p:cNvPicPr>
            <a:picLocks noChangeAspect="1" noChangeArrowheads="1"/>
          </p:cNvPicPr>
          <p:nvPr userDrawn="1"/>
        </p:nvPicPr>
        <p:blipFill>
          <a:blip r:embed="rId15" r:link="rId16" cstate="print"/>
          <a:srcRect/>
          <a:stretch>
            <a:fillRect/>
          </a:stretch>
        </p:blipFill>
        <p:spPr bwMode="auto">
          <a:xfrm>
            <a:off x="7315200" y="762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  <p:sldLayoutId id="2147484044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52600"/>
          </a:xfrm>
        </p:spPr>
        <p:txBody>
          <a:bodyPr/>
          <a:lstStyle/>
          <a:p>
            <a:r>
              <a:rPr lang="en-US" sz="4000" dirty="0" smtClean="0"/>
              <a:t>BASIC </a:t>
            </a:r>
            <a:br>
              <a:rPr lang="en-US" sz="4000" dirty="0" smtClean="0"/>
            </a:br>
            <a:r>
              <a:rPr lang="en-US" sz="4000" dirty="0" smtClean="0"/>
              <a:t>RECONNAISSANCE </a:t>
            </a:r>
            <a:br>
              <a:rPr lang="en-US" sz="4000" dirty="0" smtClean="0"/>
            </a:br>
            <a:r>
              <a:rPr lang="en-US" sz="4000" dirty="0" smtClean="0"/>
              <a:t>PRIMER COURSE</a:t>
            </a:r>
            <a:endParaRPr lang="en-US" sz="4000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05800" cy="5105400"/>
          </a:xfrm>
        </p:spPr>
        <p:txBody>
          <a:bodyPr/>
          <a:lstStyle/>
          <a:p>
            <a:endParaRPr lang="en-US" sz="1400" u="sng" dirty="0" smtClean="0">
              <a:cs typeface="Tahoma" pitchFamily="34" charset="0"/>
            </a:endParaRPr>
          </a:p>
          <a:p>
            <a:r>
              <a:rPr lang="en-US" sz="1400" u="sng" dirty="0" smtClean="0">
                <a:cs typeface="Tahoma" pitchFamily="34" charset="0"/>
              </a:rPr>
              <a:t>Purpose</a:t>
            </a:r>
            <a:r>
              <a:rPr lang="en-US" sz="1400" dirty="0">
                <a:cs typeface="Tahoma" pitchFamily="34" charset="0"/>
              </a:rPr>
              <a:t>:  To train students in the basic </a:t>
            </a:r>
            <a:r>
              <a:rPr lang="en-US" sz="1400" dirty="0" smtClean="0">
                <a:cs typeface="Tahoma" pitchFamily="34" charset="0"/>
              </a:rPr>
              <a:t>skills </a:t>
            </a:r>
            <a:r>
              <a:rPr lang="en-US" sz="1400" dirty="0">
                <a:cs typeface="Tahoma" pitchFamily="34" charset="0"/>
              </a:rPr>
              <a:t>associated with being a Reconnaissance Man in order to </a:t>
            </a:r>
            <a:r>
              <a:rPr lang="en-US" sz="1400" dirty="0" smtClean="0">
                <a:cs typeface="Tahoma" pitchFamily="34" charset="0"/>
              </a:rPr>
              <a:t>prepare </a:t>
            </a:r>
            <a:r>
              <a:rPr lang="en-US" sz="1400" dirty="0">
                <a:cs typeface="Tahoma" pitchFamily="34" charset="0"/>
              </a:rPr>
              <a:t>them for the </a:t>
            </a:r>
            <a:r>
              <a:rPr lang="en-US" sz="1400" dirty="0" smtClean="0">
                <a:cs typeface="Tahoma" pitchFamily="34" charset="0"/>
              </a:rPr>
              <a:t>Basic Reconnaissance Course (BRC) and </a:t>
            </a:r>
            <a:r>
              <a:rPr lang="en-US" sz="1400" dirty="0">
                <a:cs typeface="Tahoma" pitchFamily="34" charset="0"/>
              </a:rPr>
              <a:t>follow-on service within a Reconnaissance unit.</a:t>
            </a:r>
          </a:p>
          <a:p>
            <a:pPr marL="0" indent="0" eaLnBrk="1" hangingPunct="1">
              <a:buNone/>
            </a:pPr>
            <a:endParaRPr lang="en-US" sz="1200" u="sng" dirty="0">
              <a:cs typeface="Tahoma" pitchFamily="34" charset="0"/>
            </a:endParaRPr>
          </a:p>
          <a:p>
            <a:pPr eaLnBrk="1" hangingPunct="1"/>
            <a:r>
              <a:rPr lang="en-US" sz="1400" u="sng" dirty="0">
                <a:cs typeface="Tahoma" pitchFamily="34" charset="0"/>
              </a:rPr>
              <a:t>Task List</a:t>
            </a:r>
            <a:r>
              <a:rPr lang="en-US" sz="1400" dirty="0">
                <a:cs typeface="Tahoma" pitchFamily="34" charset="0"/>
              </a:rPr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 dirty="0" smtClean="0"/>
              <a:t>1000 Level</a:t>
            </a:r>
            <a:r>
              <a:rPr lang="en-US" sz="1400" dirty="0"/>
              <a:t>: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/>
              <a:t>Individual and Team Reconnaissance </a:t>
            </a:r>
            <a:r>
              <a:rPr lang="en-US" sz="1400" dirty="0" smtClean="0"/>
              <a:t>Skills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/>
              <a:t>Amphibious Reconnaissance </a:t>
            </a:r>
            <a:r>
              <a:rPr lang="en-US" sz="1400" dirty="0" smtClean="0"/>
              <a:t>Operations</a:t>
            </a:r>
          </a:p>
          <a:p>
            <a:pPr marL="914400" lvl="2" indent="0" eaLnBrk="1" hangingPunct="1">
              <a:lnSpc>
                <a:spcPct val="90000"/>
              </a:lnSpc>
              <a:buNone/>
            </a:pPr>
            <a:endParaRPr lang="en-US" sz="1200" u="sng" dirty="0"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1400" u="sng" dirty="0">
                <a:cs typeface="Tahoma" pitchFamily="34" charset="0"/>
              </a:rPr>
              <a:t>Methodology</a:t>
            </a:r>
            <a:r>
              <a:rPr lang="en-US" sz="1400" dirty="0">
                <a:cs typeface="Tahoma" pitchFamily="34" charset="0"/>
              </a:rPr>
              <a:t>: The Basic Reconnaissance </a:t>
            </a:r>
            <a:r>
              <a:rPr lang="en-US" sz="1400" dirty="0" smtClean="0">
                <a:cs typeface="Tahoma" pitchFamily="34" charset="0"/>
              </a:rPr>
              <a:t>Primer Course (BRPC) </a:t>
            </a:r>
            <a:r>
              <a:rPr lang="en-US" sz="1400" dirty="0">
                <a:cs typeface="Tahoma" pitchFamily="34" charset="0"/>
              </a:rPr>
              <a:t>provides the student with </a:t>
            </a:r>
            <a:r>
              <a:rPr lang="en-US" sz="1400" dirty="0" smtClean="0">
                <a:cs typeface="Tahoma" pitchFamily="34" charset="0"/>
              </a:rPr>
              <a:t>a </a:t>
            </a:r>
            <a:r>
              <a:rPr lang="en-US" sz="1400" dirty="0">
                <a:cs typeface="Tahoma" pitchFamily="34" charset="0"/>
              </a:rPr>
              <a:t>basic knowledge of </a:t>
            </a:r>
            <a:r>
              <a:rPr lang="en-US" sz="1400" dirty="0" smtClean="0">
                <a:cs typeface="Tahoma" pitchFamily="34" charset="0"/>
              </a:rPr>
              <a:t>knots and management of mountaineering equipment, water survival and combat conditioning.  </a:t>
            </a:r>
            <a:r>
              <a:rPr lang="en-US" sz="1400" dirty="0">
                <a:cs typeface="Tahoma" pitchFamily="34" charset="0"/>
              </a:rPr>
              <a:t>The course combines lecture, demonstration, and practical </a:t>
            </a:r>
            <a:r>
              <a:rPr lang="en-US" sz="1400" dirty="0" smtClean="0">
                <a:cs typeface="Tahoma" pitchFamily="34" charset="0"/>
              </a:rPr>
              <a:t>application with both written and performance evaluation. BRPC is a high intensity course with the primary focus being physical preparation for BRC, specifically developing aquatic competency and physical endurance. </a:t>
            </a:r>
            <a:endParaRPr lang="en-US" sz="1400" dirty="0"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sz="1200" u="sng" dirty="0"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1400" u="sng" dirty="0">
                <a:cs typeface="Tahoma" pitchFamily="34" charset="0"/>
              </a:rPr>
              <a:t>Course Length</a:t>
            </a:r>
            <a:r>
              <a:rPr lang="en-US" sz="1400" dirty="0">
                <a:cs typeface="Tahoma" pitchFamily="34" charset="0"/>
              </a:rPr>
              <a:t>: </a:t>
            </a:r>
            <a:r>
              <a:rPr lang="en-US" sz="1400" dirty="0" smtClean="0">
                <a:cs typeface="Tahoma" pitchFamily="34" charset="0"/>
              </a:rPr>
              <a:t>25</a:t>
            </a:r>
            <a:r>
              <a:rPr lang="en-US" sz="1400" dirty="0" smtClean="0">
                <a:cs typeface="Tahoma" pitchFamily="34" charset="0"/>
              </a:rPr>
              <a:t> </a:t>
            </a:r>
            <a:r>
              <a:rPr lang="en-US" sz="1400" dirty="0">
                <a:cs typeface="Tahoma" pitchFamily="34" charset="0"/>
              </a:rPr>
              <a:t>Training </a:t>
            </a:r>
            <a:r>
              <a:rPr lang="en-US" sz="1400" dirty="0" smtClean="0">
                <a:cs typeface="Tahoma" pitchFamily="34" charset="0"/>
              </a:rPr>
              <a:t>Days</a:t>
            </a:r>
            <a:r>
              <a:rPr lang="en-US" sz="1400" smtClean="0">
                <a:cs typeface="Tahoma" pitchFamily="34" charset="0"/>
              </a:rPr>
              <a:t>/ Approximately 5 weeks</a:t>
            </a:r>
            <a:endParaRPr lang="en-US" sz="2000" dirty="0" smtClean="0"/>
          </a:p>
        </p:txBody>
      </p:sp>
      <p:pic>
        <p:nvPicPr>
          <p:cNvPr id="15365" name="Picture 32" descr="soi_tc CL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676400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1752600"/>
            <a:ext cx="914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4221" y="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5939</TotalTime>
  <Words>133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BASIC  RECONNAISSANCE  PRIMER COURSE</vt:lpstr>
    </vt:vector>
  </TitlesOfParts>
  <Company>NMCI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P637 Plan</dc:title>
  <dc:creator>james.w.nolan</dc:creator>
  <cp:lastModifiedBy>Patrick GySgt Steven J</cp:lastModifiedBy>
  <cp:revision>275</cp:revision>
  <dcterms:created xsi:type="dcterms:W3CDTF">2007-05-23T22:40:37Z</dcterms:created>
  <dcterms:modified xsi:type="dcterms:W3CDTF">2014-09-23T17:15:44Z</dcterms:modified>
</cp:coreProperties>
</file>