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22565A80-F0B7-4F18-9293-3511EFDFD4AF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92DBFBA2-AA4E-430A-96BB-13DA38EA6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473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73265AE-695F-4087-870E-1DE205DFB1B8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732BFA-E1DD-41D4-90F5-02EDF6510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EB396AE-6C43-4FD6-B8A2-ED479ACC11E7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3393D1-B3A0-4E0F-ABC3-BA32389AA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7BC62F-F146-4275-849D-1A29B395AC2A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75ED60-AEF5-4FB4-A604-E6D9D8E781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4075D1-2054-43D6-9681-617CD447C329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40A1A3-C701-455A-A967-17075664A5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D8F2859-6E07-412F-9F58-60B5F9CB4909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F31C54-9D62-4D86-8BA1-D45156CE08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4E6DA1-2E9A-46A6-8414-FA99A936C292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4FCA8A-5163-4ABD-BABA-254EFFCBCC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125172D-FA76-4032-8197-522796C99985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EE7D5A9-F786-4F27-BD51-07D97C8560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54880F4-B405-40F4-90CB-8D0F335AE327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86EE71-8707-4945-8168-2A9BE5337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8AD5E2-3F77-441C-B4AE-ED9AD37BBECC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51245E-A524-4E11-B39C-F24B0D740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360AC0F-082D-4D4D-82BB-DBD0F4BFB7B5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EF9C73-01CD-4109-BE97-D63BA8B32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CE5CF-795F-4EC2-892A-6231A728E036}" type="datetimeFigureOut">
              <a:rPr lang="en-US"/>
              <a:pPr>
                <a:defRPr/>
              </a:pPr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7724410-A92B-4569-8E66-E748BDD8A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70800" y="9525"/>
            <a:ext cx="1473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4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0" y="1752600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201" r:id="rId3"/>
    <p:sldLayoutId id="2147484202" r:id="rId4"/>
    <p:sldLayoutId id="2147484203" r:id="rId5"/>
    <p:sldLayoutId id="2147484204" r:id="rId6"/>
    <p:sldLayoutId id="2147484205" r:id="rId7"/>
    <p:sldLayoutId id="2147484206" r:id="rId8"/>
    <p:sldLayoutId id="2147484207" r:id="rId9"/>
    <p:sldLayoutId id="2147484208" r:id="rId10"/>
    <p:sldLayoutId id="21474842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Arial" charset="0"/>
                <a:cs typeface="Arial" charset="0"/>
              </a:rPr>
              <a:t>ADVANCED </a:t>
            </a:r>
            <a:br>
              <a:rPr lang="en-US" sz="4000" dirty="0" smtClean="0">
                <a:latin typeface="Arial" charset="0"/>
                <a:cs typeface="Arial" charset="0"/>
              </a:rPr>
            </a:br>
            <a:r>
              <a:rPr lang="en-US" sz="4000" dirty="0" smtClean="0">
                <a:latin typeface="Arial" charset="0"/>
                <a:cs typeface="Arial" charset="0"/>
              </a:rPr>
              <a:t>INFANTRYMAN</a:t>
            </a:r>
            <a:r>
              <a:rPr lang="en-US" sz="4000" dirty="0">
                <a:latin typeface="Arial" charset="0"/>
                <a:cs typeface="Arial" charset="0"/>
              </a:rPr>
              <a:t> </a:t>
            </a:r>
            <a:r>
              <a:rPr lang="en-US" sz="4000" dirty="0" smtClean="0">
                <a:latin typeface="Arial" charset="0"/>
                <a:cs typeface="Arial" charset="0"/>
              </a:rPr>
              <a:t>COURSE</a:t>
            </a:r>
          </a:p>
        </p:txBody>
      </p:sp>
      <p:sp>
        <p:nvSpPr>
          <p:cNvPr id="20483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Autofit/>
          </a:bodyPr>
          <a:lstStyle/>
          <a:p>
            <a:r>
              <a:rPr lang="en-US" sz="1400" u="sng" dirty="0">
                <a:cs typeface="Tahoma" pitchFamily="34" charset="0"/>
              </a:rPr>
              <a:t>Purpose</a:t>
            </a:r>
            <a:r>
              <a:rPr lang="en-US" sz="1400" dirty="0">
                <a:cs typeface="Tahoma" pitchFamily="34" charset="0"/>
              </a:rPr>
              <a:t>:  </a:t>
            </a:r>
            <a:r>
              <a:rPr lang="en-US" sz="1400" dirty="0"/>
              <a:t>To provide a Marine with the knowledge and skills required of an 0311 infantry squad leader.  A Marine receives training in train the trainer, troop leading, communications, combat hunter, weapons and munitions, patrolling, offensive and defensive tactics, and urban operations.  The desired end-state is a Marine capable of performing as a rifle platoon squad leader.  </a:t>
            </a:r>
            <a:r>
              <a:rPr lang="en-US" sz="1400" dirty="0">
                <a:cs typeface="Arial" charset="0"/>
              </a:rPr>
              <a:t>This course serves to lay the foundation for future attendance at the Infantry Small Unit Leader Course.</a:t>
            </a:r>
          </a:p>
          <a:p>
            <a:pPr marL="0" indent="0" eaLnBrk="1" hangingPunct="1">
              <a:buNone/>
            </a:pPr>
            <a:endParaRPr lang="en-US" sz="1100" dirty="0">
              <a:cs typeface="Tahoma" pitchFamily="34" charset="0"/>
            </a:endParaRPr>
          </a:p>
          <a:p>
            <a:pPr eaLnBrk="1" hangingPunct="1"/>
            <a:r>
              <a:rPr lang="en-US" sz="1400" u="sng" dirty="0">
                <a:cs typeface="Arial" charset="0"/>
              </a:rPr>
              <a:t>Task List</a:t>
            </a:r>
            <a:r>
              <a:rPr lang="en-US" sz="1400" dirty="0">
                <a:cs typeface="Arial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2000 Level: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>
                <a:solidFill>
                  <a:prstClr val="black"/>
                </a:solidFill>
              </a:rPr>
              <a:t>Annex A (troop leading, combat orders, fire support planning, patrolling, and call for fire)</a:t>
            </a:r>
            <a:endParaRPr lang="en-US" sz="1400" dirty="0"/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Offense, defense, and urban operations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Machinegun employment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Mortar employment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/>
              <a:t>Anti-armor weapons and employment</a:t>
            </a:r>
          </a:p>
          <a:p>
            <a:pPr lvl="2" eaLnBrk="1" hangingPunct="1">
              <a:lnSpc>
                <a:spcPct val="90000"/>
              </a:lnSpc>
            </a:pPr>
            <a:endParaRPr lang="en-US" sz="1100" dirty="0"/>
          </a:p>
          <a:p>
            <a:pPr lvl="0"/>
            <a:r>
              <a:rPr lang="en-US" sz="1400" u="sng" dirty="0">
                <a:cs typeface="Tahoma" pitchFamily="34" charset="0"/>
              </a:rPr>
              <a:t>Methodology</a:t>
            </a:r>
            <a:r>
              <a:rPr lang="en-US" sz="1400" dirty="0">
                <a:cs typeface="Tahoma" pitchFamily="34" charset="0"/>
              </a:rPr>
              <a:t>:  </a:t>
            </a:r>
            <a:r>
              <a:rPr lang="en-US" sz="1400" dirty="0">
                <a:solidFill>
                  <a:prstClr val="black"/>
                </a:solidFill>
                <a:cs typeface="Tahoma" pitchFamily="34" charset="0"/>
              </a:rPr>
              <a:t>The c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ourse focuses on teaching the skills and doctrinal knowledge required to serve as a squad leader with an emphasis on decision-making.  Instruction is executed through lecture, practical application, field training, and live fire exercises.  Each </a:t>
            </a:r>
            <a:r>
              <a:rPr lang="en-US" sz="1400">
                <a:solidFill>
                  <a:prstClr val="black"/>
                </a:solidFill>
                <a:cs typeface="Arial" charset="0"/>
              </a:rPr>
              <a:t>student </a:t>
            </a:r>
            <a:r>
              <a:rPr lang="en-US" sz="1400" smtClean="0">
                <a:solidFill>
                  <a:prstClr val="black"/>
                </a:solidFill>
                <a:cs typeface="Arial" charset="0"/>
              </a:rPr>
              <a:t>is </a:t>
            </a:r>
            <a:r>
              <a:rPr lang="en-US" sz="1400" smtClean="0">
                <a:solidFill>
                  <a:prstClr val="black"/>
                </a:solidFill>
                <a:cs typeface="Arial" charset="0"/>
              </a:rPr>
              <a:t>tested 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during a field leadership evaluation based on a tactical scenario.</a:t>
            </a:r>
          </a:p>
          <a:p>
            <a:endParaRPr lang="en-US" sz="1100" u="sng" dirty="0"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1400" u="sng" dirty="0">
                <a:cs typeface="Tahoma" pitchFamily="34" charset="0"/>
              </a:rPr>
              <a:t>Course Length</a:t>
            </a:r>
            <a:r>
              <a:rPr lang="en-US" sz="1400" dirty="0">
                <a:cs typeface="Tahoma" pitchFamily="34" charset="0"/>
              </a:rPr>
              <a:t>:  7 Weeks / 35 Training Days</a:t>
            </a:r>
            <a:endParaRPr lang="en-US" sz="1400" u="sng" dirty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33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193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ADVANCED  INFANTRYMAN COURSE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john.dick</dc:creator>
  <cp:lastModifiedBy>Dorlon Maj James S</cp:lastModifiedBy>
  <cp:revision>169</cp:revision>
  <dcterms:created xsi:type="dcterms:W3CDTF">2011-06-16T20:44:58Z</dcterms:created>
  <dcterms:modified xsi:type="dcterms:W3CDTF">2013-07-15T14:59:40Z</dcterms:modified>
</cp:coreProperties>
</file>