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86" r:id="rId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702"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pPr>
              <a:defRPr/>
            </a:pPr>
            <a:fld id="{22565A80-F0B7-4F18-9293-3511EFDFD4AF}" type="datetimeFigureOut">
              <a:rPr lang="en-US"/>
              <a:pPr>
                <a:defRPr/>
              </a:pPr>
              <a:t>7/12/2013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pPr>
              <a:defRPr/>
            </a:pPr>
            <a:fld id="{92DBFBA2-AA4E-430A-96BB-13DA38EA673D}" type="slidenum">
              <a:rPr lang="en-US"/>
              <a:pPr>
                <a:defRPr/>
              </a:pPr>
              <a:t>‹#›</a:t>
            </a:fld>
            <a:endParaRPr lang="en-US" dirty="0"/>
          </a:p>
        </p:txBody>
      </p:sp>
    </p:spTree>
    <p:extLst>
      <p:ext uri="{BB962C8B-B14F-4D97-AF65-F5344CB8AC3E}">
        <p14:creationId xmlns:p14="http://schemas.microsoft.com/office/powerpoint/2010/main" val="21301473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E73265AE-695F-4087-870E-1DE205DFB1B8}" type="datetimeFigureOut">
              <a:rPr lang="en-US"/>
              <a:pPr>
                <a:defRPr/>
              </a:pPr>
              <a:t>7/12/2013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6A732BFA-E1DD-41D4-90F5-02EDF65100A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BEB396AE-6C43-4FD6-B8A2-ED479ACC11E7}" type="datetimeFigureOut">
              <a:rPr lang="en-US"/>
              <a:pPr>
                <a:defRPr/>
              </a:pPr>
              <a:t>7/12/2013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1A3393D1-B3A0-4E0F-ABC3-BA32389AAB15}"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17BC62F-F146-4275-849D-1A29B395AC2A}" type="datetimeFigureOut">
              <a:rPr lang="en-US"/>
              <a:pPr>
                <a:defRPr/>
              </a:pPr>
              <a:t>7/12/2013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C375ED60-AEF5-4FB4-A604-E6D9D8E781D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4D4075D1-2054-43D6-9681-617CD447C329}" type="datetimeFigureOut">
              <a:rPr lang="en-US"/>
              <a:pPr>
                <a:defRPr/>
              </a:pPr>
              <a:t>7/12/2013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3040A1A3-C701-455A-A967-17075664A57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3D8F2859-6E07-412F-9F58-60B5F9CB4909}" type="datetimeFigureOut">
              <a:rPr lang="en-US"/>
              <a:pPr>
                <a:defRPr/>
              </a:pPr>
              <a:t>7/12/2013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D4F31C54-9D62-4D86-8BA1-D45156CE08FA}"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7A4E6DA1-2E9A-46A6-8414-FA99A936C292}" type="datetimeFigureOut">
              <a:rPr lang="en-US"/>
              <a:pPr>
                <a:defRPr/>
              </a:pPr>
              <a:t>7/12/2013</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2C4FCA8A-5163-4ABD-BABA-254EFFCBCCD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1125172D-FA76-4032-8197-522796C99985}" type="datetimeFigureOut">
              <a:rPr lang="en-US"/>
              <a:pPr>
                <a:defRPr/>
              </a:pPr>
              <a:t>7/12/2013</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2EE7D5A9-F786-4F27-BD51-07D97C85601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954880F4-B405-40F4-90CB-8D0F335AE327}" type="datetimeFigureOut">
              <a:rPr lang="en-US"/>
              <a:pPr>
                <a:defRPr/>
              </a:pPr>
              <a:t>7/12/2013</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5386EE71-8707-4945-8168-2A9BE5337DD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AC8AD5E2-3F77-441C-B4AE-ED9AD37BBECC}" type="datetimeFigureOut">
              <a:rPr lang="en-US"/>
              <a:pPr>
                <a:defRPr/>
              </a:pPr>
              <a:t>7/12/2013</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9E51245E-A524-4E11-B39C-F24B0D74023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3360AC0F-082D-4D4D-82BB-DBD0F4BFB7B5}" type="datetimeFigureOut">
              <a:rPr lang="en-US"/>
              <a:pPr>
                <a:defRPr/>
              </a:pPr>
              <a:t>7/12/2013</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E4EF9C73-01CD-4109-BE97-D63BA8B32EF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BD6CE5CF-795F-4EC2-892A-6231A728E036}" type="datetimeFigureOut">
              <a:rPr lang="en-US"/>
              <a:pPr>
                <a:defRPr/>
              </a:pPr>
              <a:t>7/12/2013</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D7724410-A92B-4569-8E66-E748BDD8A42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cstate="print"/>
          <a:srcRect/>
          <a:stretch>
            <a:fillRect/>
          </a:stretch>
        </p:blipFill>
        <p:spPr bwMode="auto">
          <a:xfrm>
            <a:off x="7670800" y="9525"/>
            <a:ext cx="1473200" cy="1524000"/>
          </a:xfrm>
          <a:prstGeom prst="rect">
            <a:avLst/>
          </a:prstGeom>
          <a:noFill/>
          <a:ln w="9525">
            <a:noFill/>
            <a:miter lim="800000"/>
            <a:headEnd/>
            <a:tailEnd/>
          </a:ln>
        </p:spPr>
      </p:pic>
      <p:pic>
        <p:nvPicPr>
          <p:cNvPr id="1027" name="Picture 4"/>
          <p:cNvPicPr>
            <a:picLocks noChangeAspect="1" noChangeArrowheads="1"/>
          </p:cNvPicPr>
          <p:nvPr userDrawn="1"/>
        </p:nvPicPr>
        <p:blipFill>
          <a:blip r:embed="rId14" cstate="print"/>
          <a:srcRect/>
          <a:stretch>
            <a:fillRect/>
          </a:stretch>
        </p:blipFill>
        <p:spPr bwMode="auto">
          <a:xfrm>
            <a:off x="0" y="0"/>
            <a:ext cx="1447800" cy="1447800"/>
          </a:xfrm>
          <a:prstGeom prst="rect">
            <a:avLst/>
          </a:prstGeom>
          <a:noFill/>
          <a:ln w="9525">
            <a:noFill/>
            <a:miter lim="800000"/>
            <a:headEnd/>
            <a:tailEnd/>
          </a:ln>
        </p:spPr>
      </p:pic>
      <p:cxnSp>
        <p:nvCxnSpPr>
          <p:cNvPr id="9" name="Straight Connector 8"/>
          <p:cNvCxnSpPr/>
          <p:nvPr userDrawn="1"/>
        </p:nvCxnSpPr>
        <p:spPr>
          <a:xfrm>
            <a:off x="0" y="1752600"/>
            <a:ext cx="9144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99" r:id="rId1"/>
    <p:sldLayoutId id="2147484200" r:id="rId2"/>
    <p:sldLayoutId id="2147484201" r:id="rId3"/>
    <p:sldLayoutId id="2147484202" r:id="rId4"/>
    <p:sldLayoutId id="2147484203" r:id="rId5"/>
    <p:sldLayoutId id="2147484204" r:id="rId6"/>
    <p:sldLayoutId id="2147484205" r:id="rId7"/>
    <p:sldLayoutId id="2147484206" r:id="rId8"/>
    <p:sldLayoutId id="2147484207" r:id="rId9"/>
    <p:sldLayoutId id="2147484208" r:id="rId10"/>
    <p:sldLayoutId id="214748420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220" y="152400"/>
            <a:ext cx="9144000" cy="1143000"/>
          </a:xfrm>
        </p:spPr>
        <p:txBody>
          <a:bodyPr/>
          <a:lstStyle/>
          <a:p>
            <a:r>
              <a:rPr lang="en-US" sz="4000" dirty="0" smtClean="0">
                <a:latin typeface="Arial" charset="0"/>
                <a:cs typeface="Arial" charset="0"/>
              </a:rPr>
              <a:t>MARTIAL ARTS </a:t>
            </a:r>
            <a:br>
              <a:rPr lang="en-US" sz="4000" dirty="0" smtClean="0">
                <a:latin typeface="Arial" charset="0"/>
                <a:cs typeface="Arial" charset="0"/>
              </a:rPr>
            </a:br>
            <a:r>
              <a:rPr lang="en-US" sz="4000" dirty="0" smtClean="0">
                <a:latin typeface="Arial" charset="0"/>
                <a:cs typeface="Arial" charset="0"/>
              </a:rPr>
              <a:t>INSTRUCTOR COURSE</a:t>
            </a:r>
          </a:p>
        </p:txBody>
      </p:sp>
      <p:sp>
        <p:nvSpPr>
          <p:cNvPr id="20483" name="Content Placeholder 6"/>
          <p:cNvSpPr>
            <a:spLocks noGrp="1"/>
          </p:cNvSpPr>
          <p:nvPr>
            <p:ph idx="1"/>
          </p:nvPr>
        </p:nvSpPr>
        <p:spPr>
          <a:xfrm>
            <a:off x="228600" y="1752600"/>
            <a:ext cx="8610600" cy="5105400"/>
          </a:xfrm>
        </p:spPr>
        <p:txBody>
          <a:bodyPr>
            <a:noAutofit/>
          </a:bodyPr>
          <a:lstStyle/>
          <a:p>
            <a:r>
              <a:rPr lang="en-US" sz="1400" u="sng" dirty="0">
                <a:cs typeface="Tahoma" pitchFamily="34" charset="0"/>
              </a:rPr>
              <a:t>Purpose</a:t>
            </a:r>
            <a:r>
              <a:rPr lang="en-US" sz="1400" dirty="0">
                <a:cs typeface="Tahoma" pitchFamily="34" charset="0"/>
              </a:rPr>
              <a:t>:  To prepare and certify all Marines as Martial Arts Instructors (MOS 0916).  The course provides instructional knowledge and techniques necessary for training and certifying personnel at the tan, gray, and green belt user levels.   </a:t>
            </a:r>
          </a:p>
          <a:p>
            <a:endParaRPr lang="en-US" sz="1100" dirty="0">
              <a:cs typeface="Tahoma" pitchFamily="34" charset="0"/>
            </a:endParaRPr>
          </a:p>
          <a:p>
            <a:pPr lvl="0" eaLnBrk="1" hangingPunct="1"/>
            <a:r>
              <a:rPr lang="en-US" sz="1400" u="sng" dirty="0">
                <a:solidFill>
                  <a:prstClr val="black"/>
                </a:solidFill>
                <a:cs typeface="Tahoma" pitchFamily="34" charset="0"/>
              </a:rPr>
              <a:t>Task List</a:t>
            </a:r>
            <a:r>
              <a:rPr lang="en-US" sz="1400" dirty="0">
                <a:solidFill>
                  <a:prstClr val="black"/>
                </a:solidFill>
                <a:cs typeface="Tahoma" pitchFamily="34" charset="0"/>
              </a:rPr>
              <a:t>: </a:t>
            </a:r>
          </a:p>
          <a:p>
            <a:pPr lvl="1" eaLnBrk="1" hangingPunct="1">
              <a:lnSpc>
                <a:spcPct val="90000"/>
              </a:lnSpc>
            </a:pPr>
            <a:r>
              <a:rPr lang="en-US" sz="1400" dirty="0">
                <a:solidFill>
                  <a:prstClr val="black"/>
                </a:solidFill>
              </a:rPr>
              <a:t>2000 Level: </a:t>
            </a:r>
          </a:p>
          <a:p>
            <a:pPr lvl="2" eaLnBrk="1" hangingPunct="1">
              <a:lnSpc>
                <a:spcPct val="90000"/>
              </a:lnSpc>
            </a:pPr>
            <a:r>
              <a:rPr lang="en-US" sz="1400" dirty="0">
                <a:solidFill>
                  <a:prstClr val="black"/>
                </a:solidFill>
              </a:rPr>
              <a:t>Prepare for instruction and conduct a lesson</a:t>
            </a:r>
          </a:p>
          <a:p>
            <a:pPr lvl="2" eaLnBrk="1" hangingPunct="1">
              <a:lnSpc>
                <a:spcPct val="90000"/>
              </a:lnSpc>
            </a:pPr>
            <a:r>
              <a:rPr lang="en-US" sz="1400" dirty="0">
                <a:solidFill>
                  <a:prstClr val="black"/>
                </a:solidFill>
              </a:rPr>
              <a:t>Reinforce core values through values-based mental and character tie-ins</a:t>
            </a:r>
          </a:p>
          <a:p>
            <a:pPr lvl="2" eaLnBrk="1" hangingPunct="1">
              <a:lnSpc>
                <a:spcPct val="90000"/>
              </a:lnSpc>
            </a:pPr>
            <a:r>
              <a:rPr lang="en-US" sz="1400" dirty="0">
                <a:solidFill>
                  <a:prstClr val="black"/>
                </a:solidFill>
              </a:rPr>
              <a:t>Supervise free sparring</a:t>
            </a:r>
          </a:p>
          <a:p>
            <a:pPr lvl="2" eaLnBrk="1" hangingPunct="1">
              <a:lnSpc>
                <a:spcPct val="90000"/>
              </a:lnSpc>
            </a:pPr>
            <a:r>
              <a:rPr lang="en-US" sz="1400" dirty="0">
                <a:solidFill>
                  <a:prstClr val="black"/>
                </a:solidFill>
              </a:rPr>
              <a:t>Conduct sustainment and integration training</a:t>
            </a:r>
          </a:p>
          <a:p>
            <a:pPr lvl="2" eaLnBrk="1" hangingPunct="1">
              <a:lnSpc>
                <a:spcPct val="90000"/>
              </a:lnSpc>
            </a:pPr>
            <a:r>
              <a:rPr lang="en-US" sz="1400" dirty="0">
                <a:solidFill>
                  <a:prstClr val="black"/>
                </a:solidFill>
              </a:rPr>
              <a:t>Conduct user level belt certification and maintain MCMAP records</a:t>
            </a:r>
          </a:p>
          <a:p>
            <a:pPr marL="914400" lvl="2" indent="0" eaLnBrk="1" hangingPunct="1">
              <a:lnSpc>
                <a:spcPct val="90000"/>
              </a:lnSpc>
              <a:buNone/>
            </a:pPr>
            <a:endParaRPr lang="en-US" sz="1100" dirty="0">
              <a:solidFill>
                <a:prstClr val="black"/>
              </a:solidFill>
            </a:endParaRPr>
          </a:p>
          <a:p>
            <a:pPr eaLnBrk="1" hangingPunct="1">
              <a:lnSpc>
                <a:spcPct val="90000"/>
              </a:lnSpc>
            </a:pPr>
            <a:r>
              <a:rPr lang="en-US" sz="1400" u="sng" dirty="0">
                <a:cs typeface="Tahoma" pitchFamily="34" charset="0"/>
              </a:rPr>
              <a:t>Methodology</a:t>
            </a:r>
            <a:r>
              <a:rPr lang="en-US" sz="1400" dirty="0">
                <a:cs typeface="Tahoma" pitchFamily="34" charset="0"/>
              </a:rPr>
              <a:t>:  The  course  covers:  instructor skills, green belt techniques and tie-ins, implementation of a MCMAP combat conditioning program, conduct of sustainment and integration training, and tan, gray, and green belt instructor skills.  Areas of instruction emphasize all three disciplines (mental, character, and physical) of MCMAP, relevant to the student’s professional development both as an instructor and practitioner of MCMAP.  The mental and character disciplines are addressed through student instruction and evaluation on guided discussions, warrior studies, and martial culture studies.  The physical discipline is developed through student instruction and evaluation in rifle and bayonet techniques, ground fighting, throws, chokes, knife techniques, weapons of opportunity, and elements of anatomy and physiology.  </a:t>
            </a:r>
          </a:p>
          <a:p>
            <a:pPr eaLnBrk="1" hangingPunct="1">
              <a:lnSpc>
                <a:spcPct val="90000"/>
              </a:lnSpc>
            </a:pPr>
            <a:endParaRPr lang="en-US" sz="1100" u="sng" dirty="0">
              <a:cs typeface="Tahoma" pitchFamily="34" charset="0"/>
            </a:endParaRPr>
          </a:p>
          <a:p>
            <a:pPr eaLnBrk="1" hangingPunct="1">
              <a:lnSpc>
                <a:spcPct val="90000"/>
              </a:lnSpc>
            </a:pPr>
            <a:r>
              <a:rPr lang="en-US" sz="1400" u="sng" dirty="0">
                <a:cs typeface="Tahoma" pitchFamily="34" charset="0"/>
              </a:rPr>
              <a:t>Course Length</a:t>
            </a:r>
            <a:r>
              <a:rPr lang="en-US" sz="1400" dirty="0">
                <a:cs typeface="Tahoma" pitchFamily="34" charset="0"/>
              </a:rPr>
              <a:t>:  3 Weeks / 15 Training Days</a:t>
            </a:r>
            <a:endParaRPr lang="en-US" sz="1400" u="sng" dirty="0">
              <a:cs typeface="Tahoma" pitchFamily="34" charset="0"/>
            </a:endParaRPr>
          </a:p>
          <a:p>
            <a:pPr marL="0" indent="0" eaLnBrk="1" hangingPunct="1">
              <a:lnSpc>
                <a:spcPct val="90000"/>
              </a:lnSpc>
              <a:buNone/>
            </a:pPr>
            <a:endParaRPr lang="en-US" sz="1200" u="sng" dirty="0">
              <a:cs typeface="Tahoma" pitchFamily="34" charset="0"/>
            </a:endParaRPr>
          </a:p>
        </p:txBody>
      </p:sp>
    </p:spTree>
    <p:extLst>
      <p:ext uri="{BB962C8B-B14F-4D97-AF65-F5344CB8AC3E}">
        <p14:creationId xmlns:p14="http://schemas.microsoft.com/office/powerpoint/2010/main" val="4926425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2589</TotalTime>
  <Words>226</Words>
  <Application>Microsoft Office PowerPoint</Application>
  <PresentationFormat>On-screen Show (4:3)</PresentationFormat>
  <Paragraphs>14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MARTIAL ARTS  INSTRUCTOR COURSE</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john.dick</dc:creator>
  <cp:lastModifiedBy>Dorlon Maj James S</cp:lastModifiedBy>
  <cp:revision>171</cp:revision>
  <dcterms:created xsi:type="dcterms:W3CDTF">2011-06-16T20:44:58Z</dcterms:created>
  <dcterms:modified xsi:type="dcterms:W3CDTF">2013-07-12T22:53:01Z</dcterms:modified>
</cp:coreProperties>
</file>