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934200" cy="92329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58" autoAdjust="0"/>
  </p:normalViewPr>
  <p:slideViewPr>
    <p:cSldViewPr>
      <p:cViewPr>
        <p:scale>
          <a:sx n="90" d="100"/>
          <a:sy n="90" d="100"/>
        </p:scale>
        <p:origin x="-816" y="3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27475" y="0"/>
            <a:ext cx="300513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2B4C9-AFA5-4C16-8CEE-5913E74B0850}" type="datetimeFigureOut">
              <a:rPr lang="en-US" smtClean="0"/>
              <a:t>7/17/2013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8875" y="692150"/>
            <a:ext cx="4616450" cy="34623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3738" y="4386263"/>
            <a:ext cx="5546725" cy="41544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69350"/>
            <a:ext cx="3005138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27475" y="8769350"/>
            <a:ext cx="3005138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8FB90C-FB8B-4041-83D1-66DE5B976A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722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CE5EC4B6-B597-45E1-AD58-62B3AFB2AE6E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79E7D3F5-6F3C-4B09-A85D-5CFCB001F2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32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58267710-E029-475D-A890-D87B7AAF63E5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B99ABFC9-1A9B-4841-ABCD-B821653B0D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1795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8203BCA0-C5B9-4CC0-A0BC-1CEF118782C4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1EE8C8D3-FC83-4959-9F58-1E653FB8205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0999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D98EB26-BE2C-4359-926B-B24C8C9AE23A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98AFA6A1-A9EC-4344-AE81-BA80E5B29D9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1438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AED2907F-8DA9-4971-B1E6-F4C703A72D0F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A78BF504-58AD-4825-9B87-C31DB2994D0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048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B66BA30A-70D5-4B1F-88B3-F9086629F3B2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57388CA-064B-4E30-8C1D-057836F9287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434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5B0FE377-1FD5-4A63-B1D9-4DBD26DFBD41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760A025F-54CF-404C-A257-DE3FC573688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658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5505BE2D-7C78-49F0-8B8E-C8670AD77A5A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DE3888A8-F1CF-4C2D-B15A-15CB841F421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540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DA7F148-E19B-41CF-AD19-98A02B4D8A7C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707B5ECA-DCA5-4848-BDA0-CDE68F2D75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159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92391184-FA5A-4EF5-BC28-CE5C0BCA4BB2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9C15F562-1439-469A-8E31-8CDFDA064A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521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4CA48098-8FC1-44B3-8E39-5E073D9BE774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C5C0892D-8F8D-4249-9F15-3F8DF5DFCDF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301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0" y="274638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981200"/>
            <a:ext cx="8229600" cy="414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dirty="0" smtClean="0"/>
          </a:p>
        </p:txBody>
      </p:sp>
      <p:pic>
        <p:nvPicPr>
          <p:cNvPr id="1028" name="Picture 20" descr="soi_tc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175" y="7938"/>
            <a:ext cx="1600200" cy="150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Straight Connector 8"/>
          <p:cNvCxnSpPr/>
          <p:nvPr userDrawn="1"/>
        </p:nvCxnSpPr>
        <p:spPr>
          <a:xfrm>
            <a:off x="0" y="1752600"/>
            <a:ext cx="9144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4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540625" y="7939"/>
            <a:ext cx="1603375" cy="150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52038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Arial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latin typeface="Arial" charset="0"/>
                <a:cs typeface="Arial" charset="0"/>
              </a:rPr>
              <a:t>ADVANCED  </a:t>
            </a:r>
            <a:br>
              <a:rPr lang="en-US" sz="4000" dirty="0" smtClean="0">
                <a:latin typeface="Arial" charset="0"/>
                <a:cs typeface="Arial" charset="0"/>
              </a:rPr>
            </a:br>
            <a:r>
              <a:rPr lang="en-US" sz="4000" dirty="0" smtClean="0">
                <a:latin typeface="Arial" charset="0"/>
                <a:cs typeface="Arial" charset="0"/>
              </a:rPr>
              <a:t>ASSAULTMAN COURSE</a:t>
            </a:r>
          </a:p>
        </p:txBody>
      </p:sp>
      <p:sp>
        <p:nvSpPr>
          <p:cNvPr id="20483" name="Content Placeholder 6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648200"/>
          </a:xfrm>
        </p:spPr>
        <p:txBody>
          <a:bodyPr>
            <a:noAutofit/>
          </a:bodyPr>
          <a:lstStyle/>
          <a:p>
            <a:r>
              <a:rPr lang="en-US" sz="1400" u="sng" dirty="0" smtClean="0">
                <a:latin typeface="+mn-lt"/>
                <a:cs typeface="Tahoma" pitchFamily="34" charset="0"/>
              </a:rPr>
              <a:t>Purpose</a:t>
            </a:r>
            <a:r>
              <a:rPr lang="en-US" sz="1400" dirty="0" smtClean="0">
                <a:latin typeface="+mn-lt"/>
                <a:cs typeface="Tahoma" pitchFamily="34" charset="0"/>
              </a:rPr>
              <a:t>:  To provide training and education to 0351s serving in the billet of assault </a:t>
            </a:r>
            <a:r>
              <a:rPr lang="en-US" sz="1400" dirty="0" smtClean="0">
                <a:latin typeface="+mn-lt"/>
                <a:cs typeface="Arial" charset="0"/>
              </a:rPr>
              <a:t>squad or section leader</a:t>
            </a:r>
            <a:r>
              <a:rPr lang="en-US" sz="1400" dirty="0" smtClean="0">
                <a:latin typeface="+mn-lt"/>
                <a:cs typeface="Tahoma" pitchFamily="34" charset="0"/>
              </a:rPr>
              <a:t>.  The desired end-state is to develop the doctrinal skills requisite of an 0351 assault squad or weapons section leader and to improve student tactical decision-making abilities.   </a:t>
            </a:r>
            <a:endParaRPr lang="en-US" sz="1400" dirty="0" smtClean="0">
              <a:latin typeface="+mn-lt"/>
            </a:endParaRPr>
          </a:p>
          <a:p>
            <a:pPr eaLnBrk="1" hangingPunct="1"/>
            <a:endParaRPr lang="en-US" sz="1400" u="sng" dirty="0" smtClean="0">
              <a:latin typeface="+mn-lt"/>
              <a:cs typeface="Tahoma" pitchFamily="34" charset="0"/>
            </a:endParaRPr>
          </a:p>
          <a:p>
            <a:pPr eaLnBrk="1" hangingPunct="1"/>
            <a:r>
              <a:rPr lang="en-US" sz="1400" u="sng" dirty="0" smtClean="0">
                <a:latin typeface="+mn-lt"/>
                <a:cs typeface="Tahoma" pitchFamily="34" charset="0"/>
              </a:rPr>
              <a:t>Task List</a:t>
            </a:r>
            <a:r>
              <a:rPr lang="en-US" sz="1400" dirty="0" smtClean="0">
                <a:latin typeface="+mn-lt"/>
                <a:cs typeface="Tahoma" pitchFamily="34" charset="0"/>
              </a:rPr>
              <a:t>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400" dirty="0" smtClean="0"/>
              <a:t>1000 Level: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400" dirty="0" smtClean="0"/>
              <a:t>SMAW core competencies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400" dirty="0" smtClean="0"/>
              <a:t>Demolitions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400" dirty="0" smtClean="0"/>
              <a:t>2000 Level: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400" dirty="0" smtClean="0">
                <a:solidFill>
                  <a:prstClr val="black"/>
                </a:solidFill>
              </a:rPr>
              <a:t>Annex A (troop leading, combat orders, fire support planning, patrolling, and call for fire)</a:t>
            </a:r>
            <a:endParaRPr lang="en-US" sz="1400" dirty="0">
              <a:solidFill>
                <a:prstClr val="black"/>
              </a:solidFill>
            </a:endParaRPr>
          </a:p>
          <a:p>
            <a:pPr lvl="2" eaLnBrk="1" hangingPunct="1">
              <a:lnSpc>
                <a:spcPct val="90000"/>
              </a:lnSpc>
            </a:pPr>
            <a:r>
              <a:rPr lang="en-US" sz="1400" dirty="0">
                <a:solidFill>
                  <a:prstClr val="black"/>
                </a:solidFill>
              </a:rPr>
              <a:t>Offense, defense, and urban </a:t>
            </a:r>
            <a:r>
              <a:rPr lang="en-US" sz="1400" dirty="0" smtClean="0">
                <a:solidFill>
                  <a:prstClr val="black"/>
                </a:solidFill>
              </a:rPr>
              <a:t>operations</a:t>
            </a:r>
            <a:endParaRPr lang="en-US" sz="1400" dirty="0">
              <a:solidFill>
                <a:prstClr val="black"/>
              </a:solidFill>
            </a:endParaRPr>
          </a:p>
          <a:p>
            <a:pPr lvl="2" eaLnBrk="1" hangingPunct="1">
              <a:lnSpc>
                <a:spcPct val="90000"/>
              </a:lnSpc>
            </a:pPr>
            <a:r>
              <a:rPr lang="en-US" sz="1400" dirty="0">
                <a:solidFill>
                  <a:prstClr val="black"/>
                </a:solidFill>
              </a:rPr>
              <a:t>Anti-armor weapons and employment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400" dirty="0" smtClean="0">
                <a:cs typeface="Tahoma" pitchFamily="34" charset="0"/>
              </a:rPr>
              <a:t>APOBS and breaching employment</a:t>
            </a:r>
            <a:endParaRPr lang="en-US" sz="1400" dirty="0">
              <a:cs typeface="Tahoma" pitchFamily="34" charset="0"/>
            </a:endParaRPr>
          </a:p>
          <a:p>
            <a:pPr lvl="2" eaLnBrk="1" hangingPunct="1">
              <a:lnSpc>
                <a:spcPct val="90000"/>
              </a:lnSpc>
            </a:pPr>
            <a:endParaRPr lang="en-US" sz="1400" dirty="0" smtClean="0">
              <a:cs typeface="Tahoma" pitchFamily="34" charset="0"/>
            </a:endParaRPr>
          </a:p>
          <a:p>
            <a:pPr lvl="0"/>
            <a:r>
              <a:rPr lang="en-US" sz="1400" u="sng" dirty="0" smtClean="0">
                <a:latin typeface="+mn-lt"/>
                <a:cs typeface="Tahoma" pitchFamily="34" charset="0"/>
              </a:rPr>
              <a:t>Methodology</a:t>
            </a:r>
            <a:r>
              <a:rPr lang="en-US" sz="1400" dirty="0" smtClean="0">
                <a:latin typeface="+mn-lt"/>
                <a:cs typeface="Tahoma" pitchFamily="34" charset="0"/>
              </a:rPr>
              <a:t>:  </a:t>
            </a:r>
            <a:r>
              <a:rPr lang="en-US" sz="1400" dirty="0">
                <a:solidFill>
                  <a:prstClr val="black"/>
                </a:solidFill>
                <a:latin typeface="+mn-lt"/>
                <a:cs typeface="Tahoma" pitchFamily="34" charset="0"/>
              </a:rPr>
              <a:t>The c</a:t>
            </a:r>
            <a:r>
              <a:rPr lang="en-US" sz="1400" dirty="0">
                <a:solidFill>
                  <a:prstClr val="black"/>
                </a:solidFill>
                <a:latin typeface="+mn-lt"/>
                <a:cs typeface="Arial" charset="0"/>
              </a:rPr>
              <a:t>ourse focuses on teaching the skills and doctrinal knowledge required to serve as </a:t>
            </a:r>
            <a:r>
              <a:rPr lang="en-US" sz="1400" dirty="0" smtClean="0">
                <a:solidFill>
                  <a:prstClr val="black"/>
                </a:solidFill>
                <a:latin typeface="+mn-lt"/>
                <a:cs typeface="Arial" charset="0"/>
              </a:rPr>
              <a:t>an assault </a:t>
            </a:r>
            <a:r>
              <a:rPr lang="en-US" sz="1400" dirty="0">
                <a:solidFill>
                  <a:prstClr val="black"/>
                </a:solidFill>
                <a:latin typeface="+mn-lt"/>
                <a:cs typeface="Arial" charset="0"/>
              </a:rPr>
              <a:t>squad or weapons section leader with an emphasis on decision-making.  Instruction is executed through lecture, practical application, field training, and live fire exercises.  Each student </a:t>
            </a:r>
            <a:r>
              <a:rPr lang="en-US" sz="1400" dirty="0" smtClean="0">
                <a:solidFill>
                  <a:prstClr val="black"/>
                </a:solidFill>
                <a:latin typeface="+mn-lt"/>
                <a:cs typeface="Arial" charset="0"/>
              </a:rPr>
              <a:t>is tested during a </a:t>
            </a:r>
            <a:r>
              <a:rPr lang="en-US" sz="1400" dirty="0">
                <a:solidFill>
                  <a:prstClr val="black"/>
                </a:solidFill>
                <a:latin typeface="+mn-lt"/>
                <a:cs typeface="Arial" charset="0"/>
              </a:rPr>
              <a:t>field leadership evaluation based on a tactical scenario.</a:t>
            </a:r>
          </a:p>
          <a:p>
            <a:pPr eaLnBrk="1" hangingPunct="1">
              <a:lnSpc>
                <a:spcPct val="90000"/>
              </a:lnSpc>
            </a:pPr>
            <a:endParaRPr lang="en-US" sz="1400" u="sng" dirty="0" smtClean="0">
              <a:latin typeface="+mn-lt"/>
              <a:cs typeface="Tahoma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1400" u="sng" dirty="0" smtClean="0">
                <a:latin typeface="+mn-lt"/>
                <a:cs typeface="Tahoma" pitchFamily="34" charset="0"/>
              </a:rPr>
              <a:t>Course Length</a:t>
            </a:r>
            <a:r>
              <a:rPr lang="en-US" sz="1400" dirty="0" smtClean="0">
                <a:latin typeface="+mn-lt"/>
                <a:cs typeface="Tahoma" pitchFamily="34" charset="0"/>
              </a:rPr>
              <a:t>:  6 Weeks / 30 Training Days</a:t>
            </a:r>
            <a:endParaRPr lang="en-US" sz="1400" u="sng" dirty="0" smtClean="0">
              <a:latin typeface="+mn-lt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16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393</TotalTime>
  <Words>166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1_Office Theme</vt:lpstr>
      <vt:lpstr>ADVANCED   ASSAULTMAN COURSE</vt:lpstr>
    </vt:vector>
  </TitlesOfParts>
  <Company>NMCI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IULC</dc:title>
  <dc:creator>Dorlon Maj James S</dc:creator>
  <cp:lastModifiedBy>Bullington Sgt Tyrel L</cp:lastModifiedBy>
  <cp:revision>53</cp:revision>
  <cp:lastPrinted>2013-07-12T17:26:42Z</cp:lastPrinted>
  <dcterms:created xsi:type="dcterms:W3CDTF">2013-07-08T16:02:11Z</dcterms:created>
  <dcterms:modified xsi:type="dcterms:W3CDTF">2013-07-17T21:50:45Z</dcterms:modified>
</cp:coreProperties>
</file>