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9144000" cy="6858000" type="screen4x3"/>
  <p:notesSz cx="6934200" cy="9232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8" autoAdjust="0"/>
  </p:normalViewPr>
  <p:slideViewPr>
    <p:cSldViewPr>
      <p:cViewPr>
        <p:scale>
          <a:sx n="90" d="100"/>
          <a:sy n="90" d="100"/>
        </p:scale>
        <p:origin x="-816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2B4C9-AFA5-4C16-8CEE-5913E74B0850}" type="datetimeFigureOut">
              <a:rPr lang="en-US" smtClean="0"/>
              <a:t>7/17/2013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86263"/>
            <a:ext cx="5546725" cy="41544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FB90C-FB8B-4041-83D1-66DE5B976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722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E5EC4B6-B597-45E1-AD58-62B3AFB2AE6E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9E7D3F5-6F3C-4B09-A85D-5CFCB001F2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32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8267710-E029-475D-A890-D87B7AAF63E5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99ABFC9-1A9B-4841-ABCD-B821653B0D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795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203BCA0-C5B9-4CC0-A0BC-1CEF118782C4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EE8C8D3-FC83-4959-9F58-1E653FB820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999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98EB26-BE2C-4359-926B-B24C8C9AE23A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8AFA6A1-A9EC-4344-AE81-BA80E5B29D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43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ED2907F-8DA9-4971-B1E6-F4C703A72D0F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78BF504-58AD-4825-9B87-C31DB2994D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48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66BA30A-70D5-4B1F-88B3-F9086629F3B2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57388CA-064B-4E30-8C1D-057836F928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434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B0FE377-1FD5-4A63-B1D9-4DBD26DFBD41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60A025F-54CF-404C-A257-DE3FC57368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65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505BE2D-7C78-49F0-8B8E-C8670AD77A5A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E3888A8-F1CF-4C2D-B15A-15CB841F42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540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A7F148-E19B-41CF-AD19-98A02B4D8A7C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07B5ECA-DCA5-4848-BDA0-CDE68F2D75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159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2391184-FA5A-4EF5-BC28-CE5C0BCA4BB2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C15F562-1439-469A-8E31-8CDFDA064A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52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CA48098-8FC1-44B3-8E39-5E073D9BE774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5C0892D-8F8D-4249-9F15-3F8DF5DFCD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30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pic>
        <p:nvPicPr>
          <p:cNvPr id="1028" name="Picture 20" descr="soi_tc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5" y="7938"/>
            <a:ext cx="1600200" cy="150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 userDrawn="1"/>
        </p:nvCxnSpPr>
        <p:spPr>
          <a:xfrm>
            <a:off x="0" y="1752600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40625" y="7939"/>
            <a:ext cx="1603375" cy="150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52038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Arial" charset="0"/>
                <a:cs typeface="Arial" charset="0"/>
              </a:rPr>
              <a:t>ADVANCED</a:t>
            </a:r>
            <a:br>
              <a:rPr lang="en-US" sz="4000" dirty="0" smtClean="0">
                <a:latin typeface="Arial" charset="0"/>
                <a:cs typeface="Arial" charset="0"/>
              </a:rPr>
            </a:br>
            <a:r>
              <a:rPr lang="en-US" sz="4000" dirty="0" smtClean="0">
                <a:latin typeface="Arial" charset="0"/>
                <a:cs typeface="Arial" charset="0"/>
              </a:rPr>
              <a:t> MACHINEGUN COURSE</a:t>
            </a:r>
          </a:p>
        </p:txBody>
      </p:sp>
      <p:sp>
        <p:nvSpPr>
          <p:cNvPr id="20483" name="Content Placeholder 6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Autofit/>
          </a:bodyPr>
          <a:lstStyle/>
          <a:p>
            <a:r>
              <a:rPr lang="en-US" sz="1400" u="sng" dirty="0" smtClean="0">
                <a:latin typeface="+mn-lt"/>
                <a:cs typeface="Tahoma" pitchFamily="34" charset="0"/>
              </a:rPr>
              <a:t>Purpose</a:t>
            </a:r>
            <a:r>
              <a:rPr lang="en-US" sz="1400" dirty="0" smtClean="0">
                <a:latin typeface="+mn-lt"/>
                <a:cs typeface="Tahoma" pitchFamily="34" charset="0"/>
              </a:rPr>
              <a:t>:  To provide training and education to 0331s serving in the billet of </a:t>
            </a:r>
            <a:r>
              <a:rPr lang="en-US" sz="1400" dirty="0">
                <a:latin typeface="+mn-lt"/>
                <a:cs typeface="Tahoma" pitchFamily="34" charset="0"/>
              </a:rPr>
              <a:t>m</a:t>
            </a:r>
            <a:r>
              <a:rPr lang="en-US" sz="1400" dirty="0" smtClean="0">
                <a:latin typeface="+mn-lt"/>
                <a:cs typeface="Tahoma" pitchFamily="34" charset="0"/>
              </a:rPr>
              <a:t>achinegun squad or </a:t>
            </a:r>
            <a:r>
              <a:rPr lang="en-US" sz="1400" dirty="0">
                <a:latin typeface="+mn-lt"/>
                <a:cs typeface="Tahoma" pitchFamily="34" charset="0"/>
              </a:rPr>
              <a:t>s</a:t>
            </a:r>
            <a:r>
              <a:rPr lang="en-US" sz="1400" dirty="0" smtClean="0">
                <a:latin typeface="+mn-lt"/>
                <a:cs typeface="Tahoma" pitchFamily="34" charset="0"/>
              </a:rPr>
              <a:t>ection leader.  The desired end-state is to develop the doctrinal skills requisite of an 0331 machinegun squad or weapons </a:t>
            </a:r>
            <a:r>
              <a:rPr lang="en-US" sz="1400" dirty="0">
                <a:latin typeface="+mn-lt"/>
                <a:cs typeface="Tahoma" pitchFamily="34" charset="0"/>
              </a:rPr>
              <a:t>s</a:t>
            </a:r>
            <a:r>
              <a:rPr lang="en-US" sz="1400" dirty="0" smtClean="0">
                <a:latin typeface="+mn-lt"/>
                <a:cs typeface="Tahoma" pitchFamily="34" charset="0"/>
              </a:rPr>
              <a:t>ection </a:t>
            </a:r>
            <a:r>
              <a:rPr lang="en-US" sz="1400" dirty="0">
                <a:latin typeface="+mn-lt"/>
                <a:cs typeface="Tahoma" pitchFamily="34" charset="0"/>
              </a:rPr>
              <a:t>l</a:t>
            </a:r>
            <a:r>
              <a:rPr lang="en-US" sz="1400" dirty="0" smtClean="0">
                <a:latin typeface="+mn-lt"/>
                <a:cs typeface="Tahoma" pitchFamily="34" charset="0"/>
              </a:rPr>
              <a:t>eader and to improve student tactical decision-making abilities.   </a:t>
            </a:r>
            <a:endParaRPr lang="en-US" sz="1400" dirty="0" smtClean="0">
              <a:latin typeface="+mn-lt"/>
            </a:endParaRPr>
          </a:p>
          <a:p>
            <a:pPr eaLnBrk="1" hangingPunct="1"/>
            <a:endParaRPr lang="en-US" sz="1400" u="sng" dirty="0" smtClean="0">
              <a:latin typeface="+mn-lt"/>
              <a:cs typeface="Tahoma" pitchFamily="34" charset="0"/>
            </a:endParaRPr>
          </a:p>
          <a:p>
            <a:pPr eaLnBrk="1" hangingPunct="1"/>
            <a:r>
              <a:rPr lang="en-US" sz="1400" u="sng" dirty="0" smtClean="0">
                <a:latin typeface="+mn-lt"/>
                <a:cs typeface="Tahoma" pitchFamily="34" charset="0"/>
              </a:rPr>
              <a:t>Task List</a:t>
            </a:r>
            <a:r>
              <a:rPr lang="en-US" sz="1400" dirty="0" smtClean="0">
                <a:latin typeface="+mn-lt"/>
                <a:cs typeface="Tahoma" pitchFamily="34" charset="0"/>
              </a:rPr>
              <a:t>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dirty="0" smtClean="0"/>
              <a:t>1000 Level: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Machinegun core competencies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dirty="0" smtClean="0"/>
              <a:t>2000 Level: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>
                <a:solidFill>
                  <a:prstClr val="black"/>
                </a:solidFill>
              </a:rPr>
              <a:t>Annex A (troop leading, combat orders, fire support planning, patrolling, and call for fire)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>
                <a:solidFill>
                  <a:prstClr val="black"/>
                </a:solidFill>
              </a:rPr>
              <a:t>Offense</a:t>
            </a:r>
            <a:r>
              <a:rPr lang="en-US" sz="1400" dirty="0">
                <a:solidFill>
                  <a:prstClr val="black"/>
                </a:solidFill>
              </a:rPr>
              <a:t>, defense, and urban </a:t>
            </a:r>
            <a:r>
              <a:rPr lang="en-US" sz="1400" dirty="0" smtClean="0">
                <a:solidFill>
                  <a:prstClr val="black"/>
                </a:solidFill>
              </a:rPr>
              <a:t>operations</a:t>
            </a:r>
            <a:endParaRPr lang="en-US" sz="1400" dirty="0">
              <a:solidFill>
                <a:prstClr val="black"/>
              </a:solidFill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>
                <a:solidFill>
                  <a:prstClr val="black"/>
                </a:solidFill>
              </a:rPr>
              <a:t>Machinegun employment and advanced gunnery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>
                <a:solidFill>
                  <a:prstClr val="black"/>
                </a:solidFill>
              </a:rPr>
              <a:t>Employment of defilade fire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>
                <a:solidFill>
                  <a:prstClr val="black"/>
                </a:solidFill>
              </a:rPr>
              <a:t>Employment of overhead fire</a:t>
            </a:r>
            <a:endParaRPr lang="en-US" sz="1400" dirty="0">
              <a:solidFill>
                <a:prstClr val="black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1400" u="sng" dirty="0" smtClean="0">
              <a:latin typeface="+mn-lt"/>
              <a:cs typeface="Tahoma" pitchFamily="34" charset="0"/>
            </a:endParaRPr>
          </a:p>
          <a:p>
            <a:pPr lvl="0"/>
            <a:r>
              <a:rPr lang="en-US" sz="1400" u="sng" dirty="0" smtClean="0">
                <a:latin typeface="+mn-lt"/>
                <a:cs typeface="Tahoma" pitchFamily="34" charset="0"/>
              </a:rPr>
              <a:t>Methodology</a:t>
            </a:r>
            <a:r>
              <a:rPr lang="en-US" sz="1400" dirty="0" smtClean="0">
                <a:latin typeface="+mn-lt"/>
                <a:cs typeface="Tahoma" pitchFamily="34" charset="0"/>
              </a:rPr>
              <a:t>: 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Tahoma" pitchFamily="34" charset="0"/>
              </a:rPr>
              <a:t>The c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ourse focuses on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teaching the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skills and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doctrinal knowledge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required to serve as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a machinegun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squad or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weapons section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leader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with an emphasis on decision-making. 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Instruction is executed through lecture, practical application, field training, and live fire exercises.  Each student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is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tested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during a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field leadership evaluation based on a tactical scenario.</a:t>
            </a:r>
          </a:p>
          <a:p>
            <a:pPr eaLnBrk="1" hangingPunct="1">
              <a:lnSpc>
                <a:spcPct val="90000"/>
              </a:lnSpc>
            </a:pPr>
            <a:endParaRPr lang="en-US" sz="1400" dirty="0">
              <a:latin typeface="+mn-lt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1400" u="sng" dirty="0" smtClean="0">
                <a:latin typeface="+mn-lt"/>
                <a:cs typeface="Tahoma" pitchFamily="34" charset="0"/>
              </a:rPr>
              <a:t>Course Length</a:t>
            </a:r>
            <a:r>
              <a:rPr lang="en-US" sz="1400" dirty="0" smtClean="0">
                <a:latin typeface="+mn-lt"/>
                <a:cs typeface="Tahoma" pitchFamily="34" charset="0"/>
              </a:rPr>
              <a:t>:</a:t>
            </a:r>
            <a:r>
              <a:rPr lang="en-US" sz="1400" dirty="0">
                <a:latin typeface="+mn-lt"/>
                <a:cs typeface="Tahoma" pitchFamily="34" charset="0"/>
              </a:rPr>
              <a:t> </a:t>
            </a:r>
            <a:r>
              <a:rPr lang="en-US" sz="1400" dirty="0" smtClean="0">
                <a:latin typeface="+mn-lt"/>
                <a:cs typeface="Tahoma" pitchFamily="34" charset="0"/>
              </a:rPr>
              <a:t>  6 Weeks / 30 Training Days</a:t>
            </a:r>
            <a:endParaRPr lang="en-US" sz="1400" u="sng" dirty="0" smtClean="0">
              <a:latin typeface="+mn-lt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96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170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ADVANCED  MACHINEGUN COURSE</vt:lpstr>
    </vt:vector>
  </TitlesOfParts>
  <Company>NMCI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IULC</dc:title>
  <dc:creator>Dorlon Maj James S</dc:creator>
  <cp:lastModifiedBy>Bullington Sgt Tyrel L</cp:lastModifiedBy>
  <cp:revision>53</cp:revision>
  <cp:lastPrinted>2013-07-12T17:26:42Z</cp:lastPrinted>
  <dcterms:created xsi:type="dcterms:W3CDTF">2013-07-08T16:02:11Z</dcterms:created>
  <dcterms:modified xsi:type="dcterms:W3CDTF">2013-07-17T21:54:42Z</dcterms:modified>
</cp:coreProperties>
</file>