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7" r:id="rId2"/>
    <p:sldId id="268" r:id="rId3"/>
  </p:sldIdLst>
  <p:sldSz cx="9144000" cy="6858000" type="screen4x3"/>
  <p:notesSz cx="6934200" cy="9232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58" autoAdjust="0"/>
  </p:normalViewPr>
  <p:slideViewPr>
    <p:cSldViewPr>
      <p:cViewPr>
        <p:scale>
          <a:sx n="90" d="100"/>
          <a:sy n="90" d="100"/>
        </p:scale>
        <p:origin x="-816" y="5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2B4C9-AFA5-4C16-8CEE-5913E74B0850}" type="datetimeFigureOut">
              <a:rPr lang="en-US" smtClean="0"/>
              <a:t>7/17/2013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692150"/>
            <a:ext cx="4616450" cy="3462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738" y="4386263"/>
            <a:ext cx="5546725" cy="41544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475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FB90C-FB8B-4041-83D1-66DE5B976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722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E5EC4B6-B597-45E1-AD58-62B3AFB2AE6E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9E7D3F5-6F3C-4B09-A85D-5CFCB001F2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32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8267710-E029-475D-A890-D87B7AAF63E5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99ABFC9-1A9B-4841-ABCD-B821653B0D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795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203BCA0-C5B9-4CC0-A0BC-1CEF118782C4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EE8C8D3-FC83-4959-9F58-1E653FB820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999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98EB26-BE2C-4359-926B-B24C8C9AE23A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8AFA6A1-A9EC-4344-AE81-BA80E5B29D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438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ED2907F-8DA9-4971-B1E6-F4C703A72D0F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78BF504-58AD-4825-9B87-C31DB2994D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48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66BA30A-70D5-4B1F-88B3-F9086629F3B2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57388CA-064B-4E30-8C1D-057836F928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434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B0FE377-1FD5-4A63-B1D9-4DBD26DFBD41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60A025F-54CF-404C-A257-DE3FC57368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658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505BE2D-7C78-49F0-8B8E-C8670AD77A5A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E3888A8-F1CF-4C2D-B15A-15CB841F42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540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A7F148-E19B-41CF-AD19-98A02B4D8A7C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07B5ECA-DCA5-4848-BDA0-CDE68F2D75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159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2391184-FA5A-4EF5-BC28-CE5C0BCA4BB2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C15F562-1439-469A-8E31-8CDFDA064A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52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CA48098-8FC1-44B3-8E39-5E073D9BE774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5C0892D-8F8D-4249-9F15-3F8DF5DFCD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301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 smtClean="0"/>
          </a:p>
        </p:txBody>
      </p:sp>
      <p:pic>
        <p:nvPicPr>
          <p:cNvPr id="1028" name="Picture 20" descr="soi_tc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175" y="7938"/>
            <a:ext cx="1600200" cy="150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 userDrawn="1"/>
        </p:nvCxnSpPr>
        <p:spPr>
          <a:xfrm>
            <a:off x="0" y="1752600"/>
            <a:ext cx="914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540625" y="7939"/>
            <a:ext cx="1603375" cy="150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52038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Arial" charset="0"/>
                <a:cs typeface="Arial" charset="0"/>
              </a:rPr>
              <a:t>INFANTRY UNIT </a:t>
            </a:r>
            <a:r>
              <a:rPr lang="en-US" sz="4000" smtClean="0">
                <a:latin typeface="Arial" charset="0"/>
                <a:cs typeface="Arial" charset="0"/>
              </a:rPr>
              <a:t/>
            </a:r>
            <a:br>
              <a:rPr lang="en-US" sz="4000" smtClean="0">
                <a:latin typeface="Arial" charset="0"/>
                <a:cs typeface="Arial" charset="0"/>
              </a:rPr>
            </a:br>
            <a:r>
              <a:rPr lang="en-US" sz="4000" smtClean="0">
                <a:latin typeface="Arial" charset="0"/>
                <a:cs typeface="Arial" charset="0"/>
              </a:rPr>
              <a:t>LEADER </a:t>
            </a:r>
            <a:r>
              <a:rPr lang="en-US" sz="4000" dirty="0" smtClean="0">
                <a:latin typeface="Arial" charset="0"/>
                <a:cs typeface="Arial" charset="0"/>
              </a:rPr>
              <a:t>COURSE</a:t>
            </a:r>
          </a:p>
        </p:txBody>
      </p:sp>
      <p:sp>
        <p:nvSpPr>
          <p:cNvPr id="20483" name="Content Placeholder 6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Autofit/>
          </a:bodyPr>
          <a:lstStyle/>
          <a:p>
            <a:r>
              <a:rPr lang="en-US" sz="1400" u="sng" dirty="0" smtClean="0">
                <a:latin typeface="+mn-lt"/>
                <a:cs typeface="Tahoma" pitchFamily="34" charset="0"/>
              </a:rPr>
              <a:t>Purpose</a:t>
            </a:r>
            <a:r>
              <a:rPr lang="en-US" sz="1400" dirty="0" smtClean="0">
                <a:latin typeface="+mn-lt"/>
                <a:cs typeface="Tahoma" pitchFamily="34" charset="0"/>
              </a:rPr>
              <a:t>:  To provide training and education to 0369s serving as a rifle platoon sergeant or serving as the section leader within an infantry weapons platoon or company.  The desired end-state is to develop the doctrinal skills requisite of a rifle platoon sergeant or weapons section leader and to improve student tactical decision-making and leadership. </a:t>
            </a:r>
            <a:endParaRPr lang="en-US" sz="1400" dirty="0" smtClean="0">
              <a:latin typeface="+mn-lt"/>
            </a:endParaRPr>
          </a:p>
          <a:p>
            <a:pPr eaLnBrk="1" hangingPunct="1"/>
            <a:endParaRPr lang="en-US" sz="1100" u="sng" dirty="0" smtClean="0">
              <a:latin typeface="+mn-lt"/>
              <a:cs typeface="Tahoma" pitchFamily="34" charset="0"/>
            </a:endParaRPr>
          </a:p>
          <a:p>
            <a:pPr eaLnBrk="1" hangingPunct="1"/>
            <a:r>
              <a:rPr lang="en-US" sz="1400" u="sng" dirty="0" smtClean="0">
                <a:latin typeface="+mn-lt"/>
                <a:cs typeface="Tahoma" pitchFamily="34" charset="0"/>
              </a:rPr>
              <a:t>Task List</a:t>
            </a:r>
            <a:r>
              <a:rPr lang="en-US" sz="1400" dirty="0" smtClean="0">
                <a:latin typeface="+mn-lt"/>
                <a:cs typeface="Tahoma" pitchFamily="34" charset="0"/>
              </a:rPr>
              <a:t>: 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1400" dirty="0" smtClean="0"/>
              <a:t>         2000- Level: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/>
              <a:t>Combat orders and command and control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/>
              <a:t>Law of land warfare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/>
              <a:t>Small unit training (Train </a:t>
            </a:r>
            <a:r>
              <a:rPr lang="en-US" sz="1400" dirty="0"/>
              <a:t>T</a:t>
            </a:r>
            <a:r>
              <a:rPr lang="en-US" sz="1400" dirty="0" smtClean="0"/>
              <a:t>he </a:t>
            </a:r>
            <a:r>
              <a:rPr lang="en-US" sz="1400" dirty="0"/>
              <a:t>T</a:t>
            </a:r>
            <a:r>
              <a:rPr lang="en-US" sz="1400" dirty="0" smtClean="0"/>
              <a:t>rainer)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/>
              <a:t>Machinegun, mortar, and anti-armor employment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/>
              <a:t>Fire </a:t>
            </a:r>
            <a:r>
              <a:rPr lang="en-US" sz="1400" dirty="0"/>
              <a:t>support planning and employment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/>
              <a:t>Platoon </a:t>
            </a:r>
            <a:r>
              <a:rPr lang="en-US" sz="1400" dirty="0"/>
              <a:t>and company-level </a:t>
            </a:r>
            <a:r>
              <a:rPr lang="en-US" sz="1400" dirty="0" smtClean="0"/>
              <a:t>offensive, defensive, and patrolling operations</a:t>
            </a:r>
          </a:p>
          <a:p>
            <a:pPr eaLnBrk="1" hangingPunct="1">
              <a:lnSpc>
                <a:spcPct val="90000"/>
              </a:lnSpc>
            </a:pPr>
            <a:endParaRPr lang="en-US" sz="1100" u="sng" dirty="0" smtClean="0">
              <a:latin typeface="+mn-lt"/>
              <a:cs typeface="Tahoma" pitchFamily="34" charset="0"/>
            </a:endParaRPr>
          </a:p>
          <a:p>
            <a:pPr lvl="0"/>
            <a:r>
              <a:rPr lang="en-US" sz="1400" u="sng" dirty="0" smtClean="0">
                <a:latin typeface="+mn-lt"/>
                <a:cs typeface="Tahoma" pitchFamily="34" charset="0"/>
              </a:rPr>
              <a:t>Methodology</a:t>
            </a:r>
            <a:r>
              <a:rPr lang="en-US" sz="1400" dirty="0" smtClean="0">
                <a:latin typeface="+mn-lt"/>
                <a:cs typeface="Tahoma" pitchFamily="34" charset="0"/>
              </a:rPr>
              <a:t>:  </a:t>
            </a:r>
            <a:r>
              <a:rPr lang="en-US" sz="1400" dirty="0" smtClean="0">
                <a:solidFill>
                  <a:prstClr val="black"/>
                </a:solidFill>
                <a:latin typeface="+mn-lt"/>
              </a:rPr>
              <a:t>Students </a:t>
            </a:r>
            <a:r>
              <a:rPr lang="en-US" sz="1400" dirty="0">
                <a:solidFill>
                  <a:prstClr val="black"/>
                </a:solidFill>
                <a:latin typeface="+mn-lt"/>
              </a:rPr>
              <a:t>are placed </a:t>
            </a:r>
            <a:r>
              <a:rPr lang="en-US" sz="1400" dirty="0" smtClean="0">
                <a:solidFill>
                  <a:prstClr val="black"/>
                </a:solidFill>
                <a:latin typeface="+mn-lt"/>
              </a:rPr>
              <a:t>in </a:t>
            </a:r>
            <a:r>
              <a:rPr lang="en-US" sz="1400" dirty="0">
                <a:solidFill>
                  <a:prstClr val="black"/>
                </a:solidFill>
                <a:latin typeface="+mn-lt"/>
              </a:rPr>
              <a:t>scenarios progressing in duration and complexity.  The scenarios are executed as tactical decision games</a:t>
            </a:r>
            <a:r>
              <a:rPr lang="en-US" sz="1400" dirty="0" smtClean="0">
                <a:solidFill>
                  <a:prstClr val="black"/>
                </a:solidFill>
                <a:latin typeface="+mn-lt"/>
              </a:rPr>
              <a:t>, </a:t>
            </a:r>
            <a:r>
              <a:rPr lang="en-US" sz="1400" dirty="0">
                <a:solidFill>
                  <a:prstClr val="black"/>
                </a:solidFill>
                <a:latin typeface="+mn-lt"/>
              </a:rPr>
              <a:t>decision forcing cases, field training, and live fire exercises.  Instructors </a:t>
            </a:r>
            <a:r>
              <a:rPr lang="en-US" sz="1400" dirty="0" smtClean="0">
                <a:solidFill>
                  <a:prstClr val="black"/>
                </a:solidFill>
                <a:latin typeface="+mn-lt"/>
              </a:rPr>
              <a:t>coach and mentor the </a:t>
            </a:r>
            <a:r>
              <a:rPr lang="en-US" sz="1400" dirty="0">
                <a:solidFill>
                  <a:prstClr val="black"/>
                </a:solidFill>
                <a:latin typeface="+mn-lt"/>
              </a:rPr>
              <a:t>students while providing objective and doctrinally-based assessments.  Peers provide </a:t>
            </a:r>
            <a:r>
              <a:rPr lang="en-US" sz="1400" dirty="0" smtClean="0">
                <a:solidFill>
                  <a:prstClr val="black"/>
                </a:solidFill>
                <a:latin typeface="+mn-lt"/>
              </a:rPr>
              <a:t>assessments </a:t>
            </a:r>
            <a:r>
              <a:rPr lang="en-US" sz="1400" dirty="0">
                <a:solidFill>
                  <a:prstClr val="black"/>
                </a:solidFill>
                <a:latin typeface="+mn-lt"/>
              </a:rPr>
              <a:t>and focused feedback </a:t>
            </a:r>
            <a:r>
              <a:rPr lang="en-US" sz="1400" dirty="0" smtClean="0">
                <a:solidFill>
                  <a:prstClr val="black"/>
                </a:solidFill>
                <a:latin typeface="+mn-lt"/>
              </a:rPr>
              <a:t>while </a:t>
            </a:r>
            <a:r>
              <a:rPr lang="en-US" sz="1400" dirty="0">
                <a:solidFill>
                  <a:prstClr val="black"/>
                </a:solidFill>
                <a:latin typeface="+mn-lt"/>
              </a:rPr>
              <a:t>participating </a:t>
            </a:r>
            <a:r>
              <a:rPr lang="en-US" sz="1400" dirty="0" smtClean="0">
                <a:solidFill>
                  <a:prstClr val="black"/>
                </a:solidFill>
                <a:latin typeface="+mn-lt"/>
              </a:rPr>
              <a:t>in </a:t>
            </a:r>
            <a:r>
              <a:rPr lang="en-US" sz="1400" dirty="0">
                <a:solidFill>
                  <a:prstClr val="black"/>
                </a:solidFill>
                <a:latin typeface="+mn-lt"/>
              </a:rPr>
              <a:t>after action reviews</a:t>
            </a:r>
            <a:r>
              <a:rPr lang="en-US" sz="1400" dirty="0" smtClean="0">
                <a:solidFill>
                  <a:prstClr val="black"/>
                </a:solidFill>
                <a:latin typeface="+mn-lt"/>
                <a:cs typeface="Tahoma" pitchFamily="34" charset="0"/>
              </a:rPr>
              <a:t>.  The course is designed to establish parity between the platoon sergeant and platoon commander. </a:t>
            </a:r>
            <a:endParaRPr lang="en-US" sz="1400" dirty="0" smtClean="0">
              <a:latin typeface="+mn-lt"/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sz="1100" u="sng" dirty="0" smtClean="0">
              <a:latin typeface="+mn-lt"/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1400" u="sng" dirty="0" smtClean="0">
                <a:latin typeface="+mn-lt"/>
                <a:cs typeface="Tahoma" pitchFamily="34" charset="0"/>
              </a:rPr>
              <a:t>Course Length</a:t>
            </a:r>
            <a:r>
              <a:rPr lang="en-US" sz="1400" dirty="0" smtClean="0">
                <a:latin typeface="+mn-lt"/>
                <a:cs typeface="Tahoma" pitchFamily="34" charset="0"/>
              </a:rPr>
              <a:t>:  11 Weeks / 55 Training Days</a:t>
            </a:r>
            <a:endParaRPr lang="en-US" sz="1400" u="sng" dirty="0" smtClean="0">
              <a:latin typeface="+mn-lt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20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Arial" charset="0"/>
                <a:cs typeface="Arial" charset="0"/>
              </a:rPr>
              <a:t>RESERVE INFANTRY </a:t>
            </a:r>
            <a:br>
              <a:rPr lang="en-US" sz="4000" dirty="0" smtClean="0">
                <a:latin typeface="Arial" charset="0"/>
                <a:cs typeface="Arial" charset="0"/>
              </a:rPr>
            </a:br>
            <a:r>
              <a:rPr lang="en-US" sz="4000" dirty="0" smtClean="0">
                <a:latin typeface="Arial" charset="0"/>
                <a:cs typeface="Arial" charset="0"/>
              </a:rPr>
              <a:t>UNIT LEADER COURSE</a:t>
            </a:r>
          </a:p>
        </p:txBody>
      </p:sp>
      <p:sp>
        <p:nvSpPr>
          <p:cNvPr id="20483" name="Content Placeholder 6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5105400"/>
          </a:xfrm>
        </p:spPr>
        <p:txBody>
          <a:bodyPr>
            <a:noAutofit/>
          </a:bodyPr>
          <a:lstStyle/>
          <a:p>
            <a:r>
              <a:rPr lang="en-US" sz="1400" u="sng" dirty="0" smtClean="0">
                <a:latin typeface="+mn-lt"/>
                <a:cs typeface="Tahoma" pitchFamily="34" charset="0"/>
              </a:rPr>
              <a:t>Purpose</a:t>
            </a:r>
            <a:r>
              <a:rPr lang="en-US" sz="1400" dirty="0" smtClean="0">
                <a:latin typeface="+mn-lt"/>
                <a:cs typeface="Tahoma" pitchFamily="34" charset="0"/>
              </a:rPr>
              <a:t>:  To provide training and education to Reserve Component 0369s serving as a rifle platoon sergeant or section leader within an infantry weapons platoon or company.  The desired end-state is to develop the doctrinal skills requisite of a rifle platoon sergeant or weapons section leader and to improve student tactical decision-making and leadership.</a:t>
            </a:r>
          </a:p>
          <a:p>
            <a:endParaRPr lang="en-US" sz="1400" u="sng" dirty="0" smtClean="0">
              <a:latin typeface="+mn-lt"/>
              <a:cs typeface="Tahoma" pitchFamily="34" charset="0"/>
            </a:endParaRPr>
          </a:p>
          <a:p>
            <a:pPr eaLnBrk="1" hangingPunct="1"/>
            <a:r>
              <a:rPr lang="en-US" sz="1400" u="sng" dirty="0" smtClean="0">
                <a:latin typeface="+mn-lt"/>
                <a:cs typeface="Tahoma" pitchFamily="34" charset="0"/>
              </a:rPr>
              <a:t>Task List</a:t>
            </a:r>
            <a:r>
              <a:rPr lang="en-US" sz="1400" dirty="0" smtClean="0">
                <a:latin typeface="+mn-lt"/>
                <a:cs typeface="Tahoma" pitchFamily="34" charset="0"/>
              </a:rPr>
              <a:t>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400" dirty="0" smtClean="0"/>
              <a:t>1000 Level: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/>
              <a:t>Command and Control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/>
              <a:t>Fire support planning and patrolling</a:t>
            </a:r>
            <a:endParaRPr lang="en-US" sz="1400" dirty="0"/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/>
              <a:t>Offensive and defensive </a:t>
            </a:r>
            <a:r>
              <a:rPr lang="en-US" sz="1400" dirty="0"/>
              <a:t>tactical measures and </a:t>
            </a:r>
            <a:r>
              <a:rPr lang="en-US" sz="1400" dirty="0" smtClean="0"/>
              <a:t>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400" dirty="0" smtClean="0">
                <a:cs typeface="Tahoma" pitchFamily="34" charset="0"/>
              </a:rPr>
              <a:t>1000 Level: Downgraded Events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>
                <a:cs typeface="Tahoma" pitchFamily="34" charset="0"/>
              </a:rPr>
              <a:t>Employment of anti-armor in </a:t>
            </a:r>
            <a:r>
              <a:rPr lang="en-US" sz="1400" dirty="0" smtClean="0">
                <a:cs typeface="Tahoma" pitchFamily="34" charset="0"/>
              </a:rPr>
              <a:t>offensive and defensive operations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>
                <a:cs typeface="Tahoma" pitchFamily="34" charset="0"/>
              </a:rPr>
              <a:t>Employment of an assault unit in offensive and defensive operations</a:t>
            </a:r>
          </a:p>
          <a:p>
            <a:pPr lvl="2" eaLnBrk="1" hangingPunct="1">
              <a:lnSpc>
                <a:spcPct val="90000"/>
              </a:lnSpc>
            </a:pPr>
            <a:endParaRPr lang="en-US" sz="1400" dirty="0" smtClean="0"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1400" u="sng" dirty="0" smtClean="0">
                <a:latin typeface="+mn-lt"/>
                <a:cs typeface="Tahoma" pitchFamily="34" charset="0"/>
              </a:rPr>
              <a:t>Methodology</a:t>
            </a:r>
            <a:r>
              <a:rPr lang="en-US" sz="1400" dirty="0" smtClean="0">
                <a:latin typeface="+mn-lt"/>
                <a:cs typeface="Tahoma" pitchFamily="34" charset="0"/>
              </a:rPr>
              <a:t>:  Students receive instruction and practical application in machineguns and machinegun gunnery, mortar and mortar gunnery, anti-armor weapons and anti-armor operations, Marine Corps planning process, platoon offensive and defensive tactics, patrolling, and fire support.  </a:t>
            </a:r>
          </a:p>
          <a:p>
            <a:pPr eaLnBrk="1" hangingPunct="1">
              <a:lnSpc>
                <a:spcPct val="90000"/>
              </a:lnSpc>
            </a:pPr>
            <a:endParaRPr lang="en-US" sz="1400" u="sng" dirty="0" smtClean="0">
              <a:latin typeface="+mn-lt"/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1400" u="sng" dirty="0" smtClean="0">
                <a:latin typeface="+mn-lt"/>
                <a:cs typeface="Tahoma" pitchFamily="34" charset="0"/>
              </a:rPr>
              <a:t>Course Length</a:t>
            </a:r>
            <a:r>
              <a:rPr lang="en-US" sz="1400" dirty="0" smtClean="0">
                <a:latin typeface="+mn-lt"/>
                <a:cs typeface="Tahoma" pitchFamily="34" charset="0"/>
              </a:rPr>
              <a:t>:  2 Weeks / 14 Training Days.  This course has no days off.</a:t>
            </a:r>
            <a:endParaRPr lang="en-US" sz="1400" u="sng" dirty="0" smtClean="0">
              <a:latin typeface="+mn-lt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00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</TotalTime>
  <Words>351</Words>
  <Application>Microsoft Office PowerPoint</Application>
  <PresentationFormat>On-screen Show (4:3)</PresentationFormat>
  <Paragraphs>30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1_Office Theme</vt:lpstr>
      <vt:lpstr>INFANTRY UNIT  LEADER COURSE</vt:lpstr>
      <vt:lpstr>RESERVE INFANTRY  UNIT LEADER COURSE</vt:lpstr>
    </vt:vector>
  </TitlesOfParts>
  <Company>NMCI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IULC</dc:title>
  <dc:creator>Dorlon Maj James S</dc:creator>
  <cp:lastModifiedBy>Bullington Sgt Tyrel L</cp:lastModifiedBy>
  <cp:revision>53</cp:revision>
  <cp:lastPrinted>2013-07-12T17:26:42Z</cp:lastPrinted>
  <dcterms:created xsi:type="dcterms:W3CDTF">2013-07-08T16:02:11Z</dcterms:created>
  <dcterms:modified xsi:type="dcterms:W3CDTF">2013-07-17T21:59:11Z</dcterms:modified>
</cp:coreProperties>
</file>