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9" r:id="rId2"/>
  </p:sldIdLst>
  <p:sldSz cx="9144000" cy="6858000" type="screen4x3"/>
  <p:notesSz cx="6934200" cy="9232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58" autoAdjust="0"/>
  </p:normalViewPr>
  <p:slideViewPr>
    <p:cSldViewPr>
      <p:cViewPr>
        <p:scale>
          <a:sx n="90" d="100"/>
          <a:sy n="90" d="100"/>
        </p:scale>
        <p:origin x="-816" y="5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27475" y="0"/>
            <a:ext cx="3005138" cy="461963"/>
          </a:xfrm>
          <a:prstGeom prst="rect">
            <a:avLst/>
          </a:prstGeom>
        </p:spPr>
        <p:txBody>
          <a:bodyPr vert="horz" lIns="91440" tIns="45720" rIns="91440" bIns="45720" rtlCol="0"/>
          <a:lstStyle>
            <a:lvl1pPr algn="r">
              <a:defRPr sz="1200"/>
            </a:lvl1pPr>
          </a:lstStyle>
          <a:p>
            <a:fld id="{B302B4C9-AFA5-4C16-8CEE-5913E74B0850}" type="datetimeFigureOut">
              <a:rPr lang="en-US" smtClean="0"/>
              <a:t>7/17/2013</a:t>
            </a:fld>
            <a:endParaRPr lang="en-US"/>
          </a:p>
        </p:txBody>
      </p:sp>
      <p:sp>
        <p:nvSpPr>
          <p:cNvPr id="4" name="Slide Image Placeholder 3"/>
          <p:cNvSpPr>
            <a:spLocks noGrp="1" noRot="1" noChangeAspect="1"/>
          </p:cNvSpPr>
          <p:nvPr>
            <p:ph type="sldImg" idx="2"/>
          </p:nvPr>
        </p:nvSpPr>
        <p:spPr>
          <a:xfrm>
            <a:off x="1158875" y="692150"/>
            <a:ext cx="4616450" cy="34623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3738" y="4386263"/>
            <a:ext cx="5546725" cy="41544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9350"/>
            <a:ext cx="3005138"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27475" y="8769350"/>
            <a:ext cx="3005138" cy="461963"/>
          </a:xfrm>
          <a:prstGeom prst="rect">
            <a:avLst/>
          </a:prstGeom>
        </p:spPr>
        <p:txBody>
          <a:bodyPr vert="horz" lIns="91440" tIns="45720" rIns="91440" bIns="45720" rtlCol="0" anchor="b"/>
          <a:lstStyle>
            <a:lvl1pPr algn="r">
              <a:defRPr sz="1200"/>
            </a:lvl1pPr>
          </a:lstStyle>
          <a:p>
            <a:fld id="{E88FB90C-FB8B-4041-83D1-66DE5B976A57}" type="slidenum">
              <a:rPr lang="en-US" smtClean="0"/>
              <a:t>‹#›</a:t>
            </a:fld>
            <a:endParaRPr lang="en-US"/>
          </a:p>
        </p:txBody>
      </p:sp>
    </p:spTree>
    <p:extLst>
      <p:ext uri="{BB962C8B-B14F-4D97-AF65-F5344CB8AC3E}">
        <p14:creationId xmlns:p14="http://schemas.microsoft.com/office/powerpoint/2010/main" val="2963722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CE5EC4B6-B597-45E1-AD58-62B3AFB2AE6E}" type="datetimeFigureOut">
              <a:rPr lang="en-US"/>
              <a:pPr>
                <a:defRPr/>
              </a:pPr>
              <a:t>7/17/2013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79E7D3F5-6F3C-4B09-A85D-5CFCB001F254}" type="slidenum">
              <a:rPr lang="en-US"/>
              <a:pPr>
                <a:defRPr/>
              </a:pPr>
              <a:t>‹#›</a:t>
            </a:fld>
            <a:endParaRPr lang="en-US" dirty="0"/>
          </a:p>
        </p:txBody>
      </p:sp>
    </p:spTree>
    <p:extLst>
      <p:ext uri="{BB962C8B-B14F-4D97-AF65-F5344CB8AC3E}">
        <p14:creationId xmlns:p14="http://schemas.microsoft.com/office/powerpoint/2010/main" val="148632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58267710-E029-475D-A890-D87B7AAF63E5}" type="datetimeFigureOut">
              <a:rPr lang="en-US"/>
              <a:pPr>
                <a:defRPr/>
              </a:pPr>
              <a:t>7/17/2013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B99ABFC9-1A9B-4841-ABCD-B821653B0D7E}" type="slidenum">
              <a:rPr lang="en-US"/>
              <a:pPr>
                <a:defRPr/>
              </a:pPr>
              <a:t>‹#›</a:t>
            </a:fld>
            <a:endParaRPr lang="en-US" dirty="0"/>
          </a:p>
        </p:txBody>
      </p:sp>
    </p:spTree>
    <p:extLst>
      <p:ext uri="{BB962C8B-B14F-4D97-AF65-F5344CB8AC3E}">
        <p14:creationId xmlns:p14="http://schemas.microsoft.com/office/powerpoint/2010/main" val="1731795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8203BCA0-C5B9-4CC0-A0BC-1CEF118782C4}" type="datetimeFigureOut">
              <a:rPr lang="en-US"/>
              <a:pPr>
                <a:defRPr/>
              </a:pPr>
              <a:t>7/17/2013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1EE8C8D3-FC83-4959-9F58-1E653FB82057}" type="slidenum">
              <a:rPr lang="en-US"/>
              <a:pPr>
                <a:defRPr/>
              </a:pPr>
              <a:t>‹#›</a:t>
            </a:fld>
            <a:endParaRPr lang="en-US" dirty="0"/>
          </a:p>
        </p:txBody>
      </p:sp>
    </p:spTree>
    <p:extLst>
      <p:ext uri="{BB962C8B-B14F-4D97-AF65-F5344CB8AC3E}">
        <p14:creationId xmlns:p14="http://schemas.microsoft.com/office/powerpoint/2010/main" val="2750999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ED98EB26-BE2C-4359-926B-B24C8C9AE23A}" type="datetimeFigureOut">
              <a:rPr lang="en-US"/>
              <a:pPr>
                <a:defRPr/>
              </a:pPr>
              <a:t>7/17/2013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98AFA6A1-A9EC-4344-AE81-BA80E5B29D90}" type="slidenum">
              <a:rPr lang="en-US"/>
              <a:pPr>
                <a:defRPr/>
              </a:pPr>
              <a:t>‹#›</a:t>
            </a:fld>
            <a:endParaRPr lang="en-US" dirty="0"/>
          </a:p>
        </p:txBody>
      </p:sp>
    </p:spTree>
    <p:extLst>
      <p:ext uri="{BB962C8B-B14F-4D97-AF65-F5344CB8AC3E}">
        <p14:creationId xmlns:p14="http://schemas.microsoft.com/office/powerpoint/2010/main" val="1741438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AED2907F-8DA9-4971-B1E6-F4C703A72D0F}" type="datetimeFigureOut">
              <a:rPr lang="en-US"/>
              <a:pPr>
                <a:defRPr/>
              </a:pPr>
              <a:t>7/17/2013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A78BF504-58AD-4825-9B87-C31DB2994D07}" type="slidenum">
              <a:rPr lang="en-US"/>
              <a:pPr>
                <a:defRPr/>
              </a:pPr>
              <a:t>‹#›</a:t>
            </a:fld>
            <a:endParaRPr lang="en-US" dirty="0"/>
          </a:p>
        </p:txBody>
      </p:sp>
    </p:spTree>
    <p:extLst>
      <p:ext uri="{BB962C8B-B14F-4D97-AF65-F5344CB8AC3E}">
        <p14:creationId xmlns:p14="http://schemas.microsoft.com/office/powerpoint/2010/main" val="124204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B66BA30A-70D5-4B1F-88B3-F9086629F3B2}" type="datetimeFigureOut">
              <a:rPr lang="en-US"/>
              <a:pPr>
                <a:defRPr/>
              </a:pPr>
              <a:t>7/17/2013</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E57388CA-064B-4E30-8C1D-057836F9287A}" type="slidenum">
              <a:rPr lang="en-US"/>
              <a:pPr>
                <a:defRPr/>
              </a:pPr>
              <a:t>‹#›</a:t>
            </a:fld>
            <a:endParaRPr lang="en-US" dirty="0"/>
          </a:p>
        </p:txBody>
      </p:sp>
    </p:spTree>
    <p:extLst>
      <p:ext uri="{BB962C8B-B14F-4D97-AF65-F5344CB8AC3E}">
        <p14:creationId xmlns:p14="http://schemas.microsoft.com/office/powerpoint/2010/main" val="1828434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5B0FE377-1FD5-4A63-B1D9-4DBD26DFBD41}" type="datetimeFigureOut">
              <a:rPr lang="en-US"/>
              <a:pPr>
                <a:defRPr/>
              </a:pPr>
              <a:t>7/17/2013</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760A025F-54CF-404C-A257-DE3FC5736886}" type="slidenum">
              <a:rPr lang="en-US"/>
              <a:pPr>
                <a:defRPr/>
              </a:pPr>
              <a:t>‹#›</a:t>
            </a:fld>
            <a:endParaRPr lang="en-US" dirty="0"/>
          </a:p>
        </p:txBody>
      </p:sp>
    </p:spTree>
    <p:extLst>
      <p:ext uri="{BB962C8B-B14F-4D97-AF65-F5344CB8AC3E}">
        <p14:creationId xmlns:p14="http://schemas.microsoft.com/office/powerpoint/2010/main" val="3858658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5505BE2D-7C78-49F0-8B8E-C8670AD77A5A}" type="datetimeFigureOut">
              <a:rPr lang="en-US"/>
              <a:pPr>
                <a:defRPr/>
              </a:pPr>
              <a:t>7/17/2013</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DE3888A8-F1CF-4C2D-B15A-15CB841F4210}" type="slidenum">
              <a:rPr lang="en-US"/>
              <a:pPr>
                <a:defRPr/>
              </a:pPr>
              <a:t>‹#›</a:t>
            </a:fld>
            <a:endParaRPr lang="en-US" dirty="0"/>
          </a:p>
        </p:txBody>
      </p:sp>
    </p:spTree>
    <p:extLst>
      <p:ext uri="{BB962C8B-B14F-4D97-AF65-F5344CB8AC3E}">
        <p14:creationId xmlns:p14="http://schemas.microsoft.com/office/powerpoint/2010/main" val="3074540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EDA7F148-E19B-41CF-AD19-98A02B4D8A7C}" type="datetimeFigureOut">
              <a:rPr lang="en-US"/>
              <a:pPr>
                <a:defRPr/>
              </a:pPr>
              <a:t>7/17/2013</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707B5ECA-DCA5-4848-BDA0-CDE68F2D75CD}" type="slidenum">
              <a:rPr lang="en-US"/>
              <a:pPr>
                <a:defRPr/>
              </a:pPr>
              <a:t>‹#›</a:t>
            </a:fld>
            <a:endParaRPr lang="en-US" dirty="0"/>
          </a:p>
        </p:txBody>
      </p:sp>
    </p:spTree>
    <p:extLst>
      <p:ext uri="{BB962C8B-B14F-4D97-AF65-F5344CB8AC3E}">
        <p14:creationId xmlns:p14="http://schemas.microsoft.com/office/powerpoint/2010/main" val="2799159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92391184-FA5A-4EF5-BC28-CE5C0BCA4BB2}" type="datetimeFigureOut">
              <a:rPr lang="en-US"/>
              <a:pPr>
                <a:defRPr/>
              </a:pPr>
              <a:t>7/17/2013</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9C15F562-1439-469A-8E31-8CDFDA064A39}" type="slidenum">
              <a:rPr lang="en-US"/>
              <a:pPr>
                <a:defRPr/>
              </a:pPr>
              <a:t>‹#›</a:t>
            </a:fld>
            <a:endParaRPr lang="en-US" dirty="0"/>
          </a:p>
        </p:txBody>
      </p:sp>
    </p:spTree>
    <p:extLst>
      <p:ext uri="{BB962C8B-B14F-4D97-AF65-F5344CB8AC3E}">
        <p14:creationId xmlns:p14="http://schemas.microsoft.com/office/powerpoint/2010/main" val="955521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4CA48098-8FC1-44B3-8E39-5E073D9BE774}" type="datetimeFigureOut">
              <a:rPr lang="en-US"/>
              <a:pPr>
                <a:defRPr/>
              </a:pPr>
              <a:t>7/17/2013</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C5C0892D-8F8D-4249-9F15-3F8DF5DFCDFB}" type="slidenum">
              <a:rPr lang="en-US"/>
              <a:pPr>
                <a:defRPr/>
              </a:pPr>
              <a:t>‹#›</a:t>
            </a:fld>
            <a:endParaRPr lang="en-US" dirty="0"/>
          </a:p>
        </p:txBody>
      </p:sp>
    </p:spTree>
    <p:extLst>
      <p:ext uri="{BB962C8B-B14F-4D97-AF65-F5344CB8AC3E}">
        <p14:creationId xmlns:p14="http://schemas.microsoft.com/office/powerpoint/2010/main" val="4171301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74638"/>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1027" name="Text Placeholder 2"/>
          <p:cNvSpPr>
            <a:spLocks noGrp="1"/>
          </p:cNvSpPr>
          <p:nvPr>
            <p:ph type="body" idx="1"/>
          </p:nvPr>
        </p:nvSpPr>
        <p:spPr bwMode="auto">
          <a:xfrm>
            <a:off x="457200" y="1981200"/>
            <a:ext cx="8229600" cy="4144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dirty="0" smtClean="0"/>
          </a:p>
        </p:txBody>
      </p:sp>
      <p:pic>
        <p:nvPicPr>
          <p:cNvPr id="1028" name="Picture 20" descr="soi_tc"/>
          <p:cNvPicPr>
            <a:picLocks noChangeAspect="1" noChangeArrowheads="1"/>
          </p:cNvPicPr>
          <p:nvPr userDrawn="1"/>
        </p:nvPicPr>
        <p:blipFill>
          <a:blip r:embed="rId13" cstate="print"/>
          <a:srcRect/>
          <a:stretch>
            <a:fillRect/>
          </a:stretch>
        </p:blipFill>
        <p:spPr bwMode="auto">
          <a:xfrm>
            <a:off x="3175" y="7938"/>
            <a:ext cx="1600200" cy="1509712"/>
          </a:xfrm>
          <a:prstGeom prst="rect">
            <a:avLst/>
          </a:prstGeom>
          <a:noFill/>
          <a:ln w="9525">
            <a:noFill/>
            <a:miter lim="800000"/>
            <a:headEnd/>
            <a:tailEnd/>
          </a:ln>
        </p:spPr>
      </p:pic>
      <p:cxnSp>
        <p:nvCxnSpPr>
          <p:cNvPr id="9" name="Straight Connector 8"/>
          <p:cNvCxnSpPr/>
          <p:nvPr userDrawn="1"/>
        </p:nvCxnSpPr>
        <p:spPr>
          <a:xfrm>
            <a:off x="0" y="1752600"/>
            <a:ext cx="9144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7" name="Picture 4"/>
          <p:cNvPicPr>
            <a:picLocks noChangeAspect="1" noChangeArrowheads="1"/>
          </p:cNvPicPr>
          <p:nvPr userDrawn="1"/>
        </p:nvPicPr>
        <p:blipFill>
          <a:blip r:embed="rId14" cstate="print"/>
          <a:srcRect/>
          <a:stretch>
            <a:fillRect/>
          </a:stretch>
        </p:blipFill>
        <p:spPr bwMode="auto">
          <a:xfrm>
            <a:off x="7540625" y="7939"/>
            <a:ext cx="1603375" cy="1509712"/>
          </a:xfrm>
          <a:prstGeom prst="rect">
            <a:avLst/>
          </a:prstGeom>
          <a:noFill/>
          <a:ln w="9525">
            <a:noFill/>
            <a:miter lim="800000"/>
            <a:headEnd/>
            <a:tailEnd/>
          </a:ln>
        </p:spPr>
      </p:pic>
    </p:spTree>
    <p:extLst>
      <p:ext uri="{BB962C8B-B14F-4D97-AF65-F5344CB8AC3E}">
        <p14:creationId xmlns:p14="http://schemas.microsoft.com/office/powerpoint/2010/main" val="41520389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tx1"/>
          </a:solidFill>
          <a:latin typeface="Arial" charset="0"/>
          <a:cs typeface="Arial" charset="0"/>
        </a:defRPr>
      </a:lvl2pPr>
      <a:lvl3pPr algn="ctr" rtl="0" eaLnBrk="0" fontAlgn="base" hangingPunct="0">
        <a:spcBef>
          <a:spcPct val="0"/>
        </a:spcBef>
        <a:spcAft>
          <a:spcPct val="0"/>
        </a:spcAft>
        <a:defRPr sz="4400">
          <a:solidFill>
            <a:schemeClr val="tx1"/>
          </a:solidFill>
          <a:latin typeface="Arial" charset="0"/>
          <a:cs typeface="Arial" charset="0"/>
        </a:defRPr>
      </a:lvl3pPr>
      <a:lvl4pPr algn="ctr" rtl="0" eaLnBrk="0" fontAlgn="base" hangingPunct="0">
        <a:spcBef>
          <a:spcPct val="0"/>
        </a:spcBef>
        <a:spcAft>
          <a:spcPct val="0"/>
        </a:spcAft>
        <a:defRPr sz="4400">
          <a:solidFill>
            <a:schemeClr val="tx1"/>
          </a:solidFill>
          <a:latin typeface="Arial" charset="0"/>
          <a:cs typeface="Arial" charset="0"/>
        </a:defRPr>
      </a:lvl4pPr>
      <a:lvl5pPr algn="ctr" rtl="0" eaLnBrk="0" fontAlgn="base" hangingPunct="0">
        <a:spcBef>
          <a:spcPct val="0"/>
        </a:spcBef>
        <a:spcAft>
          <a:spcPct val="0"/>
        </a:spcAft>
        <a:defRPr sz="44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Arial" charset="0"/>
          <a:cs typeface="Arial" charset="0"/>
        </a:defRPr>
      </a:lvl6pPr>
      <a:lvl7pPr marL="914400" algn="ctr" rtl="0" fontAlgn="base">
        <a:spcBef>
          <a:spcPct val="0"/>
        </a:spcBef>
        <a:spcAft>
          <a:spcPct val="0"/>
        </a:spcAft>
        <a:defRPr sz="4400">
          <a:solidFill>
            <a:schemeClr val="tx1"/>
          </a:solidFill>
          <a:latin typeface="Arial" charset="0"/>
          <a:cs typeface="Arial" charset="0"/>
        </a:defRPr>
      </a:lvl7pPr>
      <a:lvl8pPr marL="1371600" algn="ctr" rtl="0" fontAlgn="base">
        <a:spcBef>
          <a:spcPct val="0"/>
        </a:spcBef>
        <a:spcAft>
          <a:spcPct val="0"/>
        </a:spcAft>
        <a:defRPr sz="4400">
          <a:solidFill>
            <a:schemeClr val="tx1"/>
          </a:solidFill>
          <a:latin typeface="Arial" charset="0"/>
          <a:cs typeface="Arial" charset="0"/>
        </a:defRPr>
      </a:lvl8pPr>
      <a:lvl9pPr marL="1828800" algn="ctr"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Arial"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Arial"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Arial"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z="4000" dirty="0" smtClean="0">
                <a:latin typeface="Arial" charset="0"/>
                <a:cs typeface="Arial" charset="0"/>
              </a:rPr>
              <a:t>MARTIAL ARTS </a:t>
            </a:r>
            <a:br>
              <a:rPr lang="en-US" sz="4000" dirty="0" smtClean="0">
                <a:latin typeface="Arial" charset="0"/>
                <a:cs typeface="Arial" charset="0"/>
              </a:rPr>
            </a:br>
            <a:r>
              <a:rPr lang="en-US" sz="4000" dirty="0" smtClean="0">
                <a:latin typeface="Arial" charset="0"/>
                <a:cs typeface="Arial" charset="0"/>
              </a:rPr>
              <a:t>INSTRUCTOR COURSE</a:t>
            </a:r>
          </a:p>
        </p:txBody>
      </p:sp>
      <p:sp>
        <p:nvSpPr>
          <p:cNvPr id="20483" name="Content Placeholder 6"/>
          <p:cNvSpPr>
            <a:spLocks noGrp="1"/>
          </p:cNvSpPr>
          <p:nvPr>
            <p:ph idx="1"/>
          </p:nvPr>
        </p:nvSpPr>
        <p:spPr>
          <a:xfrm>
            <a:off x="457200" y="1828800"/>
            <a:ext cx="8229600" cy="4495800"/>
          </a:xfrm>
        </p:spPr>
        <p:txBody>
          <a:bodyPr>
            <a:noAutofit/>
          </a:bodyPr>
          <a:lstStyle/>
          <a:p>
            <a:r>
              <a:rPr lang="en-US" sz="1400" u="sng" dirty="0" smtClean="0">
                <a:latin typeface="+mn-lt"/>
                <a:cs typeface="Tahoma" pitchFamily="34" charset="0"/>
              </a:rPr>
              <a:t>Purpose</a:t>
            </a:r>
            <a:r>
              <a:rPr lang="en-US" sz="1400" dirty="0" smtClean="0">
                <a:latin typeface="+mn-lt"/>
                <a:cs typeface="Tahoma" pitchFamily="34" charset="0"/>
              </a:rPr>
              <a:t>: </a:t>
            </a:r>
            <a:r>
              <a:rPr lang="en-US" sz="1400" dirty="0">
                <a:latin typeface="+mn-lt"/>
                <a:cs typeface="Tahoma" pitchFamily="34" charset="0"/>
              </a:rPr>
              <a:t> To prepare and certify </a:t>
            </a:r>
            <a:r>
              <a:rPr lang="en-US" sz="1400" dirty="0" smtClean="0">
                <a:latin typeface="+mn-lt"/>
                <a:cs typeface="Tahoma" pitchFamily="34" charset="0"/>
              </a:rPr>
              <a:t>all Marines </a:t>
            </a:r>
            <a:r>
              <a:rPr lang="en-US" sz="1400" dirty="0">
                <a:latin typeface="+mn-lt"/>
                <a:cs typeface="Tahoma" pitchFamily="34" charset="0"/>
              </a:rPr>
              <a:t>as Martial Arts Instructors (MOS 0916).  The course </a:t>
            </a:r>
            <a:r>
              <a:rPr lang="en-US" sz="1400" dirty="0" smtClean="0">
                <a:latin typeface="+mn-lt"/>
                <a:cs typeface="Tahoma" pitchFamily="34" charset="0"/>
              </a:rPr>
              <a:t>provides instructional knowledge and techniques necessary for training and certifying personnel at the tan</a:t>
            </a:r>
            <a:r>
              <a:rPr lang="en-US" sz="1400" dirty="0">
                <a:latin typeface="+mn-lt"/>
                <a:cs typeface="Tahoma" pitchFamily="34" charset="0"/>
              </a:rPr>
              <a:t>, </a:t>
            </a:r>
            <a:r>
              <a:rPr lang="en-US" sz="1400" dirty="0" smtClean="0">
                <a:latin typeface="+mn-lt"/>
                <a:cs typeface="Tahoma" pitchFamily="34" charset="0"/>
              </a:rPr>
              <a:t>gray, </a:t>
            </a:r>
            <a:r>
              <a:rPr lang="en-US" sz="1400" dirty="0">
                <a:latin typeface="+mn-lt"/>
                <a:cs typeface="Tahoma" pitchFamily="34" charset="0"/>
              </a:rPr>
              <a:t>and </a:t>
            </a:r>
            <a:r>
              <a:rPr lang="en-US" sz="1400" dirty="0" smtClean="0">
                <a:latin typeface="+mn-lt"/>
                <a:cs typeface="Tahoma" pitchFamily="34" charset="0"/>
              </a:rPr>
              <a:t>green belt </a:t>
            </a:r>
            <a:r>
              <a:rPr lang="en-US" sz="1400" dirty="0">
                <a:latin typeface="+mn-lt"/>
                <a:cs typeface="Tahoma" pitchFamily="34" charset="0"/>
              </a:rPr>
              <a:t>user levels</a:t>
            </a:r>
            <a:r>
              <a:rPr lang="en-US" sz="1400" dirty="0" smtClean="0">
                <a:latin typeface="+mn-lt"/>
                <a:cs typeface="Tahoma" pitchFamily="34" charset="0"/>
              </a:rPr>
              <a:t>. </a:t>
            </a:r>
            <a:r>
              <a:rPr lang="en-US" sz="1400" dirty="0">
                <a:latin typeface="+mn-lt"/>
                <a:cs typeface="Tahoma" pitchFamily="34" charset="0"/>
              </a:rPr>
              <a:t> </a:t>
            </a:r>
            <a:r>
              <a:rPr lang="en-US" sz="1400" dirty="0" smtClean="0">
                <a:latin typeface="+mn-lt"/>
                <a:cs typeface="Tahoma" pitchFamily="34" charset="0"/>
              </a:rPr>
              <a:t> </a:t>
            </a:r>
          </a:p>
          <a:p>
            <a:endParaRPr lang="en-US" sz="1400" dirty="0">
              <a:latin typeface="+mn-lt"/>
              <a:cs typeface="Tahoma" pitchFamily="34" charset="0"/>
            </a:endParaRPr>
          </a:p>
          <a:p>
            <a:pPr lvl="0" eaLnBrk="1" hangingPunct="1"/>
            <a:r>
              <a:rPr lang="en-US" sz="1400" u="sng" dirty="0">
                <a:solidFill>
                  <a:prstClr val="black"/>
                </a:solidFill>
                <a:latin typeface="+mn-lt"/>
                <a:cs typeface="Tahoma" pitchFamily="34" charset="0"/>
              </a:rPr>
              <a:t>Task List</a:t>
            </a:r>
            <a:r>
              <a:rPr lang="en-US" sz="1400" dirty="0">
                <a:solidFill>
                  <a:prstClr val="black"/>
                </a:solidFill>
                <a:latin typeface="+mn-lt"/>
                <a:cs typeface="Tahoma" pitchFamily="34" charset="0"/>
              </a:rPr>
              <a:t>: </a:t>
            </a:r>
          </a:p>
          <a:p>
            <a:pPr lvl="1" eaLnBrk="1" hangingPunct="1">
              <a:lnSpc>
                <a:spcPct val="90000"/>
              </a:lnSpc>
            </a:pPr>
            <a:r>
              <a:rPr lang="en-US" sz="1400" dirty="0" smtClean="0">
                <a:solidFill>
                  <a:prstClr val="black"/>
                </a:solidFill>
              </a:rPr>
              <a:t>2000 </a:t>
            </a:r>
            <a:r>
              <a:rPr lang="en-US" sz="1400" dirty="0">
                <a:solidFill>
                  <a:prstClr val="black"/>
                </a:solidFill>
              </a:rPr>
              <a:t>Level: </a:t>
            </a:r>
          </a:p>
          <a:p>
            <a:pPr lvl="2" eaLnBrk="1" hangingPunct="1">
              <a:lnSpc>
                <a:spcPct val="90000"/>
              </a:lnSpc>
            </a:pPr>
            <a:r>
              <a:rPr lang="en-US" sz="1400" dirty="0">
                <a:solidFill>
                  <a:prstClr val="black"/>
                </a:solidFill>
              </a:rPr>
              <a:t>Prepare for </a:t>
            </a:r>
            <a:r>
              <a:rPr lang="en-US" sz="1400" dirty="0" smtClean="0">
                <a:solidFill>
                  <a:prstClr val="black"/>
                </a:solidFill>
              </a:rPr>
              <a:t>instruction and conduct a lesson</a:t>
            </a:r>
            <a:endParaRPr lang="en-US" sz="1400" dirty="0">
              <a:solidFill>
                <a:prstClr val="black"/>
              </a:solidFill>
            </a:endParaRPr>
          </a:p>
          <a:p>
            <a:pPr lvl="2" eaLnBrk="1" hangingPunct="1">
              <a:lnSpc>
                <a:spcPct val="90000"/>
              </a:lnSpc>
            </a:pPr>
            <a:r>
              <a:rPr lang="en-US" sz="1400" dirty="0">
                <a:solidFill>
                  <a:prstClr val="black"/>
                </a:solidFill>
              </a:rPr>
              <a:t>Reinforce </a:t>
            </a:r>
            <a:r>
              <a:rPr lang="en-US" sz="1400" dirty="0" smtClean="0">
                <a:solidFill>
                  <a:prstClr val="black"/>
                </a:solidFill>
              </a:rPr>
              <a:t>core </a:t>
            </a:r>
            <a:r>
              <a:rPr lang="en-US" sz="1400" dirty="0">
                <a:solidFill>
                  <a:prstClr val="black"/>
                </a:solidFill>
              </a:rPr>
              <a:t>v</a:t>
            </a:r>
            <a:r>
              <a:rPr lang="en-US" sz="1400" dirty="0" smtClean="0">
                <a:solidFill>
                  <a:prstClr val="black"/>
                </a:solidFill>
              </a:rPr>
              <a:t>alues </a:t>
            </a:r>
            <a:r>
              <a:rPr lang="en-US" sz="1400" dirty="0">
                <a:solidFill>
                  <a:prstClr val="black"/>
                </a:solidFill>
              </a:rPr>
              <a:t>through </a:t>
            </a:r>
            <a:r>
              <a:rPr lang="en-US" sz="1400" dirty="0" smtClean="0">
                <a:solidFill>
                  <a:prstClr val="black"/>
                </a:solidFill>
              </a:rPr>
              <a:t>values-based </a:t>
            </a:r>
            <a:r>
              <a:rPr lang="en-US" sz="1400" dirty="0">
                <a:solidFill>
                  <a:prstClr val="black"/>
                </a:solidFill>
              </a:rPr>
              <a:t>mental and character </a:t>
            </a:r>
            <a:r>
              <a:rPr lang="en-US" sz="1400" dirty="0" smtClean="0">
                <a:solidFill>
                  <a:prstClr val="black"/>
                </a:solidFill>
              </a:rPr>
              <a:t>tie-ins</a:t>
            </a:r>
          </a:p>
          <a:p>
            <a:pPr lvl="2" eaLnBrk="1" hangingPunct="1">
              <a:lnSpc>
                <a:spcPct val="90000"/>
              </a:lnSpc>
            </a:pPr>
            <a:r>
              <a:rPr lang="en-US" sz="1400" dirty="0">
                <a:solidFill>
                  <a:prstClr val="black"/>
                </a:solidFill>
              </a:rPr>
              <a:t>Supervise free sparring</a:t>
            </a:r>
          </a:p>
          <a:p>
            <a:pPr lvl="2" eaLnBrk="1" hangingPunct="1">
              <a:lnSpc>
                <a:spcPct val="90000"/>
              </a:lnSpc>
            </a:pPr>
            <a:r>
              <a:rPr lang="en-US" sz="1400" dirty="0">
                <a:solidFill>
                  <a:prstClr val="black"/>
                </a:solidFill>
              </a:rPr>
              <a:t>Conduct sustainment and integration training</a:t>
            </a:r>
          </a:p>
          <a:p>
            <a:pPr lvl="2" eaLnBrk="1" hangingPunct="1">
              <a:lnSpc>
                <a:spcPct val="90000"/>
              </a:lnSpc>
            </a:pPr>
            <a:r>
              <a:rPr lang="en-US" sz="1400" dirty="0">
                <a:solidFill>
                  <a:prstClr val="black"/>
                </a:solidFill>
              </a:rPr>
              <a:t>Conduct user level belt </a:t>
            </a:r>
            <a:r>
              <a:rPr lang="en-US" sz="1400" dirty="0" smtClean="0">
                <a:solidFill>
                  <a:prstClr val="black"/>
                </a:solidFill>
              </a:rPr>
              <a:t>certification and maintain MCMAP records</a:t>
            </a:r>
          </a:p>
          <a:p>
            <a:pPr marL="914400" lvl="2" indent="0" eaLnBrk="1" hangingPunct="1">
              <a:lnSpc>
                <a:spcPct val="90000"/>
              </a:lnSpc>
              <a:buNone/>
            </a:pPr>
            <a:endParaRPr lang="en-US" sz="1400" dirty="0">
              <a:solidFill>
                <a:prstClr val="black"/>
              </a:solidFill>
            </a:endParaRPr>
          </a:p>
          <a:p>
            <a:pPr eaLnBrk="1" hangingPunct="1">
              <a:lnSpc>
                <a:spcPct val="90000"/>
              </a:lnSpc>
            </a:pPr>
            <a:r>
              <a:rPr lang="en-US" sz="1400" u="sng" dirty="0" smtClean="0">
                <a:latin typeface="+mn-lt"/>
                <a:cs typeface="Tahoma" pitchFamily="34" charset="0"/>
              </a:rPr>
              <a:t>Methodology</a:t>
            </a:r>
            <a:r>
              <a:rPr lang="en-US" sz="1400" dirty="0" smtClean="0">
                <a:latin typeface="+mn-lt"/>
                <a:cs typeface="Tahoma" pitchFamily="34" charset="0"/>
              </a:rPr>
              <a:t>:  The  course  </a:t>
            </a:r>
            <a:r>
              <a:rPr lang="en-US" sz="1400" dirty="0">
                <a:latin typeface="+mn-lt"/>
                <a:cs typeface="Tahoma" pitchFamily="34" charset="0"/>
              </a:rPr>
              <a:t>covers</a:t>
            </a:r>
            <a:r>
              <a:rPr lang="en-US" sz="1400" dirty="0" smtClean="0">
                <a:latin typeface="+mn-lt"/>
                <a:cs typeface="Tahoma" pitchFamily="34" charset="0"/>
              </a:rPr>
              <a:t>:  instructor skills</a:t>
            </a:r>
            <a:r>
              <a:rPr lang="en-US" sz="1400" dirty="0">
                <a:latin typeface="+mn-lt"/>
                <a:cs typeface="Tahoma" pitchFamily="34" charset="0"/>
              </a:rPr>
              <a:t>, </a:t>
            </a:r>
            <a:r>
              <a:rPr lang="en-US" sz="1400" dirty="0" smtClean="0">
                <a:latin typeface="+mn-lt"/>
                <a:cs typeface="Tahoma" pitchFamily="34" charset="0"/>
              </a:rPr>
              <a:t>green belt </a:t>
            </a:r>
            <a:r>
              <a:rPr lang="en-US" sz="1400" dirty="0">
                <a:latin typeface="+mn-lt"/>
                <a:cs typeface="Tahoma" pitchFamily="34" charset="0"/>
              </a:rPr>
              <a:t>techniques and tie-ins, </a:t>
            </a:r>
            <a:r>
              <a:rPr lang="en-US" sz="1400" dirty="0" smtClean="0">
                <a:latin typeface="+mn-lt"/>
                <a:cs typeface="Tahoma" pitchFamily="34" charset="0"/>
              </a:rPr>
              <a:t>implementation </a:t>
            </a:r>
            <a:r>
              <a:rPr lang="en-US" sz="1400" dirty="0">
                <a:latin typeface="+mn-lt"/>
                <a:cs typeface="Tahoma" pitchFamily="34" charset="0"/>
              </a:rPr>
              <a:t>of a MCMAP combat conditioning program, </a:t>
            </a:r>
            <a:r>
              <a:rPr lang="en-US" sz="1400" dirty="0" smtClean="0">
                <a:latin typeface="+mn-lt"/>
                <a:cs typeface="Tahoma" pitchFamily="34" charset="0"/>
              </a:rPr>
              <a:t>conduct </a:t>
            </a:r>
            <a:r>
              <a:rPr lang="en-US" sz="1400" dirty="0">
                <a:latin typeface="+mn-lt"/>
                <a:cs typeface="Tahoma" pitchFamily="34" charset="0"/>
              </a:rPr>
              <a:t>of sustainment and </a:t>
            </a:r>
            <a:r>
              <a:rPr lang="en-US" sz="1400" dirty="0" smtClean="0">
                <a:latin typeface="+mn-lt"/>
                <a:cs typeface="Tahoma" pitchFamily="34" charset="0"/>
              </a:rPr>
              <a:t>integration </a:t>
            </a:r>
            <a:r>
              <a:rPr lang="en-US" sz="1400" dirty="0">
                <a:latin typeface="+mn-lt"/>
                <a:cs typeface="Tahoma" pitchFamily="34" charset="0"/>
              </a:rPr>
              <a:t>training, </a:t>
            </a:r>
            <a:r>
              <a:rPr lang="en-US" sz="1400" dirty="0" smtClean="0">
                <a:latin typeface="+mn-lt"/>
                <a:cs typeface="Tahoma" pitchFamily="34" charset="0"/>
              </a:rPr>
              <a:t>and tan</a:t>
            </a:r>
            <a:r>
              <a:rPr lang="en-US" sz="1400" dirty="0">
                <a:latin typeface="+mn-lt"/>
                <a:cs typeface="Tahoma" pitchFamily="34" charset="0"/>
              </a:rPr>
              <a:t>, </a:t>
            </a:r>
            <a:r>
              <a:rPr lang="en-US" sz="1400" dirty="0" smtClean="0">
                <a:latin typeface="+mn-lt"/>
                <a:cs typeface="Tahoma" pitchFamily="34" charset="0"/>
              </a:rPr>
              <a:t>gray, </a:t>
            </a:r>
            <a:r>
              <a:rPr lang="en-US" sz="1400" dirty="0">
                <a:latin typeface="+mn-lt"/>
                <a:cs typeface="Tahoma" pitchFamily="34" charset="0"/>
              </a:rPr>
              <a:t>and </a:t>
            </a:r>
            <a:r>
              <a:rPr lang="en-US" sz="1400" dirty="0" smtClean="0">
                <a:latin typeface="+mn-lt"/>
                <a:cs typeface="Tahoma" pitchFamily="34" charset="0"/>
              </a:rPr>
              <a:t>green </a:t>
            </a:r>
            <a:r>
              <a:rPr lang="en-US" sz="1400" dirty="0">
                <a:latin typeface="+mn-lt"/>
                <a:cs typeface="Tahoma" pitchFamily="34" charset="0"/>
              </a:rPr>
              <a:t>b</a:t>
            </a:r>
            <a:r>
              <a:rPr lang="en-US" sz="1400" dirty="0" smtClean="0">
                <a:latin typeface="+mn-lt"/>
                <a:cs typeface="Tahoma" pitchFamily="34" charset="0"/>
              </a:rPr>
              <a:t>elt </a:t>
            </a:r>
            <a:r>
              <a:rPr lang="en-US" sz="1400" dirty="0">
                <a:latin typeface="+mn-lt"/>
                <a:cs typeface="Tahoma" pitchFamily="34" charset="0"/>
              </a:rPr>
              <a:t>instructor skills.  </a:t>
            </a:r>
            <a:r>
              <a:rPr lang="en-US" sz="1400" dirty="0" smtClean="0">
                <a:latin typeface="+mn-lt"/>
                <a:cs typeface="Tahoma" pitchFamily="34" charset="0"/>
              </a:rPr>
              <a:t>Areas </a:t>
            </a:r>
            <a:r>
              <a:rPr lang="en-US" sz="1400" dirty="0">
                <a:latin typeface="+mn-lt"/>
                <a:cs typeface="Tahoma" pitchFamily="34" charset="0"/>
              </a:rPr>
              <a:t>of instruction emphasize all three disciplines (mental, </a:t>
            </a:r>
            <a:r>
              <a:rPr lang="en-US" sz="1400" dirty="0" smtClean="0">
                <a:latin typeface="+mn-lt"/>
                <a:cs typeface="Tahoma" pitchFamily="34" charset="0"/>
              </a:rPr>
              <a:t>character, </a:t>
            </a:r>
            <a:r>
              <a:rPr lang="en-US" sz="1400" dirty="0">
                <a:latin typeface="+mn-lt"/>
                <a:cs typeface="Tahoma" pitchFamily="34" charset="0"/>
              </a:rPr>
              <a:t>and physical) of </a:t>
            </a:r>
            <a:r>
              <a:rPr lang="en-US" sz="1400" dirty="0" smtClean="0">
                <a:latin typeface="+mn-lt"/>
                <a:cs typeface="Tahoma" pitchFamily="34" charset="0"/>
              </a:rPr>
              <a:t>MCMAP, relevant to the student’s professional development both as an instructor and practitioner of MCMAP.  The mental and character disciplines are addressed through student instruction and evaluation on guided discussions, warrior studies, and martial culture studies.  The physical discipline is developed through student instruction and evaluation in rifle and bayonet techniques, ground fighting, throws, chokes, knife techniques, weapons of opportunity, and elements of anatomy and physiology.  </a:t>
            </a:r>
          </a:p>
          <a:p>
            <a:pPr eaLnBrk="1" hangingPunct="1">
              <a:lnSpc>
                <a:spcPct val="90000"/>
              </a:lnSpc>
            </a:pPr>
            <a:endParaRPr lang="en-US" sz="1400" u="sng" dirty="0" smtClean="0">
              <a:latin typeface="+mn-lt"/>
              <a:cs typeface="Tahoma" pitchFamily="34" charset="0"/>
            </a:endParaRPr>
          </a:p>
          <a:p>
            <a:pPr eaLnBrk="1" hangingPunct="1">
              <a:lnSpc>
                <a:spcPct val="90000"/>
              </a:lnSpc>
            </a:pPr>
            <a:r>
              <a:rPr lang="en-US" sz="1400" u="sng" dirty="0" smtClean="0">
                <a:latin typeface="+mn-lt"/>
                <a:cs typeface="Tahoma" pitchFamily="34" charset="0"/>
              </a:rPr>
              <a:t>Course Length</a:t>
            </a:r>
            <a:r>
              <a:rPr lang="en-US" sz="1400" dirty="0" smtClean="0">
                <a:latin typeface="+mn-lt"/>
                <a:cs typeface="Tahoma" pitchFamily="34" charset="0"/>
              </a:rPr>
              <a:t>:  3 Weeks / 15 Training Days</a:t>
            </a:r>
            <a:endParaRPr lang="en-US" sz="1400" u="sng" dirty="0" smtClean="0">
              <a:latin typeface="+mn-lt"/>
              <a:cs typeface="Tahoma" pitchFamily="34" charset="0"/>
            </a:endParaRPr>
          </a:p>
        </p:txBody>
      </p:sp>
    </p:spTree>
    <p:extLst>
      <p:ext uri="{BB962C8B-B14F-4D97-AF65-F5344CB8AC3E}">
        <p14:creationId xmlns:p14="http://schemas.microsoft.com/office/powerpoint/2010/main" val="14066658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393</TotalTime>
  <Words>226</Words>
  <Application>Microsoft Office PowerPoint</Application>
  <PresentationFormat>On-screen Show (4:3)</PresentationFormat>
  <Paragraphs>14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1_Office Theme</vt:lpstr>
      <vt:lpstr>MARTIAL ARTS  INSTRUCTOR COURSE</vt:lpstr>
    </vt:vector>
  </TitlesOfParts>
  <Company>NMCI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IULC</dc:title>
  <dc:creator>Dorlon Maj James S</dc:creator>
  <cp:lastModifiedBy>Bullington Sgt Tyrel L</cp:lastModifiedBy>
  <cp:revision>53</cp:revision>
  <cp:lastPrinted>2013-07-12T17:26:42Z</cp:lastPrinted>
  <dcterms:created xsi:type="dcterms:W3CDTF">2013-07-08T16:02:11Z</dcterms:created>
  <dcterms:modified xsi:type="dcterms:W3CDTF">2013-07-17T21:59:55Z</dcterms:modified>
</cp:coreProperties>
</file>