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3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E5EC4B6-B597-45E1-AD58-62B3AFB2AE6E}"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9E7D3F5-6F3C-4B09-A85D-5CFCB001F254}" type="slidenum">
              <a:rPr lang="en-US"/>
              <a:pPr>
                <a:defRPr/>
              </a:pPr>
              <a:t>‹#›</a:t>
            </a:fld>
            <a:endParaRPr lang="en-US"/>
          </a:p>
        </p:txBody>
      </p:sp>
    </p:spTree>
    <p:extLst>
      <p:ext uri="{BB962C8B-B14F-4D97-AF65-F5344CB8AC3E}">
        <p14:creationId xmlns:p14="http://schemas.microsoft.com/office/powerpoint/2010/main" val="148632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267710-E029-475D-A890-D87B7AAF63E5}"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B99ABFC9-1A9B-4841-ABCD-B821653B0D7E}" type="slidenum">
              <a:rPr lang="en-US"/>
              <a:pPr>
                <a:defRPr/>
              </a:pPr>
              <a:t>‹#›</a:t>
            </a:fld>
            <a:endParaRPr lang="en-US"/>
          </a:p>
        </p:txBody>
      </p:sp>
    </p:spTree>
    <p:extLst>
      <p:ext uri="{BB962C8B-B14F-4D97-AF65-F5344CB8AC3E}">
        <p14:creationId xmlns:p14="http://schemas.microsoft.com/office/powerpoint/2010/main" val="173179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203BCA0-C5B9-4CC0-A0BC-1CEF118782C4}"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EE8C8D3-FC83-4959-9F58-1E653FB82057}" type="slidenum">
              <a:rPr lang="en-US"/>
              <a:pPr>
                <a:defRPr/>
              </a:pPr>
              <a:t>‹#›</a:t>
            </a:fld>
            <a:endParaRPr lang="en-US"/>
          </a:p>
        </p:txBody>
      </p:sp>
    </p:spTree>
    <p:extLst>
      <p:ext uri="{BB962C8B-B14F-4D97-AF65-F5344CB8AC3E}">
        <p14:creationId xmlns:p14="http://schemas.microsoft.com/office/powerpoint/2010/main" val="275099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D98EB26-BE2C-4359-926B-B24C8C9AE23A}"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8AFA6A1-A9EC-4344-AE81-BA80E5B29D90}" type="slidenum">
              <a:rPr lang="en-US"/>
              <a:pPr>
                <a:defRPr/>
              </a:pPr>
              <a:t>‹#›</a:t>
            </a:fld>
            <a:endParaRPr lang="en-US"/>
          </a:p>
        </p:txBody>
      </p:sp>
    </p:spTree>
    <p:extLst>
      <p:ext uri="{BB962C8B-B14F-4D97-AF65-F5344CB8AC3E}">
        <p14:creationId xmlns:p14="http://schemas.microsoft.com/office/powerpoint/2010/main" val="174143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ED2907F-8DA9-4971-B1E6-F4C703A72D0F}"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78BF504-58AD-4825-9B87-C31DB2994D07}" type="slidenum">
              <a:rPr lang="en-US"/>
              <a:pPr>
                <a:defRPr/>
              </a:pPr>
              <a:t>‹#›</a:t>
            </a:fld>
            <a:endParaRPr lang="en-US"/>
          </a:p>
        </p:txBody>
      </p:sp>
    </p:spTree>
    <p:extLst>
      <p:ext uri="{BB962C8B-B14F-4D97-AF65-F5344CB8AC3E}">
        <p14:creationId xmlns:p14="http://schemas.microsoft.com/office/powerpoint/2010/main" val="124204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66BA30A-70D5-4B1F-88B3-F9086629F3B2}" type="datetimeFigureOut">
              <a:rPr lang="en-US"/>
              <a:pPr>
                <a:defRPr/>
              </a:pPr>
              <a:t>7/12/2013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57388CA-064B-4E30-8C1D-057836F9287A}" type="slidenum">
              <a:rPr lang="en-US"/>
              <a:pPr>
                <a:defRPr/>
              </a:pPr>
              <a:t>‹#›</a:t>
            </a:fld>
            <a:endParaRPr lang="en-US"/>
          </a:p>
        </p:txBody>
      </p:sp>
    </p:spTree>
    <p:extLst>
      <p:ext uri="{BB962C8B-B14F-4D97-AF65-F5344CB8AC3E}">
        <p14:creationId xmlns:p14="http://schemas.microsoft.com/office/powerpoint/2010/main" val="182843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B0FE377-1FD5-4A63-B1D9-4DBD26DFBD41}" type="datetimeFigureOut">
              <a:rPr lang="en-US"/>
              <a:pPr>
                <a:defRPr/>
              </a:pPr>
              <a:t>7/12/2013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60A025F-54CF-404C-A257-DE3FC5736886}" type="slidenum">
              <a:rPr lang="en-US"/>
              <a:pPr>
                <a:defRPr/>
              </a:pPr>
              <a:t>‹#›</a:t>
            </a:fld>
            <a:endParaRPr lang="en-US"/>
          </a:p>
        </p:txBody>
      </p:sp>
    </p:spTree>
    <p:extLst>
      <p:ext uri="{BB962C8B-B14F-4D97-AF65-F5344CB8AC3E}">
        <p14:creationId xmlns:p14="http://schemas.microsoft.com/office/powerpoint/2010/main" val="385865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505BE2D-7C78-49F0-8B8E-C8670AD77A5A}" type="datetimeFigureOut">
              <a:rPr lang="en-US"/>
              <a:pPr>
                <a:defRPr/>
              </a:pPr>
              <a:t>7/12/2013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E3888A8-F1CF-4C2D-B15A-15CB841F4210}" type="slidenum">
              <a:rPr lang="en-US"/>
              <a:pPr>
                <a:defRPr/>
              </a:pPr>
              <a:t>‹#›</a:t>
            </a:fld>
            <a:endParaRPr lang="en-US"/>
          </a:p>
        </p:txBody>
      </p:sp>
    </p:spTree>
    <p:extLst>
      <p:ext uri="{BB962C8B-B14F-4D97-AF65-F5344CB8AC3E}">
        <p14:creationId xmlns:p14="http://schemas.microsoft.com/office/powerpoint/2010/main" val="3074540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DA7F148-E19B-41CF-AD19-98A02B4D8A7C}" type="datetimeFigureOut">
              <a:rPr lang="en-US"/>
              <a:pPr>
                <a:defRPr/>
              </a:pPr>
              <a:t>7/12/2013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07B5ECA-DCA5-4848-BDA0-CDE68F2D75CD}" type="slidenum">
              <a:rPr lang="en-US"/>
              <a:pPr>
                <a:defRPr/>
              </a:pPr>
              <a:t>‹#›</a:t>
            </a:fld>
            <a:endParaRPr lang="en-US"/>
          </a:p>
        </p:txBody>
      </p:sp>
    </p:spTree>
    <p:extLst>
      <p:ext uri="{BB962C8B-B14F-4D97-AF65-F5344CB8AC3E}">
        <p14:creationId xmlns:p14="http://schemas.microsoft.com/office/powerpoint/2010/main" val="279915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2391184-FA5A-4EF5-BC28-CE5C0BCA4BB2}" type="datetimeFigureOut">
              <a:rPr lang="en-US"/>
              <a:pPr>
                <a:defRPr/>
              </a:pPr>
              <a:t>7/12/2013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C15F562-1439-469A-8E31-8CDFDA064A39}" type="slidenum">
              <a:rPr lang="en-US"/>
              <a:pPr>
                <a:defRPr/>
              </a:pPr>
              <a:t>‹#›</a:t>
            </a:fld>
            <a:endParaRPr lang="en-US"/>
          </a:p>
        </p:txBody>
      </p:sp>
    </p:spTree>
    <p:extLst>
      <p:ext uri="{BB962C8B-B14F-4D97-AF65-F5344CB8AC3E}">
        <p14:creationId xmlns:p14="http://schemas.microsoft.com/office/powerpoint/2010/main" val="95552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CA48098-8FC1-44B3-8E39-5E073D9BE774}" type="datetimeFigureOut">
              <a:rPr lang="en-US"/>
              <a:pPr>
                <a:defRPr/>
              </a:pPr>
              <a:t>7/12/2013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5C0892D-8F8D-4249-9F15-3F8DF5DFCDFB}" type="slidenum">
              <a:rPr lang="en-US"/>
              <a:pPr>
                <a:defRPr/>
              </a:pPr>
              <a:t>‹#›</a:t>
            </a:fld>
            <a:endParaRPr lang="en-US"/>
          </a:p>
        </p:txBody>
      </p:sp>
    </p:spTree>
    <p:extLst>
      <p:ext uri="{BB962C8B-B14F-4D97-AF65-F5344CB8AC3E}">
        <p14:creationId xmlns:p14="http://schemas.microsoft.com/office/powerpoint/2010/main" val="4171301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mcuspndlfs09\c163\TECOM_PNDL_M30002G\AITB\04 = DET H\Admin\Logos\AITBn Logo\AITBn_logo_JPEG.jpg"/>
          <p:cNvPicPr>
            <a:picLocks noChangeAspect="1" noChangeArrowheads="1"/>
          </p:cNvPicPr>
          <p:nvPr userDrawn="1"/>
        </p:nvPicPr>
        <p:blipFill>
          <a:blip r:embed="rId13" cstate="print"/>
          <a:srcRect/>
          <a:stretch>
            <a:fillRect/>
          </a:stretch>
        </p:blipFill>
        <p:spPr bwMode="auto">
          <a:xfrm>
            <a:off x="7620000" y="0"/>
            <a:ext cx="1524000" cy="1524000"/>
          </a:xfrm>
          <a:prstGeom prst="rect">
            <a:avLst/>
          </a:prstGeom>
          <a:noFill/>
        </p:spPr>
      </p:pic>
      <p:sp>
        <p:nvSpPr>
          <p:cNvPr id="1026" name="Title Placeholder 1"/>
          <p:cNvSpPr>
            <a:spLocks noGrp="1"/>
          </p:cNvSpPr>
          <p:nvPr>
            <p:ph type="title"/>
          </p:nvPr>
        </p:nvSpPr>
        <p:spPr bwMode="auto">
          <a:xfrm>
            <a:off x="0" y="274638"/>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7" name="Text Placeholder 2"/>
          <p:cNvSpPr>
            <a:spLocks noGrp="1"/>
          </p:cNvSpPr>
          <p:nvPr>
            <p:ph type="body" idx="1"/>
          </p:nvPr>
        </p:nvSpPr>
        <p:spPr bwMode="auto">
          <a:xfrm>
            <a:off x="457200" y="1981200"/>
            <a:ext cx="82296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pic>
        <p:nvPicPr>
          <p:cNvPr id="1028" name="Picture 20" descr="soi_tc"/>
          <p:cNvPicPr>
            <a:picLocks noChangeAspect="1" noChangeArrowheads="1"/>
          </p:cNvPicPr>
          <p:nvPr userDrawn="1"/>
        </p:nvPicPr>
        <p:blipFill>
          <a:blip r:embed="rId14" cstate="print"/>
          <a:srcRect/>
          <a:stretch>
            <a:fillRect/>
          </a:stretch>
        </p:blipFill>
        <p:spPr bwMode="auto">
          <a:xfrm>
            <a:off x="3175" y="7938"/>
            <a:ext cx="1600200" cy="1509712"/>
          </a:xfrm>
          <a:prstGeom prst="rect">
            <a:avLst/>
          </a:prstGeom>
          <a:noFill/>
          <a:ln w="9525">
            <a:noFill/>
            <a:miter lim="800000"/>
            <a:headEnd/>
            <a:tailEnd/>
          </a:ln>
        </p:spPr>
      </p:pic>
      <p:cxnSp>
        <p:nvCxnSpPr>
          <p:cNvPr id="9" name="Straight Connector 8"/>
          <p:cNvCxnSpPr/>
          <p:nvPr userDrawn="1"/>
        </p:nvCxnSpPr>
        <p:spPr>
          <a:xfrm>
            <a:off x="0" y="1752600"/>
            <a:ext cx="9144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038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Arial"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Arial"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4000" dirty="0" smtClean="0">
                <a:latin typeface="Arial" charset="0"/>
                <a:cs typeface="Arial" charset="0"/>
              </a:rPr>
              <a:t>LAR LEADERS </a:t>
            </a:r>
            <a:br>
              <a:rPr lang="en-US" sz="4000" dirty="0" smtClean="0">
                <a:latin typeface="Arial" charset="0"/>
                <a:cs typeface="Arial" charset="0"/>
              </a:rPr>
            </a:br>
            <a:r>
              <a:rPr lang="en-US" sz="4000" dirty="0" smtClean="0">
                <a:latin typeface="Arial" charset="0"/>
                <a:cs typeface="Arial" charset="0"/>
              </a:rPr>
              <a:t>COURSE</a:t>
            </a:r>
          </a:p>
        </p:txBody>
      </p:sp>
      <p:sp>
        <p:nvSpPr>
          <p:cNvPr id="20483" name="Content Placeholder 6"/>
          <p:cNvSpPr>
            <a:spLocks noGrp="1"/>
          </p:cNvSpPr>
          <p:nvPr>
            <p:ph idx="1"/>
          </p:nvPr>
        </p:nvSpPr>
        <p:spPr>
          <a:xfrm>
            <a:off x="457200" y="1752600"/>
            <a:ext cx="8305800" cy="4876800"/>
          </a:xfrm>
        </p:spPr>
        <p:txBody>
          <a:bodyPr>
            <a:noAutofit/>
          </a:bodyPr>
          <a:lstStyle/>
          <a:p>
            <a:r>
              <a:rPr lang="en-US" sz="1400" u="sng" dirty="0" smtClean="0">
                <a:latin typeface="+mn-lt"/>
                <a:cs typeface="Tahoma" pitchFamily="34" charset="0"/>
              </a:rPr>
              <a:t>Purpose</a:t>
            </a:r>
            <a:r>
              <a:rPr lang="en-US" sz="1400" dirty="0" smtClean="0">
                <a:latin typeface="+mn-lt"/>
                <a:cs typeface="Tahoma" pitchFamily="34" charset="0"/>
              </a:rPr>
              <a:t>:  </a:t>
            </a:r>
            <a:r>
              <a:rPr lang="en-US" sz="1400" dirty="0" smtClean="0">
                <a:latin typeface="+mn-lt"/>
              </a:rPr>
              <a:t>To train </a:t>
            </a:r>
            <a:r>
              <a:rPr lang="en-US" sz="1400" dirty="0" smtClean="0">
                <a:latin typeface="+mn-lt"/>
              </a:rPr>
              <a:t>Marine Corps Infantry Officers and Staff Non-Commissioned Officers scheduled for assignment to Marine Corps Light Armored Reconnaissance units to command and supervise the training, operations, employment and maintenance of Light Armored Reconnaissance (LAR) platoons, and their associated weapons systems and crews.</a:t>
            </a:r>
            <a:endParaRPr lang="en-US" sz="1400" dirty="0">
              <a:latin typeface="+mn-lt"/>
              <a:cs typeface="Tahoma" pitchFamily="34" charset="0"/>
            </a:endParaRPr>
          </a:p>
          <a:p>
            <a:pPr eaLnBrk="1" hangingPunct="1">
              <a:buNone/>
            </a:pPr>
            <a:endParaRPr lang="en-US" sz="1100" u="sng" dirty="0" smtClean="0">
              <a:latin typeface="+mn-lt"/>
              <a:cs typeface="Tahoma" pitchFamily="34" charset="0"/>
            </a:endParaRPr>
          </a:p>
          <a:p>
            <a:pPr eaLnBrk="1" hangingPunct="1"/>
            <a:r>
              <a:rPr lang="en-US" sz="1400" u="sng" dirty="0" smtClean="0">
                <a:latin typeface="+mn-lt"/>
                <a:cs typeface="Tahoma" pitchFamily="34" charset="0"/>
              </a:rPr>
              <a:t>Task List</a:t>
            </a:r>
            <a:r>
              <a:rPr lang="en-US" sz="1400" dirty="0" smtClean="0">
                <a:latin typeface="+mn-lt"/>
                <a:cs typeface="Tahoma" pitchFamily="34" charset="0"/>
              </a:rPr>
              <a:t>: </a:t>
            </a:r>
          </a:p>
          <a:p>
            <a:pPr lvl="1" eaLnBrk="1" hangingPunct="1">
              <a:lnSpc>
                <a:spcPct val="90000"/>
              </a:lnSpc>
            </a:pPr>
            <a:r>
              <a:rPr lang="en-US" sz="1400" dirty="0" smtClean="0"/>
              <a:t>1000 </a:t>
            </a:r>
            <a:r>
              <a:rPr lang="en-US" sz="1400" dirty="0" smtClean="0"/>
              <a:t>Level: </a:t>
            </a:r>
          </a:p>
          <a:p>
            <a:pPr lvl="2" eaLnBrk="1" hangingPunct="1">
              <a:lnSpc>
                <a:spcPct val="90000"/>
              </a:lnSpc>
            </a:pPr>
            <a:r>
              <a:rPr lang="en-US" sz="1400" dirty="0" smtClean="0"/>
              <a:t>Orders Development, Writing and Issue</a:t>
            </a:r>
          </a:p>
          <a:p>
            <a:pPr lvl="2" eaLnBrk="1" hangingPunct="1">
              <a:lnSpc>
                <a:spcPct val="90000"/>
              </a:lnSpc>
            </a:pPr>
            <a:r>
              <a:rPr lang="en-US" sz="1400" dirty="0" smtClean="0"/>
              <a:t>Fire Support Planning and Employment</a:t>
            </a:r>
          </a:p>
          <a:p>
            <a:pPr lvl="1" eaLnBrk="1" hangingPunct="1">
              <a:lnSpc>
                <a:spcPct val="90000"/>
              </a:lnSpc>
            </a:pPr>
            <a:r>
              <a:rPr lang="en-US" sz="1400" dirty="0" smtClean="0"/>
              <a:t>2000 Level</a:t>
            </a:r>
            <a:r>
              <a:rPr lang="en-US" sz="1400" dirty="0" smtClean="0"/>
              <a:t>:</a:t>
            </a:r>
          </a:p>
          <a:p>
            <a:pPr lvl="2" eaLnBrk="1" hangingPunct="1">
              <a:lnSpc>
                <a:spcPct val="90000"/>
              </a:lnSpc>
            </a:pPr>
            <a:r>
              <a:rPr lang="en-US" sz="1400" dirty="0" smtClean="0"/>
              <a:t>Supervise Preventative Maintenance, Checks and Services</a:t>
            </a:r>
          </a:p>
          <a:p>
            <a:pPr lvl="2" eaLnBrk="1" hangingPunct="1">
              <a:lnSpc>
                <a:spcPct val="90000"/>
              </a:lnSpc>
            </a:pPr>
            <a:r>
              <a:rPr lang="en-US" sz="1400" dirty="0" smtClean="0"/>
              <a:t>Vehicle Commander Skills, Employment of LAV-25 Weapons Systems and Directing LAV unit fires</a:t>
            </a:r>
          </a:p>
          <a:p>
            <a:pPr lvl="2" eaLnBrk="1" hangingPunct="1">
              <a:lnSpc>
                <a:spcPct val="90000"/>
              </a:lnSpc>
            </a:pPr>
            <a:r>
              <a:rPr lang="en-US" sz="1400" dirty="0" smtClean="0"/>
              <a:t>Platoon/Scout Employment in Reconnaissance, Security, and Limited Offensive Operations</a:t>
            </a:r>
          </a:p>
          <a:p>
            <a:pPr lvl="2" eaLnBrk="1" hangingPunct="1">
              <a:lnSpc>
                <a:spcPct val="90000"/>
              </a:lnSpc>
              <a:buNone/>
            </a:pPr>
            <a:endParaRPr lang="en-US" sz="1100" u="sng" dirty="0" smtClean="0">
              <a:latin typeface="+mn-lt"/>
              <a:cs typeface="Tahoma" pitchFamily="34" charset="0"/>
            </a:endParaRPr>
          </a:p>
          <a:p>
            <a:pPr eaLnBrk="1" hangingPunct="1">
              <a:lnSpc>
                <a:spcPct val="90000"/>
              </a:lnSpc>
            </a:pPr>
            <a:r>
              <a:rPr lang="en-US" sz="1400" u="sng" dirty="0" smtClean="0">
                <a:latin typeface="+mn-lt"/>
                <a:cs typeface="Tahoma" pitchFamily="34" charset="0"/>
              </a:rPr>
              <a:t>Methodology</a:t>
            </a:r>
            <a:r>
              <a:rPr lang="en-US" sz="1400" dirty="0" smtClean="0">
                <a:latin typeface="+mn-lt"/>
                <a:cs typeface="Tahoma" pitchFamily="34" charset="0"/>
              </a:rPr>
              <a:t>:  </a:t>
            </a:r>
            <a:r>
              <a:rPr lang="en-US" sz="1400" dirty="0" smtClean="0">
                <a:latin typeface="+mn-lt"/>
              </a:rPr>
              <a:t>The course provides classroom instruction and practical application on routine vehicle operations, maintenance management and communications, supplemented by simulation-based training for turret familiarization and target engagement.  The course includes detailed instruction on </a:t>
            </a:r>
            <a:r>
              <a:rPr lang="en-US" sz="1400" dirty="0" smtClean="0">
                <a:solidFill>
                  <a:prstClr val="black"/>
                </a:solidFill>
                <a:latin typeface="Calibri"/>
              </a:rPr>
              <a:t>reconnaissance and security operations, </a:t>
            </a:r>
            <a:r>
              <a:rPr lang="en-US" sz="1400" dirty="0" smtClean="0">
                <a:latin typeface="+mn-lt"/>
              </a:rPr>
              <a:t>tactical employment and limited offensive operations.</a:t>
            </a:r>
            <a:r>
              <a:rPr lang="en-US" sz="1400" dirty="0" smtClean="0">
                <a:latin typeface="+mn-lt"/>
                <a:cs typeface="Tahoma" pitchFamily="34" charset="0"/>
              </a:rPr>
              <a:t>  All students are evaluated in a tactical environment on their ability to</a:t>
            </a:r>
            <a:r>
              <a:rPr lang="en-US" sz="1400" dirty="0" smtClean="0">
                <a:solidFill>
                  <a:prstClr val="black"/>
                </a:solidFill>
                <a:latin typeface="Calibri"/>
              </a:rPr>
              <a:t> employ a platoon to accomplish a LAR mission.  The course culminates with a platoon live fire area reconnaissance.</a:t>
            </a:r>
            <a:endParaRPr lang="en-US" sz="1400" dirty="0" smtClean="0">
              <a:latin typeface="+mn-lt"/>
              <a:cs typeface="Tahoma" pitchFamily="34" charset="0"/>
            </a:endParaRPr>
          </a:p>
          <a:p>
            <a:pPr eaLnBrk="1" hangingPunct="1">
              <a:lnSpc>
                <a:spcPct val="90000"/>
              </a:lnSpc>
            </a:pPr>
            <a:endParaRPr lang="en-US" sz="1100" u="sng" dirty="0" smtClean="0">
              <a:latin typeface="+mn-lt"/>
              <a:cs typeface="Tahoma" pitchFamily="34" charset="0"/>
            </a:endParaRPr>
          </a:p>
          <a:p>
            <a:pPr eaLnBrk="1" hangingPunct="1">
              <a:lnSpc>
                <a:spcPct val="90000"/>
              </a:lnSpc>
            </a:pPr>
            <a:r>
              <a:rPr lang="en-US" sz="1400" u="sng" dirty="0" smtClean="0">
                <a:latin typeface="+mn-lt"/>
                <a:cs typeface="Tahoma" pitchFamily="34" charset="0"/>
              </a:rPr>
              <a:t>Course Length</a:t>
            </a:r>
            <a:r>
              <a:rPr lang="en-US" sz="1400" dirty="0" smtClean="0">
                <a:latin typeface="+mn-lt"/>
                <a:cs typeface="Tahoma" pitchFamily="34" charset="0"/>
              </a:rPr>
              <a:t>: 6 weeks / 30 Training Days</a:t>
            </a:r>
            <a:endParaRPr lang="en-US" sz="1400" u="sng" dirty="0" smtClean="0">
              <a:latin typeface="+mn-lt"/>
              <a:cs typeface="Tahoma" pitchFamily="34" charset="0"/>
            </a:endParaRPr>
          </a:p>
        </p:txBody>
      </p:sp>
    </p:spTree>
    <p:extLst>
      <p:ext uri="{BB962C8B-B14F-4D97-AF65-F5344CB8AC3E}">
        <p14:creationId xmlns:p14="http://schemas.microsoft.com/office/powerpoint/2010/main" val="78163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1555</TotalTime>
  <Words>195</Words>
  <Application>Microsoft Office PowerPoint</Application>
  <PresentationFormat>On-screen Show (4:3)</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LAR LEADERS  COURSE</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IULC</dc:title>
  <dc:creator>Dorlon Maj James S</dc:creator>
  <cp:lastModifiedBy>Dorlon Maj James S</cp:lastModifiedBy>
  <cp:revision>49</cp:revision>
  <cp:lastPrinted>2013-07-08T16:07:12Z</cp:lastPrinted>
  <dcterms:created xsi:type="dcterms:W3CDTF">2013-07-08T16:02:11Z</dcterms:created>
  <dcterms:modified xsi:type="dcterms:W3CDTF">2013-07-12T22:34:35Z</dcterms:modified>
</cp:coreProperties>
</file>