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050"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CE5EC4B6-B597-45E1-AD58-62B3AFB2AE6E}" type="datetimeFigureOut">
              <a:rPr lang="en-US"/>
              <a:pPr>
                <a:defRPr/>
              </a:pPr>
              <a:t>7/12/2013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79E7D3F5-6F3C-4B09-A85D-5CFCB001F254}" type="slidenum">
              <a:rPr lang="en-US"/>
              <a:pPr>
                <a:defRPr/>
              </a:pPr>
              <a:t>‹#›</a:t>
            </a:fld>
            <a:endParaRPr lang="en-US"/>
          </a:p>
        </p:txBody>
      </p:sp>
    </p:spTree>
    <p:extLst>
      <p:ext uri="{BB962C8B-B14F-4D97-AF65-F5344CB8AC3E}">
        <p14:creationId xmlns:p14="http://schemas.microsoft.com/office/powerpoint/2010/main" val="148632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8267710-E029-475D-A890-D87B7AAF63E5}" type="datetimeFigureOut">
              <a:rPr lang="en-US"/>
              <a:pPr>
                <a:defRPr/>
              </a:pPr>
              <a:t>7/12/2013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B99ABFC9-1A9B-4841-ABCD-B821653B0D7E}" type="slidenum">
              <a:rPr lang="en-US"/>
              <a:pPr>
                <a:defRPr/>
              </a:pPr>
              <a:t>‹#›</a:t>
            </a:fld>
            <a:endParaRPr lang="en-US"/>
          </a:p>
        </p:txBody>
      </p:sp>
    </p:spTree>
    <p:extLst>
      <p:ext uri="{BB962C8B-B14F-4D97-AF65-F5344CB8AC3E}">
        <p14:creationId xmlns:p14="http://schemas.microsoft.com/office/powerpoint/2010/main" val="1731795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8203BCA0-C5B9-4CC0-A0BC-1CEF118782C4}" type="datetimeFigureOut">
              <a:rPr lang="en-US"/>
              <a:pPr>
                <a:defRPr/>
              </a:pPr>
              <a:t>7/12/2013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1EE8C8D3-FC83-4959-9F58-1E653FB82057}" type="slidenum">
              <a:rPr lang="en-US"/>
              <a:pPr>
                <a:defRPr/>
              </a:pPr>
              <a:t>‹#›</a:t>
            </a:fld>
            <a:endParaRPr lang="en-US"/>
          </a:p>
        </p:txBody>
      </p:sp>
    </p:spTree>
    <p:extLst>
      <p:ext uri="{BB962C8B-B14F-4D97-AF65-F5344CB8AC3E}">
        <p14:creationId xmlns:p14="http://schemas.microsoft.com/office/powerpoint/2010/main" val="2750999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ED98EB26-BE2C-4359-926B-B24C8C9AE23A}" type="datetimeFigureOut">
              <a:rPr lang="en-US"/>
              <a:pPr>
                <a:defRPr/>
              </a:pPr>
              <a:t>7/12/2013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98AFA6A1-A9EC-4344-AE81-BA80E5B29D90}" type="slidenum">
              <a:rPr lang="en-US"/>
              <a:pPr>
                <a:defRPr/>
              </a:pPr>
              <a:t>‹#›</a:t>
            </a:fld>
            <a:endParaRPr lang="en-US"/>
          </a:p>
        </p:txBody>
      </p:sp>
    </p:spTree>
    <p:extLst>
      <p:ext uri="{BB962C8B-B14F-4D97-AF65-F5344CB8AC3E}">
        <p14:creationId xmlns:p14="http://schemas.microsoft.com/office/powerpoint/2010/main" val="1741438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AED2907F-8DA9-4971-B1E6-F4C703A72D0F}" type="datetimeFigureOut">
              <a:rPr lang="en-US"/>
              <a:pPr>
                <a:defRPr/>
              </a:pPr>
              <a:t>7/12/2013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A78BF504-58AD-4825-9B87-C31DB2994D07}" type="slidenum">
              <a:rPr lang="en-US"/>
              <a:pPr>
                <a:defRPr/>
              </a:pPr>
              <a:t>‹#›</a:t>
            </a:fld>
            <a:endParaRPr lang="en-US"/>
          </a:p>
        </p:txBody>
      </p:sp>
    </p:spTree>
    <p:extLst>
      <p:ext uri="{BB962C8B-B14F-4D97-AF65-F5344CB8AC3E}">
        <p14:creationId xmlns:p14="http://schemas.microsoft.com/office/powerpoint/2010/main" val="1242048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B66BA30A-70D5-4B1F-88B3-F9086629F3B2}" type="datetimeFigureOut">
              <a:rPr lang="en-US"/>
              <a:pPr>
                <a:defRPr/>
              </a:pPr>
              <a:t>7/12/2013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E57388CA-064B-4E30-8C1D-057836F9287A}" type="slidenum">
              <a:rPr lang="en-US"/>
              <a:pPr>
                <a:defRPr/>
              </a:pPr>
              <a:t>‹#›</a:t>
            </a:fld>
            <a:endParaRPr lang="en-US"/>
          </a:p>
        </p:txBody>
      </p:sp>
    </p:spTree>
    <p:extLst>
      <p:ext uri="{BB962C8B-B14F-4D97-AF65-F5344CB8AC3E}">
        <p14:creationId xmlns:p14="http://schemas.microsoft.com/office/powerpoint/2010/main" val="1828434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B0FE377-1FD5-4A63-B1D9-4DBD26DFBD41}" type="datetimeFigureOut">
              <a:rPr lang="en-US"/>
              <a:pPr>
                <a:defRPr/>
              </a:pPr>
              <a:t>7/12/2013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760A025F-54CF-404C-A257-DE3FC5736886}" type="slidenum">
              <a:rPr lang="en-US"/>
              <a:pPr>
                <a:defRPr/>
              </a:pPr>
              <a:t>‹#›</a:t>
            </a:fld>
            <a:endParaRPr lang="en-US"/>
          </a:p>
        </p:txBody>
      </p:sp>
    </p:spTree>
    <p:extLst>
      <p:ext uri="{BB962C8B-B14F-4D97-AF65-F5344CB8AC3E}">
        <p14:creationId xmlns:p14="http://schemas.microsoft.com/office/powerpoint/2010/main" val="3858658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505BE2D-7C78-49F0-8B8E-C8670AD77A5A}" type="datetimeFigureOut">
              <a:rPr lang="en-US"/>
              <a:pPr>
                <a:defRPr/>
              </a:pPr>
              <a:t>7/12/2013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DE3888A8-F1CF-4C2D-B15A-15CB841F4210}" type="slidenum">
              <a:rPr lang="en-US"/>
              <a:pPr>
                <a:defRPr/>
              </a:pPr>
              <a:t>‹#›</a:t>
            </a:fld>
            <a:endParaRPr lang="en-US"/>
          </a:p>
        </p:txBody>
      </p:sp>
    </p:spTree>
    <p:extLst>
      <p:ext uri="{BB962C8B-B14F-4D97-AF65-F5344CB8AC3E}">
        <p14:creationId xmlns:p14="http://schemas.microsoft.com/office/powerpoint/2010/main" val="3074540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EDA7F148-E19B-41CF-AD19-98A02B4D8A7C}" type="datetimeFigureOut">
              <a:rPr lang="en-US"/>
              <a:pPr>
                <a:defRPr/>
              </a:pPr>
              <a:t>7/12/2013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707B5ECA-DCA5-4848-BDA0-CDE68F2D75CD}" type="slidenum">
              <a:rPr lang="en-US"/>
              <a:pPr>
                <a:defRPr/>
              </a:pPr>
              <a:t>‹#›</a:t>
            </a:fld>
            <a:endParaRPr lang="en-US"/>
          </a:p>
        </p:txBody>
      </p:sp>
    </p:spTree>
    <p:extLst>
      <p:ext uri="{BB962C8B-B14F-4D97-AF65-F5344CB8AC3E}">
        <p14:creationId xmlns:p14="http://schemas.microsoft.com/office/powerpoint/2010/main" val="2799159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92391184-FA5A-4EF5-BC28-CE5C0BCA4BB2}" type="datetimeFigureOut">
              <a:rPr lang="en-US"/>
              <a:pPr>
                <a:defRPr/>
              </a:pPr>
              <a:t>7/12/2013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9C15F562-1439-469A-8E31-8CDFDA064A39}" type="slidenum">
              <a:rPr lang="en-US"/>
              <a:pPr>
                <a:defRPr/>
              </a:pPr>
              <a:t>‹#›</a:t>
            </a:fld>
            <a:endParaRPr lang="en-US"/>
          </a:p>
        </p:txBody>
      </p:sp>
    </p:spTree>
    <p:extLst>
      <p:ext uri="{BB962C8B-B14F-4D97-AF65-F5344CB8AC3E}">
        <p14:creationId xmlns:p14="http://schemas.microsoft.com/office/powerpoint/2010/main" val="955521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4CA48098-8FC1-44B3-8E39-5E073D9BE774}" type="datetimeFigureOut">
              <a:rPr lang="en-US"/>
              <a:pPr>
                <a:defRPr/>
              </a:pPr>
              <a:t>7/12/2013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C5C0892D-8F8D-4249-9F15-3F8DF5DFCDFB}" type="slidenum">
              <a:rPr lang="en-US"/>
              <a:pPr>
                <a:defRPr/>
              </a:pPr>
              <a:t>‹#›</a:t>
            </a:fld>
            <a:endParaRPr lang="en-US"/>
          </a:p>
        </p:txBody>
      </p:sp>
    </p:spTree>
    <p:extLst>
      <p:ext uri="{BB962C8B-B14F-4D97-AF65-F5344CB8AC3E}">
        <p14:creationId xmlns:p14="http://schemas.microsoft.com/office/powerpoint/2010/main" val="4171301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2" descr="\\mcuspndlfs09\c163\TECOM_PNDL_M30002G\AITB\04 = DET H\Admin\Logos\AITBn Logo\AITBn_logo_JPEG.jpg"/>
          <p:cNvPicPr>
            <a:picLocks noChangeAspect="1" noChangeArrowheads="1"/>
          </p:cNvPicPr>
          <p:nvPr userDrawn="1"/>
        </p:nvPicPr>
        <p:blipFill>
          <a:blip r:embed="rId13" cstate="print"/>
          <a:srcRect/>
          <a:stretch>
            <a:fillRect/>
          </a:stretch>
        </p:blipFill>
        <p:spPr bwMode="auto">
          <a:xfrm>
            <a:off x="7620000" y="0"/>
            <a:ext cx="1524000" cy="1524000"/>
          </a:xfrm>
          <a:prstGeom prst="rect">
            <a:avLst/>
          </a:prstGeom>
          <a:noFill/>
        </p:spPr>
      </p:pic>
      <p:sp>
        <p:nvSpPr>
          <p:cNvPr id="1026" name="Title Placeholder 1"/>
          <p:cNvSpPr>
            <a:spLocks noGrp="1"/>
          </p:cNvSpPr>
          <p:nvPr>
            <p:ph type="title"/>
          </p:nvPr>
        </p:nvSpPr>
        <p:spPr bwMode="auto">
          <a:xfrm>
            <a:off x="0" y="274638"/>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smtClean="0"/>
          </a:p>
        </p:txBody>
      </p:sp>
      <p:sp>
        <p:nvSpPr>
          <p:cNvPr id="1027" name="Text Placeholder 2"/>
          <p:cNvSpPr>
            <a:spLocks noGrp="1"/>
          </p:cNvSpPr>
          <p:nvPr>
            <p:ph type="body" idx="1"/>
          </p:nvPr>
        </p:nvSpPr>
        <p:spPr bwMode="auto">
          <a:xfrm>
            <a:off x="457200" y="1981200"/>
            <a:ext cx="8229600" cy="4144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smtClean="0"/>
          </a:p>
        </p:txBody>
      </p:sp>
      <p:pic>
        <p:nvPicPr>
          <p:cNvPr id="1028" name="Picture 20" descr="soi_tc"/>
          <p:cNvPicPr>
            <a:picLocks noChangeAspect="1" noChangeArrowheads="1"/>
          </p:cNvPicPr>
          <p:nvPr userDrawn="1"/>
        </p:nvPicPr>
        <p:blipFill>
          <a:blip r:embed="rId14" cstate="print"/>
          <a:srcRect/>
          <a:stretch>
            <a:fillRect/>
          </a:stretch>
        </p:blipFill>
        <p:spPr bwMode="auto">
          <a:xfrm>
            <a:off x="3175" y="7938"/>
            <a:ext cx="1600200" cy="1509712"/>
          </a:xfrm>
          <a:prstGeom prst="rect">
            <a:avLst/>
          </a:prstGeom>
          <a:noFill/>
          <a:ln w="9525">
            <a:noFill/>
            <a:miter lim="800000"/>
            <a:headEnd/>
            <a:tailEnd/>
          </a:ln>
        </p:spPr>
      </p:pic>
      <p:cxnSp>
        <p:nvCxnSpPr>
          <p:cNvPr id="9" name="Straight Connector 8"/>
          <p:cNvCxnSpPr/>
          <p:nvPr userDrawn="1"/>
        </p:nvCxnSpPr>
        <p:spPr>
          <a:xfrm>
            <a:off x="0" y="1752600"/>
            <a:ext cx="91440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20389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4400">
          <a:solidFill>
            <a:schemeClr val="tx1"/>
          </a:solidFill>
          <a:latin typeface="Arial" charset="0"/>
          <a:cs typeface="Arial" charset="0"/>
        </a:defRPr>
      </a:lvl2pPr>
      <a:lvl3pPr algn="ctr" rtl="0" eaLnBrk="0" fontAlgn="base" hangingPunct="0">
        <a:spcBef>
          <a:spcPct val="0"/>
        </a:spcBef>
        <a:spcAft>
          <a:spcPct val="0"/>
        </a:spcAft>
        <a:defRPr sz="4400">
          <a:solidFill>
            <a:schemeClr val="tx1"/>
          </a:solidFill>
          <a:latin typeface="Arial" charset="0"/>
          <a:cs typeface="Arial" charset="0"/>
        </a:defRPr>
      </a:lvl3pPr>
      <a:lvl4pPr algn="ctr" rtl="0" eaLnBrk="0" fontAlgn="base" hangingPunct="0">
        <a:spcBef>
          <a:spcPct val="0"/>
        </a:spcBef>
        <a:spcAft>
          <a:spcPct val="0"/>
        </a:spcAft>
        <a:defRPr sz="4400">
          <a:solidFill>
            <a:schemeClr val="tx1"/>
          </a:solidFill>
          <a:latin typeface="Arial" charset="0"/>
          <a:cs typeface="Arial" charset="0"/>
        </a:defRPr>
      </a:lvl4pPr>
      <a:lvl5pPr algn="ctr" rtl="0" eaLnBrk="0" fontAlgn="base" hangingPunct="0">
        <a:spcBef>
          <a:spcPct val="0"/>
        </a:spcBef>
        <a:spcAft>
          <a:spcPct val="0"/>
        </a:spcAft>
        <a:defRPr sz="44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Arial" charset="0"/>
          <a:cs typeface="Arial" charset="0"/>
        </a:defRPr>
      </a:lvl6pPr>
      <a:lvl7pPr marL="914400" algn="ctr" rtl="0" fontAlgn="base">
        <a:spcBef>
          <a:spcPct val="0"/>
        </a:spcBef>
        <a:spcAft>
          <a:spcPct val="0"/>
        </a:spcAft>
        <a:defRPr sz="4400">
          <a:solidFill>
            <a:schemeClr val="tx1"/>
          </a:solidFill>
          <a:latin typeface="Arial" charset="0"/>
          <a:cs typeface="Arial" charset="0"/>
        </a:defRPr>
      </a:lvl7pPr>
      <a:lvl8pPr marL="1371600" algn="ctr" rtl="0" fontAlgn="base">
        <a:spcBef>
          <a:spcPct val="0"/>
        </a:spcBef>
        <a:spcAft>
          <a:spcPct val="0"/>
        </a:spcAft>
        <a:defRPr sz="4400">
          <a:solidFill>
            <a:schemeClr val="tx1"/>
          </a:solidFill>
          <a:latin typeface="Arial" charset="0"/>
          <a:cs typeface="Arial" charset="0"/>
        </a:defRPr>
      </a:lvl8pPr>
      <a:lvl9pPr marL="1828800" algn="ctr"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Arial"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Arial"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Arial"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z="4000" dirty="0" smtClean="0">
                <a:latin typeface="Arial" charset="0"/>
                <a:cs typeface="Arial" charset="0"/>
              </a:rPr>
              <a:t>LAR MASTER GUNNER </a:t>
            </a:r>
            <a:br>
              <a:rPr lang="en-US" sz="4000" dirty="0" smtClean="0">
                <a:latin typeface="Arial" charset="0"/>
                <a:cs typeface="Arial" charset="0"/>
              </a:rPr>
            </a:br>
            <a:r>
              <a:rPr lang="en-US" sz="4000" dirty="0" smtClean="0">
                <a:latin typeface="Arial" charset="0"/>
                <a:cs typeface="Arial" charset="0"/>
              </a:rPr>
              <a:t>COURSE</a:t>
            </a:r>
          </a:p>
        </p:txBody>
      </p:sp>
      <p:sp>
        <p:nvSpPr>
          <p:cNvPr id="20483" name="Content Placeholder 6"/>
          <p:cNvSpPr>
            <a:spLocks noGrp="1"/>
          </p:cNvSpPr>
          <p:nvPr>
            <p:ph idx="1"/>
          </p:nvPr>
        </p:nvSpPr>
        <p:spPr>
          <a:xfrm>
            <a:off x="457200" y="1752600"/>
            <a:ext cx="8229600" cy="4876800"/>
          </a:xfrm>
        </p:spPr>
        <p:txBody>
          <a:bodyPr>
            <a:noAutofit/>
          </a:bodyPr>
          <a:lstStyle/>
          <a:p>
            <a:r>
              <a:rPr lang="en-US" sz="1400" u="sng" dirty="0" smtClean="0">
                <a:latin typeface="+mj-lt"/>
                <a:cs typeface="Tahoma" pitchFamily="34" charset="0"/>
              </a:rPr>
              <a:t>Purpose</a:t>
            </a:r>
            <a:r>
              <a:rPr lang="en-US" sz="1400" dirty="0" smtClean="0">
                <a:latin typeface="+mj-lt"/>
                <a:cs typeface="Tahoma" pitchFamily="34" charset="0"/>
              </a:rPr>
              <a:t>:  </a:t>
            </a:r>
            <a:r>
              <a:rPr lang="en-US" sz="1400" dirty="0" smtClean="0">
                <a:latin typeface="+mj-lt"/>
                <a:cs typeface="Tahoma" pitchFamily="34" charset="0"/>
              </a:rPr>
              <a:t>To p</a:t>
            </a:r>
            <a:r>
              <a:rPr lang="en-US" sz="1400" dirty="0" smtClean="0">
                <a:latin typeface="+mj-lt"/>
              </a:rPr>
              <a:t>rovide </a:t>
            </a:r>
            <a:r>
              <a:rPr lang="en-US" sz="1400" dirty="0" smtClean="0">
                <a:latin typeface="+mj-lt"/>
              </a:rPr>
              <a:t>students with the knowledge and skills required to serve as a Master Gunner in a Light Armored Reconnaissance (LAR) Battalion.  LAR Master Gunner Course will train students to become the duty expert in LAR weapons employment and M242 maintenance procedures.  Upon completion of LAR Master Gunner Course, students will be fully prepared to develop, implement, and supervise a Light Armored Reconnaissance unit’s gunnery training plan.  </a:t>
            </a:r>
            <a:endParaRPr lang="en-US" sz="1400" u="sng" dirty="0" smtClean="0">
              <a:latin typeface="+mj-lt"/>
              <a:cs typeface="Tahoma" pitchFamily="34" charset="0"/>
            </a:endParaRPr>
          </a:p>
          <a:p>
            <a:pPr eaLnBrk="1" hangingPunct="1"/>
            <a:endParaRPr lang="en-US" sz="1100" u="sng" dirty="0" smtClean="0">
              <a:latin typeface="+mj-lt"/>
              <a:cs typeface="Tahoma" pitchFamily="34" charset="0"/>
            </a:endParaRPr>
          </a:p>
          <a:p>
            <a:pPr eaLnBrk="1" hangingPunct="1"/>
            <a:r>
              <a:rPr lang="en-US" sz="1400" u="sng" dirty="0" smtClean="0">
                <a:latin typeface="+mj-lt"/>
                <a:cs typeface="Tahoma" pitchFamily="34" charset="0"/>
              </a:rPr>
              <a:t>Task List</a:t>
            </a:r>
            <a:r>
              <a:rPr lang="en-US" sz="1400" dirty="0" smtClean="0">
                <a:latin typeface="+mj-lt"/>
                <a:cs typeface="Tahoma" pitchFamily="34" charset="0"/>
              </a:rPr>
              <a:t>: </a:t>
            </a:r>
          </a:p>
          <a:p>
            <a:pPr lvl="1" eaLnBrk="1" hangingPunct="1">
              <a:lnSpc>
                <a:spcPct val="90000"/>
              </a:lnSpc>
            </a:pPr>
            <a:r>
              <a:rPr lang="en-US" sz="1400" dirty="0" smtClean="0">
                <a:latin typeface="+mj-lt"/>
              </a:rPr>
              <a:t>2000 </a:t>
            </a:r>
            <a:r>
              <a:rPr lang="en-US" sz="1400" dirty="0" smtClean="0">
                <a:latin typeface="+mj-lt"/>
              </a:rPr>
              <a:t>Level: </a:t>
            </a:r>
          </a:p>
          <a:p>
            <a:pPr lvl="2"/>
            <a:r>
              <a:rPr lang="en-US" sz="1400" dirty="0" smtClean="0">
                <a:latin typeface="+mj-lt"/>
              </a:rPr>
              <a:t>Supervise </a:t>
            </a:r>
            <a:r>
              <a:rPr lang="en-US" sz="1400" dirty="0" smtClean="0">
                <a:latin typeface="+mj-lt"/>
              </a:rPr>
              <a:t>LAV turret crew operations</a:t>
            </a:r>
          </a:p>
          <a:p>
            <a:pPr lvl="2"/>
            <a:r>
              <a:rPr lang="en-US" sz="1400" dirty="0" smtClean="0">
                <a:latin typeface="+mj-lt"/>
              </a:rPr>
              <a:t>Manage </a:t>
            </a:r>
            <a:r>
              <a:rPr lang="en-US" sz="1400" dirty="0" smtClean="0">
                <a:latin typeface="+mj-lt"/>
              </a:rPr>
              <a:t>LAV training systems</a:t>
            </a:r>
          </a:p>
          <a:p>
            <a:pPr lvl="2"/>
            <a:r>
              <a:rPr lang="en-US" sz="1400" dirty="0" smtClean="0">
                <a:latin typeface="+mj-lt"/>
              </a:rPr>
              <a:t>Supervise </a:t>
            </a:r>
            <a:r>
              <a:rPr lang="en-US" sz="1400" dirty="0" smtClean="0">
                <a:latin typeface="+mj-lt"/>
              </a:rPr>
              <a:t>LAV gunnery</a:t>
            </a:r>
          </a:p>
          <a:p>
            <a:pPr lvl="2"/>
            <a:r>
              <a:rPr lang="en-US" sz="1400" dirty="0" smtClean="0">
                <a:latin typeface="+mj-lt"/>
              </a:rPr>
              <a:t>Conduct </a:t>
            </a:r>
            <a:r>
              <a:rPr lang="en-US" sz="1400" dirty="0" smtClean="0">
                <a:latin typeface="+mj-lt"/>
              </a:rPr>
              <a:t>LAV crew evaluator training</a:t>
            </a:r>
            <a:endParaRPr lang="en-US" sz="1400" u="sng" dirty="0" smtClean="0">
              <a:latin typeface="+mj-lt"/>
              <a:cs typeface="Tahoma" pitchFamily="34" charset="0"/>
            </a:endParaRPr>
          </a:p>
          <a:p>
            <a:pPr eaLnBrk="1" hangingPunct="1">
              <a:lnSpc>
                <a:spcPct val="90000"/>
              </a:lnSpc>
            </a:pPr>
            <a:endParaRPr lang="en-US" sz="1100" u="sng" dirty="0" smtClean="0">
              <a:latin typeface="+mj-lt"/>
              <a:cs typeface="Tahoma" pitchFamily="34" charset="0"/>
            </a:endParaRPr>
          </a:p>
          <a:p>
            <a:pPr eaLnBrk="1" hangingPunct="1">
              <a:lnSpc>
                <a:spcPct val="90000"/>
              </a:lnSpc>
            </a:pPr>
            <a:r>
              <a:rPr lang="en-US" sz="1400" u="sng" dirty="0" smtClean="0">
                <a:latin typeface="+mj-lt"/>
                <a:cs typeface="Tahoma" pitchFamily="34" charset="0"/>
              </a:rPr>
              <a:t>Methodology</a:t>
            </a:r>
            <a:r>
              <a:rPr lang="en-US" sz="1400" dirty="0" smtClean="0">
                <a:latin typeface="+mj-lt"/>
                <a:cs typeface="Tahoma" pitchFamily="34" charset="0"/>
              </a:rPr>
              <a:t>:  </a:t>
            </a:r>
            <a:r>
              <a:rPr lang="en-US" sz="1400" dirty="0" smtClean="0">
                <a:latin typeface="+mj-lt"/>
              </a:rPr>
              <a:t>The course provides detailed instruction on Surface Danger Zones (SDZ's), Operational Risk Management (ORM), Unit Training Management (UTM), Light Armored Vehicle (LAV) training devices, LAV weapon systems, and LAV gunnery standards and training techniques.  The course combines simulation based training, classroom lecture, practical application and a one week live-fire train the trainer exercise.  The course culminates with a Master Gunner assessment exercise during which the students develop and brief a detailed six month gunnery training plan for a LAR battalion.</a:t>
            </a:r>
            <a:endParaRPr lang="en-US" sz="1400" u="sng" dirty="0" smtClean="0">
              <a:latin typeface="+mj-lt"/>
              <a:cs typeface="Tahoma" pitchFamily="34" charset="0"/>
            </a:endParaRPr>
          </a:p>
          <a:p>
            <a:pPr eaLnBrk="1" hangingPunct="1">
              <a:lnSpc>
                <a:spcPct val="90000"/>
              </a:lnSpc>
            </a:pPr>
            <a:endParaRPr lang="en-US" sz="1100" u="sng" dirty="0" smtClean="0">
              <a:latin typeface="+mj-lt"/>
              <a:cs typeface="Tahoma" pitchFamily="34" charset="0"/>
            </a:endParaRPr>
          </a:p>
          <a:p>
            <a:pPr eaLnBrk="1" hangingPunct="1">
              <a:lnSpc>
                <a:spcPct val="90000"/>
              </a:lnSpc>
            </a:pPr>
            <a:r>
              <a:rPr lang="en-US" sz="1400" u="sng" dirty="0" smtClean="0">
                <a:latin typeface="+mj-lt"/>
                <a:cs typeface="Tahoma" pitchFamily="34" charset="0"/>
              </a:rPr>
              <a:t>Course Length</a:t>
            </a:r>
            <a:r>
              <a:rPr lang="en-US" sz="1400" dirty="0" smtClean="0">
                <a:latin typeface="+mj-lt"/>
                <a:cs typeface="Tahoma" pitchFamily="34" charset="0"/>
              </a:rPr>
              <a:t>: 8 Weeks / 40 Training Days</a:t>
            </a:r>
            <a:endParaRPr lang="en-US" sz="1400" u="sng" dirty="0" smtClean="0">
              <a:latin typeface="+mj-lt"/>
              <a:cs typeface="Tahoma" pitchFamily="34" charset="0"/>
            </a:endParaRPr>
          </a:p>
        </p:txBody>
      </p:sp>
    </p:spTree>
    <p:extLst>
      <p:ext uri="{BB962C8B-B14F-4D97-AF65-F5344CB8AC3E}">
        <p14:creationId xmlns:p14="http://schemas.microsoft.com/office/powerpoint/2010/main" val="78163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TotalTime>
  <Words>209</Words>
  <Application>Microsoft Office PowerPoint</Application>
  <PresentationFormat>On-screen Show (4:3)</PresentationFormat>
  <Paragraphs>13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1_Office Theme</vt:lpstr>
      <vt:lpstr>LAR MASTER GUNNER  COURSE</vt:lpstr>
    </vt:vector>
  </TitlesOfParts>
  <Company>NMCI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IULC</dc:title>
  <dc:creator>Dorlon Maj James S</dc:creator>
  <cp:lastModifiedBy>Dorlon Maj James S</cp:lastModifiedBy>
  <cp:revision>10</cp:revision>
  <cp:lastPrinted>2013-07-08T16:07:12Z</cp:lastPrinted>
  <dcterms:created xsi:type="dcterms:W3CDTF">2013-07-08T16:02:11Z</dcterms:created>
  <dcterms:modified xsi:type="dcterms:W3CDTF">2013-07-12T22:31:00Z</dcterms:modified>
</cp:coreProperties>
</file>