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5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E5EC4B6-B597-45E1-AD58-62B3AFB2AE6E}" type="datetimeFigureOut">
              <a:rPr lang="en-US">
                <a:solidFill>
                  <a:prstClr val="black"/>
                </a:solidFill>
              </a:rPr>
              <a:pPr>
                <a:defRPr/>
              </a:pPr>
              <a:t>7/12/2013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9E7D3F5-6F3C-4B09-A85D-5CFCB001F254}"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8632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267710-E029-475D-A890-D87B7AAF63E5}" type="datetimeFigureOut">
              <a:rPr lang="en-US">
                <a:solidFill>
                  <a:prstClr val="black"/>
                </a:solidFill>
              </a:rPr>
              <a:pPr>
                <a:defRPr/>
              </a:pPr>
              <a:t>7/12/2013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B99ABFC9-1A9B-4841-ABCD-B821653B0D7E}"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3179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203BCA0-C5B9-4CC0-A0BC-1CEF118782C4}" type="datetimeFigureOut">
              <a:rPr lang="en-US">
                <a:solidFill>
                  <a:prstClr val="black"/>
                </a:solidFill>
              </a:rPr>
              <a:pPr>
                <a:defRPr/>
              </a:pPr>
              <a:t>7/12/2013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EE8C8D3-FC83-4959-9F58-1E653FB8205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75099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D98EB26-BE2C-4359-926B-B24C8C9AE23A}" type="datetimeFigureOut">
              <a:rPr lang="en-US">
                <a:solidFill>
                  <a:prstClr val="black"/>
                </a:solidFill>
              </a:rPr>
              <a:pPr>
                <a:defRPr/>
              </a:pPr>
              <a:t>7/12/2013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8AFA6A1-A9EC-4344-AE81-BA80E5B29D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4143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ED2907F-8DA9-4971-B1E6-F4C703A72D0F}" type="datetimeFigureOut">
              <a:rPr lang="en-US">
                <a:solidFill>
                  <a:prstClr val="black"/>
                </a:solidFill>
              </a:rPr>
              <a:pPr>
                <a:defRPr/>
              </a:pPr>
              <a:t>7/12/2013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78BF504-58AD-4825-9B87-C31DB2994D0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24204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66BA30A-70D5-4B1F-88B3-F9086629F3B2}" type="datetimeFigureOut">
              <a:rPr lang="en-US">
                <a:solidFill>
                  <a:prstClr val="black"/>
                </a:solidFill>
              </a:rPr>
              <a:pPr>
                <a:defRPr/>
              </a:pPr>
              <a:t>7/12/2013</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57388CA-064B-4E30-8C1D-057836F9287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82843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B0FE377-1FD5-4A63-B1D9-4DBD26DFBD41}" type="datetimeFigureOut">
              <a:rPr lang="en-US">
                <a:solidFill>
                  <a:prstClr val="black"/>
                </a:solidFill>
              </a:rPr>
              <a:pPr>
                <a:defRPr/>
              </a:pPr>
              <a:t>7/12/2013</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60A025F-54CF-404C-A257-DE3FC573688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5865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505BE2D-7C78-49F0-8B8E-C8670AD77A5A}" type="datetimeFigureOut">
              <a:rPr lang="en-US">
                <a:solidFill>
                  <a:prstClr val="black"/>
                </a:solidFill>
              </a:rPr>
              <a:pPr>
                <a:defRPr/>
              </a:pPr>
              <a:t>7/12/2013</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E3888A8-F1CF-4C2D-B15A-15CB841F421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74540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DA7F148-E19B-41CF-AD19-98A02B4D8A7C}" type="datetimeFigureOut">
              <a:rPr lang="en-US">
                <a:solidFill>
                  <a:prstClr val="black"/>
                </a:solidFill>
              </a:rPr>
              <a:pPr>
                <a:defRPr/>
              </a:pPr>
              <a:t>7/12/2013</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07B5ECA-DCA5-4848-BDA0-CDE68F2D75C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79915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2391184-FA5A-4EF5-BC28-CE5C0BCA4BB2}" type="datetimeFigureOut">
              <a:rPr lang="en-US">
                <a:solidFill>
                  <a:prstClr val="black"/>
                </a:solidFill>
              </a:rPr>
              <a:pPr>
                <a:defRPr/>
              </a:pPr>
              <a:t>7/12/2013</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C15F562-1439-469A-8E31-8CDFDA064A39}"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95552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CA48098-8FC1-44B3-8E39-5E073D9BE774}" type="datetimeFigureOut">
              <a:rPr lang="en-US">
                <a:solidFill>
                  <a:prstClr val="black"/>
                </a:solidFill>
              </a:rPr>
              <a:pPr>
                <a:defRPr/>
              </a:pPr>
              <a:t>7/12/2013</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5C0892D-8F8D-4249-9F15-3F8DF5DFCDF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171301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74638"/>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7" name="Text Placeholder 2"/>
          <p:cNvSpPr>
            <a:spLocks noGrp="1"/>
          </p:cNvSpPr>
          <p:nvPr>
            <p:ph type="body" idx="1"/>
          </p:nvPr>
        </p:nvSpPr>
        <p:spPr bwMode="auto">
          <a:xfrm>
            <a:off x="457200" y="1981200"/>
            <a:ext cx="82296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pic>
        <p:nvPicPr>
          <p:cNvPr id="1028" name="Picture 20" descr="soi_tc"/>
          <p:cNvPicPr>
            <a:picLocks noChangeAspect="1" noChangeArrowheads="1"/>
          </p:cNvPicPr>
          <p:nvPr userDrawn="1"/>
        </p:nvPicPr>
        <p:blipFill>
          <a:blip r:embed="rId13" cstate="print"/>
          <a:srcRect/>
          <a:stretch>
            <a:fillRect/>
          </a:stretch>
        </p:blipFill>
        <p:spPr bwMode="auto">
          <a:xfrm>
            <a:off x="3175" y="7938"/>
            <a:ext cx="1600200" cy="1509712"/>
          </a:xfrm>
          <a:prstGeom prst="rect">
            <a:avLst/>
          </a:prstGeom>
          <a:noFill/>
          <a:ln w="9525">
            <a:noFill/>
            <a:miter lim="800000"/>
            <a:headEnd/>
            <a:tailEnd/>
          </a:ln>
        </p:spPr>
      </p:pic>
      <p:cxnSp>
        <p:nvCxnSpPr>
          <p:cNvPr id="9" name="Straight Connector 8"/>
          <p:cNvCxnSpPr/>
          <p:nvPr userDrawn="1"/>
        </p:nvCxnSpPr>
        <p:spPr>
          <a:xfrm>
            <a:off x="0" y="1752600"/>
            <a:ext cx="9144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7" name="Picture 2" descr="\\mcuspndlfs09\c163\TECOM_PNDL_M30002G\AITB\04 = DET H\Admin\Logos\AITBn Logo\AITBn_logo_JPEG.jpg"/>
          <p:cNvPicPr>
            <a:picLocks noChangeAspect="1" noChangeArrowheads="1"/>
          </p:cNvPicPr>
          <p:nvPr userDrawn="1"/>
        </p:nvPicPr>
        <p:blipFill>
          <a:blip r:embed="rId14" cstate="print"/>
          <a:srcRect/>
          <a:stretch>
            <a:fillRect/>
          </a:stretch>
        </p:blipFill>
        <p:spPr bwMode="auto">
          <a:xfrm>
            <a:off x="7620000" y="0"/>
            <a:ext cx="1524000" cy="1524000"/>
          </a:xfrm>
          <a:prstGeom prst="rect">
            <a:avLst/>
          </a:prstGeom>
          <a:noFill/>
        </p:spPr>
      </p:pic>
    </p:spTree>
    <p:extLst>
      <p:ext uri="{BB962C8B-B14F-4D97-AF65-F5344CB8AC3E}">
        <p14:creationId xmlns:p14="http://schemas.microsoft.com/office/powerpoint/2010/main" val="4152038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Arial"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Arial"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4000" dirty="0" smtClean="0">
                <a:latin typeface="Arial" charset="0"/>
                <a:cs typeface="Arial" charset="0"/>
              </a:rPr>
              <a:t>LAV COMMANDERS </a:t>
            </a:r>
            <a:br>
              <a:rPr lang="en-US" sz="4000" dirty="0" smtClean="0">
                <a:latin typeface="Arial" charset="0"/>
                <a:cs typeface="Arial" charset="0"/>
              </a:rPr>
            </a:br>
            <a:r>
              <a:rPr lang="en-US" sz="4000" dirty="0" smtClean="0">
                <a:latin typeface="Arial" charset="0"/>
                <a:cs typeface="Arial" charset="0"/>
              </a:rPr>
              <a:t>COURSE</a:t>
            </a:r>
          </a:p>
        </p:txBody>
      </p:sp>
      <p:sp>
        <p:nvSpPr>
          <p:cNvPr id="20483" name="Content Placeholder 6"/>
          <p:cNvSpPr>
            <a:spLocks noGrp="1"/>
          </p:cNvSpPr>
          <p:nvPr>
            <p:ph idx="1"/>
          </p:nvPr>
        </p:nvSpPr>
        <p:spPr>
          <a:xfrm>
            <a:off x="457200" y="1828800"/>
            <a:ext cx="8229600" cy="4495800"/>
          </a:xfrm>
        </p:spPr>
        <p:txBody>
          <a:bodyPr>
            <a:noAutofit/>
          </a:bodyPr>
          <a:lstStyle/>
          <a:p>
            <a:r>
              <a:rPr lang="en-US" sz="1400" u="sng" dirty="0" smtClean="0">
                <a:latin typeface="+mn-lt"/>
                <a:cs typeface="Tahoma" pitchFamily="34" charset="0"/>
              </a:rPr>
              <a:t>Purpose</a:t>
            </a:r>
            <a:r>
              <a:rPr lang="en-US" sz="1400" dirty="0" smtClean="0">
                <a:latin typeface="+mn-lt"/>
                <a:cs typeface="Tahoma" pitchFamily="34" charset="0"/>
              </a:rPr>
              <a:t>: </a:t>
            </a:r>
            <a:r>
              <a:rPr lang="en-US" sz="1400" dirty="0" smtClean="0">
                <a:latin typeface="+mn-lt"/>
              </a:rPr>
              <a:t>To provide 0313 Sergeants and Staff Sergeants with </a:t>
            </a:r>
            <a:r>
              <a:rPr lang="en-US" sz="1400" dirty="0">
                <a:latin typeface="+mn-lt"/>
              </a:rPr>
              <a:t>the knowledge and skills required to serve as a LAV-25 Vehicle </a:t>
            </a:r>
            <a:r>
              <a:rPr lang="en-US" sz="1400" dirty="0" smtClean="0">
                <a:latin typeface="+mn-lt"/>
              </a:rPr>
              <a:t>Commander </a:t>
            </a:r>
            <a:r>
              <a:rPr lang="en-US" sz="1400" dirty="0" smtClean="0">
                <a:latin typeface="+mn-lt"/>
              </a:rPr>
              <a:t>within </a:t>
            </a:r>
            <a:r>
              <a:rPr lang="en-US" sz="1400" dirty="0" smtClean="0">
                <a:latin typeface="+mn-lt"/>
              </a:rPr>
              <a:t>a Light Armored Reconnaissance (LAR) Battalion. </a:t>
            </a:r>
            <a:endParaRPr lang="en-US" sz="1400" dirty="0" smtClean="0">
              <a:latin typeface="+mn-lt"/>
            </a:endParaRPr>
          </a:p>
          <a:p>
            <a:endParaRPr lang="en-US" sz="1100" u="sng" dirty="0" smtClean="0">
              <a:latin typeface="+mn-lt"/>
              <a:cs typeface="Tahoma" pitchFamily="34" charset="0"/>
            </a:endParaRPr>
          </a:p>
          <a:p>
            <a:pPr eaLnBrk="1" hangingPunct="1"/>
            <a:r>
              <a:rPr lang="en-US" sz="1400" u="sng" dirty="0" smtClean="0">
                <a:latin typeface="+mn-lt"/>
                <a:cs typeface="Tahoma" pitchFamily="34" charset="0"/>
              </a:rPr>
              <a:t>Task List</a:t>
            </a:r>
            <a:r>
              <a:rPr lang="en-US" sz="1400" dirty="0" smtClean="0">
                <a:latin typeface="+mn-lt"/>
                <a:cs typeface="Tahoma" pitchFamily="34" charset="0"/>
              </a:rPr>
              <a:t>: </a:t>
            </a:r>
          </a:p>
          <a:p>
            <a:pPr lvl="1" eaLnBrk="1" hangingPunct="1">
              <a:lnSpc>
                <a:spcPct val="90000"/>
              </a:lnSpc>
            </a:pPr>
            <a:r>
              <a:rPr lang="en-US" sz="1400" dirty="0" smtClean="0"/>
              <a:t>2000 Level</a:t>
            </a:r>
            <a:r>
              <a:rPr lang="en-US" sz="1400" dirty="0" smtClean="0"/>
              <a:t>:</a:t>
            </a:r>
          </a:p>
          <a:p>
            <a:pPr lvl="2" eaLnBrk="1" hangingPunct="1">
              <a:lnSpc>
                <a:spcPct val="90000"/>
              </a:lnSpc>
            </a:pPr>
            <a:r>
              <a:rPr lang="en-US" sz="1400" dirty="0" smtClean="0"/>
              <a:t>Supervision of Preventative Maintenance, Checks and Services</a:t>
            </a:r>
          </a:p>
          <a:p>
            <a:pPr lvl="2" eaLnBrk="1" hangingPunct="1">
              <a:lnSpc>
                <a:spcPct val="90000"/>
              </a:lnSpc>
            </a:pPr>
            <a:r>
              <a:rPr lang="en-US" sz="1400" dirty="0" smtClean="0"/>
              <a:t>LAV-25 Weapons Systems, Fire Commands and Engagement Techniques</a:t>
            </a:r>
          </a:p>
          <a:p>
            <a:pPr lvl="2" eaLnBrk="1" hangingPunct="1">
              <a:lnSpc>
                <a:spcPct val="90000"/>
              </a:lnSpc>
            </a:pPr>
            <a:r>
              <a:rPr lang="en-US" sz="1400" dirty="0" smtClean="0"/>
              <a:t>Vehicle Movement Techniques, Water Operations, and Recovery</a:t>
            </a:r>
          </a:p>
          <a:p>
            <a:pPr lvl="2" eaLnBrk="1" hangingPunct="1">
              <a:lnSpc>
                <a:spcPct val="90000"/>
              </a:lnSpc>
            </a:pPr>
            <a:r>
              <a:rPr lang="en-US" sz="1400" dirty="0" smtClean="0"/>
              <a:t>Vehicle Employment in Reconnaissance, Security and Limited Offensive Operations</a:t>
            </a:r>
          </a:p>
          <a:p>
            <a:pPr lvl="2" eaLnBrk="1" hangingPunct="1">
              <a:lnSpc>
                <a:spcPct val="90000"/>
              </a:lnSpc>
            </a:pPr>
            <a:r>
              <a:rPr lang="en-US" sz="1400" dirty="0" smtClean="0"/>
              <a:t>Armor Identification and Scout Employment</a:t>
            </a:r>
            <a:endParaRPr lang="en-US" sz="1400" u="sng" dirty="0" smtClean="0">
              <a:latin typeface="+mn-lt"/>
              <a:cs typeface="Tahoma" pitchFamily="34" charset="0"/>
            </a:endParaRPr>
          </a:p>
          <a:p>
            <a:endParaRPr lang="en-US" sz="1100" u="sng" dirty="0" smtClean="0">
              <a:latin typeface="+mn-lt"/>
              <a:cs typeface="Tahoma" pitchFamily="34" charset="0"/>
            </a:endParaRPr>
          </a:p>
          <a:p>
            <a:r>
              <a:rPr lang="en-US" sz="1400" u="sng" dirty="0" smtClean="0">
                <a:latin typeface="+mn-lt"/>
                <a:cs typeface="Tahoma" pitchFamily="34" charset="0"/>
              </a:rPr>
              <a:t>Methodology</a:t>
            </a:r>
            <a:r>
              <a:rPr lang="en-US" sz="1400" dirty="0" smtClean="0">
                <a:latin typeface="+mn-lt"/>
                <a:cs typeface="Tahoma" pitchFamily="34" charset="0"/>
              </a:rPr>
              <a:t>: T</a:t>
            </a:r>
            <a:r>
              <a:rPr lang="en-US" sz="1400" dirty="0" smtClean="0">
                <a:latin typeface="+mn-lt"/>
              </a:rPr>
              <a:t>he course provides detailed instruction on a variety of tasks concerning the LAV-25 Weapon Systems, LAV Communication Systems, Command and Control, Tactics, Maintenance and scout employment.  This is accomplished through lecture, demonstration, practical application, performance examination and field exercises that focus on the Vehicle Commander’s duties and responsibilities.  Upon successful completion of the course a Marine is capable of performing as a LAV-25 Vehicle Commander.</a:t>
            </a:r>
            <a:endParaRPr lang="en-US" sz="1400" dirty="0" smtClean="0">
              <a:latin typeface="+mn-lt"/>
              <a:cs typeface="Tahoma" pitchFamily="34" charset="0"/>
            </a:endParaRPr>
          </a:p>
          <a:p>
            <a:pPr eaLnBrk="1" hangingPunct="1">
              <a:lnSpc>
                <a:spcPct val="90000"/>
              </a:lnSpc>
            </a:pPr>
            <a:endParaRPr lang="en-US" sz="1100" u="sng" dirty="0" smtClean="0">
              <a:latin typeface="+mn-lt"/>
              <a:cs typeface="Tahoma" pitchFamily="34" charset="0"/>
            </a:endParaRPr>
          </a:p>
          <a:p>
            <a:pPr eaLnBrk="1" hangingPunct="1">
              <a:lnSpc>
                <a:spcPct val="90000"/>
              </a:lnSpc>
            </a:pPr>
            <a:r>
              <a:rPr lang="en-US" sz="1400" u="sng" dirty="0" smtClean="0">
                <a:latin typeface="+mn-lt"/>
                <a:cs typeface="Tahoma" pitchFamily="34" charset="0"/>
              </a:rPr>
              <a:t>Course Length</a:t>
            </a:r>
            <a:r>
              <a:rPr lang="en-US" sz="1400" dirty="0" smtClean="0">
                <a:latin typeface="+mn-lt"/>
                <a:cs typeface="Tahoma" pitchFamily="34" charset="0"/>
              </a:rPr>
              <a:t>: 6 weeks / 27 Training Days</a:t>
            </a:r>
            <a:endParaRPr lang="en-US" sz="1400" u="sng" dirty="0" smtClean="0">
              <a:latin typeface="+mn-lt"/>
              <a:cs typeface="Tahoma" pitchFamily="34" charset="0"/>
            </a:endParaRPr>
          </a:p>
        </p:txBody>
      </p:sp>
    </p:spTree>
    <p:extLst>
      <p:ext uri="{BB962C8B-B14F-4D97-AF65-F5344CB8AC3E}">
        <p14:creationId xmlns:p14="http://schemas.microsoft.com/office/powerpoint/2010/main" val="78163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167</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LAV COMMANDERS  COURSE</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 COMMANDERS  COURSE</dc:title>
  <dc:creator>lucian.mossbarger</dc:creator>
  <cp:lastModifiedBy>Dorlon Maj James S</cp:lastModifiedBy>
  <cp:revision>5</cp:revision>
  <dcterms:created xsi:type="dcterms:W3CDTF">2013-07-10T21:21:21Z</dcterms:created>
  <dcterms:modified xsi:type="dcterms:W3CDTF">2013-07-12T22:33:18Z</dcterms:modified>
</cp:coreProperties>
</file>