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UNCLASSIFIED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42219-37A2-435C-82A9-BF079F91512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377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UNCLASSIFIED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3727A-58C2-4233-8B62-E339FB6C61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671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UNCLASSIFIED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12F34-8EE4-4845-B40E-0EF31CAE2D7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41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74638"/>
            <a:ext cx="6781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UNCLASSIFIED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2DEFE-AE19-4AD7-BDA3-C9F52B29AFE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504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UNCLASSIFIED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228BC-AF9F-4C98-9E4C-68CDBD0FAFD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218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UNCLASSIFIED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9BC5C-D68A-4235-ABB4-5402C1D95F9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10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UNCLASSIFIED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1B5F6-1410-4066-A4A5-99A72BBC014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896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UNCLASSIFIED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92230-A205-4F25-A926-5D2D975B0F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082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UNCLASSIFIED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FC736-8E7B-47F6-93D2-8C8F2BB1DE1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850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Black" pitchFamily="34" charset="0"/>
              </a:defRPr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UNCLASSIFIED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45A2F68-C12E-4735-B4E9-AFD724FED74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90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UNCLASSIFIED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98F45-ABD3-44F1-B347-9177DCBC3B1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093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UNCLASSIFIED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6DFE1-AB50-4C8C-B82A-AFB47C8701B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716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../../WINNT/Temporary%20Internet%20Files/OLK5AA/AIT_BN%20logo2.jpg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228600"/>
            <a:ext cx="6248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solidFill>
                  <a:srgbClr val="000000"/>
                </a:solidFill>
              </a:rPr>
              <a:t>UNCLASSIFIED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DF1B23-4C89-4F91-A234-88DA80CC9EBB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31" name="Picture 8" descr="AITBn_logo_JPE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 userDrawn="1"/>
        </p:nvCxnSpPr>
        <p:spPr>
          <a:xfrm>
            <a:off x="0" y="1752600"/>
            <a:ext cx="9144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3" name="Picture 38" descr="../../../WINNT/Temporary%20Internet%20Files/OLK5AA/AIT_BN%20logo2.jpg"/>
          <p:cNvPicPr>
            <a:picLocks noChangeAspect="1" noChangeArrowheads="1"/>
          </p:cNvPicPr>
          <p:nvPr userDrawn="1"/>
        </p:nvPicPr>
        <p:blipFill>
          <a:blip r:embed="rId15" r:link="rId16" cstate="print"/>
          <a:srcRect/>
          <a:stretch>
            <a:fillRect/>
          </a:stretch>
        </p:blipFill>
        <p:spPr bwMode="auto">
          <a:xfrm>
            <a:off x="7315200" y="76200"/>
            <a:ext cx="1600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15408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76400"/>
          </a:xfrm>
        </p:spPr>
        <p:txBody>
          <a:bodyPr/>
          <a:lstStyle/>
          <a:p>
            <a:r>
              <a:rPr lang="en-US" sz="4000" dirty="0"/>
              <a:t>SCOUT SNIPER </a:t>
            </a:r>
            <a:br>
              <a:rPr lang="en-US" sz="4000" dirty="0"/>
            </a:br>
            <a:r>
              <a:rPr lang="en-US" sz="4000" dirty="0"/>
              <a:t>BASIC COURSE</a:t>
            </a:r>
            <a:endParaRPr lang="en-US" sz="4000" dirty="0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382000" cy="5181600"/>
          </a:xfrm>
        </p:spPr>
        <p:txBody>
          <a:bodyPr/>
          <a:lstStyle/>
          <a:p>
            <a:r>
              <a:rPr lang="en-US" sz="1400" u="sng" dirty="0" smtClean="0">
                <a:cs typeface="Tahoma" pitchFamily="34" charset="0"/>
              </a:rPr>
              <a:t>Purpose</a:t>
            </a:r>
            <a:r>
              <a:rPr lang="en-US" sz="1400" dirty="0">
                <a:cs typeface="Tahoma" pitchFamily="34" charset="0"/>
              </a:rPr>
              <a:t>:  To train students in the </a:t>
            </a:r>
            <a:r>
              <a:rPr lang="en-US" sz="1400" dirty="0" smtClean="0">
                <a:cs typeface="Tahoma" pitchFamily="34" charset="0"/>
              </a:rPr>
              <a:t>basic </a:t>
            </a:r>
            <a:r>
              <a:rPr lang="en-US" sz="1400" dirty="0">
                <a:cs typeface="Tahoma" pitchFamily="34" charset="0"/>
              </a:rPr>
              <a:t>skills associated with being a Scout Sniper in order to qualify them for the </a:t>
            </a:r>
            <a:r>
              <a:rPr lang="en-US" sz="1400" dirty="0" smtClean="0">
                <a:cs typeface="Tahoma" pitchFamily="34" charset="0"/>
              </a:rPr>
              <a:t>MOS </a:t>
            </a:r>
            <a:r>
              <a:rPr lang="en-US" sz="1400" dirty="0">
                <a:cs typeface="Tahoma" pitchFamily="34" charset="0"/>
              </a:rPr>
              <a:t>of 0317 and follow-on service in a Scout Sniper Platoon, Reconnaissance Platoon, Marine Special Operations Team or as required.</a:t>
            </a:r>
          </a:p>
          <a:p>
            <a:endParaRPr lang="en-US" sz="1100" u="sng" dirty="0">
              <a:cs typeface="Tahoma" pitchFamily="34" charset="0"/>
            </a:endParaRPr>
          </a:p>
          <a:p>
            <a:pPr eaLnBrk="1" hangingPunct="1"/>
            <a:r>
              <a:rPr lang="en-US" sz="1400" u="sng" dirty="0">
                <a:cs typeface="Tahoma" pitchFamily="34" charset="0"/>
              </a:rPr>
              <a:t>Task List</a:t>
            </a:r>
            <a:r>
              <a:rPr lang="en-US" sz="1400" dirty="0">
                <a:cs typeface="Tahoma" pitchFamily="34" charset="0"/>
              </a:rPr>
              <a:t>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400" dirty="0" smtClean="0"/>
              <a:t>2000 Level: </a:t>
            </a:r>
            <a:endParaRPr lang="en-US" sz="1400" dirty="0"/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/>
              <a:t>Combat Marksmanship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/>
              <a:t>Patrolling, Reconnaissance and Surveillance </a:t>
            </a:r>
            <a:endParaRPr lang="en-US" sz="1400" dirty="0"/>
          </a:p>
          <a:p>
            <a:pPr lvl="2" eaLnBrk="1" hangingPunct="1">
              <a:lnSpc>
                <a:spcPct val="90000"/>
              </a:lnSpc>
            </a:pPr>
            <a:r>
              <a:rPr lang="en-US" sz="1400" dirty="0"/>
              <a:t>Sniper Operations 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1100" u="sng" dirty="0"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1400" u="sng" dirty="0">
                <a:cs typeface="Tahoma" pitchFamily="34" charset="0"/>
              </a:rPr>
              <a:t>Methodology</a:t>
            </a:r>
            <a:r>
              <a:rPr lang="en-US" sz="1400" dirty="0">
                <a:cs typeface="Tahoma" pitchFamily="34" charset="0"/>
              </a:rPr>
              <a:t>: Scout Sniper Basic Course provides Marines with the required knowledge and skills needed to perform duties of a Scout </a:t>
            </a:r>
            <a:r>
              <a:rPr lang="en-US" sz="1400" dirty="0" smtClean="0">
                <a:cs typeface="Tahoma" pitchFamily="34" charset="0"/>
              </a:rPr>
              <a:t>Sniper </a:t>
            </a:r>
            <a:r>
              <a:rPr lang="en-US" sz="1400" dirty="0">
                <a:cs typeface="Tahoma" pitchFamily="34" charset="0"/>
              </a:rPr>
              <a:t>in the operating forces</a:t>
            </a:r>
            <a:r>
              <a:rPr lang="en-US" sz="1400" dirty="0" smtClean="0">
                <a:cs typeface="Tahoma" pitchFamily="34" charset="0"/>
              </a:rPr>
              <a:t>.  </a:t>
            </a:r>
            <a:r>
              <a:rPr lang="en-US" sz="1400" dirty="0">
                <a:cs typeface="Tahoma" pitchFamily="34" charset="0"/>
              </a:rPr>
              <a:t>This </a:t>
            </a:r>
            <a:r>
              <a:rPr lang="en-US" sz="1400" dirty="0" smtClean="0">
                <a:cs typeface="Tahoma" pitchFamily="34" charset="0"/>
              </a:rPr>
              <a:t>course </a:t>
            </a:r>
            <a:r>
              <a:rPr lang="en-US" sz="1400" dirty="0">
                <a:cs typeface="Tahoma" pitchFamily="34" charset="0"/>
              </a:rPr>
              <a:t>provides instructions in the fundamentals of marksmanship ballistics, cold </a:t>
            </a:r>
            <a:r>
              <a:rPr lang="en-US" sz="1400" dirty="0" smtClean="0">
                <a:cs typeface="Tahoma" pitchFamily="34" charset="0"/>
              </a:rPr>
              <a:t>bore shots, range </a:t>
            </a:r>
            <a:r>
              <a:rPr lang="en-US" sz="1400" dirty="0">
                <a:cs typeface="Tahoma" pitchFamily="34" charset="0"/>
              </a:rPr>
              <a:t>cards, range estimation, and duties as a scout sniper observer.  Marines qualify at known and unknown distances at various ranges using a </a:t>
            </a:r>
            <a:r>
              <a:rPr lang="en-US" sz="1400" dirty="0" smtClean="0">
                <a:cs typeface="Tahoma" pitchFamily="34" charset="0"/>
              </a:rPr>
              <a:t>limited visibility </a:t>
            </a:r>
            <a:r>
              <a:rPr lang="en-US" sz="1400" dirty="0">
                <a:cs typeface="Tahoma" pitchFamily="34" charset="0"/>
              </a:rPr>
              <a:t>device with the M40 series Sniper Rifle; </a:t>
            </a:r>
            <a:r>
              <a:rPr lang="en-US" sz="1400" dirty="0" smtClean="0">
                <a:cs typeface="Tahoma" pitchFamily="34" charset="0"/>
              </a:rPr>
              <a:t>qualify at </a:t>
            </a:r>
            <a:r>
              <a:rPr lang="en-US" sz="1400" dirty="0">
                <a:cs typeface="Tahoma" pitchFamily="34" charset="0"/>
              </a:rPr>
              <a:t>known and unknown distances with </a:t>
            </a:r>
            <a:r>
              <a:rPr lang="en-US" sz="1400" dirty="0" smtClean="0">
                <a:cs typeface="Tahoma" pitchFamily="34" charset="0"/>
              </a:rPr>
              <a:t>the </a:t>
            </a:r>
            <a:r>
              <a:rPr lang="en-US" sz="1400" dirty="0">
                <a:cs typeface="Tahoma" pitchFamily="34" charset="0"/>
              </a:rPr>
              <a:t>Semi Automatic Sniper System (SASS) and zero the .50 Cal series Special Application Scoped Rifle (SASR). Marines also engage targets at unknown distances using alternate positions, engaging moving </a:t>
            </a:r>
            <a:r>
              <a:rPr lang="en-US" sz="1400" dirty="0" smtClean="0">
                <a:cs typeface="Tahoma" pitchFamily="34" charset="0"/>
              </a:rPr>
              <a:t>and multiple </a:t>
            </a:r>
            <a:r>
              <a:rPr lang="en-US" sz="1400" dirty="0">
                <a:cs typeface="Tahoma" pitchFamily="34" charset="0"/>
              </a:rPr>
              <a:t>targets using mil hold and max point blank techniques. </a:t>
            </a:r>
            <a:r>
              <a:rPr lang="en-US" sz="1400" dirty="0" smtClean="0">
                <a:cs typeface="Tahoma" pitchFamily="34" charset="0"/>
              </a:rPr>
              <a:t> Tactical instruction </a:t>
            </a:r>
            <a:r>
              <a:rPr lang="en-US" sz="1400" dirty="0">
                <a:cs typeface="Tahoma" pitchFamily="34" charset="0"/>
              </a:rPr>
              <a:t>includes land navigation, camouflage, surveillance, photograph, patrolling, individual actions in a final firing </a:t>
            </a:r>
            <a:r>
              <a:rPr lang="en-US" sz="1400" dirty="0" smtClean="0">
                <a:cs typeface="Tahoma" pitchFamily="34" charset="0"/>
              </a:rPr>
              <a:t>position and practical application, </a:t>
            </a:r>
            <a:r>
              <a:rPr lang="en-US" sz="1400" dirty="0">
                <a:cs typeface="Tahoma" pitchFamily="34" charset="0"/>
              </a:rPr>
              <a:t>operating from a hide, call for fire, field communications, and reporting of information. </a:t>
            </a:r>
          </a:p>
          <a:p>
            <a:pPr eaLnBrk="1" hangingPunct="1">
              <a:lnSpc>
                <a:spcPct val="90000"/>
              </a:lnSpc>
            </a:pPr>
            <a:endParaRPr lang="en-US" sz="1100" u="sng" dirty="0"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1400" u="sng" dirty="0">
                <a:cs typeface="Tahoma" pitchFamily="34" charset="0"/>
              </a:rPr>
              <a:t>Course Length</a:t>
            </a:r>
            <a:r>
              <a:rPr lang="en-US" sz="1400" dirty="0">
                <a:cs typeface="Tahoma" pitchFamily="34" charset="0"/>
              </a:rPr>
              <a:t>: 12 Weeks / 54 Training Days</a:t>
            </a:r>
            <a:endParaRPr lang="en-US" sz="1400" u="sng" dirty="0">
              <a:cs typeface="Tahoma" pitchFamily="34" charset="0"/>
            </a:endParaRPr>
          </a:p>
          <a:p>
            <a:pPr lvl="1"/>
            <a:endParaRPr lang="en-US" sz="2000" dirty="0" smtClean="0"/>
          </a:p>
        </p:txBody>
      </p:sp>
      <p:pic>
        <p:nvPicPr>
          <p:cNvPr id="18437" name="Picture 32" descr="soi_tc CL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76400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1676400"/>
            <a:ext cx="9144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4221" y="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3297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245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SCOUT SNIPER  BASIC COURSE</vt:lpstr>
    </vt:vector>
  </TitlesOfParts>
  <Company>NMCI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SCOUT SNIPER  BASIC COURSE</dc:title>
  <dc:creator>Bullington Sgt Tyrel L</dc:creator>
  <cp:lastModifiedBy>Bullington Sgt Tyrel L</cp:lastModifiedBy>
  <cp:revision>1</cp:revision>
  <dcterms:created xsi:type="dcterms:W3CDTF">2013-07-16T14:50:25Z</dcterms:created>
  <dcterms:modified xsi:type="dcterms:W3CDTF">2013-07-16T14:55:24Z</dcterms:modified>
</cp:coreProperties>
</file>