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Lst>
  <p:notesMasterIdLst>
    <p:notesMasterId r:id="rId300"/>
  </p:notesMasterIdLst>
  <p:handoutMasterIdLst>
    <p:handoutMasterId r:id="rId301"/>
  </p:handoutMasterIdLst>
  <p:sldIdLst>
    <p:sldId id="256" r:id="rId5"/>
    <p:sldId id="527" r:id="rId6"/>
    <p:sldId id="257" r:id="rId7"/>
    <p:sldId id="565" r:id="rId8"/>
    <p:sldId id="566" r:id="rId9"/>
    <p:sldId id="571" r:id="rId10"/>
    <p:sldId id="567" r:id="rId11"/>
    <p:sldId id="258"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 id="288" r:id="rId27"/>
    <p:sldId id="289" r:id="rId28"/>
    <p:sldId id="573" r:id="rId29"/>
    <p:sldId id="574" r:id="rId30"/>
    <p:sldId id="575" r:id="rId31"/>
    <p:sldId id="572" r:id="rId32"/>
    <p:sldId id="297" r:id="rId33"/>
    <p:sldId id="298" r:id="rId34"/>
    <p:sldId id="299" r:id="rId35"/>
    <p:sldId id="300" r:id="rId36"/>
    <p:sldId id="301" r:id="rId37"/>
    <p:sldId id="302" r:id="rId38"/>
    <p:sldId id="303" r:id="rId39"/>
    <p:sldId id="579" r:id="rId40"/>
    <p:sldId id="367" r:id="rId41"/>
    <p:sldId id="290" r:id="rId42"/>
    <p:sldId id="291" r:id="rId43"/>
    <p:sldId id="292" r:id="rId44"/>
    <p:sldId id="293" r:id="rId45"/>
    <p:sldId id="294" r:id="rId46"/>
    <p:sldId id="528" r:id="rId47"/>
    <p:sldId id="295" r:id="rId48"/>
    <p:sldId id="296" r:id="rId49"/>
    <p:sldId id="305" r:id="rId50"/>
    <p:sldId id="306" r:id="rId51"/>
    <p:sldId id="307" r:id="rId52"/>
    <p:sldId id="308" r:id="rId53"/>
    <p:sldId id="309" r:id="rId54"/>
    <p:sldId id="310" r:id="rId55"/>
    <p:sldId id="311" r:id="rId56"/>
    <p:sldId id="576" r:id="rId57"/>
    <p:sldId id="312" r:id="rId58"/>
    <p:sldId id="313" r:id="rId59"/>
    <p:sldId id="526" r:id="rId60"/>
    <p:sldId id="314" r:id="rId61"/>
    <p:sldId id="580" r:id="rId62"/>
    <p:sldId id="315" r:id="rId63"/>
    <p:sldId id="316" r:id="rId64"/>
    <p:sldId id="317" r:id="rId65"/>
    <p:sldId id="577" r:id="rId66"/>
    <p:sldId id="318" r:id="rId67"/>
    <p:sldId id="319" r:id="rId68"/>
    <p:sldId id="320" r:id="rId69"/>
    <p:sldId id="321" r:id="rId70"/>
    <p:sldId id="322" r:id="rId71"/>
    <p:sldId id="323" r:id="rId72"/>
    <p:sldId id="324" r:id="rId73"/>
    <p:sldId id="325" r:id="rId74"/>
    <p:sldId id="326" r:id="rId75"/>
    <p:sldId id="327" r:id="rId76"/>
    <p:sldId id="328" r:id="rId77"/>
    <p:sldId id="578" r:id="rId78"/>
    <p:sldId id="329" r:id="rId79"/>
    <p:sldId id="330" r:id="rId80"/>
    <p:sldId id="331" r:id="rId81"/>
    <p:sldId id="332" r:id="rId82"/>
    <p:sldId id="333" r:id="rId83"/>
    <p:sldId id="334" r:id="rId84"/>
    <p:sldId id="369" r:id="rId85"/>
    <p:sldId id="335" r:id="rId86"/>
    <p:sldId id="336" r:id="rId87"/>
    <p:sldId id="337" r:id="rId88"/>
    <p:sldId id="346" r:id="rId89"/>
    <p:sldId id="338" r:id="rId90"/>
    <p:sldId id="339" r:id="rId91"/>
    <p:sldId id="340" r:id="rId92"/>
    <p:sldId id="341" r:id="rId93"/>
    <p:sldId id="342" r:id="rId94"/>
    <p:sldId id="343" r:id="rId95"/>
    <p:sldId id="344" r:id="rId96"/>
    <p:sldId id="345" r:id="rId97"/>
    <p:sldId id="347" r:id="rId98"/>
    <p:sldId id="348" r:id="rId99"/>
    <p:sldId id="349" r:id="rId100"/>
    <p:sldId id="350" r:id="rId101"/>
    <p:sldId id="351" r:id="rId102"/>
    <p:sldId id="352" r:id="rId103"/>
    <p:sldId id="353" r:id="rId104"/>
    <p:sldId id="354" r:id="rId105"/>
    <p:sldId id="355" r:id="rId106"/>
    <p:sldId id="356" r:id="rId107"/>
    <p:sldId id="391" r:id="rId108"/>
    <p:sldId id="357" r:id="rId109"/>
    <p:sldId id="358" r:id="rId110"/>
    <p:sldId id="359" r:id="rId111"/>
    <p:sldId id="360" r:id="rId112"/>
    <p:sldId id="361" r:id="rId113"/>
    <p:sldId id="362" r:id="rId114"/>
    <p:sldId id="363" r:id="rId115"/>
    <p:sldId id="364" r:id="rId116"/>
    <p:sldId id="529" r:id="rId117"/>
    <p:sldId id="530" r:id="rId118"/>
    <p:sldId id="531" r:id="rId119"/>
    <p:sldId id="532" r:id="rId120"/>
    <p:sldId id="533" r:id="rId121"/>
    <p:sldId id="581" r:id="rId122"/>
    <p:sldId id="582" r:id="rId123"/>
    <p:sldId id="370" r:id="rId124"/>
    <p:sldId id="371" r:id="rId125"/>
    <p:sldId id="374" r:id="rId126"/>
    <p:sldId id="375" r:id="rId127"/>
    <p:sldId id="376" r:id="rId128"/>
    <p:sldId id="377" r:id="rId129"/>
    <p:sldId id="381" r:id="rId130"/>
    <p:sldId id="382" r:id="rId131"/>
    <p:sldId id="383" r:id="rId132"/>
    <p:sldId id="384" r:id="rId133"/>
    <p:sldId id="385" r:id="rId134"/>
    <p:sldId id="386" r:id="rId135"/>
    <p:sldId id="387" r:id="rId136"/>
    <p:sldId id="388" r:id="rId137"/>
    <p:sldId id="389" r:id="rId138"/>
    <p:sldId id="411" r:id="rId139"/>
    <p:sldId id="412" r:id="rId140"/>
    <p:sldId id="414" r:id="rId141"/>
    <p:sldId id="584" r:id="rId142"/>
    <p:sldId id="392" r:id="rId143"/>
    <p:sldId id="378" r:id="rId144"/>
    <p:sldId id="394" r:id="rId145"/>
    <p:sldId id="395" r:id="rId146"/>
    <p:sldId id="396" r:id="rId147"/>
    <p:sldId id="397" r:id="rId148"/>
    <p:sldId id="398" r:id="rId149"/>
    <p:sldId id="393" r:id="rId150"/>
    <p:sldId id="379" r:id="rId151"/>
    <p:sldId id="380" r:id="rId152"/>
    <p:sldId id="550" r:id="rId153"/>
    <p:sldId id="534" r:id="rId154"/>
    <p:sldId id="399" r:id="rId155"/>
    <p:sldId id="535" r:id="rId156"/>
    <p:sldId id="400" r:id="rId157"/>
    <p:sldId id="401" r:id="rId158"/>
    <p:sldId id="402" r:id="rId159"/>
    <p:sldId id="403" r:id="rId160"/>
    <p:sldId id="404" r:id="rId161"/>
    <p:sldId id="405" r:id="rId162"/>
    <p:sldId id="406" r:id="rId163"/>
    <p:sldId id="407" r:id="rId164"/>
    <p:sldId id="408" r:id="rId165"/>
    <p:sldId id="409" r:id="rId166"/>
    <p:sldId id="410" r:id="rId167"/>
    <p:sldId id="416" r:id="rId168"/>
    <p:sldId id="417" r:id="rId169"/>
    <p:sldId id="418" r:id="rId170"/>
    <p:sldId id="432" r:id="rId171"/>
    <p:sldId id="570" r:id="rId172"/>
    <p:sldId id="445" r:id="rId173"/>
    <p:sldId id="446" r:id="rId174"/>
    <p:sldId id="447" r:id="rId175"/>
    <p:sldId id="448" r:id="rId176"/>
    <p:sldId id="449" r:id="rId177"/>
    <p:sldId id="450" r:id="rId178"/>
    <p:sldId id="451" r:id="rId179"/>
    <p:sldId id="452" r:id="rId180"/>
    <p:sldId id="453" r:id="rId181"/>
    <p:sldId id="454" r:id="rId182"/>
    <p:sldId id="455" r:id="rId183"/>
    <p:sldId id="456" r:id="rId184"/>
    <p:sldId id="457" r:id="rId185"/>
    <p:sldId id="458" r:id="rId186"/>
    <p:sldId id="459" r:id="rId187"/>
    <p:sldId id="460" r:id="rId188"/>
    <p:sldId id="461" r:id="rId189"/>
    <p:sldId id="462" r:id="rId190"/>
    <p:sldId id="554" r:id="rId191"/>
    <p:sldId id="555" r:id="rId192"/>
    <p:sldId id="463" r:id="rId193"/>
    <p:sldId id="464" r:id="rId194"/>
    <p:sldId id="465" r:id="rId195"/>
    <p:sldId id="466" r:id="rId196"/>
    <p:sldId id="537" r:id="rId197"/>
    <p:sldId id="467" r:id="rId198"/>
    <p:sldId id="556" r:id="rId199"/>
    <p:sldId id="557" r:id="rId200"/>
    <p:sldId id="468" r:id="rId201"/>
    <p:sldId id="586" r:id="rId202"/>
    <p:sldId id="568" r:id="rId203"/>
    <p:sldId id="502" r:id="rId204"/>
    <p:sldId id="503" r:id="rId205"/>
    <p:sldId id="504" r:id="rId206"/>
    <p:sldId id="505" r:id="rId207"/>
    <p:sldId id="506" r:id="rId208"/>
    <p:sldId id="507" r:id="rId209"/>
    <p:sldId id="508" r:id="rId210"/>
    <p:sldId id="549" r:id="rId211"/>
    <p:sldId id="569" r:id="rId212"/>
    <p:sldId id="548" r:id="rId213"/>
    <p:sldId id="510" r:id="rId214"/>
    <p:sldId id="511" r:id="rId215"/>
    <p:sldId id="512" r:id="rId216"/>
    <p:sldId id="513" r:id="rId217"/>
    <p:sldId id="514" r:id="rId218"/>
    <p:sldId id="515" r:id="rId219"/>
    <p:sldId id="516" r:id="rId220"/>
    <p:sldId id="518" r:id="rId221"/>
    <p:sldId id="517" r:id="rId222"/>
    <p:sldId id="519" r:id="rId223"/>
    <p:sldId id="520" r:id="rId224"/>
    <p:sldId id="521" r:id="rId225"/>
    <p:sldId id="522" r:id="rId226"/>
    <p:sldId id="523" r:id="rId227"/>
    <p:sldId id="524" r:id="rId228"/>
    <p:sldId id="525" r:id="rId229"/>
    <p:sldId id="660" r:id="rId230"/>
    <p:sldId id="658" r:id="rId231"/>
    <p:sldId id="659" r:id="rId232"/>
    <p:sldId id="661" r:id="rId233"/>
    <p:sldId id="662" r:id="rId234"/>
    <p:sldId id="663" r:id="rId235"/>
    <p:sldId id="587" r:id="rId236"/>
    <p:sldId id="595" r:id="rId237"/>
    <p:sldId id="596" r:id="rId238"/>
    <p:sldId id="597" r:id="rId239"/>
    <p:sldId id="598" r:id="rId240"/>
    <p:sldId id="599" r:id="rId241"/>
    <p:sldId id="600" r:id="rId242"/>
    <p:sldId id="601" r:id="rId243"/>
    <p:sldId id="602" r:id="rId244"/>
    <p:sldId id="603" r:id="rId245"/>
    <p:sldId id="604" r:id="rId246"/>
    <p:sldId id="605" r:id="rId247"/>
    <p:sldId id="606" r:id="rId248"/>
    <p:sldId id="607" r:id="rId249"/>
    <p:sldId id="608" r:id="rId250"/>
    <p:sldId id="609" r:id="rId251"/>
    <p:sldId id="610" r:id="rId252"/>
    <p:sldId id="611" r:id="rId253"/>
    <p:sldId id="612" r:id="rId254"/>
    <p:sldId id="613" r:id="rId255"/>
    <p:sldId id="614" r:id="rId256"/>
    <p:sldId id="615" r:id="rId257"/>
    <p:sldId id="616" r:id="rId258"/>
    <p:sldId id="617" r:id="rId259"/>
    <p:sldId id="618" r:id="rId260"/>
    <p:sldId id="619" r:id="rId261"/>
    <p:sldId id="620" r:id="rId262"/>
    <p:sldId id="621" r:id="rId263"/>
    <p:sldId id="622" r:id="rId264"/>
    <p:sldId id="623" r:id="rId265"/>
    <p:sldId id="624" r:id="rId266"/>
    <p:sldId id="625" r:id="rId267"/>
    <p:sldId id="626" r:id="rId268"/>
    <p:sldId id="627" r:id="rId269"/>
    <p:sldId id="628" r:id="rId270"/>
    <p:sldId id="629" r:id="rId271"/>
    <p:sldId id="630" r:id="rId272"/>
    <p:sldId id="631" r:id="rId273"/>
    <p:sldId id="632" r:id="rId274"/>
    <p:sldId id="633" r:id="rId275"/>
    <p:sldId id="634" r:id="rId276"/>
    <p:sldId id="635" r:id="rId277"/>
    <p:sldId id="636" r:id="rId278"/>
    <p:sldId id="637" r:id="rId279"/>
    <p:sldId id="638" r:id="rId280"/>
    <p:sldId id="639" r:id="rId281"/>
    <p:sldId id="640" r:id="rId282"/>
    <p:sldId id="641" r:id="rId283"/>
    <p:sldId id="642" r:id="rId284"/>
    <p:sldId id="643" r:id="rId285"/>
    <p:sldId id="644" r:id="rId286"/>
    <p:sldId id="645" r:id="rId287"/>
    <p:sldId id="646" r:id="rId288"/>
    <p:sldId id="647" r:id="rId289"/>
    <p:sldId id="648" r:id="rId290"/>
    <p:sldId id="649" r:id="rId291"/>
    <p:sldId id="650" r:id="rId292"/>
    <p:sldId id="651" r:id="rId293"/>
    <p:sldId id="652" r:id="rId294"/>
    <p:sldId id="653" r:id="rId295"/>
    <p:sldId id="654" r:id="rId296"/>
    <p:sldId id="655" r:id="rId297"/>
    <p:sldId id="656" r:id="rId298"/>
    <p:sldId id="657" r:id="rId299"/>
  </p:sldIdLst>
  <p:sldSz cx="9144000" cy="6858000" type="screen4x3"/>
  <p:notesSz cx="7010400" cy="9296400"/>
  <p:defaultTextStyle>
    <a:defPPr>
      <a:defRPr lang="en-US"/>
    </a:defPPr>
    <a:lvl1pPr algn="l" rtl="0" eaLnBrk="0" fontAlgn="base" hangingPunct="0">
      <a:spcBef>
        <a:spcPct val="20000"/>
      </a:spcBef>
      <a:spcAft>
        <a:spcPct val="0"/>
      </a:spcAft>
      <a:buClr>
        <a:schemeClr val="accent1"/>
      </a:buClr>
      <a:buSzPct val="70000"/>
      <a:buFont typeface="Monotype Sorts" pitchFamily="2" charset="2"/>
      <a:defRPr kumimoji="1" sz="3200" u="sng"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accent1"/>
      </a:buClr>
      <a:buSzPct val="70000"/>
      <a:buFont typeface="Monotype Sorts" pitchFamily="2" charset="2"/>
      <a:defRPr kumimoji="1" sz="3200" u="sng"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accent1"/>
      </a:buClr>
      <a:buSzPct val="70000"/>
      <a:buFont typeface="Monotype Sorts" pitchFamily="2" charset="2"/>
      <a:defRPr kumimoji="1" sz="3200" u="sng"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accent1"/>
      </a:buClr>
      <a:buSzPct val="70000"/>
      <a:buFont typeface="Monotype Sorts" pitchFamily="2" charset="2"/>
      <a:defRPr kumimoji="1" sz="3200" u="sng"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accent1"/>
      </a:buClr>
      <a:buSzPct val="70000"/>
      <a:buFont typeface="Monotype Sorts" pitchFamily="2" charset="2"/>
      <a:defRPr kumimoji="1" sz="3200" u="sng" kern="1200">
        <a:solidFill>
          <a:schemeClr val="tx1"/>
        </a:solidFill>
        <a:latin typeface="Arial" charset="0"/>
        <a:ea typeface="+mn-ea"/>
        <a:cs typeface="+mn-cs"/>
      </a:defRPr>
    </a:lvl5pPr>
    <a:lvl6pPr marL="2286000" algn="l" defTabSz="914400" rtl="0" eaLnBrk="1" latinLnBrk="0" hangingPunct="1">
      <a:defRPr kumimoji="1" sz="3200" u="sng" kern="1200">
        <a:solidFill>
          <a:schemeClr val="tx1"/>
        </a:solidFill>
        <a:latin typeface="Arial" charset="0"/>
        <a:ea typeface="+mn-ea"/>
        <a:cs typeface="+mn-cs"/>
      </a:defRPr>
    </a:lvl6pPr>
    <a:lvl7pPr marL="2743200" algn="l" defTabSz="914400" rtl="0" eaLnBrk="1" latinLnBrk="0" hangingPunct="1">
      <a:defRPr kumimoji="1" sz="3200" u="sng" kern="1200">
        <a:solidFill>
          <a:schemeClr val="tx1"/>
        </a:solidFill>
        <a:latin typeface="Arial" charset="0"/>
        <a:ea typeface="+mn-ea"/>
        <a:cs typeface="+mn-cs"/>
      </a:defRPr>
    </a:lvl7pPr>
    <a:lvl8pPr marL="3200400" algn="l" defTabSz="914400" rtl="0" eaLnBrk="1" latinLnBrk="0" hangingPunct="1">
      <a:defRPr kumimoji="1" sz="3200" u="sng" kern="1200">
        <a:solidFill>
          <a:schemeClr val="tx1"/>
        </a:solidFill>
        <a:latin typeface="Arial" charset="0"/>
        <a:ea typeface="+mn-ea"/>
        <a:cs typeface="+mn-cs"/>
      </a:defRPr>
    </a:lvl8pPr>
    <a:lvl9pPr marL="3657600" algn="l" defTabSz="914400" rtl="0" eaLnBrk="1" latinLnBrk="0" hangingPunct="1">
      <a:defRPr kumimoji="1" sz="3200"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33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913" autoAdjust="0"/>
    <p:restoredTop sz="90929"/>
  </p:normalViewPr>
  <p:slideViewPr>
    <p:cSldViewPr>
      <p:cViewPr>
        <p:scale>
          <a:sx n="40" d="100"/>
          <a:sy n="40" d="100"/>
        </p:scale>
        <p:origin x="-1092" y="-33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5168"/>
    </p:cViewPr>
  </p:sorterViewPr>
  <p:notesViewPr>
    <p:cSldViewPr>
      <p:cViewPr varScale="1">
        <p:scale>
          <a:sx n="32" d="100"/>
          <a:sy n="32" d="100"/>
        </p:scale>
        <p:origin x="-1186"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theme" Target="theme/theme1.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305" Type="http://schemas.openxmlformats.org/officeDocument/2006/relationships/tableStyles" Target="tableStyles.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notesMaster" Target="notesMasters/notesMaster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viewProps" Target="viewProps.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s>
</file>

<file path=ppt/_rels/viewProps.xml.rels><?xml version="1.0" encoding="UTF-8" standalone="yes"?>
<Relationships xmlns="http://schemas.openxmlformats.org/package/2006/relationships"><Relationship Id="rId1"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kumimoji="0" sz="1200" u="none" smtClean="0">
                <a:latin typeface="Times New Roman" pitchFamily="18" charset="0"/>
              </a:defRPr>
            </a:lvl1pPr>
          </a:lstStyle>
          <a:p>
            <a:pPr>
              <a:defRPr/>
            </a:pPr>
            <a:endParaRPr lang="en-US"/>
          </a:p>
        </p:txBody>
      </p:sp>
      <p:sp>
        <p:nvSpPr>
          <p:cNvPr id="35533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kumimoji="0" sz="1200" u="none" smtClean="0">
                <a:latin typeface="Times New Roman" pitchFamily="18" charset="0"/>
              </a:defRPr>
            </a:lvl1pPr>
          </a:lstStyle>
          <a:p>
            <a:pPr>
              <a:defRPr/>
            </a:pPr>
            <a:endParaRPr lang="en-US"/>
          </a:p>
        </p:txBody>
      </p:sp>
      <p:sp>
        <p:nvSpPr>
          <p:cNvPr id="35533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kumimoji="0" sz="1200" u="none" smtClean="0">
                <a:latin typeface="Times New Roman" pitchFamily="18" charset="0"/>
              </a:defRPr>
            </a:lvl1pPr>
          </a:lstStyle>
          <a:p>
            <a:pPr>
              <a:defRPr/>
            </a:pPr>
            <a:endParaRPr lang="en-US"/>
          </a:p>
        </p:txBody>
      </p:sp>
      <p:sp>
        <p:nvSpPr>
          <p:cNvPr id="35533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kumimoji="0" sz="1200" u="none" smtClean="0">
                <a:latin typeface="Times New Roman" pitchFamily="18" charset="0"/>
              </a:defRPr>
            </a:lvl1pPr>
          </a:lstStyle>
          <a:p>
            <a:pPr>
              <a:defRPr/>
            </a:pPr>
            <a:fld id="{C082EF03-EC38-4E42-9A27-C264A94608F0}" type="slidenum">
              <a:rPr lang="en-US"/>
              <a:pPr>
                <a:defRPr/>
              </a:pPr>
              <a:t>‹#›</a:t>
            </a:fld>
            <a:endParaRPr lang="en-US"/>
          </a:p>
        </p:txBody>
      </p:sp>
    </p:spTree>
    <p:extLst>
      <p:ext uri="{BB962C8B-B14F-4D97-AF65-F5344CB8AC3E}">
        <p14:creationId xmlns:p14="http://schemas.microsoft.com/office/powerpoint/2010/main" val="36642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kumimoji="0" sz="1200" u="none" smtClean="0">
                <a:latin typeface="Times New Roman" pitchFamily="18" charset="0"/>
              </a:defRPr>
            </a:lvl1pPr>
          </a:lstStyle>
          <a:p>
            <a:pPr>
              <a:defRPr/>
            </a:pPr>
            <a:endParaRPr lang="en-US"/>
          </a:p>
        </p:txBody>
      </p:sp>
      <p:sp>
        <p:nvSpPr>
          <p:cNvPr id="353283"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kumimoji="0" sz="1200" u="none" smtClean="0">
                <a:latin typeface="Times New Roman" pitchFamily="18" charset="0"/>
              </a:defRPr>
            </a:lvl1pPr>
          </a:lstStyle>
          <a:p>
            <a:pPr>
              <a:defRPr/>
            </a:pPr>
            <a:endParaRPr lang="en-US"/>
          </a:p>
        </p:txBody>
      </p:sp>
      <p:sp>
        <p:nvSpPr>
          <p:cNvPr id="2867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5328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328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kumimoji="0" sz="1200" u="none" smtClean="0">
                <a:latin typeface="Times New Roman" pitchFamily="18" charset="0"/>
              </a:defRPr>
            </a:lvl1pPr>
          </a:lstStyle>
          <a:p>
            <a:pPr>
              <a:defRPr/>
            </a:pPr>
            <a:endParaRPr lang="en-US"/>
          </a:p>
        </p:txBody>
      </p:sp>
      <p:sp>
        <p:nvSpPr>
          <p:cNvPr id="35328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kumimoji="0" sz="1200" u="none" smtClean="0">
                <a:latin typeface="Times New Roman" pitchFamily="18" charset="0"/>
              </a:defRPr>
            </a:lvl1pPr>
          </a:lstStyle>
          <a:p>
            <a:pPr>
              <a:defRPr/>
            </a:pPr>
            <a:fld id="{DAD9C3BF-3EDD-4050-9BAB-78AF87E81247}" type="slidenum">
              <a:rPr lang="en-US"/>
              <a:pPr>
                <a:defRPr/>
              </a:pPr>
              <a:t>‹#›</a:t>
            </a:fld>
            <a:endParaRPr lang="en-US"/>
          </a:p>
        </p:txBody>
      </p:sp>
    </p:spTree>
    <p:extLst>
      <p:ext uri="{BB962C8B-B14F-4D97-AF65-F5344CB8AC3E}">
        <p14:creationId xmlns:p14="http://schemas.microsoft.com/office/powerpoint/2010/main" val="1244796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6D459827-7898-4B2B-B6BA-5F989E4CF2C3}" type="slidenum">
              <a:rPr lang="en-US"/>
              <a:pPr/>
              <a:t>57</a:t>
            </a:fld>
            <a:endParaRPr lang="en-US"/>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p>
            </p:txBody>
          </p:sp>
          <p:sp>
            <p:nvSpPr>
              <p:cNvPr id="11" name="Freeform 7"/>
              <p:cNvSpPr>
                <a:spLocks/>
              </p:cNvSpPr>
              <p:nvPr/>
            </p:nvSpPr>
            <p:spPr bwMode="ltGray">
              <a:xfrm rot="-5400000">
                <a:off x="-58"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14" name="Freeform 10"/>
              <p:cNvSpPr>
                <a:spLocks/>
              </p:cNvSpPr>
              <p:nvPr/>
            </p:nvSpPr>
            <p:spPr bwMode="ltGray">
              <a:xfrm rot="-5400000">
                <a:off x="155" y="1727"/>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sp>
            <p:nvSpPr>
              <p:cNvPr id="15" name="Freeform 11"/>
              <p:cNvSpPr>
                <a:spLocks/>
              </p:cNvSpPr>
              <p:nvPr/>
            </p:nvSpPr>
            <p:spPr bwMode="ltGray">
              <a:xfrm rot="-5400000">
                <a:off x="3210"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p>
            </p:txBody>
          </p:sp>
          <p:sp>
            <p:nvSpPr>
              <p:cNvPr id="17" name="Freeform 13"/>
              <p:cNvSpPr>
                <a:spLocks/>
              </p:cNvSpPr>
              <p:nvPr/>
            </p:nvSpPr>
            <p:spPr bwMode="ltGray">
              <a:xfrm rot="-5400000">
                <a:off x="1829" y="174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p>
            </p:txBody>
          </p:sp>
          <p:sp>
            <p:nvSpPr>
              <p:cNvPr id="19" name="Freeform 15"/>
              <p:cNvSpPr>
                <a:spLocks/>
              </p:cNvSpPr>
              <p:nvPr/>
            </p:nvSpPr>
            <p:spPr bwMode="ltGray">
              <a:xfrm rot="-5400000">
                <a:off x="2329"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p>
            </p:txBody>
          </p:sp>
          <p:sp>
            <p:nvSpPr>
              <p:cNvPr id="21" name="Freeform 17"/>
              <p:cNvSpPr>
                <a:spLocks/>
              </p:cNvSpPr>
              <p:nvPr/>
            </p:nvSpPr>
            <p:spPr bwMode="ltGray">
              <a:xfrm rot="-5400000">
                <a:off x="4076"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p>
            </p:txBody>
          </p:sp>
          <p:sp>
            <p:nvSpPr>
              <p:cNvPr id="23" name="Freeform 19"/>
              <p:cNvSpPr>
                <a:spLocks/>
              </p:cNvSpPr>
              <p:nvPr/>
            </p:nvSpPr>
            <p:spPr bwMode="ltGray">
              <a:xfrm rot="-5400000">
                <a:off x="4583" y="174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p>
            </p:txBody>
          </p:sp>
          <p:sp>
            <p:nvSpPr>
              <p:cNvPr id="25" name="Freeform 21"/>
              <p:cNvSpPr>
                <a:spLocks/>
              </p:cNvSpPr>
              <p:nvPr/>
            </p:nvSpPr>
            <p:spPr bwMode="ltGray">
              <a:xfrm rot="-5400000">
                <a:off x="5083"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en-US"/>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en-US"/>
            </a:p>
          </p:txBody>
        </p:sp>
      </p:grpSp>
      <p:sp>
        <p:nvSpPr>
          <p:cNvPr id="4121"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smtClean="0">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smtClean="0">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smtClean="0">
                <a:solidFill>
                  <a:srgbClr val="000000"/>
                </a:solidFill>
              </a:defRPr>
            </a:lvl1pPr>
          </a:lstStyle>
          <a:p>
            <a:pPr>
              <a:defRPr/>
            </a:pPr>
            <a:fld id="{56FB67A3-30CB-4191-86AF-4E2E80DFA193}"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49944872-41B3-4C77-8B30-5D9419A00314}"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DC20D204-4282-4EB3-A98B-C98DC22A1474}" type="slidenum">
              <a:rPr lang="en-US"/>
              <a:pPr>
                <a:defRPr/>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pPr lvl="0"/>
            <a:endParaRPr lang="en-US" noProof="0" smtClean="0"/>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F83935B6-6CA8-451B-B6B1-1BCF81529896}"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A3C590BB-21E4-4D36-A347-12F170C51151}" type="slidenum">
              <a:rPr lang="en-US"/>
              <a:pPr>
                <a:defRPr/>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483B05-861C-49E9-94E7-EB21E1334B45}"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F5DF96B9-3444-4F05-AD1C-90126461C2D9}"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AEE3FF5E-3BCA-4124-920B-0DFD08B1E9F0}"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99DA646F-F4FC-43EB-83C6-3510CAE55D61}"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A4E4593C-662B-4606-905A-629B61C79BBD}"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B929596C-24BB-40BA-9512-79E10895AB01}"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5F6B5EF9-CFF0-47B4-BCA4-6AE2B26D338F}"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663E6D12-6E77-4F08-B066-771FC607AD76}"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7C1E3C2E-53F0-4F79-A1BB-B3F6A1918585}"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4763"/>
            <a:ext cx="1063625" cy="6858001"/>
            <a:chOff x="0" y="-3"/>
            <a:chExt cx="670" cy="4320"/>
          </a:xfrm>
        </p:grpSpPr>
        <p:grpSp>
          <p:nvGrpSpPr>
            <p:cNvPr id="33800" name="Group 3"/>
            <p:cNvGrpSpPr>
              <a:grpSpLocks/>
            </p:cNvGrpSpPr>
            <p:nvPr/>
          </p:nvGrpSpPr>
          <p:grpSpPr bwMode="auto">
            <a:xfrm rot="16200000" flipH="1">
              <a:off x="-1815" y="1838"/>
              <a:ext cx="4320" cy="638"/>
              <a:chOff x="-2" y="1562"/>
              <a:chExt cx="5762" cy="638"/>
            </a:xfrm>
          </p:grpSpPr>
          <p:sp>
            <p:nvSpPr>
              <p:cNvPr id="3076" name="Freeform 4"/>
              <p:cNvSpPr>
                <a:spLocks/>
              </p:cNvSpPr>
              <p:nvPr/>
            </p:nvSpPr>
            <p:spPr bwMode="ltGray">
              <a:xfrm rot="-5400000">
                <a:off x="2557" y="-992"/>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p>
            </p:txBody>
          </p:sp>
          <p:sp>
            <p:nvSpPr>
              <p:cNvPr id="307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3078" name="Freeform 6"/>
              <p:cNvSpPr>
                <a:spLocks/>
              </p:cNvSpPr>
              <p:nvPr/>
            </p:nvSpPr>
            <p:spPr bwMode="ltGray">
              <a:xfrm rot="-5400000">
                <a:off x="980" y="1669"/>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p>
            </p:txBody>
          </p:sp>
          <p:sp>
            <p:nvSpPr>
              <p:cNvPr id="3079" name="Freeform 7"/>
              <p:cNvSpPr>
                <a:spLocks/>
              </p:cNvSpPr>
              <p:nvPr/>
            </p:nvSpPr>
            <p:spPr bwMode="ltGray">
              <a:xfrm rot="-5400000">
                <a:off x="-59"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p>
            </p:txBody>
          </p:sp>
          <p:sp>
            <p:nvSpPr>
              <p:cNvPr id="3080"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p>
            </p:txBody>
          </p:sp>
          <p:sp>
            <p:nvSpPr>
              <p:cNvPr id="3081" name="Freeform 9"/>
              <p:cNvSpPr>
                <a:spLocks/>
              </p:cNvSpPr>
              <p:nvPr/>
            </p:nvSpPr>
            <p:spPr bwMode="ltGray">
              <a:xfrm rot="-5400000">
                <a:off x="442" y="1699"/>
                <a:ext cx="624" cy="363"/>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3082" name="Freeform 10"/>
              <p:cNvSpPr>
                <a:spLocks/>
              </p:cNvSpPr>
              <p:nvPr/>
            </p:nvSpPr>
            <p:spPr bwMode="ltGray">
              <a:xfrm rot="-5400000">
                <a:off x="155" y="1727"/>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sp>
            <p:nvSpPr>
              <p:cNvPr id="3083" name="Freeform 11"/>
              <p:cNvSpPr>
                <a:spLocks/>
              </p:cNvSpPr>
              <p:nvPr/>
            </p:nvSpPr>
            <p:spPr bwMode="ltGray">
              <a:xfrm rot="-5400000">
                <a:off x="3208" y="166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3084"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p>
            </p:txBody>
          </p:sp>
          <p:sp>
            <p:nvSpPr>
              <p:cNvPr id="3085"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p>
            </p:txBody>
          </p:sp>
          <p:sp>
            <p:nvSpPr>
              <p:cNvPr id="3086" name="Freeform 14"/>
              <p:cNvSpPr>
                <a:spLocks/>
              </p:cNvSpPr>
              <p:nvPr/>
            </p:nvSpPr>
            <p:spPr bwMode="ltGray">
              <a:xfrm rot="-5400000">
                <a:off x="2551" y="1728"/>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p>
            </p:txBody>
          </p:sp>
          <p:sp>
            <p:nvSpPr>
              <p:cNvPr id="3087"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3088" name="Freeform 16"/>
              <p:cNvSpPr>
                <a:spLocks/>
              </p:cNvSpPr>
              <p:nvPr/>
            </p:nvSpPr>
            <p:spPr bwMode="ltGray">
              <a:xfrm rot="-5400000">
                <a:off x="2042"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p>
            </p:txBody>
          </p:sp>
          <p:sp>
            <p:nvSpPr>
              <p:cNvPr id="3089" name="Freeform 17"/>
              <p:cNvSpPr>
                <a:spLocks/>
              </p:cNvSpPr>
              <p:nvPr/>
            </p:nvSpPr>
            <p:spPr bwMode="ltGray">
              <a:xfrm rot="-5400000">
                <a:off x="4076" y="1667"/>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p>
            </p:txBody>
          </p:sp>
          <p:sp>
            <p:nvSpPr>
              <p:cNvPr id="3090" name="Freeform 18"/>
              <p:cNvSpPr>
                <a:spLocks/>
              </p:cNvSpPr>
              <p:nvPr/>
            </p:nvSpPr>
            <p:spPr bwMode="ltGray">
              <a:xfrm rot="-5400000">
                <a:off x="3733" y="1667"/>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p>
            </p:txBody>
          </p:sp>
          <p:sp>
            <p:nvSpPr>
              <p:cNvPr id="3091" name="Freeform 19"/>
              <p:cNvSpPr>
                <a:spLocks/>
              </p:cNvSpPr>
              <p:nvPr/>
            </p:nvSpPr>
            <p:spPr bwMode="ltGray">
              <a:xfrm rot="-5400000">
                <a:off x="4580" y="174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p>
            </p:txBody>
          </p:sp>
          <p:sp>
            <p:nvSpPr>
              <p:cNvPr id="3092" name="Freeform 20"/>
              <p:cNvSpPr>
                <a:spLocks/>
              </p:cNvSpPr>
              <p:nvPr/>
            </p:nvSpPr>
            <p:spPr bwMode="ltGray">
              <a:xfrm>
                <a:off x="5469" y="1561"/>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p>
            </p:txBody>
          </p:sp>
          <p:sp>
            <p:nvSpPr>
              <p:cNvPr id="3093" name="Freeform 21"/>
              <p:cNvSpPr>
                <a:spLocks/>
              </p:cNvSpPr>
              <p:nvPr/>
            </p:nvSpPr>
            <p:spPr bwMode="ltGray">
              <a:xfrm rot="-5400000">
                <a:off x="5081" y="1692"/>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3094" name="Freeform 22"/>
              <p:cNvSpPr>
                <a:spLocks/>
              </p:cNvSpPr>
              <p:nvPr/>
            </p:nvSpPr>
            <p:spPr bwMode="ltGray">
              <a:xfrm rot="-5400000">
                <a:off x="4794" y="1719"/>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grpSp>
        <p:sp>
          <p:nvSpPr>
            <p:cNvPr id="309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defRPr/>
              </a:pPr>
              <a:endParaRPr lang="en-US"/>
            </a:p>
          </p:txBody>
        </p:sp>
        <p:sp>
          <p:nvSpPr>
            <p:cNvPr id="309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en-US"/>
            </a:p>
          </p:txBody>
        </p:sp>
      </p:grpSp>
      <p:sp>
        <p:nvSpPr>
          <p:cNvPr id="33795"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6"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buClrTx/>
              <a:buSzTx/>
              <a:buFontTx/>
              <a:buNone/>
              <a:defRPr kumimoji="0" sz="1400" u="none" smtClean="0"/>
            </a:lvl1pPr>
          </a:lstStyle>
          <a:p>
            <a:pPr>
              <a:defRPr/>
            </a:pPr>
            <a:endParaRPr lang="en-US"/>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buClrTx/>
              <a:buSzTx/>
              <a:buFontTx/>
              <a:buNone/>
              <a:defRPr kumimoji="0" sz="1400" u="none" smtClean="0"/>
            </a:lvl1pPr>
          </a:lstStyle>
          <a:p>
            <a:pPr>
              <a:defRPr/>
            </a:pPr>
            <a:endParaRPr lang="en-US"/>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buClrTx/>
              <a:buSzTx/>
              <a:buFontTx/>
              <a:buNone/>
              <a:defRPr kumimoji="0" sz="1400" u="none" smtClean="0"/>
            </a:lvl1pPr>
          </a:lstStyle>
          <a:p>
            <a:pPr>
              <a:defRPr/>
            </a:pPr>
            <a:fld id="{6896436F-C596-475E-84F6-DFBEC355D8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7" r:id="rId14"/>
  </p:sldLayoutIdLst>
  <p:transition>
    <p:random/>
  </p:transition>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9.wmf"/><Relationship Id="rId4" Type="http://schemas.openxmlformats.org/officeDocument/2006/relationships/oleObject" Target="../embeddings/Microsoft_Word_97_-_2003_Document4.doc"/></Relationships>
</file>

<file path=ppt/slides/_rels/slide10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Microsoft_Word_97_-_2003_Document1.doc"/></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44.wmf"/></Relationships>
</file>

<file path=ppt/slides/_rels/slide1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54.wmf"/><Relationship Id="rId4" Type="http://schemas.openxmlformats.org/officeDocument/2006/relationships/oleObject" Target="../embeddings/Microsoft_Word_97_-_2003_Document5.doc"/></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55.wmf"/><Relationship Id="rId4" Type="http://schemas.openxmlformats.org/officeDocument/2006/relationships/oleObject" Target="../embeddings/Microsoft_Word_97_-_2003_Document6.doc"/></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56.wmf"/><Relationship Id="rId4" Type="http://schemas.openxmlformats.org/officeDocument/2006/relationships/oleObject" Target="../embeddings/Microsoft_Word_97_-_2003_Document7.doc"/></Relationships>
</file>

<file path=ppt/slides/_rels/slide158.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60.wmf"/></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image" Target="../media/image66.wmf"/><Relationship Id="rId4" Type="http://schemas.openxmlformats.org/officeDocument/2006/relationships/oleObject" Target="../embeddings/Microsoft_Word_97_-_2003_Document8.doc"/></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69.emf"/><Relationship Id="rId4" Type="http://schemas.openxmlformats.org/officeDocument/2006/relationships/oleObject" Target="../embeddings/Microsoft_Word_97_-_2003_Document9.doc"/></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73.wmf"/><Relationship Id="rId4" Type="http://schemas.openxmlformats.org/officeDocument/2006/relationships/oleObject" Target="../embeddings/Microsoft_Word_97_-_2003_Document10.doc"/></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27.vml"/><Relationship Id="rId4" Type="http://schemas.openxmlformats.org/officeDocument/2006/relationships/image" Target="../media/image74.wmf"/></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image" Target="../media/image32.wmf"/></Relationships>
</file>

<file path=ppt/slides/_rels/slide2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29.vml"/><Relationship Id="rId4" Type="http://schemas.openxmlformats.org/officeDocument/2006/relationships/image" Target="../media/image10.wmf"/></Relationships>
</file>

<file path=ppt/slides/_rels/slide23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30.vml"/><Relationship Id="rId4" Type="http://schemas.openxmlformats.org/officeDocument/2006/relationships/image" Target="../media/image33.wmf"/></Relationships>
</file>

<file path=ppt/slides/_rels/slide2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31.vml"/><Relationship Id="rId4" Type="http://schemas.openxmlformats.org/officeDocument/2006/relationships/image" Target="../media/image77.wmf"/></Relationships>
</file>

<file path=ppt/slides/_rels/slide23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32.vml"/><Relationship Id="rId4" Type="http://schemas.openxmlformats.org/officeDocument/2006/relationships/image" Target="../media/image78.wmf"/></Relationships>
</file>

<file path=ppt/slides/_rels/slide24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33.vml"/><Relationship Id="rId4" Type="http://schemas.openxmlformats.org/officeDocument/2006/relationships/image" Target="../media/image79.wmf"/></Relationships>
</file>

<file path=ppt/slides/_rels/slide24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2.xml"/><Relationship Id="rId1" Type="http://schemas.openxmlformats.org/officeDocument/2006/relationships/vmlDrawing" Target="../drawings/vmlDrawing34.vml"/><Relationship Id="rId4" Type="http://schemas.openxmlformats.org/officeDocument/2006/relationships/image" Target="../media/image11.wmf"/></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35.vml"/><Relationship Id="rId4" Type="http://schemas.openxmlformats.org/officeDocument/2006/relationships/image" Target="../media/image74.wmf"/></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image" Target="../media/image74.wmf"/></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4.xml"/><Relationship Id="rId1" Type="http://schemas.openxmlformats.org/officeDocument/2006/relationships/vmlDrawing" Target="../drawings/vmlDrawing37.vml"/><Relationship Id="rId5" Type="http://schemas.openxmlformats.org/officeDocument/2006/relationships/image" Target="../media/image81.emf"/><Relationship Id="rId4" Type="http://schemas.openxmlformats.org/officeDocument/2006/relationships/oleObject" Target="../embeddings/Microsoft_Word_97_-_2003_Document11.doc"/></Relationships>
</file>

<file path=ppt/slides/_rels/slide2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7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74.wmf"/></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image" Target="../media/image85.emf"/></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3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9.wmf"/><Relationship Id="rId4" Type="http://schemas.openxmlformats.org/officeDocument/2006/relationships/oleObject" Target="../embeddings/Microsoft_Word_97_-_2003_Document2.doc"/></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7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2.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23.wmf"/></Relationships>
</file>

<file path=ppt/slides/_rels/slide7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8.wmf"/><Relationship Id="rId4" Type="http://schemas.openxmlformats.org/officeDocument/2006/relationships/oleObject" Target="../embeddings/Microsoft_Word_97_-_2003_Document3.doc"/></Relationships>
</file>

<file path=ppt/slides/_rels/slide8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32.wmf"/></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image" Target="../media/image33.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16.wmf"/></Relationships>
</file>

<file path=ppt/slides/_rels/slide9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r>
              <a:rPr lang="en-US" smtClean="0"/>
              <a:t>Production Estimation</a:t>
            </a:r>
          </a:p>
        </p:txBody>
      </p:sp>
      <p:sp>
        <p:nvSpPr>
          <p:cNvPr id="35843" name="Rectangle 3"/>
          <p:cNvSpPr>
            <a:spLocks noGrp="1" noChangeArrowheads="1"/>
          </p:cNvSpPr>
          <p:nvPr>
            <p:ph type="subTitle" idx="1"/>
          </p:nvPr>
        </p:nvSpPr>
        <p:spPr>
          <a:xfrm>
            <a:off x="2895600" y="4267200"/>
            <a:ext cx="3557588" cy="1066800"/>
          </a:xfrm>
        </p:spPr>
        <p:txBody>
          <a:bodyPr/>
          <a:lstStyle/>
          <a:p>
            <a:endParaRPr lang="en-US" dirty="0" smtClean="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Bank State</a:t>
            </a:r>
          </a:p>
        </p:txBody>
      </p:sp>
      <p:sp>
        <p:nvSpPr>
          <p:cNvPr id="26627" name="Rectangle 3"/>
          <p:cNvSpPr>
            <a:spLocks noGrp="1" noChangeArrowheads="1"/>
          </p:cNvSpPr>
          <p:nvPr>
            <p:ph type="body" sz="half" idx="1"/>
          </p:nvPr>
        </p:nvSpPr>
        <p:spPr>
          <a:xfrm>
            <a:off x="914400" y="1981200"/>
            <a:ext cx="3810000" cy="4114800"/>
          </a:xfrm>
        </p:spPr>
        <p:txBody>
          <a:bodyPr/>
          <a:lstStyle/>
          <a:p>
            <a:r>
              <a:rPr lang="en-US" sz="2800" smtClean="0"/>
              <a:t>Any soil that has not been disturbed from its natural state for at least ten years.</a:t>
            </a:r>
          </a:p>
          <a:p>
            <a:pPr lvl="1"/>
            <a:r>
              <a:rPr lang="en-US" sz="2400" smtClean="0"/>
              <a:t>This is also known as </a:t>
            </a:r>
            <a:r>
              <a:rPr lang="en-US" sz="2400" smtClean="0">
                <a:solidFill>
                  <a:srgbClr val="FF3300"/>
                </a:solidFill>
              </a:rPr>
              <a:t>Bank Cubic Yards (BCY).</a:t>
            </a:r>
          </a:p>
        </p:txBody>
      </p:sp>
      <p:pic>
        <p:nvPicPr>
          <p:cNvPr id="44036" name="Picture 6" descr="bank"/>
          <p:cNvPicPr>
            <a:picLocks noGrp="1" noChangeAspect="1" noChangeArrowheads="1"/>
          </p:cNvPicPr>
          <p:nvPr>
            <p:ph type="clipArt" sz="half" idx="2"/>
          </p:nvPr>
        </p:nvPicPr>
        <p:blipFill>
          <a:blip r:embed="rId2" cstate="print"/>
          <a:srcRect/>
          <a:stretch>
            <a:fillRect/>
          </a:stretch>
        </p:blipFill>
        <p:spPr>
          <a:xfrm>
            <a:off x="4724400" y="2133600"/>
            <a:ext cx="4419600" cy="3733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2662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662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p:cTn id="13" dur="500" fill="hold"/>
                                        <p:tgtEl>
                                          <p:spTgt spid="2662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2662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6627">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8"/>
          <p:cNvSpPr>
            <a:spLocks noGrp="1" noChangeArrowheads="1"/>
          </p:cNvSpPr>
          <p:nvPr>
            <p:ph type="title"/>
          </p:nvPr>
        </p:nvSpPr>
        <p:spPr/>
        <p:txBody>
          <a:bodyPr/>
          <a:lstStyle/>
          <a:p>
            <a:r>
              <a:rPr lang="en-US" smtClean="0"/>
              <a:t>What Have You Learned?</a:t>
            </a:r>
          </a:p>
        </p:txBody>
      </p:sp>
      <p:sp>
        <p:nvSpPr>
          <p:cNvPr id="144393" name="Rectangle 9"/>
          <p:cNvSpPr>
            <a:spLocks noGrp="1" noChangeArrowheads="1"/>
          </p:cNvSpPr>
          <p:nvPr>
            <p:ph type="body" sz="half" idx="1"/>
          </p:nvPr>
        </p:nvSpPr>
        <p:spPr/>
        <p:txBody>
          <a:bodyPr/>
          <a:lstStyle/>
          <a:p>
            <a:r>
              <a:rPr lang="en-US" sz="2800" smtClean="0"/>
              <a:t>Problem #14</a:t>
            </a:r>
          </a:p>
          <a:p>
            <a:pPr lvl="1"/>
            <a:r>
              <a:rPr lang="en-US" sz="2400" smtClean="0"/>
              <a:t>Figure total cycle time.</a:t>
            </a:r>
          </a:p>
          <a:p>
            <a:pPr lvl="1"/>
            <a:r>
              <a:rPr lang="en-US" sz="2400" smtClean="0"/>
              <a:t>621B, self loaded</a:t>
            </a:r>
          </a:p>
          <a:p>
            <a:pPr lvl="1"/>
            <a:r>
              <a:rPr lang="en-US" sz="2400" smtClean="0"/>
              <a:t>Haul distance - 8250’</a:t>
            </a:r>
          </a:p>
          <a:p>
            <a:pPr lvl="1"/>
            <a:r>
              <a:rPr lang="en-US" sz="2400" smtClean="0"/>
              <a:t>Return distance - 7125’</a:t>
            </a:r>
          </a:p>
          <a:p>
            <a:pPr lvl="1"/>
            <a:r>
              <a:rPr lang="en-US" sz="2400" smtClean="0"/>
              <a:t>Haul gear - 4th</a:t>
            </a:r>
          </a:p>
          <a:p>
            <a:pPr lvl="1"/>
            <a:r>
              <a:rPr lang="en-US" sz="2400" smtClean="0"/>
              <a:t>Return gear - 8th</a:t>
            </a:r>
          </a:p>
        </p:txBody>
      </p:sp>
      <p:pic>
        <p:nvPicPr>
          <p:cNvPr id="110596" name="Picture 10"/>
          <p:cNvPicPr>
            <a:picLocks noGrp="1" noChangeAspect="1" noChangeArrowheads="1"/>
          </p:cNvPicPr>
          <p:nvPr>
            <p:ph type="clipArt" sz="half" idx="2"/>
          </p:nvPr>
        </p:nvPicPr>
        <p:blipFill>
          <a:blip r:embed="rId2" cstate="print"/>
          <a:srcRect/>
          <a:stretch>
            <a:fillRect/>
          </a:stretch>
        </p:blipFill>
        <p:spPr>
          <a:xfrm>
            <a:off x="5867400" y="1981200"/>
            <a:ext cx="2209800" cy="43434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4393">
                                            <p:txEl>
                                              <p:pRg st="0" end="0"/>
                                            </p:txEl>
                                          </p:spTgt>
                                        </p:tgtEl>
                                        <p:attrNameLst>
                                          <p:attrName>style.visibility</p:attrName>
                                        </p:attrNameLst>
                                      </p:cBhvr>
                                      <p:to>
                                        <p:strVal val="visible"/>
                                      </p:to>
                                    </p:set>
                                    <p:anim calcmode="lin" valueType="num">
                                      <p:cBhvr>
                                        <p:cTn id="7" dur="500" fill="hold"/>
                                        <p:tgtEl>
                                          <p:spTgt spid="14439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4393">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4393">
                                            <p:txEl>
                                              <p:pRg st="1" end="1"/>
                                            </p:txEl>
                                          </p:spTgt>
                                        </p:tgtEl>
                                        <p:attrNameLst>
                                          <p:attrName>style.visibility</p:attrName>
                                        </p:attrNameLst>
                                      </p:cBhvr>
                                      <p:to>
                                        <p:strVal val="visible"/>
                                      </p:to>
                                    </p:set>
                                    <p:anim calcmode="lin" valueType="num">
                                      <p:cBhvr>
                                        <p:cTn id="13" dur="500" fill="hold"/>
                                        <p:tgtEl>
                                          <p:spTgt spid="14439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4393">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4393">
                                            <p:txEl>
                                              <p:pRg st="2" end="2"/>
                                            </p:txEl>
                                          </p:spTgt>
                                        </p:tgtEl>
                                        <p:attrNameLst>
                                          <p:attrName>style.visibility</p:attrName>
                                        </p:attrNameLst>
                                      </p:cBhvr>
                                      <p:to>
                                        <p:strVal val="visible"/>
                                      </p:to>
                                    </p:set>
                                    <p:anim calcmode="lin" valueType="num">
                                      <p:cBhvr>
                                        <p:cTn id="19" dur="500" fill="hold"/>
                                        <p:tgtEl>
                                          <p:spTgt spid="14439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4393">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4393">
                                            <p:txEl>
                                              <p:pRg st="3" end="3"/>
                                            </p:txEl>
                                          </p:spTgt>
                                        </p:tgtEl>
                                        <p:attrNameLst>
                                          <p:attrName>style.visibility</p:attrName>
                                        </p:attrNameLst>
                                      </p:cBhvr>
                                      <p:to>
                                        <p:strVal val="visible"/>
                                      </p:to>
                                    </p:set>
                                    <p:anim calcmode="lin" valueType="num">
                                      <p:cBhvr>
                                        <p:cTn id="25" dur="500" fill="hold"/>
                                        <p:tgtEl>
                                          <p:spTgt spid="14439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4393">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4393">
                                            <p:txEl>
                                              <p:pRg st="4" end="4"/>
                                            </p:txEl>
                                          </p:spTgt>
                                        </p:tgtEl>
                                        <p:attrNameLst>
                                          <p:attrName>style.visibility</p:attrName>
                                        </p:attrNameLst>
                                      </p:cBhvr>
                                      <p:to>
                                        <p:strVal val="visible"/>
                                      </p:to>
                                    </p:set>
                                    <p:anim calcmode="lin" valueType="num">
                                      <p:cBhvr>
                                        <p:cTn id="31" dur="500" fill="hold"/>
                                        <p:tgtEl>
                                          <p:spTgt spid="14439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44393">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44393">
                                            <p:txEl>
                                              <p:pRg st="5" end="5"/>
                                            </p:txEl>
                                          </p:spTgt>
                                        </p:tgtEl>
                                        <p:attrNameLst>
                                          <p:attrName>style.visibility</p:attrName>
                                        </p:attrNameLst>
                                      </p:cBhvr>
                                      <p:to>
                                        <p:strVal val="visible"/>
                                      </p:to>
                                    </p:set>
                                    <p:anim calcmode="lin" valueType="num">
                                      <p:cBhvr>
                                        <p:cTn id="37" dur="500" fill="hold"/>
                                        <p:tgtEl>
                                          <p:spTgt spid="14439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44393">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44393">
                                            <p:txEl>
                                              <p:pRg st="6" end="6"/>
                                            </p:txEl>
                                          </p:spTgt>
                                        </p:tgtEl>
                                        <p:attrNameLst>
                                          <p:attrName>style.visibility</p:attrName>
                                        </p:attrNameLst>
                                      </p:cBhvr>
                                      <p:to>
                                        <p:strVal val="visible"/>
                                      </p:to>
                                    </p:set>
                                    <p:anim calcmode="lin" valueType="num">
                                      <p:cBhvr>
                                        <p:cTn id="43" dur="500" fill="hold"/>
                                        <p:tgtEl>
                                          <p:spTgt spid="14439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44393">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44393">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3" grpId="0" build="p" bldLvl="2"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Solution</a:t>
            </a:r>
          </a:p>
        </p:txBody>
      </p:sp>
      <p:sp>
        <p:nvSpPr>
          <p:cNvPr id="146435" name="Rectangle 3"/>
          <p:cNvSpPr>
            <a:spLocks noGrp="1" noChangeArrowheads="1"/>
          </p:cNvSpPr>
          <p:nvPr>
            <p:ph type="body" sz="half" idx="1"/>
          </p:nvPr>
        </p:nvSpPr>
        <p:spPr/>
        <p:txBody>
          <a:bodyPr/>
          <a:lstStyle/>
          <a:p>
            <a:r>
              <a:rPr lang="en-US" sz="2400" smtClean="0"/>
              <a:t>    </a:t>
            </a:r>
            <a:r>
              <a:rPr lang="en-US" sz="2400" u="sng" smtClean="0"/>
              <a:t>8250’</a:t>
            </a:r>
            <a:r>
              <a:rPr lang="en-US" sz="2400" smtClean="0"/>
              <a:t> 	HD</a:t>
            </a:r>
          </a:p>
          <a:p>
            <a:pPr>
              <a:buFont typeface="Monotype Sorts" pitchFamily="2" charset="2"/>
              <a:buChar char=" "/>
            </a:pPr>
            <a:r>
              <a:rPr lang="en-US" sz="2400" smtClean="0"/>
              <a:t>8 TS x 88    = </a:t>
            </a:r>
            <a:r>
              <a:rPr lang="en-US" sz="2400" smtClean="0">
                <a:solidFill>
                  <a:srgbClr val="FF3300"/>
                </a:solidFill>
              </a:rPr>
              <a:t>11.72 HT</a:t>
            </a:r>
          </a:p>
          <a:p>
            <a:endParaRPr lang="en-US" sz="2400" smtClean="0"/>
          </a:p>
          <a:p>
            <a:r>
              <a:rPr lang="en-US" sz="2400" smtClean="0"/>
              <a:t>   </a:t>
            </a:r>
            <a:r>
              <a:rPr lang="en-US" sz="2400" u="sng" smtClean="0"/>
              <a:t> 7125’</a:t>
            </a:r>
            <a:r>
              <a:rPr lang="en-US" sz="2400" smtClean="0"/>
              <a:t>	RD</a:t>
            </a:r>
          </a:p>
          <a:p>
            <a:pPr>
              <a:buFont typeface="Monotype Sorts" pitchFamily="2" charset="2"/>
              <a:buChar char=" "/>
            </a:pPr>
            <a:r>
              <a:rPr lang="en-US" sz="2400" smtClean="0"/>
              <a:t>26 TS x 88  = </a:t>
            </a:r>
            <a:r>
              <a:rPr lang="en-US" sz="2400" smtClean="0">
                <a:solidFill>
                  <a:srgbClr val="FF3300"/>
                </a:solidFill>
              </a:rPr>
              <a:t>3.11 RT</a:t>
            </a:r>
            <a:endParaRPr lang="en-US" sz="2400" smtClean="0"/>
          </a:p>
          <a:p>
            <a:endParaRPr lang="en-US" sz="2400" smtClean="0"/>
          </a:p>
          <a:p>
            <a:r>
              <a:rPr lang="en-US" sz="2400" smtClean="0"/>
              <a:t>11.72 + 3.11 + 2.80 =</a:t>
            </a:r>
          </a:p>
          <a:p>
            <a:pPr>
              <a:buFont typeface="Monotype Sorts" pitchFamily="2" charset="2"/>
              <a:buChar char=" "/>
            </a:pPr>
            <a:r>
              <a:rPr lang="en-US" sz="2400" smtClean="0"/>
              <a:t>                        </a:t>
            </a:r>
            <a:r>
              <a:rPr lang="en-US" sz="2400" smtClean="0">
                <a:solidFill>
                  <a:srgbClr val="FF3300"/>
                </a:solidFill>
              </a:rPr>
              <a:t>17.63 CT</a:t>
            </a:r>
            <a:endParaRPr lang="en-US" sz="2800" smtClean="0"/>
          </a:p>
        </p:txBody>
      </p:sp>
      <p:pic>
        <p:nvPicPr>
          <p:cNvPr id="111620" name="Picture 8" descr="SMILE"/>
          <p:cNvPicPr>
            <a:picLocks noGrp="1" noChangeAspect="1" noChangeArrowheads="1"/>
          </p:cNvPicPr>
          <p:nvPr>
            <p:ph type="clipArt" sz="half" idx="2"/>
          </p:nvPr>
        </p:nvPicPr>
        <p:blipFill>
          <a:blip r:embed="rId2" cstate="print"/>
          <a:srcRect/>
          <a:stretch>
            <a:fillRect/>
          </a:stretch>
        </p:blipFill>
        <p:spPr>
          <a:xfrm>
            <a:off x="5699125" y="1981200"/>
            <a:ext cx="2682875"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dissolve">
                                      <p:cBhvr>
                                        <p:cTn id="7" dur="500"/>
                                        <p:tgtEl>
                                          <p:spTgt spid="146435">
                                            <p:txEl>
                                              <p:pRg st="0" end="0"/>
                                            </p:txEl>
                                          </p:spTgt>
                                        </p:tgtEl>
                                      </p:cBhvr>
                                    </p:animEffect>
                                  </p:childTnLst>
                                  <p:subTnLst>
                                    <p:animClr clrSpc="rgb" dir="cw">
                                      <p:cBhvr override="childStyle">
                                        <p:cTn dur="1" fill="hold" display="0" masterRel="nextClick" afterEffect="1"/>
                                        <p:tgtEl>
                                          <p:spTgt spid="14643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dissolve">
                                      <p:cBhvr>
                                        <p:cTn id="12" dur="500"/>
                                        <p:tgtEl>
                                          <p:spTgt spid="146435">
                                            <p:txEl>
                                              <p:pRg st="1" end="1"/>
                                            </p:txEl>
                                          </p:spTgt>
                                        </p:tgtEl>
                                      </p:cBhvr>
                                    </p:animEffect>
                                  </p:childTnLst>
                                  <p:subTnLst>
                                    <p:animClr clrSpc="rgb" dir="cw">
                                      <p:cBhvr override="childStyle">
                                        <p:cTn dur="1" fill="hold" display="0" masterRel="nextClick" afterEffect="1"/>
                                        <p:tgtEl>
                                          <p:spTgt spid="14643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6435">
                                            <p:txEl>
                                              <p:pRg st="3" end="3"/>
                                            </p:txEl>
                                          </p:spTgt>
                                        </p:tgtEl>
                                        <p:attrNameLst>
                                          <p:attrName>style.visibility</p:attrName>
                                        </p:attrNameLst>
                                      </p:cBhvr>
                                      <p:to>
                                        <p:strVal val="visible"/>
                                      </p:to>
                                    </p:set>
                                    <p:animEffect transition="in" filter="dissolve">
                                      <p:cBhvr>
                                        <p:cTn id="17" dur="500"/>
                                        <p:tgtEl>
                                          <p:spTgt spid="146435">
                                            <p:txEl>
                                              <p:pRg st="3" end="3"/>
                                            </p:txEl>
                                          </p:spTgt>
                                        </p:tgtEl>
                                      </p:cBhvr>
                                    </p:animEffect>
                                  </p:childTnLst>
                                  <p:subTnLst>
                                    <p:animClr clrSpc="rgb" dir="cw">
                                      <p:cBhvr override="childStyle">
                                        <p:cTn dur="1" fill="hold" display="0" masterRel="nextClick" afterEffect="1"/>
                                        <p:tgtEl>
                                          <p:spTgt spid="146435">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6435">
                                            <p:txEl>
                                              <p:pRg st="4" end="4"/>
                                            </p:txEl>
                                          </p:spTgt>
                                        </p:tgtEl>
                                        <p:attrNameLst>
                                          <p:attrName>style.visibility</p:attrName>
                                        </p:attrNameLst>
                                      </p:cBhvr>
                                      <p:to>
                                        <p:strVal val="visible"/>
                                      </p:to>
                                    </p:set>
                                    <p:animEffect transition="in" filter="dissolve">
                                      <p:cBhvr>
                                        <p:cTn id="22" dur="500"/>
                                        <p:tgtEl>
                                          <p:spTgt spid="146435">
                                            <p:txEl>
                                              <p:pRg st="4" end="4"/>
                                            </p:txEl>
                                          </p:spTgt>
                                        </p:tgtEl>
                                      </p:cBhvr>
                                    </p:animEffect>
                                  </p:childTnLst>
                                  <p:subTnLst>
                                    <p:animClr clrSpc="rgb" dir="cw">
                                      <p:cBhvr override="childStyle">
                                        <p:cTn dur="1" fill="hold" display="0" masterRel="nextClick" afterEffect="1"/>
                                        <p:tgtEl>
                                          <p:spTgt spid="146435">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6435">
                                            <p:txEl>
                                              <p:pRg st="6" end="6"/>
                                            </p:txEl>
                                          </p:spTgt>
                                        </p:tgtEl>
                                        <p:attrNameLst>
                                          <p:attrName>style.visibility</p:attrName>
                                        </p:attrNameLst>
                                      </p:cBhvr>
                                      <p:to>
                                        <p:strVal val="visible"/>
                                      </p:to>
                                    </p:set>
                                    <p:animEffect transition="in" filter="dissolve">
                                      <p:cBhvr>
                                        <p:cTn id="27" dur="500"/>
                                        <p:tgtEl>
                                          <p:spTgt spid="146435">
                                            <p:txEl>
                                              <p:pRg st="6" end="6"/>
                                            </p:txEl>
                                          </p:spTgt>
                                        </p:tgtEl>
                                      </p:cBhvr>
                                    </p:animEffect>
                                  </p:childTnLst>
                                  <p:subTnLst>
                                    <p:animClr clrSpc="rgb" dir="cw">
                                      <p:cBhvr override="childStyle">
                                        <p:cTn dur="1" fill="hold" display="0" masterRel="nextClick" afterEffect="1"/>
                                        <p:tgtEl>
                                          <p:spTgt spid="146435">
                                            <p:txEl>
                                              <p:pRg st="6" end="6"/>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6435">
                                            <p:txEl>
                                              <p:pRg st="7" end="7"/>
                                            </p:txEl>
                                          </p:spTgt>
                                        </p:tgtEl>
                                        <p:attrNameLst>
                                          <p:attrName>style.visibility</p:attrName>
                                        </p:attrNameLst>
                                      </p:cBhvr>
                                      <p:to>
                                        <p:strVal val="visible"/>
                                      </p:to>
                                    </p:set>
                                    <p:animEffect transition="in" filter="dissolve">
                                      <p:cBhvr>
                                        <p:cTn id="32" dur="500"/>
                                        <p:tgtEl>
                                          <p:spTgt spid="146435">
                                            <p:txEl>
                                              <p:pRg st="7" end="7"/>
                                            </p:txEl>
                                          </p:spTgt>
                                        </p:tgtEl>
                                      </p:cBhvr>
                                    </p:animEffect>
                                  </p:childTnLst>
                                  <p:subTnLst>
                                    <p:animClr clrSpc="rgb" dir="cw">
                                      <p:cBhvr override="childStyle">
                                        <p:cTn dur="1" fill="hold" display="0" masterRel="nextClick" afterEffect="1"/>
                                        <p:tgtEl>
                                          <p:spTgt spid="146435">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What Have You Learned?</a:t>
            </a:r>
          </a:p>
        </p:txBody>
      </p:sp>
      <p:sp>
        <p:nvSpPr>
          <p:cNvPr id="148483" name="Rectangle 3"/>
          <p:cNvSpPr>
            <a:spLocks noGrp="1" noChangeArrowheads="1"/>
          </p:cNvSpPr>
          <p:nvPr>
            <p:ph type="body" sz="half" idx="1"/>
          </p:nvPr>
        </p:nvSpPr>
        <p:spPr>
          <a:xfrm>
            <a:off x="914400" y="1981200"/>
            <a:ext cx="4068763" cy="4114800"/>
          </a:xfrm>
        </p:spPr>
        <p:txBody>
          <a:bodyPr/>
          <a:lstStyle/>
          <a:p>
            <a:r>
              <a:rPr lang="en-US" sz="2800" smtClean="0"/>
              <a:t>Problem #15</a:t>
            </a:r>
          </a:p>
          <a:p>
            <a:pPr lvl="1"/>
            <a:r>
              <a:rPr lang="en-US" sz="2400" smtClean="0"/>
              <a:t>Figure total cycle time.</a:t>
            </a:r>
          </a:p>
          <a:p>
            <a:pPr lvl="1"/>
            <a:r>
              <a:rPr lang="en-US" sz="2400" smtClean="0"/>
              <a:t>621B, self loaded</a:t>
            </a:r>
          </a:p>
          <a:p>
            <a:pPr lvl="1"/>
            <a:r>
              <a:rPr lang="en-US" sz="2400" smtClean="0"/>
              <a:t>Haul distance - 9000’</a:t>
            </a:r>
          </a:p>
          <a:p>
            <a:pPr lvl="1"/>
            <a:r>
              <a:rPr lang="en-US" sz="2400" smtClean="0"/>
              <a:t>Return distance - 9176’</a:t>
            </a:r>
          </a:p>
          <a:p>
            <a:pPr lvl="1"/>
            <a:r>
              <a:rPr lang="en-US" sz="2400" smtClean="0"/>
              <a:t>Haul gear - 6th</a:t>
            </a:r>
          </a:p>
          <a:p>
            <a:pPr lvl="1"/>
            <a:r>
              <a:rPr lang="en-US" sz="2400" smtClean="0"/>
              <a:t>Return gear - 8th</a:t>
            </a:r>
          </a:p>
        </p:txBody>
      </p:sp>
      <p:pic>
        <p:nvPicPr>
          <p:cNvPr id="112644" name="Picture 6" descr="AMPROBLE"/>
          <p:cNvPicPr>
            <a:picLocks noGrp="1" noChangeAspect="1" noChangeArrowheads="1"/>
          </p:cNvPicPr>
          <p:nvPr>
            <p:ph type="clipArt" sz="half" idx="2"/>
          </p:nvPr>
        </p:nvPicPr>
        <p:blipFill>
          <a:blip r:embed="rId2" cstate="print"/>
          <a:srcRect/>
          <a:stretch>
            <a:fillRect/>
          </a:stretch>
        </p:blipFill>
        <p:spPr>
          <a:xfrm>
            <a:off x="5135563" y="2166938"/>
            <a:ext cx="3810000" cy="3741737"/>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p:cTn id="7" dur="500" fill="hold"/>
                                        <p:tgtEl>
                                          <p:spTgt spid="148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848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848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48483">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48483">
                                            <p:txEl>
                                              <p:pRg st="1" end="1"/>
                                            </p:txEl>
                                          </p:spTgt>
                                        </p:tgtEl>
                                        <p:attrNameLst>
                                          <p:attrName>style.visibility</p:attrName>
                                        </p:attrNameLst>
                                      </p:cBhvr>
                                      <p:to>
                                        <p:strVal val="visible"/>
                                      </p:to>
                                    </p:set>
                                    <p:anim calcmode="lin" valueType="num">
                                      <p:cBhvr>
                                        <p:cTn id="15" dur="500" fill="hold"/>
                                        <p:tgtEl>
                                          <p:spTgt spid="14848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4848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48483">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48483">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48483">
                                            <p:txEl>
                                              <p:pRg st="2" end="2"/>
                                            </p:txEl>
                                          </p:spTgt>
                                        </p:tgtEl>
                                        <p:attrNameLst>
                                          <p:attrName>style.visibility</p:attrName>
                                        </p:attrNameLst>
                                      </p:cBhvr>
                                      <p:to>
                                        <p:strVal val="visible"/>
                                      </p:to>
                                    </p:set>
                                    <p:anim calcmode="lin" valueType="num">
                                      <p:cBhvr>
                                        <p:cTn id="23" dur="500" fill="hold"/>
                                        <p:tgtEl>
                                          <p:spTgt spid="14848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4848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48483">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48483">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48483">
                                            <p:txEl>
                                              <p:pRg st="3" end="3"/>
                                            </p:txEl>
                                          </p:spTgt>
                                        </p:tgtEl>
                                        <p:attrNameLst>
                                          <p:attrName>style.visibility</p:attrName>
                                        </p:attrNameLst>
                                      </p:cBhvr>
                                      <p:to>
                                        <p:strVal val="visible"/>
                                      </p:to>
                                    </p:set>
                                    <p:anim calcmode="lin" valueType="num">
                                      <p:cBhvr>
                                        <p:cTn id="31" dur="500" fill="hold"/>
                                        <p:tgtEl>
                                          <p:spTgt spid="14848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4848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48483">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48483">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48483">
                                            <p:txEl>
                                              <p:pRg st="4" end="4"/>
                                            </p:txEl>
                                          </p:spTgt>
                                        </p:tgtEl>
                                        <p:attrNameLst>
                                          <p:attrName>style.visibility</p:attrName>
                                        </p:attrNameLst>
                                      </p:cBhvr>
                                      <p:to>
                                        <p:strVal val="visible"/>
                                      </p:to>
                                    </p:set>
                                    <p:anim calcmode="lin" valueType="num">
                                      <p:cBhvr>
                                        <p:cTn id="39" dur="500" fill="hold"/>
                                        <p:tgtEl>
                                          <p:spTgt spid="14848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4848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48483">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48483">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4" end="4"/>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48483">
                                            <p:txEl>
                                              <p:pRg st="5" end="5"/>
                                            </p:txEl>
                                          </p:spTgt>
                                        </p:tgtEl>
                                        <p:attrNameLst>
                                          <p:attrName>style.visibility</p:attrName>
                                        </p:attrNameLst>
                                      </p:cBhvr>
                                      <p:to>
                                        <p:strVal val="visible"/>
                                      </p:to>
                                    </p:set>
                                    <p:anim calcmode="lin" valueType="num">
                                      <p:cBhvr>
                                        <p:cTn id="47" dur="500" fill="hold"/>
                                        <p:tgtEl>
                                          <p:spTgt spid="14848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4848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48483">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48483">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5" end="5"/>
                                            </p:txEl>
                                          </p:spTgt>
                                        </p:tgtEl>
                                        <p:attrNameLst>
                                          <p:attrName>ppt_c</p:attrName>
                                        </p:attrNameLst>
                                      </p:cBhvr>
                                      <p:to>
                                        <a:srgbClr val="B2B2B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48483">
                                            <p:txEl>
                                              <p:pRg st="6" end="6"/>
                                            </p:txEl>
                                          </p:spTgt>
                                        </p:tgtEl>
                                        <p:attrNameLst>
                                          <p:attrName>style.visibility</p:attrName>
                                        </p:attrNameLst>
                                      </p:cBhvr>
                                      <p:to>
                                        <p:strVal val="visible"/>
                                      </p:to>
                                    </p:set>
                                    <p:anim calcmode="lin" valueType="num">
                                      <p:cBhvr>
                                        <p:cTn id="55" dur="500" fill="hold"/>
                                        <p:tgtEl>
                                          <p:spTgt spid="14848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4848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48483">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148483">
                                            <p:txEl>
                                              <p:pRg st="6" end="6"/>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8483">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bldLvl="2"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Solution</a:t>
            </a:r>
          </a:p>
        </p:txBody>
      </p:sp>
      <p:sp>
        <p:nvSpPr>
          <p:cNvPr id="149507" name="Rectangle 3"/>
          <p:cNvSpPr>
            <a:spLocks noGrp="1" noChangeArrowheads="1"/>
          </p:cNvSpPr>
          <p:nvPr>
            <p:ph type="body" sz="half" idx="1"/>
          </p:nvPr>
        </p:nvSpPr>
        <p:spPr/>
        <p:txBody>
          <a:bodyPr/>
          <a:lstStyle/>
          <a:p>
            <a:r>
              <a:rPr lang="en-US" sz="2400" smtClean="0"/>
              <a:t>     </a:t>
            </a:r>
            <a:r>
              <a:rPr lang="en-US" sz="2400" u="sng" smtClean="0"/>
              <a:t>9000’ 	</a:t>
            </a:r>
            <a:r>
              <a:rPr lang="en-US" sz="2400" smtClean="0"/>
              <a:t>HD</a:t>
            </a:r>
          </a:p>
          <a:p>
            <a:pPr>
              <a:buFont typeface="Monotype Sorts" pitchFamily="2" charset="2"/>
              <a:buChar char=" "/>
            </a:pPr>
            <a:r>
              <a:rPr lang="en-US" sz="2400" smtClean="0"/>
              <a:t>14 TS x 88   =  </a:t>
            </a:r>
            <a:r>
              <a:rPr lang="en-US" sz="2400" smtClean="0">
                <a:solidFill>
                  <a:srgbClr val="FF3300"/>
                </a:solidFill>
              </a:rPr>
              <a:t>7.31 HT</a:t>
            </a:r>
            <a:endParaRPr lang="en-US" sz="2400" smtClean="0"/>
          </a:p>
          <a:p>
            <a:endParaRPr lang="en-US" sz="2400" smtClean="0"/>
          </a:p>
          <a:p>
            <a:r>
              <a:rPr lang="en-US" sz="2400" smtClean="0"/>
              <a:t>     </a:t>
            </a:r>
            <a:r>
              <a:rPr lang="en-US" sz="2400" u="sng" smtClean="0"/>
              <a:t>9176’	</a:t>
            </a:r>
            <a:r>
              <a:rPr lang="en-US" sz="2400" smtClean="0"/>
              <a:t>RD</a:t>
            </a:r>
          </a:p>
          <a:p>
            <a:pPr>
              <a:buFont typeface="Monotype Sorts" pitchFamily="2" charset="2"/>
              <a:buChar char=" "/>
            </a:pPr>
            <a:r>
              <a:rPr lang="en-US" sz="2400" smtClean="0"/>
              <a:t>26 TS x 88   = </a:t>
            </a:r>
            <a:r>
              <a:rPr lang="en-US" sz="2400" smtClean="0">
                <a:solidFill>
                  <a:srgbClr val="FF3300"/>
                </a:solidFill>
              </a:rPr>
              <a:t>4.01 RT</a:t>
            </a:r>
            <a:endParaRPr lang="en-US" sz="2400" smtClean="0"/>
          </a:p>
          <a:p>
            <a:endParaRPr lang="en-US" sz="2400" smtClean="0"/>
          </a:p>
          <a:p>
            <a:r>
              <a:rPr lang="en-US" sz="2400" smtClean="0"/>
              <a:t>7.31 + 4.01 + 3.0 = </a:t>
            </a:r>
          </a:p>
          <a:p>
            <a:pPr>
              <a:buFont typeface="Monotype Sorts" pitchFamily="2" charset="2"/>
              <a:buChar char=" "/>
            </a:pPr>
            <a:r>
              <a:rPr lang="en-US" sz="2400" smtClean="0"/>
              <a:t>                 </a:t>
            </a:r>
            <a:r>
              <a:rPr lang="en-US" sz="2400" smtClean="0">
                <a:solidFill>
                  <a:srgbClr val="FF3300"/>
                </a:solidFill>
              </a:rPr>
              <a:t>14.32 min CT</a:t>
            </a:r>
            <a:endParaRPr lang="en-US" sz="2400" smtClean="0"/>
          </a:p>
        </p:txBody>
      </p:sp>
      <p:pic>
        <p:nvPicPr>
          <p:cNvPr id="113668" name="Picture 6" descr="AMDISAST"/>
          <p:cNvPicPr>
            <a:picLocks noGrp="1" noChangeAspect="1" noChangeArrowheads="1"/>
          </p:cNvPicPr>
          <p:nvPr>
            <p:ph type="clipArt" sz="half" idx="2"/>
          </p:nvPr>
        </p:nvPicPr>
        <p:blipFill>
          <a:blip r:embed="rId2" cstate="print"/>
          <a:srcRect/>
          <a:stretch>
            <a:fillRect/>
          </a:stretch>
        </p:blipFill>
        <p:spPr>
          <a:xfrm>
            <a:off x="5135563" y="2586038"/>
            <a:ext cx="3810000" cy="2903537"/>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dissolve">
                                      <p:cBhvr>
                                        <p:cTn id="7" dur="500"/>
                                        <p:tgtEl>
                                          <p:spTgt spid="149507">
                                            <p:txEl>
                                              <p:pRg st="0" end="0"/>
                                            </p:txEl>
                                          </p:spTgt>
                                        </p:tgtEl>
                                      </p:cBhvr>
                                    </p:animEffect>
                                  </p:childTnLst>
                                  <p:subTnLst>
                                    <p:animClr clrSpc="rgb" dir="cw">
                                      <p:cBhvr override="childStyle">
                                        <p:cTn dur="1" fill="hold" display="0" masterRel="nextClick" afterEffect="1"/>
                                        <p:tgtEl>
                                          <p:spTgt spid="14950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dissolve">
                                      <p:cBhvr>
                                        <p:cTn id="12" dur="500"/>
                                        <p:tgtEl>
                                          <p:spTgt spid="149507">
                                            <p:txEl>
                                              <p:pRg st="1" end="1"/>
                                            </p:txEl>
                                          </p:spTgt>
                                        </p:tgtEl>
                                      </p:cBhvr>
                                    </p:animEffect>
                                  </p:childTnLst>
                                  <p:subTnLst>
                                    <p:animClr clrSpc="rgb" dir="cw">
                                      <p:cBhvr override="childStyle">
                                        <p:cTn dur="1" fill="hold" display="0" masterRel="nextClick" afterEffect="1"/>
                                        <p:tgtEl>
                                          <p:spTgt spid="14950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9507">
                                            <p:txEl>
                                              <p:pRg st="3" end="3"/>
                                            </p:txEl>
                                          </p:spTgt>
                                        </p:tgtEl>
                                        <p:attrNameLst>
                                          <p:attrName>style.visibility</p:attrName>
                                        </p:attrNameLst>
                                      </p:cBhvr>
                                      <p:to>
                                        <p:strVal val="visible"/>
                                      </p:to>
                                    </p:set>
                                    <p:animEffect transition="in" filter="dissolve">
                                      <p:cBhvr>
                                        <p:cTn id="17" dur="500"/>
                                        <p:tgtEl>
                                          <p:spTgt spid="149507">
                                            <p:txEl>
                                              <p:pRg st="3" end="3"/>
                                            </p:txEl>
                                          </p:spTgt>
                                        </p:tgtEl>
                                      </p:cBhvr>
                                    </p:animEffect>
                                  </p:childTnLst>
                                  <p:subTnLst>
                                    <p:animClr clrSpc="rgb" dir="cw">
                                      <p:cBhvr override="childStyle">
                                        <p:cTn dur="1" fill="hold" display="0" masterRel="nextClick" afterEffect="1"/>
                                        <p:tgtEl>
                                          <p:spTgt spid="149507">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9507">
                                            <p:txEl>
                                              <p:pRg st="4" end="4"/>
                                            </p:txEl>
                                          </p:spTgt>
                                        </p:tgtEl>
                                        <p:attrNameLst>
                                          <p:attrName>style.visibility</p:attrName>
                                        </p:attrNameLst>
                                      </p:cBhvr>
                                      <p:to>
                                        <p:strVal val="visible"/>
                                      </p:to>
                                    </p:set>
                                    <p:animEffect transition="in" filter="dissolve">
                                      <p:cBhvr>
                                        <p:cTn id="22" dur="500"/>
                                        <p:tgtEl>
                                          <p:spTgt spid="149507">
                                            <p:txEl>
                                              <p:pRg st="4" end="4"/>
                                            </p:txEl>
                                          </p:spTgt>
                                        </p:tgtEl>
                                      </p:cBhvr>
                                    </p:animEffect>
                                  </p:childTnLst>
                                  <p:subTnLst>
                                    <p:animClr clrSpc="rgb" dir="cw">
                                      <p:cBhvr override="childStyle">
                                        <p:cTn dur="1" fill="hold" display="0" masterRel="nextClick" afterEffect="1"/>
                                        <p:tgtEl>
                                          <p:spTgt spid="149507">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9507">
                                            <p:txEl>
                                              <p:pRg st="6" end="6"/>
                                            </p:txEl>
                                          </p:spTgt>
                                        </p:tgtEl>
                                        <p:attrNameLst>
                                          <p:attrName>style.visibility</p:attrName>
                                        </p:attrNameLst>
                                      </p:cBhvr>
                                      <p:to>
                                        <p:strVal val="visible"/>
                                      </p:to>
                                    </p:set>
                                    <p:animEffect transition="in" filter="dissolve">
                                      <p:cBhvr>
                                        <p:cTn id="27" dur="500"/>
                                        <p:tgtEl>
                                          <p:spTgt spid="149507">
                                            <p:txEl>
                                              <p:pRg st="6" end="6"/>
                                            </p:txEl>
                                          </p:spTgt>
                                        </p:tgtEl>
                                      </p:cBhvr>
                                    </p:animEffect>
                                  </p:childTnLst>
                                  <p:subTnLst>
                                    <p:animClr clrSpc="rgb" dir="cw">
                                      <p:cBhvr override="childStyle">
                                        <p:cTn dur="1" fill="hold" display="0" masterRel="nextClick" afterEffect="1"/>
                                        <p:tgtEl>
                                          <p:spTgt spid="149507">
                                            <p:txEl>
                                              <p:pRg st="6" end="6"/>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9507">
                                            <p:txEl>
                                              <p:pRg st="7" end="7"/>
                                            </p:txEl>
                                          </p:spTgt>
                                        </p:tgtEl>
                                        <p:attrNameLst>
                                          <p:attrName>style.visibility</p:attrName>
                                        </p:attrNameLst>
                                      </p:cBhvr>
                                      <p:to>
                                        <p:strVal val="visible"/>
                                      </p:to>
                                    </p:set>
                                    <p:animEffect transition="in" filter="dissolve">
                                      <p:cBhvr>
                                        <p:cTn id="32" dur="500"/>
                                        <p:tgtEl>
                                          <p:spTgt spid="149507">
                                            <p:txEl>
                                              <p:pRg st="7" end="7"/>
                                            </p:txEl>
                                          </p:spTgt>
                                        </p:tgtEl>
                                      </p:cBhvr>
                                    </p:animEffect>
                                  </p:childTnLst>
                                  <p:subTnLst>
                                    <p:animClr clrSpc="rgb" dir="cw">
                                      <p:cBhvr override="childStyle">
                                        <p:cTn dur="1" fill="hold" display="0" masterRel="nextClick" afterEffect="1"/>
                                        <p:tgtEl>
                                          <p:spTgt spid="14950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bldLvl="2"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Scraper Production</a:t>
            </a:r>
          </a:p>
        </p:txBody>
      </p:sp>
      <p:sp>
        <p:nvSpPr>
          <p:cNvPr id="114691" name="Rectangle 3"/>
          <p:cNvSpPr>
            <a:spLocks noGrp="1" noChangeArrowheads="1"/>
          </p:cNvSpPr>
          <p:nvPr>
            <p:ph type="body" sz="half" idx="1"/>
          </p:nvPr>
        </p:nvSpPr>
        <p:spPr>
          <a:xfrm>
            <a:off x="1066800" y="3124200"/>
            <a:ext cx="3810000" cy="1143000"/>
          </a:xfrm>
        </p:spPr>
        <p:txBody>
          <a:bodyPr/>
          <a:lstStyle/>
          <a:p>
            <a:r>
              <a:rPr lang="en-US" sz="2800" smtClean="0"/>
              <a:t>Take A Break!</a:t>
            </a:r>
          </a:p>
        </p:txBody>
      </p:sp>
      <p:pic>
        <p:nvPicPr>
          <p:cNvPr id="114692" name="Picture 6" descr="FORTUNE"/>
          <p:cNvPicPr>
            <a:picLocks noGrp="1" noChangeAspect="1" noChangeArrowheads="1"/>
          </p:cNvPicPr>
          <p:nvPr>
            <p:ph type="clipArt" sz="half" idx="2"/>
          </p:nvPr>
        </p:nvPicPr>
        <p:blipFill>
          <a:blip r:embed="rId2" cstate="print"/>
          <a:srcRect/>
          <a:stretch>
            <a:fillRect/>
          </a:stretch>
        </p:blipFill>
        <p:spPr>
          <a:xfrm>
            <a:off x="5135563" y="2122488"/>
            <a:ext cx="3810000" cy="3832225"/>
          </a:xfrm>
        </p:spPr>
      </p:pic>
    </p:spTree>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Scraper Production Step #11</a:t>
            </a:r>
          </a:p>
        </p:txBody>
      </p:sp>
      <p:sp>
        <p:nvSpPr>
          <p:cNvPr id="150531" name="Rectangle 3"/>
          <p:cNvSpPr>
            <a:spLocks noGrp="1" noChangeArrowheads="1"/>
          </p:cNvSpPr>
          <p:nvPr>
            <p:ph type="body" sz="half" idx="1"/>
          </p:nvPr>
        </p:nvSpPr>
        <p:spPr/>
        <p:txBody>
          <a:bodyPr/>
          <a:lstStyle/>
          <a:p>
            <a:r>
              <a:rPr lang="en-US" b="1" i="1" smtClean="0"/>
              <a:t>Trips Per Hour</a:t>
            </a:r>
          </a:p>
          <a:p>
            <a:pPr lvl="1"/>
            <a:r>
              <a:rPr lang="en-US" smtClean="0"/>
              <a:t>To determine trips per hour </a:t>
            </a:r>
            <a:r>
              <a:rPr lang="en-US" b="1" smtClean="0"/>
              <a:t>(TPH)</a:t>
            </a:r>
            <a:r>
              <a:rPr lang="en-US" smtClean="0"/>
              <a:t> divide the working minutes per hour (normally a 60 min. work hour) by the cycle time.</a:t>
            </a:r>
          </a:p>
          <a:p>
            <a:pPr lvl="1"/>
            <a:r>
              <a:rPr lang="en-US" smtClean="0"/>
              <a:t>Note:  never round off TPH.</a:t>
            </a:r>
          </a:p>
        </p:txBody>
      </p:sp>
      <p:sp>
        <p:nvSpPr>
          <p:cNvPr id="150533" name="Rectangle 5"/>
          <p:cNvSpPr>
            <a:spLocks noGrp="1" noChangeArrowheads="1"/>
          </p:cNvSpPr>
          <p:nvPr>
            <p:ph type="body" sz="half" idx="2"/>
          </p:nvPr>
        </p:nvSpPr>
        <p:spPr/>
        <p:txBody>
          <a:bodyPr/>
          <a:lstStyle/>
          <a:p>
            <a:r>
              <a:rPr lang="en-US" smtClean="0"/>
              <a:t>Example:</a:t>
            </a:r>
          </a:p>
          <a:p>
            <a:pPr lvl="1"/>
            <a:r>
              <a:rPr lang="en-US" smtClean="0"/>
              <a:t>How many trips per hour can a 621B make during a 60 min. work hour if it has a 17.17 min cycle time?</a:t>
            </a:r>
          </a:p>
          <a:p>
            <a:pPr lvl="1">
              <a:buFontTx/>
              <a:buNone/>
            </a:pPr>
            <a:r>
              <a:rPr lang="en-US" u="sng" smtClean="0"/>
              <a:t>60 min. worked/hr</a:t>
            </a:r>
          </a:p>
          <a:p>
            <a:pPr lvl="1">
              <a:buFontTx/>
              <a:buChar char=" "/>
            </a:pPr>
            <a:r>
              <a:rPr lang="en-US" smtClean="0"/>
              <a:t>     17.17 CT           =  </a:t>
            </a:r>
          </a:p>
          <a:p>
            <a:pPr lvl="1">
              <a:buFontTx/>
              <a:buChar char=" "/>
            </a:pPr>
            <a:r>
              <a:rPr lang="en-US" smtClean="0"/>
              <a:t>                  </a:t>
            </a:r>
            <a:r>
              <a:rPr lang="en-US" smtClean="0">
                <a:solidFill>
                  <a:srgbClr val="FF3300"/>
                </a:solidFill>
              </a:rPr>
              <a:t>3.49 TPH</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p:cTn id="7" dur="500" fill="hold"/>
                                        <p:tgtEl>
                                          <p:spTgt spid="150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053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053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0531">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0531">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50531">
                                            <p:txEl>
                                              <p:pRg st="1" end="1"/>
                                            </p:txEl>
                                          </p:spTgt>
                                        </p:tgtEl>
                                        <p:attrNameLst>
                                          <p:attrName>style.visibility</p:attrName>
                                        </p:attrNameLst>
                                      </p:cBhvr>
                                      <p:to>
                                        <p:strVal val="visible"/>
                                      </p:to>
                                    </p:set>
                                    <p:anim calcmode="lin" valueType="num">
                                      <p:cBhvr>
                                        <p:cTn id="15" dur="500" fill="hold"/>
                                        <p:tgtEl>
                                          <p:spTgt spid="15053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5053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5053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50531">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0531">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50531">
                                            <p:txEl>
                                              <p:pRg st="2" end="2"/>
                                            </p:txEl>
                                          </p:spTgt>
                                        </p:tgtEl>
                                        <p:attrNameLst>
                                          <p:attrName>style.visibility</p:attrName>
                                        </p:attrNameLst>
                                      </p:cBhvr>
                                      <p:to>
                                        <p:strVal val="visible"/>
                                      </p:to>
                                    </p:set>
                                    <p:anim calcmode="lin" valueType="num">
                                      <p:cBhvr>
                                        <p:cTn id="23" dur="500" fill="hold"/>
                                        <p:tgtEl>
                                          <p:spTgt spid="15053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5053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5053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50531">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0531">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0533">
                                            <p:txEl>
                                              <p:pRg st="0" end="0"/>
                                            </p:txEl>
                                          </p:spTgt>
                                        </p:tgtEl>
                                        <p:attrNameLst>
                                          <p:attrName>style.visibility</p:attrName>
                                        </p:attrNameLst>
                                      </p:cBhvr>
                                      <p:to>
                                        <p:strVal val="visible"/>
                                      </p:to>
                                    </p:set>
                                    <p:animEffect transition="in" filter="dissolve">
                                      <p:cBhvr>
                                        <p:cTn id="31" dur="500"/>
                                        <p:tgtEl>
                                          <p:spTgt spid="150533">
                                            <p:txEl>
                                              <p:pRg st="0" end="0"/>
                                            </p:txEl>
                                          </p:spTgt>
                                        </p:tgtEl>
                                      </p:cBhvr>
                                    </p:animEffect>
                                  </p:childTnLst>
                                  <p:subTnLst>
                                    <p:animClr clrSpc="rgb" dir="cw">
                                      <p:cBhvr override="childStyle">
                                        <p:cTn dur="1" fill="hold" display="0" masterRel="nextClick" afterEffect="1"/>
                                        <p:tgtEl>
                                          <p:spTgt spid="150533">
                                            <p:txEl>
                                              <p:pRg st="0" end="0"/>
                                            </p:txEl>
                                          </p:spTgt>
                                        </p:tgtEl>
                                        <p:attrNameLst>
                                          <p:attrName>ppt_c</p:attrName>
                                        </p:attrNameLst>
                                      </p:cBhvr>
                                      <p:to>
                                        <a:schemeClr val="bg2"/>
                                      </p:to>
                                    </p:animClr>
                                  </p:sub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0533">
                                            <p:txEl>
                                              <p:pRg st="1" end="1"/>
                                            </p:txEl>
                                          </p:spTgt>
                                        </p:tgtEl>
                                        <p:attrNameLst>
                                          <p:attrName>style.visibility</p:attrName>
                                        </p:attrNameLst>
                                      </p:cBhvr>
                                      <p:to>
                                        <p:strVal val="visible"/>
                                      </p:to>
                                    </p:set>
                                    <p:animEffect transition="in" filter="dissolve">
                                      <p:cBhvr>
                                        <p:cTn id="36" dur="500"/>
                                        <p:tgtEl>
                                          <p:spTgt spid="150533">
                                            <p:txEl>
                                              <p:pRg st="1" end="1"/>
                                            </p:txEl>
                                          </p:spTgt>
                                        </p:tgtEl>
                                      </p:cBhvr>
                                    </p:animEffect>
                                  </p:childTnLst>
                                  <p:subTnLst>
                                    <p:animClr clrSpc="rgb" dir="cw">
                                      <p:cBhvr override="childStyle">
                                        <p:cTn dur="1" fill="hold" display="0" masterRel="nextClick" afterEffect="1"/>
                                        <p:tgtEl>
                                          <p:spTgt spid="150533">
                                            <p:txEl>
                                              <p:pRg st="1" end="1"/>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0533">
                                            <p:txEl>
                                              <p:pRg st="2" end="2"/>
                                            </p:txEl>
                                          </p:spTgt>
                                        </p:tgtEl>
                                        <p:attrNameLst>
                                          <p:attrName>style.visibility</p:attrName>
                                        </p:attrNameLst>
                                      </p:cBhvr>
                                      <p:to>
                                        <p:strVal val="visible"/>
                                      </p:to>
                                    </p:set>
                                    <p:animEffect transition="in" filter="dissolve">
                                      <p:cBhvr>
                                        <p:cTn id="41" dur="500"/>
                                        <p:tgtEl>
                                          <p:spTgt spid="150533">
                                            <p:txEl>
                                              <p:pRg st="2" end="2"/>
                                            </p:txEl>
                                          </p:spTgt>
                                        </p:tgtEl>
                                      </p:cBhvr>
                                    </p:animEffect>
                                  </p:childTnLst>
                                  <p:subTnLst>
                                    <p:animClr clrSpc="rgb" dir="cw">
                                      <p:cBhvr override="childStyle">
                                        <p:cTn dur="1" fill="hold" display="0" masterRel="nextClick" afterEffect="1"/>
                                        <p:tgtEl>
                                          <p:spTgt spid="150533">
                                            <p:txEl>
                                              <p:pRg st="2" end="2"/>
                                            </p:txEl>
                                          </p:spTgt>
                                        </p:tgtEl>
                                        <p:attrNameLst>
                                          <p:attrName>ppt_c</p:attrName>
                                        </p:attrNameLst>
                                      </p:cBhvr>
                                      <p:to>
                                        <a:schemeClr val="bg2"/>
                                      </p:to>
                                    </p:animClr>
                                  </p:sub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0533">
                                            <p:txEl>
                                              <p:pRg st="3" end="3"/>
                                            </p:txEl>
                                          </p:spTgt>
                                        </p:tgtEl>
                                        <p:attrNameLst>
                                          <p:attrName>style.visibility</p:attrName>
                                        </p:attrNameLst>
                                      </p:cBhvr>
                                      <p:to>
                                        <p:strVal val="visible"/>
                                      </p:to>
                                    </p:set>
                                    <p:animEffect transition="in" filter="dissolve">
                                      <p:cBhvr>
                                        <p:cTn id="46" dur="500"/>
                                        <p:tgtEl>
                                          <p:spTgt spid="150533">
                                            <p:txEl>
                                              <p:pRg st="3" end="3"/>
                                            </p:txEl>
                                          </p:spTgt>
                                        </p:tgtEl>
                                      </p:cBhvr>
                                    </p:animEffect>
                                  </p:childTnLst>
                                  <p:subTnLst>
                                    <p:animClr clrSpc="rgb" dir="cw">
                                      <p:cBhvr override="childStyle">
                                        <p:cTn dur="1" fill="hold" display="0" masterRel="nextClick" afterEffect="1"/>
                                        <p:tgtEl>
                                          <p:spTgt spid="150533">
                                            <p:txEl>
                                              <p:pRg st="3" end="3"/>
                                            </p:txEl>
                                          </p:spTgt>
                                        </p:tgtEl>
                                        <p:attrNameLst>
                                          <p:attrName>ppt_c</p:attrName>
                                        </p:attrNameLst>
                                      </p:cBhvr>
                                      <p:to>
                                        <a:schemeClr val="bg2"/>
                                      </p:to>
                                    </p:animClr>
                                  </p:sub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0533">
                                            <p:txEl>
                                              <p:pRg st="4" end="4"/>
                                            </p:txEl>
                                          </p:spTgt>
                                        </p:tgtEl>
                                        <p:attrNameLst>
                                          <p:attrName>style.visibility</p:attrName>
                                        </p:attrNameLst>
                                      </p:cBhvr>
                                      <p:to>
                                        <p:strVal val="visible"/>
                                      </p:to>
                                    </p:set>
                                    <p:animEffect transition="in" filter="dissolve">
                                      <p:cBhvr>
                                        <p:cTn id="51" dur="500"/>
                                        <p:tgtEl>
                                          <p:spTgt spid="150533">
                                            <p:txEl>
                                              <p:pRg st="4" end="4"/>
                                            </p:txEl>
                                          </p:spTgt>
                                        </p:tgtEl>
                                      </p:cBhvr>
                                    </p:animEffect>
                                  </p:childTnLst>
                                  <p:subTnLst>
                                    <p:animClr clrSpc="rgb" dir="cw">
                                      <p:cBhvr override="childStyle">
                                        <p:cTn dur="1" fill="hold" display="0" masterRel="nextClick" afterEffect="1"/>
                                        <p:tgtEl>
                                          <p:spTgt spid="15053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bldLvl="2" autoUpdateAnimBg="0"/>
      <p:bldP spid="150533" grpId="0" build="p" bldLvl="2"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mtClean="0"/>
              <a:t>Scraper Production Step #12</a:t>
            </a:r>
          </a:p>
        </p:txBody>
      </p:sp>
      <p:sp>
        <p:nvSpPr>
          <p:cNvPr id="152579" name="Rectangle 3"/>
          <p:cNvSpPr>
            <a:spLocks noGrp="1" noChangeArrowheads="1"/>
          </p:cNvSpPr>
          <p:nvPr>
            <p:ph type="body" sz="half" idx="1"/>
          </p:nvPr>
        </p:nvSpPr>
        <p:spPr>
          <a:xfrm>
            <a:off x="1219200" y="1752600"/>
            <a:ext cx="3810000" cy="4648200"/>
          </a:xfrm>
        </p:spPr>
        <p:txBody>
          <a:bodyPr/>
          <a:lstStyle/>
          <a:p>
            <a:r>
              <a:rPr lang="en-US" b="1" i="1" smtClean="0"/>
              <a:t>Hourly Production Rate (LCYPH)</a:t>
            </a:r>
          </a:p>
          <a:p>
            <a:pPr lvl="1"/>
            <a:r>
              <a:rPr lang="en-US" smtClean="0"/>
              <a:t>To determine the hourly production rate, you must know the actual load size (in LCY), the number of trips per hour, and the efficiency factor of the operator and equipment. </a:t>
            </a:r>
          </a:p>
        </p:txBody>
      </p:sp>
      <p:sp>
        <p:nvSpPr>
          <p:cNvPr id="152580" name="Rectangle 4"/>
          <p:cNvSpPr>
            <a:spLocks noGrp="1" noChangeArrowheads="1"/>
          </p:cNvSpPr>
          <p:nvPr>
            <p:ph type="body" sz="half" idx="2"/>
          </p:nvPr>
        </p:nvSpPr>
        <p:spPr>
          <a:xfrm>
            <a:off x="4876800" y="1981200"/>
            <a:ext cx="4267200" cy="4114800"/>
          </a:xfrm>
        </p:spPr>
        <p:txBody>
          <a:bodyPr/>
          <a:lstStyle/>
          <a:p>
            <a:r>
              <a:rPr lang="en-US" sz="2400" smtClean="0"/>
              <a:t>TPH </a:t>
            </a:r>
          </a:p>
          <a:p>
            <a:pPr>
              <a:buFont typeface="Monotype Sorts" pitchFamily="2" charset="2"/>
              <a:buChar char=" "/>
            </a:pPr>
            <a:r>
              <a:rPr lang="en-US" sz="2400" smtClean="0"/>
              <a:t>x ALS </a:t>
            </a:r>
          </a:p>
          <a:p>
            <a:pPr>
              <a:buFont typeface="Monotype Sorts" pitchFamily="2" charset="2"/>
              <a:buChar char=" "/>
            </a:pPr>
            <a:r>
              <a:rPr lang="en-US" sz="2400" smtClean="0"/>
              <a:t>x Efficiency Factor </a:t>
            </a:r>
          </a:p>
          <a:p>
            <a:pPr>
              <a:buFont typeface="Monotype Sorts" pitchFamily="2" charset="2"/>
              <a:buChar char=" "/>
            </a:pPr>
            <a:r>
              <a:rPr lang="en-US" sz="2400" smtClean="0"/>
              <a:t>= </a:t>
            </a:r>
            <a:r>
              <a:rPr lang="en-US" sz="2400" smtClean="0">
                <a:solidFill>
                  <a:srgbClr val="FF3300"/>
                </a:solidFill>
              </a:rPr>
              <a:t>LCYPH</a:t>
            </a:r>
            <a:endParaRPr lang="en-US" sz="2000" smtClean="0">
              <a:solidFill>
                <a:srgbClr val="FF3300"/>
              </a:solidFill>
            </a:endParaRPr>
          </a:p>
          <a:p>
            <a:r>
              <a:rPr lang="en-US" sz="2400" smtClean="0"/>
              <a:t>Note:  always round down LCYPH.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additive="base">
                                        <p:cTn id="7" dur="500" fill="hold"/>
                                        <p:tgtEl>
                                          <p:spTgt spid="152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2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2579">
                                            <p:txEl>
                                              <p:pRg st="1" end="1"/>
                                            </p:txEl>
                                          </p:spTgt>
                                        </p:tgtEl>
                                        <p:attrNameLst>
                                          <p:attrName>style.visibility</p:attrName>
                                        </p:attrNameLst>
                                      </p:cBhvr>
                                      <p:to>
                                        <p:strVal val="visible"/>
                                      </p:to>
                                    </p:set>
                                    <p:anim calcmode="lin" valueType="num">
                                      <p:cBhvr additive="base">
                                        <p:cTn id="13" dur="500" fill="hold"/>
                                        <p:tgtEl>
                                          <p:spTgt spid="152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2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258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258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258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258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2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bldLvl="2" autoUpdateAnimBg="0"/>
      <p:bldP spid="152580" grpId="0" build="p" bldLvl="2"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173163" y="457200"/>
            <a:ext cx="7772400" cy="838200"/>
          </a:xfrm>
        </p:spPr>
        <p:txBody>
          <a:bodyPr/>
          <a:lstStyle/>
          <a:p>
            <a:r>
              <a:rPr lang="en-US" smtClean="0"/>
              <a:t>Scraper Production Step #12</a:t>
            </a:r>
          </a:p>
        </p:txBody>
      </p:sp>
      <p:sp>
        <p:nvSpPr>
          <p:cNvPr id="153603" name="Rectangle 3"/>
          <p:cNvSpPr>
            <a:spLocks noGrp="1" noChangeArrowheads="1"/>
          </p:cNvSpPr>
          <p:nvPr>
            <p:ph type="body" idx="1"/>
          </p:nvPr>
        </p:nvSpPr>
        <p:spPr>
          <a:xfrm>
            <a:off x="914400" y="1295400"/>
            <a:ext cx="8229600" cy="5410200"/>
          </a:xfrm>
        </p:spPr>
        <p:txBody>
          <a:bodyPr/>
          <a:lstStyle/>
          <a:p>
            <a:pPr algn="ctr">
              <a:buFont typeface="Monotype Sorts" pitchFamily="2" charset="2"/>
              <a:buChar char=" "/>
            </a:pPr>
            <a:r>
              <a:rPr lang="en-US" sz="2800" smtClean="0"/>
              <a:t>Table #7-2 Efficiency Factor</a:t>
            </a:r>
          </a:p>
          <a:p>
            <a:pPr algn="ctr"/>
            <a:endParaRPr lang="en-US" smtClean="0"/>
          </a:p>
          <a:p>
            <a:pPr algn="ctr"/>
            <a:endParaRPr lang="en-US" smtClean="0"/>
          </a:p>
          <a:p>
            <a:pPr algn="ctr"/>
            <a:endParaRPr lang="en-US" smtClean="0"/>
          </a:p>
          <a:p>
            <a:pPr algn="ctr"/>
            <a:endParaRPr lang="en-US" smtClean="0"/>
          </a:p>
          <a:p>
            <a:endParaRPr lang="en-US" sz="2400" smtClean="0"/>
          </a:p>
          <a:p>
            <a:r>
              <a:rPr lang="en-US" sz="2400" smtClean="0"/>
              <a:t>Example:</a:t>
            </a:r>
          </a:p>
          <a:p>
            <a:pPr lvl="1"/>
            <a:r>
              <a:rPr lang="en-US" sz="2400" smtClean="0"/>
              <a:t>What is the hourly production rate for a 621B with an average operator, working days, making 3.49 TPH, with a load of 17.5 LCY?</a:t>
            </a:r>
          </a:p>
          <a:p>
            <a:pPr lvl="1">
              <a:buFontTx/>
              <a:buNone/>
            </a:pPr>
            <a:r>
              <a:rPr lang="en-US" sz="2400" smtClean="0"/>
              <a:t>3.49 TPH x 17.5 ALS x .60 = 36.65 or </a:t>
            </a:r>
            <a:r>
              <a:rPr lang="en-US" sz="2400" smtClean="0">
                <a:solidFill>
                  <a:srgbClr val="FF3300"/>
                </a:solidFill>
              </a:rPr>
              <a:t>36 LCYPH</a:t>
            </a:r>
            <a:endParaRPr lang="en-US" smtClean="0"/>
          </a:p>
        </p:txBody>
      </p:sp>
      <p:graphicFrame>
        <p:nvGraphicFramePr>
          <p:cNvPr id="18434" name="Object 4"/>
          <p:cNvGraphicFramePr>
            <a:graphicFrameLocks noChangeAspect="1"/>
          </p:cNvGraphicFramePr>
          <p:nvPr/>
        </p:nvGraphicFramePr>
        <p:xfrm>
          <a:off x="1905000" y="2057400"/>
          <a:ext cx="6289675" cy="2590800"/>
        </p:xfrm>
        <a:graphic>
          <a:graphicData uri="http://schemas.openxmlformats.org/presentationml/2006/ole">
            <mc:AlternateContent xmlns:mc="http://schemas.openxmlformats.org/markup-compatibility/2006">
              <mc:Choice xmlns:v="urn:schemas-microsoft-com:vml" Requires="v">
                <p:oleObj spid="_x0000_s18435" name="Document" r:id="rId4" imgW="6288480" imgH="2944440" progId="Word.Document.8">
                  <p:embed/>
                </p:oleObj>
              </mc:Choice>
              <mc:Fallback>
                <p:oleObj name="Document" r:id="rId4" imgW="6288480" imgH="29444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57400"/>
                        <a:ext cx="6289675"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5"/>
          <p:cNvSpPr>
            <a:spLocks noChangeArrowheads="1"/>
          </p:cNvSpPr>
          <p:nvPr/>
        </p:nvSpPr>
        <p:spPr bwMode="auto">
          <a:xfrm>
            <a:off x="1981200" y="1981200"/>
            <a:ext cx="5943600" cy="2362200"/>
          </a:xfrm>
          <a:prstGeom prst="rect">
            <a:avLst/>
          </a:prstGeom>
          <a:noFill/>
          <a:ln w="9525">
            <a:solidFill>
              <a:schemeClr val="tx1"/>
            </a:solidFill>
            <a:miter lim="800000"/>
            <a:headEnd/>
            <a:tailEnd/>
          </a:ln>
        </p:spPr>
        <p:txBody>
          <a:bodyPr wrap="none" anchor="ctr"/>
          <a:lstStyle/>
          <a:p>
            <a:endParaRPr lang="en-US"/>
          </a:p>
        </p:txBody>
      </p:sp>
      <p:sp>
        <p:nvSpPr>
          <p:cNvPr id="18438" name="Line 6"/>
          <p:cNvSpPr>
            <a:spLocks noChangeShapeType="1"/>
          </p:cNvSpPr>
          <p:nvPr/>
        </p:nvSpPr>
        <p:spPr bwMode="auto">
          <a:xfrm>
            <a:off x="1981200" y="2362200"/>
            <a:ext cx="5943600" cy="0"/>
          </a:xfrm>
          <a:prstGeom prst="line">
            <a:avLst/>
          </a:prstGeom>
          <a:noFill/>
          <a:ln w="9525">
            <a:solidFill>
              <a:schemeClr val="tx1"/>
            </a:solidFill>
            <a:round/>
            <a:headEnd/>
            <a:tailEnd/>
          </a:ln>
        </p:spPr>
        <p:txBody>
          <a:bodyPr wrap="none" anchor="ctr"/>
          <a:lstStyle/>
          <a:p>
            <a:endParaRPr lang="en-US"/>
          </a:p>
        </p:txBody>
      </p:sp>
      <p:sp>
        <p:nvSpPr>
          <p:cNvPr id="18439" name="Line 7"/>
          <p:cNvSpPr>
            <a:spLocks noChangeShapeType="1"/>
          </p:cNvSpPr>
          <p:nvPr/>
        </p:nvSpPr>
        <p:spPr bwMode="auto">
          <a:xfrm>
            <a:off x="3581400" y="1981200"/>
            <a:ext cx="0" cy="2362200"/>
          </a:xfrm>
          <a:prstGeom prst="line">
            <a:avLst/>
          </a:prstGeom>
          <a:noFill/>
          <a:ln w="9525">
            <a:solidFill>
              <a:schemeClr val="tx1"/>
            </a:solidFill>
            <a:round/>
            <a:headEnd/>
            <a:tailEnd/>
          </a:ln>
        </p:spPr>
        <p:txBody>
          <a:bodyPr wrap="none" anchor="ctr"/>
          <a:lstStyle/>
          <a:p>
            <a:endParaRPr lang="en-US"/>
          </a:p>
        </p:txBody>
      </p:sp>
      <p:sp>
        <p:nvSpPr>
          <p:cNvPr id="18440" name="Line 8"/>
          <p:cNvSpPr>
            <a:spLocks noChangeShapeType="1"/>
          </p:cNvSpPr>
          <p:nvPr/>
        </p:nvSpPr>
        <p:spPr bwMode="auto">
          <a:xfrm>
            <a:off x="5181600" y="1981200"/>
            <a:ext cx="0" cy="2362200"/>
          </a:xfrm>
          <a:prstGeom prst="line">
            <a:avLst/>
          </a:prstGeom>
          <a:noFill/>
          <a:ln w="9525">
            <a:solidFill>
              <a:schemeClr val="tx1"/>
            </a:solidFill>
            <a:round/>
            <a:headEnd/>
            <a:tailEnd/>
          </a:ln>
        </p:spPr>
        <p:txBody>
          <a:bodyPr wrap="none" anchor="ctr"/>
          <a:lstStyle/>
          <a:p>
            <a:endParaRPr lang="en-US"/>
          </a:p>
        </p:txBody>
      </p:sp>
      <p:sp>
        <p:nvSpPr>
          <p:cNvPr id="18441" name="Line 9"/>
          <p:cNvSpPr>
            <a:spLocks noChangeShapeType="1"/>
          </p:cNvSpPr>
          <p:nvPr/>
        </p:nvSpPr>
        <p:spPr bwMode="auto">
          <a:xfrm>
            <a:off x="6629400" y="1981200"/>
            <a:ext cx="0" cy="2362200"/>
          </a:xfrm>
          <a:prstGeom prst="line">
            <a:avLst/>
          </a:prstGeom>
          <a:noFill/>
          <a:ln w="9525">
            <a:solidFill>
              <a:schemeClr val="tx1"/>
            </a:solidFill>
            <a:round/>
            <a:headEnd/>
            <a:tailEnd/>
          </a:ln>
        </p:spPr>
        <p:txBody>
          <a:bodyPr wrap="none" anchor="ctr"/>
          <a:lstStyle/>
          <a:p>
            <a:endParaRPr lang="en-US"/>
          </a:p>
        </p:txBody>
      </p:sp>
      <p:sp>
        <p:nvSpPr>
          <p:cNvPr id="18442" name="Line 10"/>
          <p:cNvSpPr>
            <a:spLocks noChangeShapeType="1"/>
          </p:cNvSpPr>
          <p:nvPr/>
        </p:nvSpPr>
        <p:spPr bwMode="auto">
          <a:xfrm>
            <a:off x="1981200" y="3352800"/>
            <a:ext cx="59436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6" end="6"/>
                                            </p:txEl>
                                          </p:spTgt>
                                        </p:tgtEl>
                                        <p:attrNameLst>
                                          <p:attrName>style.visibility</p:attrName>
                                        </p:attrNameLst>
                                      </p:cBhvr>
                                      <p:to>
                                        <p:strVal val="visible"/>
                                      </p:to>
                                    </p:set>
                                    <p:animEffect transition="in" filter="dissolve">
                                      <p:cBhvr>
                                        <p:cTn id="12" dur="500"/>
                                        <p:tgtEl>
                                          <p:spTgt spid="15360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7" end="7"/>
                                            </p:txEl>
                                          </p:spTgt>
                                        </p:tgtEl>
                                        <p:attrNameLst>
                                          <p:attrName>style.visibility</p:attrName>
                                        </p:attrNameLst>
                                      </p:cBhvr>
                                      <p:to>
                                        <p:strVal val="visible"/>
                                      </p:to>
                                    </p:set>
                                    <p:animEffect transition="in" filter="dissolve">
                                      <p:cBhvr>
                                        <p:cTn id="17" dur="500"/>
                                        <p:tgtEl>
                                          <p:spTgt spid="15360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8" end="8"/>
                                            </p:txEl>
                                          </p:spTgt>
                                        </p:tgtEl>
                                        <p:attrNameLst>
                                          <p:attrName>style.visibility</p:attrName>
                                        </p:attrNameLst>
                                      </p:cBhvr>
                                      <p:to>
                                        <p:strVal val="visible"/>
                                      </p:to>
                                    </p:set>
                                    <p:animEffect transition="in" filter="dissolve">
                                      <p:cBhvr>
                                        <p:cTn id="22" dur="500"/>
                                        <p:tgtEl>
                                          <p:spTgt spid="153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bldLvl="3"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Scraper Production Step #13</a:t>
            </a:r>
          </a:p>
        </p:txBody>
      </p:sp>
      <p:sp>
        <p:nvSpPr>
          <p:cNvPr id="154627" name="Rectangle 3"/>
          <p:cNvSpPr>
            <a:spLocks noGrp="1" noChangeArrowheads="1"/>
          </p:cNvSpPr>
          <p:nvPr>
            <p:ph type="body" sz="half" idx="1"/>
          </p:nvPr>
        </p:nvSpPr>
        <p:spPr>
          <a:xfrm>
            <a:off x="1173163" y="1981200"/>
            <a:ext cx="3810000" cy="4495800"/>
          </a:xfrm>
        </p:spPr>
        <p:txBody>
          <a:bodyPr/>
          <a:lstStyle/>
          <a:p>
            <a:r>
              <a:rPr lang="en-US" sz="2800" b="1" i="1" smtClean="0"/>
              <a:t>Soil Conversion (SC) (if needed)</a:t>
            </a:r>
          </a:p>
          <a:p>
            <a:pPr lvl="1"/>
            <a:r>
              <a:rPr lang="en-US" sz="2400" smtClean="0"/>
              <a:t>in some cases the hourly production rate may be needed in compacted cubic yards (CCY) for a road or runway.</a:t>
            </a:r>
          </a:p>
          <a:p>
            <a:pPr lvl="1"/>
            <a:r>
              <a:rPr lang="en-US" sz="2400" smtClean="0"/>
              <a:t>Note:  round down CYPH.</a:t>
            </a:r>
          </a:p>
        </p:txBody>
      </p:sp>
      <p:pic>
        <p:nvPicPr>
          <p:cNvPr id="117764" name="Picture 10" descr="ARROWS3"/>
          <p:cNvPicPr>
            <a:picLocks noGrp="1" noChangeAspect="1" noChangeArrowheads="1"/>
          </p:cNvPicPr>
          <p:nvPr>
            <p:ph type="clipArt" sz="half" idx="2"/>
          </p:nvPr>
        </p:nvPicPr>
        <p:blipFill>
          <a:blip r:embed="rId2" cstate="print"/>
          <a:srcRect/>
          <a:stretch>
            <a:fillRect/>
          </a:stretch>
        </p:blipFill>
        <p:spPr>
          <a:xfrm>
            <a:off x="5135563" y="2047875"/>
            <a:ext cx="3810000" cy="3981450"/>
          </a:xfrm>
        </p:spPr>
      </p:pic>
      <p:sp>
        <p:nvSpPr>
          <p:cNvPr id="154635" name="WordArt 11"/>
          <p:cNvSpPr>
            <a:spLocks noChangeArrowheads="1" noChangeShapeType="1" noTextEdit="1"/>
          </p:cNvSpPr>
          <p:nvPr/>
        </p:nvSpPr>
        <p:spPr bwMode="auto">
          <a:xfrm rot="2586462">
            <a:off x="7162800" y="3200400"/>
            <a:ext cx="12731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Bank</a:t>
            </a:r>
          </a:p>
        </p:txBody>
      </p:sp>
      <p:sp>
        <p:nvSpPr>
          <p:cNvPr id="154636" name="WordArt 12"/>
          <p:cNvSpPr>
            <a:spLocks noChangeArrowheads="1" noChangeShapeType="1" noTextEdit="1"/>
          </p:cNvSpPr>
          <p:nvPr/>
        </p:nvSpPr>
        <p:spPr bwMode="auto">
          <a:xfrm rot="-4281025">
            <a:off x="5257800" y="3657601"/>
            <a:ext cx="15017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Loose</a:t>
            </a:r>
          </a:p>
        </p:txBody>
      </p:sp>
      <p:sp>
        <p:nvSpPr>
          <p:cNvPr id="154637" name="WordArt 13"/>
          <p:cNvSpPr>
            <a:spLocks noChangeArrowheads="1" noChangeShapeType="1" noTextEdit="1"/>
          </p:cNvSpPr>
          <p:nvPr/>
        </p:nvSpPr>
        <p:spPr bwMode="auto">
          <a:xfrm rot="-1298656">
            <a:off x="6324600" y="5029200"/>
            <a:ext cx="2193925" cy="604838"/>
          </a:xfrm>
          <a:prstGeom prst="rect">
            <a:avLst/>
          </a:prstGeom>
        </p:spPr>
        <p:txBody>
          <a:bodyPr wrap="none" fromWordArt="1">
            <a:prstTxWarp prst="textCanDown">
              <a:avLst>
                <a:gd name="adj" fmla="val 33333"/>
              </a:avLst>
            </a:prstTxWarp>
          </a:bodyPr>
          <a:lstStyle/>
          <a:p>
            <a:pPr algn="ctr">
              <a:defRPr/>
            </a:pPr>
            <a:r>
              <a:rPr lang="en-US" sz="3600" b="1" kern="10">
                <a:ln w="9525">
                  <a:solidFill>
                    <a:srgbClr val="000000"/>
                  </a:solidFill>
                  <a:round/>
                  <a:headEnd/>
                  <a:tailEnd/>
                </a:ln>
                <a:solidFill>
                  <a:srgbClr val="000000"/>
                </a:solidFill>
                <a:latin typeface="Times New Roman"/>
                <a:cs typeface="Times New Roman"/>
              </a:rPr>
              <a:t>Compacted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p:cTn id="7" dur="500" fill="hold"/>
                                        <p:tgtEl>
                                          <p:spTgt spid="154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46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462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4627">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4627">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54627">
                                            <p:txEl>
                                              <p:pRg st="1" end="1"/>
                                            </p:txEl>
                                          </p:spTgt>
                                        </p:tgtEl>
                                        <p:attrNameLst>
                                          <p:attrName>style.visibility</p:attrName>
                                        </p:attrNameLst>
                                      </p:cBhvr>
                                      <p:to>
                                        <p:strVal val="visible"/>
                                      </p:to>
                                    </p:set>
                                    <p:anim calcmode="lin" valueType="num">
                                      <p:cBhvr>
                                        <p:cTn id="15" dur="500" fill="hold"/>
                                        <p:tgtEl>
                                          <p:spTgt spid="15462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5462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5462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54627">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4627">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54627">
                                            <p:txEl>
                                              <p:pRg st="2" end="2"/>
                                            </p:txEl>
                                          </p:spTgt>
                                        </p:tgtEl>
                                        <p:attrNameLst>
                                          <p:attrName>style.visibility</p:attrName>
                                        </p:attrNameLst>
                                      </p:cBhvr>
                                      <p:to>
                                        <p:strVal val="visible"/>
                                      </p:to>
                                    </p:set>
                                    <p:anim calcmode="lin" valueType="num">
                                      <p:cBhvr>
                                        <p:cTn id="23" dur="500" fill="hold"/>
                                        <p:tgtEl>
                                          <p:spTgt spid="15462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5462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54627">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54627">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54627">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bldLvl="2"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mtClean="0"/>
              <a:t>Scraper Production Step #14</a:t>
            </a:r>
          </a:p>
        </p:txBody>
      </p:sp>
      <p:sp>
        <p:nvSpPr>
          <p:cNvPr id="156675" name="Rectangle 3"/>
          <p:cNvSpPr>
            <a:spLocks noGrp="1" noChangeArrowheads="1"/>
          </p:cNvSpPr>
          <p:nvPr>
            <p:ph type="body" sz="half" idx="1"/>
          </p:nvPr>
        </p:nvSpPr>
        <p:spPr>
          <a:xfrm>
            <a:off x="914400" y="1676400"/>
            <a:ext cx="4068763" cy="4724400"/>
          </a:xfrm>
        </p:spPr>
        <p:txBody>
          <a:bodyPr/>
          <a:lstStyle/>
          <a:p>
            <a:r>
              <a:rPr lang="en-US" b="1" i="1" smtClean="0"/>
              <a:t>Total Hours Required To Complete Mission</a:t>
            </a:r>
          </a:p>
          <a:p>
            <a:pPr lvl="1"/>
            <a:r>
              <a:rPr lang="en-US" smtClean="0"/>
              <a:t>To determine the total time required to complete the mission, you must know the total volume to be moved, the hourly production rate, and the number of scrapers you will use on the job.</a:t>
            </a:r>
          </a:p>
        </p:txBody>
      </p:sp>
      <p:sp>
        <p:nvSpPr>
          <p:cNvPr id="156677" name="Rectangle 5"/>
          <p:cNvSpPr>
            <a:spLocks noGrp="1" noChangeArrowheads="1"/>
          </p:cNvSpPr>
          <p:nvPr>
            <p:ph type="body" sz="half" idx="2"/>
          </p:nvPr>
        </p:nvSpPr>
        <p:spPr>
          <a:xfrm>
            <a:off x="5135563" y="1981200"/>
            <a:ext cx="4008437" cy="4114800"/>
          </a:xfrm>
        </p:spPr>
        <p:txBody>
          <a:bodyPr/>
          <a:lstStyle/>
          <a:p>
            <a:r>
              <a:rPr lang="en-US" sz="2400" u="sng" smtClean="0"/>
              <a:t>Volume needed (_CY)</a:t>
            </a:r>
            <a:endParaRPr lang="en-US" sz="2400" smtClean="0"/>
          </a:p>
          <a:p>
            <a:pPr>
              <a:buFont typeface="Monotype Sorts" pitchFamily="2" charset="2"/>
              <a:buChar char=" "/>
            </a:pPr>
            <a:r>
              <a:rPr lang="en-US" sz="2400" smtClean="0"/>
              <a:t>_CYPH x </a:t>
            </a:r>
            <a:r>
              <a:rPr lang="en-US" sz="2200" smtClean="0"/>
              <a:t>#of scrapers =</a:t>
            </a:r>
          </a:p>
          <a:p>
            <a:pPr>
              <a:buFont typeface="Monotype Sorts" pitchFamily="2" charset="2"/>
              <a:buChar char=" "/>
            </a:pPr>
            <a:r>
              <a:rPr lang="en-US" sz="2200" smtClean="0"/>
              <a:t>       </a:t>
            </a:r>
            <a:r>
              <a:rPr lang="en-US" sz="2200" smtClean="0">
                <a:solidFill>
                  <a:srgbClr val="FF3300"/>
                </a:solidFill>
              </a:rPr>
              <a:t>Total Hours Required</a:t>
            </a:r>
            <a:endParaRPr lang="en-US" sz="2200" smtClean="0"/>
          </a:p>
          <a:p>
            <a:r>
              <a:rPr lang="en-US" sz="2200" smtClean="0"/>
              <a:t>Note:  never round off time.</a:t>
            </a:r>
          </a:p>
          <a:p>
            <a:endParaRPr lang="en-US" sz="2400" smtClean="0"/>
          </a:p>
          <a:p>
            <a:r>
              <a:rPr lang="en-US" sz="2400" smtClean="0"/>
              <a:t>Example:</a:t>
            </a:r>
          </a:p>
          <a:p>
            <a:pPr lvl="1">
              <a:buFontTx/>
              <a:buNone/>
            </a:pPr>
            <a:r>
              <a:rPr lang="en-US" sz="2000" smtClean="0"/>
              <a:t>        </a:t>
            </a:r>
            <a:r>
              <a:rPr lang="en-US" sz="2000" u="sng" smtClean="0"/>
              <a:t>19,440 CCY</a:t>
            </a:r>
            <a:endParaRPr lang="en-US" sz="2000" smtClean="0"/>
          </a:p>
          <a:p>
            <a:pPr lvl="1">
              <a:buFontTx/>
              <a:buChar char=" "/>
            </a:pPr>
            <a:r>
              <a:rPr lang="en-US" sz="2000" smtClean="0"/>
              <a:t>25 CCYPH x 3 scrapers = </a:t>
            </a:r>
          </a:p>
          <a:p>
            <a:pPr lvl="1">
              <a:buFontTx/>
              <a:buChar char=" "/>
            </a:pPr>
            <a:r>
              <a:rPr lang="en-US" sz="2000" smtClean="0"/>
              <a:t>        </a:t>
            </a:r>
            <a:r>
              <a:rPr lang="en-US" sz="2000" smtClean="0">
                <a:solidFill>
                  <a:srgbClr val="FF3300"/>
                </a:solidFill>
              </a:rPr>
              <a:t>259.20 hours required</a:t>
            </a:r>
            <a:endParaRPr lang="en-US" sz="2000" smtClean="0"/>
          </a:p>
          <a:p>
            <a:pPr lvl="1">
              <a:buFontTx/>
              <a:buChar char=" "/>
            </a:pPr>
            <a:endParaRPr lang="en-US" sz="20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p:cTn id="7" dur="500" fill="hold"/>
                                        <p:tgtEl>
                                          <p:spTgt spid="156675">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56675">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5667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6675">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56675">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56675">
                                            <p:txEl>
                                              <p:pRg st="1" end="1"/>
                                            </p:txEl>
                                          </p:spTgt>
                                        </p:tgtEl>
                                        <p:attrNameLst>
                                          <p:attrName>style.visibility</p:attrName>
                                        </p:attrNameLst>
                                      </p:cBhvr>
                                      <p:to>
                                        <p:strVal val="visible"/>
                                      </p:to>
                                    </p:set>
                                    <p:anim calcmode="lin" valueType="num">
                                      <p:cBhvr>
                                        <p:cTn id="15" dur="500" fill="hold"/>
                                        <p:tgtEl>
                                          <p:spTgt spid="156675">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56675">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5667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56675">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56675">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56677">
                                            <p:txEl>
                                              <p:pRg st="0" end="0"/>
                                            </p:txEl>
                                          </p:spTgt>
                                        </p:tgtEl>
                                        <p:attrNameLst>
                                          <p:attrName>style.visibility</p:attrName>
                                        </p:attrNameLst>
                                      </p:cBhvr>
                                      <p:to>
                                        <p:strVal val="visible"/>
                                      </p:to>
                                    </p:set>
                                    <p:animEffect transition="in" filter="slide(fromLeft)">
                                      <p:cBhvr>
                                        <p:cTn id="23" dur="500"/>
                                        <p:tgtEl>
                                          <p:spTgt spid="156677">
                                            <p:txEl>
                                              <p:pRg st="0" end="0"/>
                                            </p:txEl>
                                          </p:spTgt>
                                        </p:tgtEl>
                                      </p:cBhvr>
                                    </p:animEffect>
                                  </p:childTnLst>
                                  <p:subTnLst>
                                    <p:animClr clrSpc="rgb" dir="cw">
                                      <p:cBhvr override="childStyle">
                                        <p:cTn dur="1" fill="hold" display="0" masterRel="nextClick" afterEffect="1"/>
                                        <p:tgtEl>
                                          <p:spTgt spid="156677">
                                            <p:txEl>
                                              <p:pRg st="0" end="0"/>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56677">
                                            <p:txEl>
                                              <p:pRg st="1" end="1"/>
                                            </p:txEl>
                                          </p:spTgt>
                                        </p:tgtEl>
                                        <p:attrNameLst>
                                          <p:attrName>style.visibility</p:attrName>
                                        </p:attrNameLst>
                                      </p:cBhvr>
                                      <p:to>
                                        <p:strVal val="visible"/>
                                      </p:to>
                                    </p:set>
                                    <p:animEffect transition="in" filter="slide(fromLeft)">
                                      <p:cBhvr>
                                        <p:cTn id="28" dur="500"/>
                                        <p:tgtEl>
                                          <p:spTgt spid="156677">
                                            <p:txEl>
                                              <p:pRg st="1" end="1"/>
                                            </p:txEl>
                                          </p:spTgt>
                                        </p:tgtEl>
                                      </p:cBhvr>
                                    </p:animEffect>
                                  </p:childTnLst>
                                  <p:subTnLst>
                                    <p:animClr clrSpc="rgb" dir="cw">
                                      <p:cBhvr override="childStyle">
                                        <p:cTn dur="1" fill="hold" display="0" masterRel="nextClick" afterEffect="1"/>
                                        <p:tgtEl>
                                          <p:spTgt spid="156677">
                                            <p:txEl>
                                              <p:pRg st="1" end="1"/>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156677">
                                            <p:txEl>
                                              <p:pRg st="2" end="2"/>
                                            </p:txEl>
                                          </p:spTgt>
                                        </p:tgtEl>
                                        <p:attrNameLst>
                                          <p:attrName>style.visibility</p:attrName>
                                        </p:attrNameLst>
                                      </p:cBhvr>
                                      <p:to>
                                        <p:strVal val="visible"/>
                                      </p:to>
                                    </p:set>
                                    <p:animEffect transition="in" filter="slide(fromLeft)">
                                      <p:cBhvr>
                                        <p:cTn id="33" dur="500"/>
                                        <p:tgtEl>
                                          <p:spTgt spid="156677">
                                            <p:txEl>
                                              <p:pRg st="2" end="2"/>
                                            </p:txEl>
                                          </p:spTgt>
                                        </p:tgtEl>
                                      </p:cBhvr>
                                    </p:animEffect>
                                  </p:childTnLst>
                                  <p:subTnLst>
                                    <p:animClr clrSpc="rgb" dir="cw">
                                      <p:cBhvr override="childStyle">
                                        <p:cTn dur="1" fill="hold" display="0" masterRel="nextClick" afterEffect="1"/>
                                        <p:tgtEl>
                                          <p:spTgt spid="156677">
                                            <p:txEl>
                                              <p:pRg st="2" end="2"/>
                                            </p:txEl>
                                          </p:spTgt>
                                        </p:tgtEl>
                                        <p:attrNameLst>
                                          <p:attrName>ppt_c</p:attrName>
                                        </p:attrNameLst>
                                      </p:cBhvr>
                                      <p:to>
                                        <a:schemeClr val="bg2"/>
                                      </p:to>
                                    </p:animClr>
                                  </p:sub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156677">
                                            <p:txEl>
                                              <p:pRg st="3" end="3"/>
                                            </p:txEl>
                                          </p:spTgt>
                                        </p:tgtEl>
                                        <p:attrNameLst>
                                          <p:attrName>style.visibility</p:attrName>
                                        </p:attrNameLst>
                                      </p:cBhvr>
                                      <p:to>
                                        <p:strVal val="visible"/>
                                      </p:to>
                                    </p:set>
                                    <p:animEffect transition="in" filter="slide(fromLeft)">
                                      <p:cBhvr>
                                        <p:cTn id="38" dur="500"/>
                                        <p:tgtEl>
                                          <p:spTgt spid="156677">
                                            <p:txEl>
                                              <p:pRg st="3" end="3"/>
                                            </p:txEl>
                                          </p:spTgt>
                                        </p:tgtEl>
                                      </p:cBhvr>
                                    </p:animEffect>
                                  </p:childTnLst>
                                  <p:subTnLst>
                                    <p:animClr clrSpc="rgb" dir="cw">
                                      <p:cBhvr override="childStyle">
                                        <p:cTn dur="1" fill="hold" display="0" masterRel="nextClick" afterEffect="1"/>
                                        <p:tgtEl>
                                          <p:spTgt spid="156677">
                                            <p:txEl>
                                              <p:pRg st="3" end="3"/>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56677">
                                            <p:txEl>
                                              <p:pRg st="5" end="5"/>
                                            </p:txEl>
                                          </p:spTgt>
                                        </p:tgtEl>
                                        <p:attrNameLst>
                                          <p:attrName>style.visibility</p:attrName>
                                        </p:attrNameLst>
                                      </p:cBhvr>
                                      <p:to>
                                        <p:strVal val="visible"/>
                                      </p:to>
                                    </p:set>
                                    <p:animEffect transition="in" filter="slide(fromLeft)">
                                      <p:cBhvr>
                                        <p:cTn id="43" dur="500"/>
                                        <p:tgtEl>
                                          <p:spTgt spid="156677">
                                            <p:txEl>
                                              <p:pRg st="5" end="5"/>
                                            </p:txEl>
                                          </p:spTgt>
                                        </p:tgtEl>
                                      </p:cBhvr>
                                    </p:animEffect>
                                  </p:childTnLst>
                                  <p:subTnLst>
                                    <p:animClr clrSpc="rgb" dir="cw">
                                      <p:cBhvr override="childStyle">
                                        <p:cTn dur="1" fill="hold" display="0" masterRel="nextClick" afterEffect="1"/>
                                        <p:tgtEl>
                                          <p:spTgt spid="156677">
                                            <p:txEl>
                                              <p:pRg st="5" end="5"/>
                                            </p:txEl>
                                          </p:spTgt>
                                        </p:tgtEl>
                                        <p:attrNameLst>
                                          <p:attrName>ppt_c</p:attrName>
                                        </p:attrNameLst>
                                      </p:cBhvr>
                                      <p:to>
                                        <a:schemeClr val="bg2"/>
                                      </p:to>
                                    </p:animClr>
                                  </p:subTnLst>
                                </p:cTn>
                              </p:par>
                            </p:childTnLst>
                          </p:cTn>
                        </p:par>
                      </p:childTnLst>
                    </p:cTn>
                  </p:par>
                  <p:par>
                    <p:cTn id="44" fill="hold">
                      <p:stCondLst>
                        <p:cond delay="indefinite"/>
                      </p:stCondLst>
                      <p:childTnLst>
                        <p:par>
                          <p:cTn id="45" fill="hold">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156677">
                                            <p:txEl>
                                              <p:pRg st="6" end="6"/>
                                            </p:txEl>
                                          </p:spTgt>
                                        </p:tgtEl>
                                        <p:attrNameLst>
                                          <p:attrName>style.visibility</p:attrName>
                                        </p:attrNameLst>
                                      </p:cBhvr>
                                      <p:to>
                                        <p:strVal val="visible"/>
                                      </p:to>
                                    </p:set>
                                    <p:animEffect transition="in" filter="slide(fromLeft)">
                                      <p:cBhvr>
                                        <p:cTn id="48" dur="500"/>
                                        <p:tgtEl>
                                          <p:spTgt spid="156677">
                                            <p:txEl>
                                              <p:pRg st="6" end="6"/>
                                            </p:txEl>
                                          </p:spTgt>
                                        </p:tgtEl>
                                      </p:cBhvr>
                                    </p:animEffect>
                                  </p:childTnLst>
                                  <p:subTnLst>
                                    <p:animClr clrSpc="rgb" dir="cw">
                                      <p:cBhvr override="childStyle">
                                        <p:cTn dur="1" fill="hold" display="0" masterRel="nextClick" afterEffect="1"/>
                                        <p:tgtEl>
                                          <p:spTgt spid="156677">
                                            <p:txEl>
                                              <p:pRg st="6" end="6"/>
                                            </p:txEl>
                                          </p:spTgt>
                                        </p:tgtEl>
                                        <p:attrNameLst>
                                          <p:attrName>ppt_c</p:attrName>
                                        </p:attrNameLst>
                                      </p:cBhvr>
                                      <p:to>
                                        <a:schemeClr val="bg2"/>
                                      </p:to>
                                    </p:animClr>
                                  </p:sub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56677">
                                            <p:txEl>
                                              <p:pRg st="7" end="7"/>
                                            </p:txEl>
                                          </p:spTgt>
                                        </p:tgtEl>
                                        <p:attrNameLst>
                                          <p:attrName>style.visibility</p:attrName>
                                        </p:attrNameLst>
                                      </p:cBhvr>
                                      <p:to>
                                        <p:strVal val="visible"/>
                                      </p:to>
                                    </p:set>
                                    <p:animEffect transition="in" filter="slide(fromLeft)">
                                      <p:cBhvr>
                                        <p:cTn id="53" dur="500"/>
                                        <p:tgtEl>
                                          <p:spTgt spid="156677">
                                            <p:txEl>
                                              <p:pRg st="7" end="7"/>
                                            </p:txEl>
                                          </p:spTgt>
                                        </p:tgtEl>
                                      </p:cBhvr>
                                    </p:animEffect>
                                  </p:childTnLst>
                                  <p:subTnLst>
                                    <p:animClr clrSpc="rgb" dir="cw">
                                      <p:cBhvr override="childStyle">
                                        <p:cTn dur="1" fill="hold" display="0" masterRel="nextClick" afterEffect="1"/>
                                        <p:tgtEl>
                                          <p:spTgt spid="156677">
                                            <p:txEl>
                                              <p:pRg st="7" end="7"/>
                                            </p:txEl>
                                          </p:spTgt>
                                        </p:tgtEl>
                                        <p:attrNameLst>
                                          <p:attrName>ppt_c</p:attrName>
                                        </p:attrNameLst>
                                      </p:cBhvr>
                                      <p:to>
                                        <a:schemeClr val="bg2"/>
                                      </p:to>
                                    </p:animClr>
                                  </p:sub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56677">
                                            <p:txEl>
                                              <p:pRg st="8" end="8"/>
                                            </p:txEl>
                                          </p:spTgt>
                                        </p:tgtEl>
                                        <p:attrNameLst>
                                          <p:attrName>style.visibility</p:attrName>
                                        </p:attrNameLst>
                                      </p:cBhvr>
                                      <p:to>
                                        <p:strVal val="visible"/>
                                      </p:to>
                                    </p:set>
                                    <p:animEffect transition="in" filter="slide(fromLeft)">
                                      <p:cBhvr>
                                        <p:cTn id="58" dur="500"/>
                                        <p:tgtEl>
                                          <p:spTgt spid="156677">
                                            <p:txEl>
                                              <p:pRg st="8" end="8"/>
                                            </p:txEl>
                                          </p:spTgt>
                                        </p:tgtEl>
                                      </p:cBhvr>
                                    </p:animEffect>
                                  </p:childTnLst>
                                  <p:subTnLst>
                                    <p:animClr clrSpc="rgb" dir="cw">
                                      <p:cBhvr override="childStyle">
                                        <p:cTn dur="1" fill="hold" display="0" masterRel="nextClick" afterEffect="1"/>
                                        <p:tgtEl>
                                          <p:spTgt spid="156677">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bldLvl="2" autoUpdateAnimBg="0"/>
      <p:bldP spid="15667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Loose State</a:t>
            </a:r>
          </a:p>
        </p:txBody>
      </p:sp>
      <p:sp>
        <p:nvSpPr>
          <p:cNvPr id="27651" name="Rectangle 3"/>
          <p:cNvSpPr>
            <a:spLocks noGrp="1" noChangeArrowheads="1"/>
          </p:cNvSpPr>
          <p:nvPr>
            <p:ph type="body" sz="half" idx="1"/>
          </p:nvPr>
        </p:nvSpPr>
        <p:spPr>
          <a:xfrm>
            <a:off x="914400" y="1981200"/>
            <a:ext cx="3810000" cy="4114800"/>
          </a:xfrm>
        </p:spPr>
        <p:txBody>
          <a:bodyPr/>
          <a:lstStyle/>
          <a:p>
            <a:r>
              <a:rPr lang="en-US" sz="2800" smtClean="0"/>
              <a:t>Any soil that has been disturbed.</a:t>
            </a:r>
          </a:p>
          <a:p>
            <a:pPr lvl="1"/>
            <a:r>
              <a:rPr lang="en-US" sz="2400" smtClean="0"/>
              <a:t>Note:  Soil is always in a loose state when hauled, worked or stockpiled.</a:t>
            </a:r>
          </a:p>
          <a:p>
            <a:pPr lvl="1"/>
            <a:r>
              <a:rPr lang="en-US" sz="2400" smtClean="0"/>
              <a:t>This is also known as </a:t>
            </a:r>
            <a:r>
              <a:rPr lang="en-US" sz="2400" smtClean="0">
                <a:solidFill>
                  <a:srgbClr val="FF3300"/>
                </a:solidFill>
              </a:rPr>
              <a:t>Loose Cubic Yards (LCY).</a:t>
            </a:r>
          </a:p>
        </p:txBody>
      </p:sp>
      <p:pic>
        <p:nvPicPr>
          <p:cNvPr id="45060" name="Picture 6" descr="loose"/>
          <p:cNvPicPr>
            <a:picLocks noGrp="1" noChangeAspect="1" noChangeArrowheads="1"/>
          </p:cNvPicPr>
          <p:nvPr>
            <p:ph type="clipArt" sz="half" idx="2"/>
          </p:nvPr>
        </p:nvPicPr>
        <p:blipFill>
          <a:blip r:embed="rId2" cstate="print"/>
          <a:srcRect/>
          <a:stretch>
            <a:fillRect/>
          </a:stretch>
        </p:blipFill>
        <p:spPr>
          <a:xfrm>
            <a:off x="4770438" y="2590800"/>
            <a:ext cx="4373562" cy="3279775"/>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2765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765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p:cTn id="13" dur="500" fill="hold"/>
                                        <p:tgtEl>
                                          <p:spTgt spid="27651">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2765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7651">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p:cTn id="19" dur="500" fill="hold"/>
                                        <p:tgtEl>
                                          <p:spTgt spid="27651">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27651">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7651">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Scraper Production Step #15</a:t>
            </a:r>
          </a:p>
        </p:txBody>
      </p:sp>
      <p:sp>
        <p:nvSpPr>
          <p:cNvPr id="158723" name="Rectangle 3"/>
          <p:cNvSpPr>
            <a:spLocks noGrp="1" noChangeArrowheads="1"/>
          </p:cNvSpPr>
          <p:nvPr>
            <p:ph type="body" sz="half" idx="1"/>
          </p:nvPr>
        </p:nvSpPr>
        <p:spPr>
          <a:xfrm>
            <a:off x="1173163" y="1981200"/>
            <a:ext cx="3810000" cy="4419600"/>
          </a:xfrm>
        </p:spPr>
        <p:txBody>
          <a:bodyPr/>
          <a:lstStyle/>
          <a:p>
            <a:r>
              <a:rPr lang="en-US" b="1" i="1" smtClean="0"/>
              <a:t>Total Production Days</a:t>
            </a:r>
            <a:endParaRPr lang="en-US" smtClean="0"/>
          </a:p>
          <a:p>
            <a:pPr lvl="1"/>
            <a:r>
              <a:rPr lang="en-US" smtClean="0"/>
              <a:t>To get the production days required to complete the mission, divide total hours required by the hours worked per day, which will equal the total number of days required.</a:t>
            </a:r>
          </a:p>
        </p:txBody>
      </p:sp>
      <p:sp>
        <p:nvSpPr>
          <p:cNvPr id="158724" name="Rectangle 4"/>
          <p:cNvSpPr>
            <a:spLocks noGrp="1" noChangeArrowheads="1"/>
          </p:cNvSpPr>
          <p:nvPr>
            <p:ph type="body" sz="half" idx="2"/>
          </p:nvPr>
        </p:nvSpPr>
        <p:spPr>
          <a:xfrm>
            <a:off x="4876800" y="1981200"/>
            <a:ext cx="4267200" cy="4114800"/>
          </a:xfrm>
        </p:spPr>
        <p:txBody>
          <a:bodyPr/>
          <a:lstStyle/>
          <a:p>
            <a:r>
              <a:rPr lang="en-US" smtClean="0"/>
              <a:t>Example:</a:t>
            </a:r>
          </a:p>
          <a:p>
            <a:pPr lvl="1">
              <a:buFontTx/>
              <a:buNone/>
            </a:pPr>
            <a:r>
              <a:rPr lang="en-US" sz="2000" smtClean="0"/>
              <a:t>259.20 hours req. ÷ 8 hrs/day</a:t>
            </a:r>
          </a:p>
          <a:p>
            <a:pPr lvl="1">
              <a:buFontTx/>
              <a:buChar char=" "/>
            </a:pPr>
            <a:r>
              <a:rPr lang="en-US" sz="2000" smtClean="0"/>
              <a:t>                 = 32.40 or </a:t>
            </a:r>
            <a:r>
              <a:rPr lang="en-US" sz="2000" smtClean="0">
                <a:solidFill>
                  <a:srgbClr val="FF3300"/>
                </a:solidFill>
              </a:rPr>
              <a:t>33 days</a:t>
            </a:r>
            <a:endParaRPr lang="en-US" sz="2000" smtClean="0"/>
          </a:p>
          <a:p>
            <a:pPr lvl="1">
              <a:buFontTx/>
              <a:buChar char=" "/>
            </a:pPr>
            <a:endParaRPr lang="en-US" sz="2000" smtClean="0"/>
          </a:p>
          <a:p>
            <a:r>
              <a:rPr lang="en-US" sz="2400" smtClean="0"/>
              <a:t>Note:  Round days to next full day.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p:cTn id="7" dur="500" fill="hold"/>
                                        <p:tgtEl>
                                          <p:spTgt spid="15872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5872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5872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p:cTn id="13" dur="500" fill="hold"/>
                                        <p:tgtEl>
                                          <p:spTgt spid="15872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5872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5872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58724">
                                            <p:txEl>
                                              <p:pRg st="0" end="0"/>
                                            </p:txEl>
                                          </p:spTgt>
                                        </p:tgtEl>
                                        <p:attrNameLst>
                                          <p:attrName>style.visibility</p:attrName>
                                        </p:attrNameLst>
                                      </p:cBhvr>
                                      <p:to>
                                        <p:strVal val="visible"/>
                                      </p:to>
                                    </p:set>
                                    <p:animEffect transition="in" filter="slide(fromLeft)">
                                      <p:cBhvr>
                                        <p:cTn id="19" dur="500"/>
                                        <p:tgtEl>
                                          <p:spTgt spid="158724">
                                            <p:txEl>
                                              <p:pRg st="0" end="0"/>
                                            </p:txEl>
                                          </p:spTgt>
                                        </p:tgtEl>
                                      </p:cBhvr>
                                    </p:animEffect>
                                  </p:childTnLst>
                                  <p:subTnLst>
                                    <p:animClr clrSpc="rgb" dir="cw">
                                      <p:cBhvr override="childStyle">
                                        <p:cTn dur="1" fill="hold" display="0" masterRel="nextClick" afterEffect="1"/>
                                        <p:tgtEl>
                                          <p:spTgt spid="158724">
                                            <p:txEl>
                                              <p:pRg st="0" end="0"/>
                                            </p:txEl>
                                          </p:spTgt>
                                        </p:tgtEl>
                                        <p:attrNameLst>
                                          <p:attrName>ppt_c</p:attrName>
                                        </p:attrNameLst>
                                      </p:cBhvr>
                                      <p:to>
                                        <a:schemeClr val="bg2"/>
                                      </p:to>
                                    </p:animClr>
                                  </p:sub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58724">
                                            <p:txEl>
                                              <p:pRg st="1" end="1"/>
                                            </p:txEl>
                                          </p:spTgt>
                                        </p:tgtEl>
                                        <p:attrNameLst>
                                          <p:attrName>style.visibility</p:attrName>
                                        </p:attrNameLst>
                                      </p:cBhvr>
                                      <p:to>
                                        <p:strVal val="visible"/>
                                      </p:to>
                                    </p:set>
                                    <p:animEffect transition="in" filter="slide(fromLeft)">
                                      <p:cBhvr>
                                        <p:cTn id="24" dur="500"/>
                                        <p:tgtEl>
                                          <p:spTgt spid="158724">
                                            <p:txEl>
                                              <p:pRg st="1" end="1"/>
                                            </p:txEl>
                                          </p:spTgt>
                                        </p:tgtEl>
                                      </p:cBhvr>
                                    </p:animEffect>
                                  </p:childTnLst>
                                  <p:subTnLst>
                                    <p:animClr clrSpc="rgb" dir="cw">
                                      <p:cBhvr override="childStyle">
                                        <p:cTn dur="1" fill="hold" display="0" masterRel="nextClick" afterEffect="1"/>
                                        <p:tgtEl>
                                          <p:spTgt spid="158724">
                                            <p:txEl>
                                              <p:pRg st="1" end="1"/>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58724">
                                            <p:txEl>
                                              <p:pRg st="2" end="2"/>
                                            </p:txEl>
                                          </p:spTgt>
                                        </p:tgtEl>
                                        <p:attrNameLst>
                                          <p:attrName>style.visibility</p:attrName>
                                        </p:attrNameLst>
                                      </p:cBhvr>
                                      <p:to>
                                        <p:strVal val="visible"/>
                                      </p:to>
                                    </p:set>
                                    <p:animEffect transition="in" filter="slide(fromLeft)">
                                      <p:cBhvr>
                                        <p:cTn id="29" dur="500"/>
                                        <p:tgtEl>
                                          <p:spTgt spid="158724">
                                            <p:txEl>
                                              <p:pRg st="2" end="2"/>
                                            </p:txEl>
                                          </p:spTgt>
                                        </p:tgtEl>
                                      </p:cBhvr>
                                    </p:animEffect>
                                  </p:childTnLst>
                                  <p:subTnLst>
                                    <p:animClr clrSpc="rgb" dir="cw">
                                      <p:cBhvr override="childStyle">
                                        <p:cTn dur="1" fill="hold" display="0" masterRel="nextClick" afterEffect="1"/>
                                        <p:tgtEl>
                                          <p:spTgt spid="158724">
                                            <p:txEl>
                                              <p:pRg st="2" end="2"/>
                                            </p:txEl>
                                          </p:spTgt>
                                        </p:tgtEl>
                                        <p:attrNameLst>
                                          <p:attrName>ppt_c</p:attrName>
                                        </p:attrNameLst>
                                      </p:cBhvr>
                                      <p:to>
                                        <a:schemeClr val="bg2"/>
                                      </p:to>
                                    </p:animClr>
                                  </p:sub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58724">
                                            <p:txEl>
                                              <p:pRg st="4" end="4"/>
                                            </p:txEl>
                                          </p:spTgt>
                                        </p:tgtEl>
                                        <p:attrNameLst>
                                          <p:attrName>style.visibility</p:attrName>
                                        </p:attrNameLst>
                                      </p:cBhvr>
                                      <p:to>
                                        <p:strVal val="visible"/>
                                      </p:to>
                                    </p:set>
                                    <p:animEffect transition="in" filter="slide(fromLeft)">
                                      <p:cBhvr>
                                        <p:cTn id="34" dur="500"/>
                                        <p:tgtEl>
                                          <p:spTgt spid="158724">
                                            <p:txEl>
                                              <p:pRg st="4" end="4"/>
                                            </p:txEl>
                                          </p:spTgt>
                                        </p:tgtEl>
                                      </p:cBhvr>
                                    </p:animEffect>
                                  </p:childTnLst>
                                  <p:subTnLst>
                                    <p:animClr clrSpc="rgb" dir="cw">
                                      <p:cBhvr override="childStyle">
                                        <p:cTn dur="1" fill="hold" display="0" masterRel="nextClick" afterEffect="1"/>
                                        <p:tgtEl>
                                          <p:spTgt spid="158724">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bldLvl="2" autoUpdateAnimBg="0"/>
      <p:bldP spid="158724" grpId="0" build="p" bldLvl="2"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mtClean="0"/>
              <a:t>What Have You Learned?</a:t>
            </a:r>
          </a:p>
        </p:txBody>
      </p:sp>
      <p:sp>
        <p:nvSpPr>
          <p:cNvPr id="159747" name="Rectangle 3"/>
          <p:cNvSpPr>
            <a:spLocks noGrp="1" noChangeArrowheads="1"/>
          </p:cNvSpPr>
          <p:nvPr>
            <p:ph type="body" sz="half" idx="1"/>
          </p:nvPr>
        </p:nvSpPr>
        <p:spPr>
          <a:xfrm>
            <a:off x="838200" y="1524000"/>
            <a:ext cx="4191000" cy="5029200"/>
          </a:xfrm>
        </p:spPr>
        <p:txBody>
          <a:bodyPr/>
          <a:lstStyle/>
          <a:p>
            <a:r>
              <a:rPr lang="en-US" sz="2800" i="1" smtClean="0"/>
              <a:t>Problem# 16</a:t>
            </a:r>
          </a:p>
          <a:p>
            <a:r>
              <a:rPr lang="en-US" sz="2800" smtClean="0"/>
              <a:t>Figure total number production days with the following factors:</a:t>
            </a:r>
          </a:p>
          <a:p>
            <a:pPr lvl="1">
              <a:buFontTx/>
              <a:buNone/>
            </a:pPr>
            <a:r>
              <a:rPr lang="en-US" sz="2000" smtClean="0"/>
              <a:t>3  621B</a:t>
            </a:r>
          </a:p>
          <a:p>
            <a:pPr lvl="1"/>
            <a:r>
              <a:rPr lang="en-US" sz="2000" smtClean="0"/>
              <a:t>Struck loaded, loam</a:t>
            </a:r>
          </a:p>
          <a:p>
            <a:pPr lvl="1">
              <a:buFontTx/>
              <a:buNone/>
            </a:pPr>
            <a:r>
              <a:rPr lang="en-US" sz="2000" smtClean="0"/>
              <a:t>7 hr. production day</a:t>
            </a:r>
          </a:p>
          <a:p>
            <a:pPr lvl="1"/>
            <a:r>
              <a:rPr lang="en-US" sz="2000" smtClean="0"/>
              <a:t>Excellent operator</a:t>
            </a:r>
          </a:p>
          <a:p>
            <a:pPr lvl="1">
              <a:buFontTx/>
              <a:buNone/>
            </a:pPr>
            <a:r>
              <a:rPr lang="en-US" sz="2000" smtClean="0"/>
              <a:t>13.08 min. cycle time</a:t>
            </a:r>
          </a:p>
          <a:p>
            <a:pPr lvl="1"/>
            <a:r>
              <a:rPr lang="en-US" sz="2000" smtClean="0"/>
              <a:t>Compacted volume required for job 250,000 CY</a:t>
            </a:r>
          </a:p>
          <a:p>
            <a:pPr lvl="1"/>
            <a:r>
              <a:rPr lang="en-US" sz="2000" smtClean="0"/>
              <a:t>Working 60 min/hr</a:t>
            </a:r>
          </a:p>
        </p:txBody>
      </p:sp>
      <p:pic>
        <p:nvPicPr>
          <p:cNvPr id="120836" name="Picture 6" descr="DOGHOUSE"/>
          <p:cNvPicPr>
            <a:picLocks noGrp="1" noChangeAspect="1" noChangeArrowheads="1"/>
          </p:cNvPicPr>
          <p:nvPr>
            <p:ph type="clipArt" sz="half" idx="2"/>
          </p:nvPr>
        </p:nvPicPr>
        <p:blipFill>
          <a:blip r:embed="rId2" cstate="print"/>
          <a:srcRect/>
          <a:stretch>
            <a:fillRect/>
          </a:stretch>
        </p:blipFill>
        <p:spPr>
          <a:xfrm>
            <a:off x="5135563" y="2411413"/>
            <a:ext cx="3810000" cy="3252787"/>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p:cTn id="7" dur="500" fill="hold"/>
                                        <p:tgtEl>
                                          <p:spTgt spid="15974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5974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59747">
                                            <p:txEl>
                                              <p:pRg st="1" end="1"/>
                                            </p:txEl>
                                          </p:spTgt>
                                        </p:tgtEl>
                                        <p:attrNameLst>
                                          <p:attrName>style.visibility</p:attrName>
                                        </p:attrNameLst>
                                      </p:cBhvr>
                                      <p:to>
                                        <p:strVal val="visible"/>
                                      </p:to>
                                    </p:set>
                                    <p:anim calcmode="lin" valueType="num">
                                      <p:cBhvr>
                                        <p:cTn id="13" dur="500" fill="hold"/>
                                        <p:tgtEl>
                                          <p:spTgt spid="15974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5974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59747">
                                            <p:txEl>
                                              <p:pRg st="2" end="2"/>
                                            </p:txEl>
                                          </p:spTgt>
                                        </p:tgtEl>
                                        <p:attrNameLst>
                                          <p:attrName>style.visibility</p:attrName>
                                        </p:attrNameLst>
                                      </p:cBhvr>
                                      <p:to>
                                        <p:strVal val="visible"/>
                                      </p:to>
                                    </p:set>
                                    <p:anim calcmode="lin" valueType="num">
                                      <p:cBhvr>
                                        <p:cTn id="19" dur="500" fill="hold"/>
                                        <p:tgtEl>
                                          <p:spTgt spid="15974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5974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59747">
                                            <p:txEl>
                                              <p:pRg st="3" end="3"/>
                                            </p:txEl>
                                          </p:spTgt>
                                        </p:tgtEl>
                                        <p:attrNameLst>
                                          <p:attrName>style.visibility</p:attrName>
                                        </p:attrNameLst>
                                      </p:cBhvr>
                                      <p:to>
                                        <p:strVal val="visible"/>
                                      </p:to>
                                    </p:set>
                                    <p:anim calcmode="lin" valueType="num">
                                      <p:cBhvr>
                                        <p:cTn id="25" dur="500" fill="hold"/>
                                        <p:tgtEl>
                                          <p:spTgt spid="15974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5974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59747">
                                            <p:txEl>
                                              <p:pRg st="4" end="4"/>
                                            </p:txEl>
                                          </p:spTgt>
                                        </p:tgtEl>
                                        <p:attrNameLst>
                                          <p:attrName>style.visibility</p:attrName>
                                        </p:attrNameLst>
                                      </p:cBhvr>
                                      <p:to>
                                        <p:strVal val="visible"/>
                                      </p:to>
                                    </p:set>
                                    <p:anim calcmode="lin" valueType="num">
                                      <p:cBhvr>
                                        <p:cTn id="31" dur="500" fill="hold"/>
                                        <p:tgtEl>
                                          <p:spTgt spid="159747">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15974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159747">
                                            <p:txEl>
                                              <p:pRg st="5" end="5"/>
                                            </p:txEl>
                                          </p:spTgt>
                                        </p:tgtEl>
                                        <p:attrNameLst>
                                          <p:attrName>style.visibility</p:attrName>
                                        </p:attrNameLst>
                                      </p:cBhvr>
                                      <p:to>
                                        <p:strVal val="visible"/>
                                      </p:to>
                                    </p:set>
                                    <p:anim calcmode="lin" valueType="num">
                                      <p:cBhvr>
                                        <p:cTn id="37" dur="500" fill="hold"/>
                                        <p:tgtEl>
                                          <p:spTgt spid="159747">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15974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159747">
                                            <p:txEl>
                                              <p:pRg st="6" end="6"/>
                                            </p:txEl>
                                          </p:spTgt>
                                        </p:tgtEl>
                                        <p:attrNameLst>
                                          <p:attrName>style.visibility</p:attrName>
                                        </p:attrNameLst>
                                      </p:cBhvr>
                                      <p:to>
                                        <p:strVal val="visible"/>
                                      </p:to>
                                    </p:set>
                                    <p:anim calcmode="lin" valueType="num">
                                      <p:cBhvr>
                                        <p:cTn id="43" dur="500" fill="hold"/>
                                        <p:tgtEl>
                                          <p:spTgt spid="159747">
                                            <p:txEl>
                                              <p:pRg st="6" end="6"/>
                                            </p:txEl>
                                          </p:spTgt>
                                        </p:tgtEl>
                                        <p:attrNameLst>
                                          <p:attrName>ppt_w</p:attrName>
                                        </p:attrNameLst>
                                      </p:cBhvr>
                                      <p:tavLst>
                                        <p:tav tm="0">
                                          <p:val>
                                            <p:strVal val="4*#ppt_w"/>
                                          </p:val>
                                        </p:tav>
                                        <p:tav tm="100000">
                                          <p:val>
                                            <p:strVal val="#ppt_w"/>
                                          </p:val>
                                        </p:tav>
                                      </p:tavLst>
                                    </p:anim>
                                    <p:anim calcmode="lin" valueType="num">
                                      <p:cBhvr>
                                        <p:cTn id="44" dur="500" fill="hold"/>
                                        <p:tgtEl>
                                          <p:spTgt spid="159747">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6" end="6"/>
                                            </p:txEl>
                                          </p:spTgt>
                                        </p:tgtEl>
                                        <p:attrNameLst>
                                          <p:attrName>ppt_c</p:attrName>
                                        </p:attrNameLst>
                                      </p:cBhvr>
                                      <p:to>
                                        <a:srgbClr val="B2B2B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159747">
                                            <p:txEl>
                                              <p:pRg st="7" end="7"/>
                                            </p:txEl>
                                          </p:spTgt>
                                        </p:tgtEl>
                                        <p:attrNameLst>
                                          <p:attrName>style.visibility</p:attrName>
                                        </p:attrNameLst>
                                      </p:cBhvr>
                                      <p:to>
                                        <p:strVal val="visible"/>
                                      </p:to>
                                    </p:set>
                                    <p:anim calcmode="lin" valueType="num">
                                      <p:cBhvr>
                                        <p:cTn id="49" dur="500" fill="hold"/>
                                        <p:tgtEl>
                                          <p:spTgt spid="159747">
                                            <p:txEl>
                                              <p:pRg st="7" end="7"/>
                                            </p:txEl>
                                          </p:spTgt>
                                        </p:tgtEl>
                                        <p:attrNameLst>
                                          <p:attrName>ppt_w</p:attrName>
                                        </p:attrNameLst>
                                      </p:cBhvr>
                                      <p:tavLst>
                                        <p:tav tm="0">
                                          <p:val>
                                            <p:strVal val="4*#ppt_w"/>
                                          </p:val>
                                        </p:tav>
                                        <p:tav tm="100000">
                                          <p:val>
                                            <p:strVal val="#ppt_w"/>
                                          </p:val>
                                        </p:tav>
                                      </p:tavLst>
                                    </p:anim>
                                    <p:anim calcmode="lin" valueType="num">
                                      <p:cBhvr>
                                        <p:cTn id="50" dur="500" fill="hold"/>
                                        <p:tgtEl>
                                          <p:spTgt spid="159747">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7" end="7"/>
                                            </p:txEl>
                                          </p:spTgt>
                                        </p:tgtEl>
                                        <p:attrNameLst>
                                          <p:attrName>ppt_c</p:attrName>
                                        </p:attrNameLst>
                                      </p:cBhvr>
                                      <p:to>
                                        <a:srgbClr val="B2B2B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159747">
                                            <p:txEl>
                                              <p:pRg st="8" end="8"/>
                                            </p:txEl>
                                          </p:spTgt>
                                        </p:tgtEl>
                                        <p:attrNameLst>
                                          <p:attrName>style.visibility</p:attrName>
                                        </p:attrNameLst>
                                      </p:cBhvr>
                                      <p:to>
                                        <p:strVal val="visible"/>
                                      </p:to>
                                    </p:set>
                                    <p:anim calcmode="lin" valueType="num">
                                      <p:cBhvr>
                                        <p:cTn id="55" dur="500" fill="hold"/>
                                        <p:tgtEl>
                                          <p:spTgt spid="159747">
                                            <p:txEl>
                                              <p:pRg st="8" end="8"/>
                                            </p:txEl>
                                          </p:spTgt>
                                        </p:tgtEl>
                                        <p:attrNameLst>
                                          <p:attrName>ppt_w</p:attrName>
                                        </p:attrNameLst>
                                      </p:cBhvr>
                                      <p:tavLst>
                                        <p:tav tm="0">
                                          <p:val>
                                            <p:strVal val="4*#ppt_w"/>
                                          </p:val>
                                        </p:tav>
                                        <p:tav tm="100000">
                                          <p:val>
                                            <p:strVal val="#ppt_w"/>
                                          </p:val>
                                        </p:tav>
                                      </p:tavLst>
                                    </p:anim>
                                    <p:anim calcmode="lin" valueType="num">
                                      <p:cBhvr>
                                        <p:cTn id="56" dur="500" fill="hold"/>
                                        <p:tgtEl>
                                          <p:spTgt spid="159747">
                                            <p:txEl>
                                              <p:pRg st="8" end="8"/>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59747">
                                            <p:txEl>
                                              <p:pRg st="8" end="8"/>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bldLvl="2"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mtClean="0"/>
              <a:t>Solution</a:t>
            </a:r>
          </a:p>
        </p:txBody>
      </p:sp>
      <p:sp>
        <p:nvSpPr>
          <p:cNvPr id="160771" name="Rectangle 3"/>
          <p:cNvSpPr>
            <a:spLocks noGrp="1" noChangeArrowheads="1"/>
          </p:cNvSpPr>
          <p:nvPr>
            <p:ph type="body" sz="half" idx="1"/>
          </p:nvPr>
        </p:nvSpPr>
        <p:spPr>
          <a:xfrm>
            <a:off x="914400" y="1600200"/>
            <a:ext cx="4068763" cy="4114800"/>
          </a:xfrm>
        </p:spPr>
        <p:txBody>
          <a:bodyPr/>
          <a:lstStyle/>
          <a:p>
            <a:r>
              <a:rPr lang="en-US" smtClean="0"/>
              <a:t>Step #11</a:t>
            </a:r>
          </a:p>
          <a:p>
            <a:pPr lvl="1">
              <a:buFontTx/>
              <a:buNone/>
            </a:pPr>
            <a:r>
              <a:rPr lang="en-US" smtClean="0"/>
              <a:t>       60 	Min/hr</a:t>
            </a:r>
          </a:p>
          <a:p>
            <a:pPr lvl="1">
              <a:buFontTx/>
              <a:buChar char=" "/>
            </a:pPr>
            <a:r>
              <a:rPr lang="en-US" u="sng" smtClean="0"/>
              <a:t>÷13.08	</a:t>
            </a:r>
            <a:r>
              <a:rPr lang="en-US" smtClean="0"/>
              <a:t>CT</a:t>
            </a:r>
          </a:p>
          <a:p>
            <a:pPr lvl="1">
              <a:buFontTx/>
              <a:buChar char=" "/>
            </a:pPr>
            <a:r>
              <a:rPr lang="en-US" smtClean="0"/>
              <a:t>   </a:t>
            </a:r>
            <a:r>
              <a:rPr lang="en-US" smtClean="0">
                <a:solidFill>
                  <a:srgbClr val="FF3300"/>
                </a:solidFill>
              </a:rPr>
              <a:t>4.59	TPH</a:t>
            </a:r>
            <a:endParaRPr lang="en-US" smtClean="0"/>
          </a:p>
          <a:p>
            <a:r>
              <a:rPr lang="en-US" smtClean="0"/>
              <a:t>Step #12</a:t>
            </a:r>
          </a:p>
          <a:p>
            <a:pPr lvl="1">
              <a:buFontTx/>
              <a:buNone/>
            </a:pPr>
            <a:r>
              <a:rPr lang="en-US" smtClean="0"/>
              <a:t>   4.59	TPH</a:t>
            </a:r>
          </a:p>
          <a:p>
            <a:pPr lvl="1">
              <a:buFontTx/>
              <a:buChar char=" "/>
            </a:pPr>
            <a:r>
              <a:rPr lang="en-US" smtClean="0"/>
              <a:t>x 14	ALS</a:t>
            </a:r>
          </a:p>
          <a:p>
            <a:pPr lvl="1">
              <a:buFontTx/>
              <a:buChar char=" "/>
            </a:pPr>
            <a:r>
              <a:rPr lang="en-US" u="sng" smtClean="0"/>
              <a:t>x1.0</a:t>
            </a:r>
            <a:r>
              <a:rPr lang="en-US" smtClean="0"/>
              <a:t>	</a:t>
            </a:r>
            <a:r>
              <a:rPr lang="en-US" sz="2000" smtClean="0"/>
              <a:t>Efficiency factor</a:t>
            </a:r>
          </a:p>
          <a:p>
            <a:pPr lvl="1">
              <a:buFontTx/>
              <a:buChar char=" "/>
            </a:pPr>
            <a:r>
              <a:rPr lang="en-US" smtClean="0"/>
              <a:t>64.26 or </a:t>
            </a:r>
            <a:r>
              <a:rPr lang="en-US" smtClean="0">
                <a:solidFill>
                  <a:srgbClr val="FF3300"/>
                </a:solidFill>
              </a:rPr>
              <a:t>64	LCYPH</a:t>
            </a:r>
            <a:endParaRPr lang="en-US" sz="2000" smtClean="0"/>
          </a:p>
        </p:txBody>
      </p:sp>
      <p:sp>
        <p:nvSpPr>
          <p:cNvPr id="160772" name="Rectangle 4"/>
          <p:cNvSpPr>
            <a:spLocks noGrp="1" noChangeArrowheads="1"/>
          </p:cNvSpPr>
          <p:nvPr>
            <p:ph type="body" sz="half" idx="2"/>
          </p:nvPr>
        </p:nvSpPr>
        <p:spPr>
          <a:xfrm>
            <a:off x="4876800" y="1600200"/>
            <a:ext cx="4267200" cy="4876800"/>
          </a:xfrm>
        </p:spPr>
        <p:txBody>
          <a:bodyPr/>
          <a:lstStyle/>
          <a:p>
            <a:pPr>
              <a:lnSpc>
                <a:spcPct val="90000"/>
              </a:lnSpc>
            </a:pPr>
            <a:r>
              <a:rPr lang="en-US" smtClean="0"/>
              <a:t>Step #13</a:t>
            </a:r>
          </a:p>
          <a:p>
            <a:pPr lvl="1">
              <a:lnSpc>
                <a:spcPct val="90000"/>
              </a:lnSpc>
              <a:buFontTx/>
              <a:buNone/>
            </a:pPr>
            <a:r>
              <a:rPr lang="en-US" smtClean="0"/>
              <a:t>      64	LCYPH</a:t>
            </a:r>
          </a:p>
          <a:p>
            <a:pPr lvl="1">
              <a:lnSpc>
                <a:spcPct val="90000"/>
              </a:lnSpc>
              <a:buFontTx/>
              <a:buChar char=" "/>
            </a:pPr>
            <a:r>
              <a:rPr lang="en-US" u="sng" smtClean="0"/>
              <a:t>x.72</a:t>
            </a:r>
            <a:r>
              <a:rPr lang="en-US" smtClean="0"/>
              <a:t>	</a:t>
            </a:r>
            <a:r>
              <a:rPr lang="en-US" sz="2000" smtClean="0"/>
              <a:t>Conversion Factor</a:t>
            </a:r>
          </a:p>
          <a:p>
            <a:pPr lvl="1">
              <a:lnSpc>
                <a:spcPct val="90000"/>
              </a:lnSpc>
              <a:buFontTx/>
              <a:buChar char=" "/>
            </a:pPr>
            <a:r>
              <a:rPr lang="en-US" smtClean="0"/>
              <a:t>46.08 or </a:t>
            </a:r>
            <a:r>
              <a:rPr lang="en-US" smtClean="0">
                <a:solidFill>
                  <a:srgbClr val="FF3300"/>
                </a:solidFill>
              </a:rPr>
              <a:t>46 	CCYPH</a:t>
            </a:r>
            <a:endParaRPr lang="en-US" smtClean="0"/>
          </a:p>
          <a:p>
            <a:pPr>
              <a:lnSpc>
                <a:spcPct val="90000"/>
              </a:lnSpc>
            </a:pPr>
            <a:r>
              <a:rPr lang="en-US" smtClean="0"/>
              <a:t>Step #14</a:t>
            </a:r>
          </a:p>
          <a:p>
            <a:pPr lvl="1">
              <a:lnSpc>
                <a:spcPct val="90000"/>
              </a:lnSpc>
              <a:buFontTx/>
              <a:buNone/>
            </a:pPr>
            <a:r>
              <a:rPr lang="en-US" u="sng" smtClean="0"/>
              <a:t>  250,000</a:t>
            </a:r>
            <a:r>
              <a:rPr lang="en-US" smtClean="0"/>
              <a:t>	Req vol</a:t>
            </a:r>
          </a:p>
          <a:p>
            <a:pPr lvl="1">
              <a:lnSpc>
                <a:spcPct val="90000"/>
              </a:lnSpc>
              <a:buFontTx/>
              <a:buChar char=" "/>
            </a:pPr>
            <a:r>
              <a:rPr lang="en-US" smtClean="0"/>
              <a:t>  46 x 3	 = </a:t>
            </a:r>
            <a:r>
              <a:rPr lang="en-US" smtClean="0">
                <a:solidFill>
                  <a:srgbClr val="FF3300"/>
                </a:solidFill>
              </a:rPr>
              <a:t>1,811.59 hrs</a:t>
            </a:r>
            <a:endParaRPr lang="en-US" smtClean="0"/>
          </a:p>
          <a:p>
            <a:pPr>
              <a:lnSpc>
                <a:spcPct val="90000"/>
              </a:lnSpc>
            </a:pPr>
            <a:r>
              <a:rPr lang="en-US" smtClean="0"/>
              <a:t>Step #15</a:t>
            </a:r>
          </a:p>
          <a:p>
            <a:pPr lvl="1">
              <a:lnSpc>
                <a:spcPct val="90000"/>
              </a:lnSpc>
              <a:buFontTx/>
              <a:buNone/>
            </a:pPr>
            <a:r>
              <a:rPr lang="en-US" smtClean="0"/>
              <a:t>   1,811.59	hrs req</a:t>
            </a:r>
          </a:p>
          <a:p>
            <a:pPr lvl="1">
              <a:lnSpc>
                <a:spcPct val="90000"/>
              </a:lnSpc>
              <a:buFontTx/>
              <a:buChar char=" "/>
            </a:pPr>
            <a:r>
              <a:rPr lang="en-US" u="sng" smtClean="0"/>
              <a:t>  ÷        7</a:t>
            </a:r>
            <a:r>
              <a:rPr lang="en-US" smtClean="0"/>
              <a:t> 	Hrs/day</a:t>
            </a:r>
          </a:p>
          <a:p>
            <a:pPr lvl="1">
              <a:lnSpc>
                <a:spcPct val="90000"/>
              </a:lnSpc>
              <a:buFontTx/>
              <a:buChar char=" "/>
            </a:pPr>
            <a:r>
              <a:rPr lang="en-US" smtClean="0"/>
              <a:t>258.8 or </a:t>
            </a:r>
            <a:r>
              <a:rPr lang="en-US" smtClean="0">
                <a:solidFill>
                  <a:srgbClr val="FF3300"/>
                </a:solidFill>
              </a:rPr>
              <a:t>259 	Days</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dissolve">
                                      <p:cBhvr>
                                        <p:cTn id="7" dur="500"/>
                                        <p:tgtEl>
                                          <p:spTgt spid="160771">
                                            <p:txEl>
                                              <p:pRg st="0" end="0"/>
                                            </p:txEl>
                                          </p:spTgt>
                                        </p:tgtEl>
                                      </p:cBhvr>
                                    </p:animEffect>
                                  </p:childTnLst>
                                  <p:subTnLst>
                                    <p:animClr clrSpc="rgb" dir="cw">
                                      <p:cBhvr override="childStyle">
                                        <p:cTn dur="1" fill="hold" display="0" masterRel="nextClick" afterEffect="1"/>
                                        <p:tgtEl>
                                          <p:spTgt spid="16077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0771">
                                            <p:txEl>
                                              <p:pRg st="1" end="1"/>
                                            </p:txEl>
                                          </p:spTgt>
                                        </p:tgtEl>
                                        <p:attrNameLst>
                                          <p:attrName>style.visibility</p:attrName>
                                        </p:attrNameLst>
                                      </p:cBhvr>
                                      <p:to>
                                        <p:strVal val="visible"/>
                                      </p:to>
                                    </p:set>
                                    <p:animEffect transition="in" filter="dissolve">
                                      <p:cBhvr>
                                        <p:cTn id="12" dur="500"/>
                                        <p:tgtEl>
                                          <p:spTgt spid="160771">
                                            <p:txEl>
                                              <p:pRg st="1" end="1"/>
                                            </p:txEl>
                                          </p:spTgt>
                                        </p:tgtEl>
                                      </p:cBhvr>
                                    </p:animEffect>
                                  </p:childTnLst>
                                  <p:subTnLst>
                                    <p:animClr clrSpc="rgb" dir="cw">
                                      <p:cBhvr override="childStyle">
                                        <p:cTn dur="1" fill="hold" display="0" masterRel="nextClick" afterEffect="1"/>
                                        <p:tgtEl>
                                          <p:spTgt spid="16077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0771">
                                            <p:txEl>
                                              <p:pRg st="2" end="2"/>
                                            </p:txEl>
                                          </p:spTgt>
                                        </p:tgtEl>
                                        <p:attrNameLst>
                                          <p:attrName>style.visibility</p:attrName>
                                        </p:attrNameLst>
                                      </p:cBhvr>
                                      <p:to>
                                        <p:strVal val="visible"/>
                                      </p:to>
                                    </p:set>
                                    <p:animEffect transition="in" filter="dissolve">
                                      <p:cBhvr>
                                        <p:cTn id="17" dur="500"/>
                                        <p:tgtEl>
                                          <p:spTgt spid="160771">
                                            <p:txEl>
                                              <p:pRg st="2" end="2"/>
                                            </p:txEl>
                                          </p:spTgt>
                                        </p:tgtEl>
                                      </p:cBhvr>
                                    </p:animEffect>
                                  </p:childTnLst>
                                  <p:subTnLst>
                                    <p:animClr clrSpc="rgb" dir="cw">
                                      <p:cBhvr override="childStyle">
                                        <p:cTn dur="1" fill="hold" display="0" masterRel="nextClick" afterEffect="1"/>
                                        <p:tgtEl>
                                          <p:spTgt spid="16077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0771">
                                            <p:txEl>
                                              <p:pRg st="3" end="3"/>
                                            </p:txEl>
                                          </p:spTgt>
                                        </p:tgtEl>
                                        <p:attrNameLst>
                                          <p:attrName>style.visibility</p:attrName>
                                        </p:attrNameLst>
                                      </p:cBhvr>
                                      <p:to>
                                        <p:strVal val="visible"/>
                                      </p:to>
                                    </p:set>
                                    <p:animEffect transition="in" filter="dissolve">
                                      <p:cBhvr>
                                        <p:cTn id="22" dur="500"/>
                                        <p:tgtEl>
                                          <p:spTgt spid="160771">
                                            <p:txEl>
                                              <p:pRg st="3" end="3"/>
                                            </p:txEl>
                                          </p:spTgt>
                                        </p:tgtEl>
                                      </p:cBhvr>
                                    </p:animEffect>
                                  </p:childTnLst>
                                  <p:subTnLst>
                                    <p:animClr clrSpc="rgb" dir="cw">
                                      <p:cBhvr override="childStyle">
                                        <p:cTn dur="1" fill="hold" display="0" masterRel="nextClick" afterEffect="1"/>
                                        <p:tgtEl>
                                          <p:spTgt spid="16077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0771">
                                            <p:txEl>
                                              <p:pRg st="4" end="4"/>
                                            </p:txEl>
                                          </p:spTgt>
                                        </p:tgtEl>
                                        <p:attrNameLst>
                                          <p:attrName>style.visibility</p:attrName>
                                        </p:attrNameLst>
                                      </p:cBhvr>
                                      <p:to>
                                        <p:strVal val="visible"/>
                                      </p:to>
                                    </p:set>
                                    <p:animEffect transition="in" filter="dissolve">
                                      <p:cBhvr>
                                        <p:cTn id="27" dur="500"/>
                                        <p:tgtEl>
                                          <p:spTgt spid="160771">
                                            <p:txEl>
                                              <p:pRg st="4" end="4"/>
                                            </p:txEl>
                                          </p:spTgt>
                                        </p:tgtEl>
                                      </p:cBhvr>
                                    </p:animEffect>
                                  </p:childTnLst>
                                  <p:subTnLst>
                                    <p:animClr clrSpc="rgb" dir="cw">
                                      <p:cBhvr override="childStyle">
                                        <p:cTn dur="1" fill="hold" display="0" masterRel="nextClick" afterEffect="1"/>
                                        <p:tgtEl>
                                          <p:spTgt spid="16077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0771">
                                            <p:txEl>
                                              <p:pRg st="5" end="5"/>
                                            </p:txEl>
                                          </p:spTgt>
                                        </p:tgtEl>
                                        <p:attrNameLst>
                                          <p:attrName>style.visibility</p:attrName>
                                        </p:attrNameLst>
                                      </p:cBhvr>
                                      <p:to>
                                        <p:strVal val="visible"/>
                                      </p:to>
                                    </p:set>
                                    <p:animEffect transition="in" filter="dissolve">
                                      <p:cBhvr>
                                        <p:cTn id="32" dur="500"/>
                                        <p:tgtEl>
                                          <p:spTgt spid="160771">
                                            <p:txEl>
                                              <p:pRg st="5" end="5"/>
                                            </p:txEl>
                                          </p:spTgt>
                                        </p:tgtEl>
                                      </p:cBhvr>
                                    </p:animEffect>
                                  </p:childTnLst>
                                  <p:subTnLst>
                                    <p:animClr clrSpc="rgb" dir="cw">
                                      <p:cBhvr override="childStyle">
                                        <p:cTn dur="1" fill="hold" display="0" masterRel="nextClick" afterEffect="1"/>
                                        <p:tgtEl>
                                          <p:spTgt spid="16077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0771">
                                            <p:txEl>
                                              <p:pRg st="6" end="6"/>
                                            </p:txEl>
                                          </p:spTgt>
                                        </p:tgtEl>
                                        <p:attrNameLst>
                                          <p:attrName>style.visibility</p:attrName>
                                        </p:attrNameLst>
                                      </p:cBhvr>
                                      <p:to>
                                        <p:strVal val="visible"/>
                                      </p:to>
                                    </p:set>
                                    <p:animEffect transition="in" filter="dissolve">
                                      <p:cBhvr>
                                        <p:cTn id="37" dur="500"/>
                                        <p:tgtEl>
                                          <p:spTgt spid="160771">
                                            <p:txEl>
                                              <p:pRg st="6" end="6"/>
                                            </p:txEl>
                                          </p:spTgt>
                                        </p:tgtEl>
                                      </p:cBhvr>
                                    </p:animEffect>
                                  </p:childTnLst>
                                  <p:subTnLst>
                                    <p:animClr clrSpc="rgb" dir="cw">
                                      <p:cBhvr override="childStyle">
                                        <p:cTn dur="1" fill="hold" display="0" masterRel="nextClick" afterEffect="1"/>
                                        <p:tgtEl>
                                          <p:spTgt spid="160771">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0771">
                                            <p:txEl>
                                              <p:pRg st="7" end="7"/>
                                            </p:txEl>
                                          </p:spTgt>
                                        </p:tgtEl>
                                        <p:attrNameLst>
                                          <p:attrName>style.visibility</p:attrName>
                                        </p:attrNameLst>
                                      </p:cBhvr>
                                      <p:to>
                                        <p:strVal val="visible"/>
                                      </p:to>
                                    </p:set>
                                    <p:animEffect transition="in" filter="dissolve">
                                      <p:cBhvr>
                                        <p:cTn id="42" dur="500"/>
                                        <p:tgtEl>
                                          <p:spTgt spid="160771">
                                            <p:txEl>
                                              <p:pRg st="7" end="7"/>
                                            </p:txEl>
                                          </p:spTgt>
                                        </p:tgtEl>
                                      </p:cBhvr>
                                    </p:animEffect>
                                  </p:childTnLst>
                                  <p:subTnLst>
                                    <p:animClr clrSpc="rgb" dir="cw">
                                      <p:cBhvr override="childStyle">
                                        <p:cTn dur="1" fill="hold" display="0" masterRel="nextClick" afterEffect="1"/>
                                        <p:tgtEl>
                                          <p:spTgt spid="160771">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0771">
                                            <p:txEl>
                                              <p:pRg st="8" end="8"/>
                                            </p:txEl>
                                          </p:spTgt>
                                        </p:tgtEl>
                                        <p:attrNameLst>
                                          <p:attrName>style.visibility</p:attrName>
                                        </p:attrNameLst>
                                      </p:cBhvr>
                                      <p:to>
                                        <p:strVal val="visible"/>
                                      </p:to>
                                    </p:set>
                                    <p:animEffect transition="in" filter="dissolve">
                                      <p:cBhvr>
                                        <p:cTn id="47" dur="500"/>
                                        <p:tgtEl>
                                          <p:spTgt spid="160771">
                                            <p:txEl>
                                              <p:pRg st="8" end="8"/>
                                            </p:txEl>
                                          </p:spTgt>
                                        </p:tgtEl>
                                      </p:cBhvr>
                                    </p:animEffect>
                                  </p:childTnLst>
                                  <p:subTnLst>
                                    <p:animClr clrSpc="rgb" dir="cw">
                                      <p:cBhvr override="childStyle">
                                        <p:cTn dur="1" fill="hold" display="0" masterRel="nextClick" afterEffect="1"/>
                                        <p:tgtEl>
                                          <p:spTgt spid="160771">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0772">
                                            <p:txEl>
                                              <p:pRg st="0" end="0"/>
                                            </p:txEl>
                                          </p:spTgt>
                                        </p:tgtEl>
                                        <p:attrNameLst>
                                          <p:attrName>style.visibility</p:attrName>
                                        </p:attrNameLst>
                                      </p:cBhvr>
                                      <p:to>
                                        <p:strVal val="visible"/>
                                      </p:to>
                                    </p:set>
                                    <p:animEffect transition="in" filter="dissolve">
                                      <p:cBhvr>
                                        <p:cTn id="52" dur="500"/>
                                        <p:tgtEl>
                                          <p:spTgt spid="160772">
                                            <p:txEl>
                                              <p:pRg st="0" end="0"/>
                                            </p:txEl>
                                          </p:spTgt>
                                        </p:tgtEl>
                                      </p:cBhvr>
                                    </p:animEffect>
                                  </p:childTnLst>
                                  <p:subTnLst>
                                    <p:animClr clrSpc="rgb" dir="cw">
                                      <p:cBhvr override="childStyle">
                                        <p:cTn dur="1" fill="hold" display="0" masterRel="nextClick" afterEffect="1"/>
                                        <p:tgtEl>
                                          <p:spTgt spid="160772">
                                            <p:txEl>
                                              <p:pRg st="0" end="0"/>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0772">
                                            <p:txEl>
                                              <p:pRg st="1" end="1"/>
                                            </p:txEl>
                                          </p:spTgt>
                                        </p:tgtEl>
                                        <p:attrNameLst>
                                          <p:attrName>style.visibility</p:attrName>
                                        </p:attrNameLst>
                                      </p:cBhvr>
                                      <p:to>
                                        <p:strVal val="visible"/>
                                      </p:to>
                                    </p:set>
                                    <p:animEffect transition="in" filter="dissolve">
                                      <p:cBhvr>
                                        <p:cTn id="57" dur="500"/>
                                        <p:tgtEl>
                                          <p:spTgt spid="160772">
                                            <p:txEl>
                                              <p:pRg st="1" end="1"/>
                                            </p:txEl>
                                          </p:spTgt>
                                        </p:tgtEl>
                                      </p:cBhvr>
                                    </p:animEffect>
                                  </p:childTnLst>
                                  <p:subTnLst>
                                    <p:animClr clrSpc="rgb" dir="cw">
                                      <p:cBhvr override="childStyle">
                                        <p:cTn dur="1" fill="hold" display="0" masterRel="nextClick" afterEffect="1"/>
                                        <p:tgtEl>
                                          <p:spTgt spid="160772">
                                            <p:txEl>
                                              <p:pRg st="1" end="1"/>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60772">
                                            <p:txEl>
                                              <p:pRg st="2" end="2"/>
                                            </p:txEl>
                                          </p:spTgt>
                                        </p:tgtEl>
                                        <p:attrNameLst>
                                          <p:attrName>style.visibility</p:attrName>
                                        </p:attrNameLst>
                                      </p:cBhvr>
                                      <p:to>
                                        <p:strVal val="visible"/>
                                      </p:to>
                                    </p:set>
                                    <p:animEffect transition="in" filter="dissolve">
                                      <p:cBhvr>
                                        <p:cTn id="62" dur="500"/>
                                        <p:tgtEl>
                                          <p:spTgt spid="160772">
                                            <p:txEl>
                                              <p:pRg st="2" end="2"/>
                                            </p:txEl>
                                          </p:spTgt>
                                        </p:tgtEl>
                                      </p:cBhvr>
                                    </p:animEffect>
                                  </p:childTnLst>
                                  <p:subTnLst>
                                    <p:animClr clrSpc="rgb" dir="cw">
                                      <p:cBhvr override="childStyle">
                                        <p:cTn dur="1" fill="hold" display="0" masterRel="nextClick" afterEffect="1"/>
                                        <p:tgtEl>
                                          <p:spTgt spid="160772">
                                            <p:txEl>
                                              <p:pRg st="2" end="2"/>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60772">
                                            <p:txEl>
                                              <p:pRg st="3" end="3"/>
                                            </p:txEl>
                                          </p:spTgt>
                                        </p:tgtEl>
                                        <p:attrNameLst>
                                          <p:attrName>style.visibility</p:attrName>
                                        </p:attrNameLst>
                                      </p:cBhvr>
                                      <p:to>
                                        <p:strVal val="visible"/>
                                      </p:to>
                                    </p:set>
                                    <p:animEffect transition="in" filter="dissolve">
                                      <p:cBhvr>
                                        <p:cTn id="67" dur="500"/>
                                        <p:tgtEl>
                                          <p:spTgt spid="160772">
                                            <p:txEl>
                                              <p:pRg st="3" end="3"/>
                                            </p:txEl>
                                          </p:spTgt>
                                        </p:tgtEl>
                                      </p:cBhvr>
                                    </p:animEffect>
                                  </p:childTnLst>
                                  <p:subTnLst>
                                    <p:animClr clrSpc="rgb" dir="cw">
                                      <p:cBhvr override="childStyle">
                                        <p:cTn dur="1" fill="hold" display="0" masterRel="nextClick" afterEffect="1"/>
                                        <p:tgtEl>
                                          <p:spTgt spid="160772">
                                            <p:txEl>
                                              <p:pRg st="3" end="3"/>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60772">
                                            <p:txEl>
                                              <p:pRg st="4" end="4"/>
                                            </p:txEl>
                                          </p:spTgt>
                                        </p:tgtEl>
                                        <p:attrNameLst>
                                          <p:attrName>style.visibility</p:attrName>
                                        </p:attrNameLst>
                                      </p:cBhvr>
                                      <p:to>
                                        <p:strVal val="visible"/>
                                      </p:to>
                                    </p:set>
                                    <p:animEffect transition="in" filter="dissolve">
                                      <p:cBhvr>
                                        <p:cTn id="72" dur="500"/>
                                        <p:tgtEl>
                                          <p:spTgt spid="160772">
                                            <p:txEl>
                                              <p:pRg st="4" end="4"/>
                                            </p:txEl>
                                          </p:spTgt>
                                        </p:tgtEl>
                                      </p:cBhvr>
                                    </p:animEffect>
                                  </p:childTnLst>
                                  <p:subTnLst>
                                    <p:animClr clrSpc="rgb" dir="cw">
                                      <p:cBhvr override="childStyle">
                                        <p:cTn dur="1" fill="hold" display="0" masterRel="nextClick" afterEffect="1"/>
                                        <p:tgtEl>
                                          <p:spTgt spid="160772">
                                            <p:txEl>
                                              <p:pRg st="4" end="4"/>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60772">
                                            <p:txEl>
                                              <p:pRg st="5" end="5"/>
                                            </p:txEl>
                                          </p:spTgt>
                                        </p:tgtEl>
                                        <p:attrNameLst>
                                          <p:attrName>style.visibility</p:attrName>
                                        </p:attrNameLst>
                                      </p:cBhvr>
                                      <p:to>
                                        <p:strVal val="visible"/>
                                      </p:to>
                                    </p:set>
                                    <p:animEffect transition="in" filter="dissolve">
                                      <p:cBhvr>
                                        <p:cTn id="77" dur="500"/>
                                        <p:tgtEl>
                                          <p:spTgt spid="160772">
                                            <p:txEl>
                                              <p:pRg st="5" end="5"/>
                                            </p:txEl>
                                          </p:spTgt>
                                        </p:tgtEl>
                                      </p:cBhvr>
                                    </p:animEffect>
                                  </p:childTnLst>
                                  <p:subTnLst>
                                    <p:animClr clrSpc="rgb" dir="cw">
                                      <p:cBhvr override="childStyle">
                                        <p:cTn dur="1" fill="hold" display="0" masterRel="nextClick" afterEffect="1"/>
                                        <p:tgtEl>
                                          <p:spTgt spid="160772">
                                            <p:txEl>
                                              <p:pRg st="5" end="5"/>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60772">
                                            <p:txEl>
                                              <p:pRg st="6" end="6"/>
                                            </p:txEl>
                                          </p:spTgt>
                                        </p:tgtEl>
                                        <p:attrNameLst>
                                          <p:attrName>style.visibility</p:attrName>
                                        </p:attrNameLst>
                                      </p:cBhvr>
                                      <p:to>
                                        <p:strVal val="visible"/>
                                      </p:to>
                                    </p:set>
                                    <p:animEffect transition="in" filter="dissolve">
                                      <p:cBhvr>
                                        <p:cTn id="82" dur="500"/>
                                        <p:tgtEl>
                                          <p:spTgt spid="160772">
                                            <p:txEl>
                                              <p:pRg st="6" end="6"/>
                                            </p:txEl>
                                          </p:spTgt>
                                        </p:tgtEl>
                                      </p:cBhvr>
                                    </p:animEffect>
                                  </p:childTnLst>
                                  <p:subTnLst>
                                    <p:animClr clrSpc="rgb" dir="cw">
                                      <p:cBhvr override="childStyle">
                                        <p:cTn dur="1" fill="hold" display="0" masterRel="nextClick" afterEffect="1"/>
                                        <p:tgtEl>
                                          <p:spTgt spid="160772">
                                            <p:txEl>
                                              <p:pRg st="6" end="6"/>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60772">
                                            <p:txEl>
                                              <p:pRg st="7" end="7"/>
                                            </p:txEl>
                                          </p:spTgt>
                                        </p:tgtEl>
                                        <p:attrNameLst>
                                          <p:attrName>style.visibility</p:attrName>
                                        </p:attrNameLst>
                                      </p:cBhvr>
                                      <p:to>
                                        <p:strVal val="visible"/>
                                      </p:to>
                                    </p:set>
                                    <p:animEffect transition="in" filter="dissolve">
                                      <p:cBhvr>
                                        <p:cTn id="87" dur="500"/>
                                        <p:tgtEl>
                                          <p:spTgt spid="160772">
                                            <p:txEl>
                                              <p:pRg st="7" end="7"/>
                                            </p:txEl>
                                          </p:spTgt>
                                        </p:tgtEl>
                                      </p:cBhvr>
                                    </p:animEffect>
                                  </p:childTnLst>
                                  <p:subTnLst>
                                    <p:animClr clrSpc="rgb" dir="cw">
                                      <p:cBhvr override="childStyle">
                                        <p:cTn dur="1" fill="hold" display="0" masterRel="nextClick" afterEffect="1"/>
                                        <p:tgtEl>
                                          <p:spTgt spid="160772">
                                            <p:txEl>
                                              <p:pRg st="7" end="7"/>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60772">
                                            <p:txEl>
                                              <p:pRg st="8" end="8"/>
                                            </p:txEl>
                                          </p:spTgt>
                                        </p:tgtEl>
                                        <p:attrNameLst>
                                          <p:attrName>style.visibility</p:attrName>
                                        </p:attrNameLst>
                                      </p:cBhvr>
                                      <p:to>
                                        <p:strVal val="visible"/>
                                      </p:to>
                                    </p:set>
                                    <p:animEffect transition="in" filter="dissolve">
                                      <p:cBhvr>
                                        <p:cTn id="92" dur="500"/>
                                        <p:tgtEl>
                                          <p:spTgt spid="160772">
                                            <p:txEl>
                                              <p:pRg st="8" end="8"/>
                                            </p:txEl>
                                          </p:spTgt>
                                        </p:tgtEl>
                                      </p:cBhvr>
                                    </p:animEffect>
                                  </p:childTnLst>
                                  <p:subTnLst>
                                    <p:animClr clrSpc="rgb" dir="cw">
                                      <p:cBhvr override="childStyle">
                                        <p:cTn dur="1" fill="hold" display="0" masterRel="nextClick" afterEffect="1"/>
                                        <p:tgtEl>
                                          <p:spTgt spid="160772">
                                            <p:txEl>
                                              <p:pRg st="8" end="8"/>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60772">
                                            <p:txEl>
                                              <p:pRg st="9" end="9"/>
                                            </p:txEl>
                                          </p:spTgt>
                                        </p:tgtEl>
                                        <p:attrNameLst>
                                          <p:attrName>style.visibility</p:attrName>
                                        </p:attrNameLst>
                                      </p:cBhvr>
                                      <p:to>
                                        <p:strVal val="visible"/>
                                      </p:to>
                                    </p:set>
                                    <p:animEffect transition="in" filter="dissolve">
                                      <p:cBhvr>
                                        <p:cTn id="97" dur="500"/>
                                        <p:tgtEl>
                                          <p:spTgt spid="160772">
                                            <p:txEl>
                                              <p:pRg st="9" end="9"/>
                                            </p:txEl>
                                          </p:spTgt>
                                        </p:tgtEl>
                                      </p:cBhvr>
                                    </p:animEffect>
                                  </p:childTnLst>
                                  <p:subTnLst>
                                    <p:animClr clrSpc="rgb" dir="cw">
                                      <p:cBhvr override="childStyle">
                                        <p:cTn dur="1" fill="hold" display="0" masterRel="nextClick" afterEffect="1"/>
                                        <p:tgtEl>
                                          <p:spTgt spid="160772">
                                            <p:txEl>
                                              <p:pRg st="9" end="9"/>
                                            </p:txEl>
                                          </p:spTgt>
                                        </p:tgtEl>
                                        <p:attrNameLst>
                                          <p:attrName>ppt_c</p:attrName>
                                        </p:attrNameLst>
                                      </p:cBhvr>
                                      <p:to>
                                        <a:schemeClr val="bg2"/>
                                      </p:to>
                                    </p:animClr>
                                  </p:sub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60772">
                                            <p:txEl>
                                              <p:pRg st="10" end="10"/>
                                            </p:txEl>
                                          </p:spTgt>
                                        </p:tgtEl>
                                        <p:attrNameLst>
                                          <p:attrName>style.visibility</p:attrName>
                                        </p:attrNameLst>
                                      </p:cBhvr>
                                      <p:to>
                                        <p:strVal val="visible"/>
                                      </p:to>
                                    </p:set>
                                    <p:animEffect transition="in" filter="dissolve">
                                      <p:cBhvr>
                                        <p:cTn id="102" dur="500"/>
                                        <p:tgtEl>
                                          <p:spTgt spid="160772">
                                            <p:txEl>
                                              <p:pRg st="10" end="10"/>
                                            </p:txEl>
                                          </p:spTgt>
                                        </p:tgtEl>
                                      </p:cBhvr>
                                    </p:animEffect>
                                  </p:childTnLst>
                                  <p:subTnLst>
                                    <p:animClr clrSpc="rgb" dir="cw">
                                      <p:cBhvr override="childStyle">
                                        <p:cTn dur="1" fill="hold" display="0" masterRel="nextClick" afterEffect="1"/>
                                        <p:tgtEl>
                                          <p:spTgt spid="160772">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bldLvl="2" autoUpdateAnimBg="0"/>
      <p:bldP spid="160772" grpId="0" build="p" bldLvl="2"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mtClean="0"/>
              <a:t>What Have You Learned?</a:t>
            </a:r>
          </a:p>
        </p:txBody>
      </p:sp>
      <p:sp>
        <p:nvSpPr>
          <p:cNvPr id="359427" name="Rectangle 3"/>
          <p:cNvSpPr>
            <a:spLocks noGrp="1" noChangeArrowheads="1"/>
          </p:cNvSpPr>
          <p:nvPr>
            <p:ph type="body" sz="half" idx="1"/>
          </p:nvPr>
        </p:nvSpPr>
        <p:spPr>
          <a:xfrm>
            <a:off x="838200" y="1524000"/>
            <a:ext cx="7848600" cy="5029200"/>
          </a:xfrm>
        </p:spPr>
        <p:txBody>
          <a:bodyPr/>
          <a:lstStyle/>
          <a:p>
            <a:r>
              <a:rPr lang="en-US" sz="2400" b="1" i="1" smtClean="0"/>
              <a:t>Problem #17    </a:t>
            </a:r>
            <a:r>
              <a:rPr lang="en-US" sz="2400" b="1" smtClean="0"/>
              <a:t>A project requires you to build a parking lot using gravel. How many work nights, at 8 hours per night, are require to complete the project? You are working only during hours of darkness. The job conditions are as follows.</a:t>
            </a:r>
          </a:p>
          <a:p>
            <a:pPr lvl="1">
              <a:buFontTx/>
              <a:buNone/>
            </a:pPr>
            <a:r>
              <a:rPr lang="en-US" sz="2400" smtClean="0"/>
              <a:t>5  621B, Compacted fill required 150,000 </a:t>
            </a:r>
            <a:r>
              <a:rPr lang="en-US" sz="2400" b="1" smtClean="0"/>
              <a:t>CY</a:t>
            </a:r>
            <a:r>
              <a:rPr lang="en-US" sz="2400" smtClean="0"/>
              <a:t>   </a:t>
            </a:r>
          </a:p>
          <a:p>
            <a:pPr lvl="1"/>
            <a:r>
              <a:rPr lang="en-US" sz="2400" smtClean="0"/>
              <a:t>Struck loaded, Gravel, moisture content 14%</a:t>
            </a:r>
          </a:p>
          <a:p>
            <a:pPr lvl="1"/>
            <a:r>
              <a:rPr lang="en-US" sz="2400" smtClean="0"/>
              <a:t>Haul distance 7000 ft, return same route</a:t>
            </a:r>
          </a:p>
          <a:p>
            <a:pPr lvl="1"/>
            <a:r>
              <a:rPr lang="en-US" sz="2400" smtClean="0"/>
              <a:t>Grade of haul road 6% downhill, Average operator</a:t>
            </a:r>
          </a:p>
          <a:p>
            <a:pPr lvl="1"/>
            <a:r>
              <a:rPr lang="en-US" sz="2400" smtClean="0"/>
              <a:t>Rutted, dirt roadway, with no stabilization under 4” to 6” penetration.</a:t>
            </a:r>
          </a:p>
          <a:p>
            <a:pPr lvl="1"/>
            <a:r>
              <a:rPr lang="en-US" sz="2400" smtClean="0"/>
              <a:t>Working 60 min/hr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anim calcmode="lin" valueType="num">
                                      <p:cBhvr>
                                        <p:cTn id="7" dur="500" fill="hold"/>
                                        <p:tgtEl>
                                          <p:spTgt spid="35942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35942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359427">
                                            <p:txEl>
                                              <p:pRg st="1" end="1"/>
                                            </p:txEl>
                                          </p:spTgt>
                                        </p:tgtEl>
                                        <p:attrNameLst>
                                          <p:attrName>style.visibility</p:attrName>
                                        </p:attrNameLst>
                                      </p:cBhvr>
                                      <p:to>
                                        <p:strVal val="visible"/>
                                      </p:to>
                                    </p:set>
                                    <p:anim calcmode="lin" valueType="num">
                                      <p:cBhvr>
                                        <p:cTn id="13" dur="500" fill="hold"/>
                                        <p:tgtEl>
                                          <p:spTgt spid="35942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35942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359427">
                                            <p:txEl>
                                              <p:pRg st="2" end="2"/>
                                            </p:txEl>
                                          </p:spTgt>
                                        </p:tgtEl>
                                        <p:attrNameLst>
                                          <p:attrName>style.visibility</p:attrName>
                                        </p:attrNameLst>
                                      </p:cBhvr>
                                      <p:to>
                                        <p:strVal val="visible"/>
                                      </p:to>
                                    </p:set>
                                    <p:anim calcmode="lin" valueType="num">
                                      <p:cBhvr>
                                        <p:cTn id="19" dur="500" fill="hold"/>
                                        <p:tgtEl>
                                          <p:spTgt spid="35942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35942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359427">
                                            <p:txEl>
                                              <p:pRg st="3" end="3"/>
                                            </p:txEl>
                                          </p:spTgt>
                                        </p:tgtEl>
                                        <p:attrNameLst>
                                          <p:attrName>style.visibility</p:attrName>
                                        </p:attrNameLst>
                                      </p:cBhvr>
                                      <p:to>
                                        <p:strVal val="visible"/>
                                      </p:to>
                                    </p:set>
                                    <p:anim calcmode="lin" valueType="num">
                                      <p:cBhvr>
                                        <p:cTn id="25" dur="500" fill="hold"/>
                                        <p:tgtEl>
                                          <p:spTgt spid="35942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35942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359427">
                                            <p:txEl>
                                              <p:pRg st="4" end="4"/>
                                            </p:txEl>
                                          </p:spTgt>
                                        </p:tgtEl>
                                        <p:attrNameLst>
                                          <p:attrName>style.visibility</p:attrName>
                                        </p:attrNameLst>
                                      </p:cBhvr>
                                      <p:to>
                                        <p:strVal val="visible"/>
                                      </p:to>
                                    </p:set>
                                    <p:anim calcmode="lin" valueType="num">
                                      <p:cBhvr>
                                        <p:cTn id="31" dur="500" fill="hold"/>
                                        <p:tgtEl>
                                          <p:spTgt spid="359427">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35942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359427">
                                            <p:txEl>
                                              <p:pRg st="5" end="5"/>
                                            </p:txEl>
                                          </p:spTgt>
                                        </p:tgtEl>
                                        <p:attrNameLst>
                                          <p:attrName>style.visibility</p:attrName>
                                        </p:attrNameLst>
                                      </p:cBhvr>
                                      <p:to>
                                        <p:strVal val="visible"/>
                                      </p:to>
                                    </p:set>
                                    <p:anim calcmode="lin" valueType="num">
                                      <p:cBhvr>
                                        <p:cTn id="37" dur="500" fill="hold"/>
                                        <p:tgtEl>
                                          <p:spTgt spid="359427">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35942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359427">
                                            <p:txEl>
                                              <p:pRg st="6" end="6"/>
                                            </p:txEl>
                                          </p:spTgt>
                                        </p:tgtEl>
                                        <p:attrNameLst>
                                          <p:attrName>style.visibility</p:attrName>
                                        </p:attrNameLst>
                                      </p:cBhvr>
                                      <p:to>
                                        <p:strVal val="visible"/>
                                      </p:to>
                                    </p:set>
                                    <p:anim calcmode="lin" valueType="num">
                                      <p:cBhvr>
                                        <p:cTn id="43" dur="500" fill="hold"/>
                                        <p:tgtEl>
                                          <p:spTgt spid="359427">
                                            <p:txEl>
                                              <p:pRg st="6" end="6"/>
                                            </p:txEl>
                                          </p:spTgt>
                                        </p:tgtEl>
                                        <p:attrNameLst>
                                          <p:attrName>ppt_w</p:attrName>
                                        </p:attrNameLst>
                                      </p:cBhvr>
                                      <p:tavLst>
                                        <p:tav tm="0">
                                          <p:val>
                                            <p:strVal val="4*#ppt_w"/>
                                          </p:val>
                                        </p:tav>
                                        <p:tav tm="100000">
                                          <p:val>
                                            <p:strVal val="#ppt_w"/>
                                          </p:val>
                                        </p:tav>
                                      </p:tavLst>
                                    </p:anim>
                                    <p:anim calcmode="lin" valueType="num">
                                      <p:cBhvr>
                                        <p:cTn id="44" dur="500" fill="hold"/>
                                        <p:tgtEl>
                                          <p:spTgt spid="359427">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359427">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bldLvl="2"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t>Solution</a:t>
            </a:r>
          </a:p>
        </p:txBody>
      </p:sp>
      <p:sp>
        <p:nvSpPr>
          <p:cNvPr id="360451" name="Rectangle 3"/>
          <p:cNvSpPr>
            <a:spLocks noGrp="1" noChangeArrowheads="1"/>
          </p:cNvSpPr>
          <p:nvPr>
            <p:ph type="body" sz="half" idx="1"/>
          </p:nvPr>
        </p:nvSpPr>
        <p:spPr>
          <a:xfrm>
            <a:off x="914400" y="1600200"/>
            <a:ext cx="4068763" cy="4114800"/>
          </a:xfrm>
        </p:spPr>
        <p:txBody>
          <a:bodyPr/>
          <a:lstStyle/>
          <a:p>
            <a:r>
              <a:rPr lang="en-US" smtClean="0"/>
              <a:t>Step #1</a:t>
            </a:r>
          </a:p>
          <a:p>
            <a:pPr lvl="1">
              <a:buFontTx/>
              <a:buNone/>
            </a:pPr>
            <a:r>
              <a:rPr lang="en-US" smtClean="0"/>
              <a:t>       3000</a:t>
            </a:r>
          </a:p>
          <a:p>
            <a:pPr lvl="1">
              <a:buFontTx/>
              <a:buChar char=" "/>
            </a:pPr>
            <a:r>
              <a:rPr lang="en-US" u="sng" smtClean="0"/>
              <a:t>X 1.14	</a:t>
            </a:r>
            <a:r>
              <a:rPr lang="en-US" smtClean="0"/>
              <a:t>  </a:t>
            </a:r>
          </a:p>
          <a:p>
            <a:pPr lvl="1">
              <a:buFontTx/>
              <a:buChar char=" "/>
            </a:pPr>
            <a:r>
              <a:rPr lang="en-US" smtClean="0"/>
              <a:t> </a:t>
            </a:r>
            <a:r>
              <a:rPr lang="en-US" smtClean="0">
                <a:solidFill>
                  <a:srgbClr val="FF3300"/>
                </a:solidFill>
              </a:rPr>
              <a:t>3420  ASW</a:t>
            </a:r>
            <a:endParaRPr lang="en-US" smtClean="0"/>
          </a:p>
          <a:p>
            <a:r>
              <a:rPr lang="en-US" smtClean="0"/>
              <a:t>Step #5</a:t>
            </a:r>
          </a:p>
          <a:p>
            <a:pPr lvl="1">
              <a:buFontTx/>
              <a:buNone/>
            </a:pPr>
            <a:r>
              <a:rPr lang="en-US" smtClean="0"/>
              <a:t>   3420	ASW</a:t>
            </a:r>
          </a:p>
          <a:p>
            <a:pPr lvl="1">
              <a:buFontTx/>
              <a:buChar char=" "/>
            </a:pPr>
            <a:r>
              <a:rPr lang="en-US" u="sng" smtClean="0"/>
              <a:t>x 14</a:t>
            </a:r>
            <a:r>
              <a:rPr lang="en-US" smtClean="0"/>
              <a:t>	ALS</a:t>
            </a:r>
          </a:p>
          <a:p>
            <a:pPr lvl="1">
              <a:buFontTx/>
              <a:buNone/>
            </a:pPr>
            <a:r>
              <a:rPr lang="en-US" smtClean="0"/>
              <a:t>47,880	LW</a:t>
            </a:r>
            <a:endParaRPr lang="en-US" sz="2000" smtClean="0"/>
          </a:p>
        </p:txBody>
      </p:sp>
      <p:sp>
        <p:nvSpPr>
          <p:cNvPr id="360452" name="Rectangle 4"/>
          <p:cNvSpPr>
            <a:spLocks noGrp="1" noChangeArrowheads="1"/>
          </p:cNvSpPr>
          <p:nvPr>
            <p:ph type="body" sz="half" idx="2"/>
          </p:nvPr>
        </p:nvSpPr>
        <p:spPr>
          <a:xfrm>
            <a:off x="4876800" y="1600200"/>
            <a:ext cx="4267200" cy="4876800"/>
          </a:xfrm>
        </p:spPr>
        <p:txBody>
          <a:bodyPr/>
          <a:lstStyle/>
          <a:p>
            <a:r>
              <a:rPr lang="en-US" smtClean="0"/>
              <a:t>Step #6</a:t>
            </a:r>
          </a:p>
          <a:p>
            <a:pPr lvl="1">
              <a:buFontTx/>
              <a:buNone/>
            </a:pPr>
            <a:r>
              <a:rPr lang="en-US" smtClean="0"/>
              <a:t>  47880</a:t>
            </a:r>
          </a:p>
          <a:p>
            <a:pPr lvl="1">
              <a:buFontTx/>
              <a:buNone/>
            </a:pPr>
            <a:r>
              <a:rPr lang="en-US" u="sng" smtClean="0"/>
              <a:t>+66590</a:t>
            </a:r>
            <a:endParaRPr lang="en-US" sz="2000" smtClean="0"/>
          </a:p>
          <a:p>
            <a:pPr lvl="1">
              <a:buFontTx/>
              <a:buNone/>
            </a:pPr>
            <a:r>
              <a:rPr lang="en-US" smtClean="0"/>
              <a:t>114470</a:t>
            </a:r>
          </a:p>
          <a:p>
            <a:pPr lvl="1">
              <a:buFontTx/>
              <a:buNone/>
            </a:pPr>
            <a:r>
              <a:rPr lang="en-US" u="sng" smtClean="0"/>
              <a:t>÷ 2000</a:t>
            </a:r>
          </a:p>
          <a:p>
            <a:pPr lvl="1">
              <a:buFontTx/>
              <a:buNone/>
            </a:pPr>
            <a:r>
              <a:rPr lang="en-US" smtClean="0"/>
              <a:t>  57.24	</a:t>
            </a:r>
            <a:r>
              <a:rPr lang="en-US" b="1" smtClean="0"/>
              <a:t>ST</a:t>
            </a:r>
          </a:p>
          <a:p>
            <a:r>
              <a:rPr lang="en-US" smtClean="0"/>
              <a:t>Step #7</a:t>
            </a:r>
          </a:p>
          <a:p>
            <a:pPr lvl="1">
              <a:buFontTx/>
              <a:buNone/>
            </a:pPr>
            <a:r>
              <a:rPr lang="en-US" smtClean="0"/>
              <a:t>57.24	</a:t>
            </a:r>
          </a:p>
          <a:p>
            <a:pPr lvl="1">
              <a:buFontTx/>
              <a:buNone/>
            </a:pPr>
            <a:r>
              <a:rPr lang="en-US" u="sng" smtClean="0"/>
              <a:t>x 150</a:t>
            </a:r>
            <a:r>
              <a:rPr lang="en-US" smtClean="0"/>
              <a:t>	 </a:t>
            </a:r>
          </a:p>
          <a:p>
            <a:pPr lvl="1">
              <a:buFontTx/>
              <a:buNone/>
            </a:pPr>
            <a:r>
              <a:rPr lang="en-US" smtClean="0"/>
              <a:t>8586	</a:t>
            </a:r>
            <a:r>
              <a:rPr lang="en-US" b="1" smtClean="0"/>
              <a:t>RR (HAUL</a:t>
            </a:r>
            <a:r>
              <a:rPr lang="en-US" smtClean="0"/>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dissolve">
                                      <p:cBhvr>
                                        <p:cTn id="7" dur="500"/>
                                        <p:tgtEl>
                                          <p:spTgt spid="360451">
                                            <p:txEl>
                                              <p:pRg st="0" end="0"/>
                                            </p:txEl>
                                          </p:spTgt>
                                        </p:tgtEl>
                                      </p:cBhvr>
                                    </p:animEffect>
                                  </p:childTnLst>
                                  <p:subTnLst>
                                    <p:animClr clrSpc="rgb" dir="cw">
                                      <p:cBhvr override="childStyle">
                                        <p:cTn dur="1" fill="hold" display="0" masterRel="nextClick" afterEffect="1"/>
                                        <p:tgtEl>
                                          <p:spTgt spid="36045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0451">
                                            <p:txEl>
                                              <p:pRg st="1" end="1"/>
                                            </p:txEl>
                                          </p:spTgt>
                                        </p:tgtEl>
                                        <p:attrNameLst>
                                          <p:attrName>style.visibility</p:attrName>
                                        </p:attrNameLst>
                                      </p:cBhvr>
                                      <p:to>
                                        <p:strVal val="visible"/>
                                      </p:to>
                                    </p:set>
                                    <p:animEffect transition="in" filter="dissolve">
                                      <p:cBhvr>
                                        <p:cTn id="12" dur="500"/>
                                        <p:tgtEl>
                                          <p:spTgt spid="360451">
                                            <p:txEl>
                                              <p:pRg st="1" end="1"/>
                                            </p:txEl>
                                          </p:spTgt>
                                        </p:tgtEl>
                                      </p:cBhvr>
                                    </p:animEffect>
                                  </p:childTnLst>
                                  <p:subTnLst>
                                    <p:animClr clrSpc="rgb" dir="cw">
                                      <p:cBhvr override="childStyle">
                                        <p:cTn dur="1" fill="hold" display="0" masterRel="nextClick" afterEffect="1"/>
                                        <p:tgtEl>
                                          <p:spTgt spid="36045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0451">
                                            <p:txEl>
                                              <p:pRg st="2" end="2"/>
                                            </p:txEl>
                                          </p:spTgt>
                                        </p:tgtEl>
                                        <p:attrNameLst>
                                          <p:attrName>style.visibility</p:attrName>
                                        </p:attrNameLst>
                                      </p:cBhvr>
                                      <p:to>
                                        <p:strVal val="visible"/>
                                      </p:to>
                                    </p:set>
                                    <p:animEffect transition="in" filter="dissolve">
                                      <p:cBhvr>
                                        <p:cTn id="17" dur="500"/>
                                        <p:tgtEl>
                                          <p:spTgt spid="360451">
                                            <p:txEl>
                                              <p:pRg st="2" end="2"/>
                                            </p:txEl>
                                          </p:spTgt>
                                        </p:tgtEl>
                                      </p:cBhvr>
                                    </p:animEffect>
                                  </p:childTnLst>
                                  <p:subTnLst>
                                    <p:animClr clrSpc="rgb" dir="cw">
                                      <p:cBhvr override="childStyle">
                                        <p:cTn dur="1" fill="hold" display="0" masterRel="nextClick" afterEffect="1"/>
                                        <p:tgtEl>
                                          <p:spTgt spid="36045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0451">
                                            <p:txEl>
                                              <p:pRg st="3" end="3"/>
                                            </p:txEl>
                                          </p:spTgt>
                                        </p:tgtEl>
                                        <p:attrNameLst>
                                          <p:attrName>style.visibility</p:attrName>
                                        </p:attrNameLst>
                                      </p:cBhvr>
                                      <p:to>
                                        <p:strVal val="visible"/>
                                      </p:to>
                                    </p:set>
                                    <p:animEffect transition="in" filter="dissolve">
                                      <p:cBhvr>
                                        <p:cTn id="22" dur="500"/>
                                        <p:tgtEl>
                                          <p:spTgt spid="360451">
                                            <p:txEl>
                                              <p:pRg st="3" end="3"/>
                                            </p:txEl>
                                          </p:spTgt>
                                        </p:tgtEl>
                                      </p:cBhvr>
                                    </p:animEffect>
                                  </p:childTnLst>
                                  <p:subTnLst>
                                    <p:animClr clrSpc="rgb" dir="cw">
                                      <p:cBhvr override="childStyle">
                                        <p:cTn dur="1" fill="hold" display="0" masterRel="nextClick" afterEffect="1"/>
                                        <p:tgtEl>
                                          <p:spTgt spid="36045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0451">
                                            <p:txEl>
                                              <p:pRg st="4" end="4"/>
                                            </p:txEl>
                                          </p:spTgt>
                                        </p:tgtEl>
                                        <p:attrNameLst>
                                          <p:attrName>style.visibility</p:attrName>
                                        </p:attrNameLst>
                                      </p:cBhvr>
                                      <p:to>
                                        <p:strVal val="visible"/>
                                      </p:to>
                                    </p:set>
                                    <p:animEffect transition="in" filter="dissolve">
                                      <p:cBhvr>
                                        <p:cTn id="27" dur="500"/>
                                        <p:tgtEl>
                                          <p:spTgt spid="360451">
                                            <p:txEl>
                                              <p:pRg st="4" end="4"/>
                                            </p:txEl>
                                          </p:spTgt>
                                        </p:tgtEl>
                                      </p:cBhvr>
                                    </p:animEffect>
                                  </p:childTnLst>
                                  <p:subTnLst>
                                    <p:animClr clrSpc="rgb" dir="cw">
                                      <p:cBhvr override="childStyle">
                                        <p:cTn dur="1" fill="hold" display="0" masterRel="nextClick" afterEffect="1"/>
                                        <p:tgtEl>
                                          <p:spTgt spid="36045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0451">
                                            <p:txEl>
                                              <p:pRg st="5" end="5"/>
                                            </p:txEl>
                                          </p:spTgt>
                                        </p:tgtEl>
                                        <p:attrNameLst>
                                          <p:attrName>style.visibility</p:attrName>
                                        </p:attrNameLst>
                                      </p:cBhvr>
                                      <p:to>
                                        <p:strVal val="visible"/>
                                      </p:to>
                                    </p:set>
                                    <p:animEffect transition="in" filter="dissolve">
                                      <p:cBhvr>
                                        <p:cTn id="32" dur="500"/>
                                        <p:tgtEl>
                                          <p:spTgt spid="360451">
                                            <p:txEl>
                                              <p:pRg st="5" end="5"/>
                                            </p:txEl>
                                          </p:spTgt>
                                        </p:tgtEl>
                                      </p:cBhvr>
                                    </p:animEffect>
                                  </p:childTnLst>
                                  <p:subTnLst>
                                    <p:animClr clrSpc="rgb" dir="cw">
                                      <p:cBhvr override="childStyle">
                                        <p:cTn dur="1" fill="hold" display="0" masterRel="nextClick" afterEffect="1"/>
                                        <p:tgtEl>
                                          <p:spTgt spid="36045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0451">
                                            <p:txEl>
                                              <p:pRg st="6" end="6"/>
                                            </p:txEl>
                                          </p:spTgt>
                                        </p:tgtEl>
                                        <p:attrNameLst>
                                          <p:attrName>style.visibility</p:attrName>
                                        </p:attrNameLst>
                                      </p:cBhvr>
                                      <p:to>
                                        <p:strVal val="visible"/>
                                      </p:to>
                                    </p:set>
                                    <p:animEffect transition="in" filter="dissolve">
                                      <p:cBhvr>
                                        <p:cTn id="37" dur="500"/>
                                        <p:tgtEl>
                                          <p:spTgt spid="360451">
                                            <p:txEl>
                                              <p:pRg st="6" end="6"/>
                                            </p:txEl>
                                          </p:spTgt>
                                        </p:tgtEl>
                                      </p:cBhvr>
                                    </p:animEffect>
                                  </p:childTnLst>
                                  <p:subTnLst>
                                    <p:animClr clrSpc="rgb" dir="cw">
                                      <p:cBhvr override="childStyle">
                                        <p:cTn dur="1" fill="hold" display="0" masterRel="nextClick" afterEffect="1"/>
                                        <p:tgtEl>
                                          <p:spTgt spid="360451">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0451">
                                            <p:txEl>
                                              <p:pRg st="7" end="7"/>
                                            </p:txEl>
                                          </p:spTgt>
                                        </p:tgtEl>
                                        <p:attrNameLst>
                                          <p:attrName>style.visibility</p:attrName>
                                        </p:attrNameLst>
                                      </p:cBhvr>
                                      <p:to>
                                        <p:strVal val="visible"/>
                                      </p:to>
                                    </p:set>
                                    <p:animEffect transition="in" filter="dissolve">
                                      <p:cBhvr>
                                        <p:cTn id="42" dur="500"/>
                                        <p:tgtEl>
                                          <p:spTgt spid="360451">
                                            <p:txEl>
                                              <p:pRg st="7" end="7"/>
                                            </p:txEl>
                                          </p:spTgt>
                                        </p:tgtEl>
                                      </p:cBhvr>
                                    </p:animEffect>
                                  </p:childTnLst>
                                  <p:subTnLst>
                                    <p:animClr clrSpc="rgb" dir="cw">
                                      <p:cBhvr override="childStyle">
                                        <p:cTn dur="1" fill="hold" display="0" masterRel="nextClick" afterEffect="1"/>
                                        <p:tgtEl>
                                          <p:spTgt spid="360451">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0452">
                                            <p:txEl>
                                              <p:pRg st="0" end="0"/>
                                            </p:txEl>
                                          </p:spTgt>
                                        </p:tgtEl>
                                        <p:attrNameLst>
                                          <p:attrName>style.visibility</p:attrName>
                                        </p:attrNameLst>
                                      </p:cBhvr>
                                      <p:to>
                                        <p:strVal val="visible"/>
                                      </p:to>
                                    </p:set>
                                    <p:animEffect transition="in" filter="dissolve">
                                      <p:cBhvr>
                                        <p:cTn id="47" dur="500"/>
                                        <p:tgtEl>
                                          <p:spTgt spid="360452">
                                            <p:txEl>
                                              <p:pRg st="0" end="0"/>
                                            </p:txEl>
                                          </p:spTgt>
                                        </p:tgtEl>
                                      </p:cBhvr>
                                    </p:animEffect>
                                  </p:childTnLst>
                                  <p:subTnLst>
                                    <p:animClr clrSpc="rgb" dir="cw">
                                      <p:cBhvr override="childStyle">
                                        <p:cTn dur="1" fill="hold" display="0" masterRel="nextClick" afterEffect="1"/>
                                        <p:tgtEl>
                                          <p:spTgt spid="360452">
                                            <p:txEl>
                                              <p:pRg st="0" end="0"/>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0452">
                                            <p:txEl>
                                              <p:pRg st="1" end="1"/>
                                            </p:txEl>
                                          </p:spTgt>
                                        </p:tgtEl>
                                        <p:attrNameLst>
                                          <p:attrName>style.visibility</p:attrName>
                                        </p:attrNameLst>
                                      </p:cBhvr>
                                      <p:to>
                                        <p:strVal val="visible"/>
                                      </p:to>
                                    </p:set>
                                    <p:animEffect transition="in" filter="dissolve">
                                      <p:cBhvr>
                                        <p:cTn id="52" dur="500"/>
                                        <p:tgtEl>
                                          <p:spTgt spid="360452">
                                            <p:txEl>
                                              <p:pRg st="1" end="1"/>
                                            </p:txEl>
                                          </p:spTgt>
                                        </p:tgtEl>
                                      </p:cBhvr>
                                    </p:animEffect>
                                  </p:childTnLst>
                                  <p:subTnLst>
                                    <p:animClr clrSpc="rgb" dir="cw">
                                      <p:cBhvr override="childStyle">
                                        <p:cTn dur="1" fill="hold" display="0" masterRel="nextClick" afterEffect="1"/>
                                        <p:tgtEl>
                                          <p:spTgt spid="360452">
                                            <p:txEl>
                                              <p:pRg st="1" end="1"/>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60452">
                                            <p:txEl>
                                              <p:pRg st="2" end="2"/>
                                            </p:txEl>
                                          </p:spTgt>
                                        </p:tgtEl>
                                        <p:attrNameLst>
                                          <p:attrName>style.visibility</p:attrName>
                                        </p:attrNameLst>
                                      </p:cBhvr>
                                      <p:to>
                                        <p:strVal val="visible"/>
                                      </p:to>
                                    </p:set>
                                    <p:animEffect transition="in" filter="dissolve">
                                      <p:cBhvr>
                                        <p:cTn id="57" dur="500"/>
                                        <p:tgtEl>
                                          <p:spTgt spid="360452">
                                            <p:txEl>
                                              <p:pRg st="2" end="2"/>
                                            </p:txEl>
                                          </p:spTgt>
                                        </p:tgtEl>
                                      </p:cBhvr>
                                    </p:animEffect>
                                  </p:childTnLst>
                                  <p:subTnLst>
                                    <p:animClr clrSpc="rgb" dir="cw">
                                      <p:cBhvr override="childStyle">
                                        <p:cTn dur="1" fill="hold" display="0" masterRel="nextClick" afterEffect="1"/>
                                        <p:tgtEl>
                                          <p:spTgt spid="360452">
                                            <p:txEl>
                                              <p:pRg st="2" end="2"/>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60452">
                                            <p:txEl>
                                              <p:pRg st="3" end="3"/>
                                            </p:txEl>
                                          </p:spTgt>
                                        </p:tgtEl>
                                        <p:attrNameLst>
                                          <p:attrName>style.visibility</p:attrName>
                                        </p:attrNameLst>
                                      </p:cBhvr>
                                      <p:to>
                                        <p:strVal val="visible"/>
                                      </p:to>
                                    </p:set>
                                    <p:animEffect transition="in" filter="dissolve">
                                      <p:cBhvr>
                                        <p:cTn id="62" dur="500"/>
                                        <p:tgtEl>
                                          <p:spTgt spid="360452">
                                            <p:txEl>
                                              <p:pRg st="3" end="3"/>
                                            </p:txEl>
                                          </p:spTgt>
                                        </p:tgtEl>
                                      </p:cBhvr>
                                    </p:animEffect>
                                  </p:childTnLst>
                                  <p:subTnLst>
                                    <p:animClr clrSpc="rgb" dir="cw">
                                      <p:cBhvr override="childStyle">
                                        <p:cTn dur="1" fill="hold" display="0" masterRel="nextClick" afterEffect="1"/>
                                        <p:tgtEl>
                                          <p:spTgt spid="360452">
                                            <p:txEl>
                                              <p:pRg st="3" end="3"/>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0452">
                                            <p:txEl>
                                              <p:pRg st="4" end="4"/>
                                            </p:txEl>
                                          </p:spTgt>
                                        </p:tgtEl>
                                        <p:attrNameLst>
                                          <p:attrName>style.visibility</p:attrName>
                                        </p:attrNameLst>
                                      </p:cBhvr>
                                      <p:to>
                                        <p:strVal val="visible"/>
                                      </p:to>
                                    </p:set>
                                    <p:animEffect transition="in" filter="dissolve">
                                      <p:cBhvr>
                                        <p:cTn id="67" dur="500"/>
                                        <p:tgtEl>
                                          <p:spTgt spid="360452">
                                            <p:txEl>
                                              <p:pRg st="4" end="4"/>
                                            </p:txEl>
                                          </p:spTgt>
                                        </p:tgtEl>
                                      </p:cBhvr>
                                    </p:animEffect>
                                  </p:childTnLst>
                                  <p:subTnLst>
                                    <p:animClr clrSpc="rgb" dir="cw">
                                      <p:cBhvr override="childStyle">
                                        <p:cTn dur="1" fill="hold" display="0" masterRel="nextClick" afterEffect="1"/>
                                        <p:tgtEl>
                                          <p:spTgt spid="360452">
                                            <p:txEl>
                                              <p:pRg st="4" end="4"/>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60452">
                                            <p:txEl>
                                              <p:pRg st="5" end="5"/>
                                            </p:txEl>
                                          </p:spTgt>
                                        </p:tgtEl>
                                        <p:attrNameLst>
                                          <p:attrName>style.visibility</p:attrName>
                                        </p:attrNameLst>
                                      </p:cBhvr>
                                      <p:to>
                                        <p:strVal val="visible"/>
                                      </p:to>
                                    </p:set>
                                    <p:animEffect transition="in" filter="dissolve">
                                      <p:cBhvr>
                                        <p:cTn id="72" dur="500"/>
                                        <p:tgtEl>
                                          <p:spTgt spid="360452">
                                            <p:txEl>
                                              <p:pRg st="5" end="5"/>
                                            </p:txEl>
                                          </p:spTgt>
                                        </p:tgtEl>
                                      </p:cBhvr>
                                    </p:animEffect>
                                  </p:childTnLst>
                                  <p:subTnLst>
                                    <p:animClr clrSpc="rgb" dir="cw">
                                      <p:cBhvr override="childStyle">
                                        <p:cTn dur="1" fill="hold" display="0" masterRel="nextClick" afterEffect="1"/>
                                        <p:tgtEl>
                                          <p:spTgt spid="360452">
                                            <p:txEl>
                                              <p:pRg st="5" end="5"/>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60452">
                                            <p:txEl>
                                              <p:pRg st="6" end="6"/>
                                            </p:txEl>
                                          </p:spTgt>
                                        </p:tgtEl>
                                        <p:attrNameLst>
                                          <p:attrName>style.visibility</p:attrName>
                                        </p:attrNameLst>
                                      </p:cBhvr>
                                      <p:to>
                                        <p:strVal val="visible"/>
                                      </p:to>
                                    </p:set>
                                    <p:animEffect transition="in" filter="dissolve">
                                      <p:cBhvr>
                                        <p:cTn id="77" dur="500"/>
                                        <p:tgtEl>
                                          <p:spTgt spid="360452">
                                            <p:txEl>
                                              <p:pRg st="6" end="6"/>
                                            </p:txEl>
                                          </p:spTgt>
                                        </p:tgtEl>
                                      </p:cBhvr>
                                    </p:animEffect>
                                  </p:childTnLst>
                                  <p:subTnLst>
                                    <p:animClr clrSpc="rgb" dir="cw">
                                      <p:cBhvr override="childStyle">
                                        <p:cTn dur="1" fill="hold" display="0" masterRel="nextClick" afterEffect="1"/>
                                        <p:tgtEl>
                                          <p:spTgt spid="360452">
                                            <p:txEl>
                                              <p:pRg st="6" end="6"/>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60452">
                                            <p:txEl>
                                              <p:pRg st="7" end="7"/>
                                            </p:txEl>
                                          </p:spTgt>
                                        </p:tgtEl>
                                        <p:attrNameLst>
                                          <p:attrName>style.visibility</p:attrName>
                                        </p:attrNameLst>
                                      </p:cBhvr>
                                      <p:to>
                                        <p:strVal val="visible"/>
                                      </p:to>
                                    </p:set>
                                    <p:animEffect transition="in" filter="dissolve">
                                      <p:cBhvr>
                                        <p:cTn id="82" dur="500"/>
                                        <p:tgtEl>
                                          <p:spTgt spid="360452">
                                            <p:txEl>
                                              <p:pRg st="7" end="7"/>
                                            </p:txEl>
                                          </p:spTgt>
                                        </p:tgtEl>
                                      </p:cBhvr>
                                    </p:animEffect>
                                  </p:childTnLst>
                                  <p:subTnLst>
                                    <p:animClr clrSpc="rgb" dir="cw">
                                      <p:cBhvr override="childStyle">
                                        <p:cTn dur="1" fill="hold" display="0" masterRel="nextClick" afterEffect="1"/>
                                        <p:tgtEl>
                                          <p:spTgt spid="360452">
                                            <p:txEl>
                                              <p:pRg st="7" end="7"/>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60452">
                                            <p:txEl>
                                              <p:pRg st="8" end="8"/>
                                            </p:txEl>
                                          </p:spTgt>
                                        </p:tgtEl>
                                        <p:attrNameLst>
                                          <p:attrName>style.visibility</p:attrName>
                                        </p:attrNameLst>
                                      </p:cBhvr>
                                      <p:to>
                                        <p:strVal val="visible"/>
                                      </p:to>
                                    </p:set>
                                    <p:animEffect transition="in" filter="dissolve">
                                      <p:cBhvr>
                                        <p:cTn id="87" dur="500"/>
                                        <p:tgtEl>
                                          <p:spTgt spid="360452">
                                            <p:txEl>
                                              <p:pRg st="8" end="8"/>
                                            </p:txEl>
                                          </p:spTgt>
                                        </p:tgtEl>
                                      </p:cBhvr>
                                    </p:animEffect>
                                  </p:childTnLst>
                                  <p:subTnLst>
                                    <p:animClr clrSpc="rgb" dir="cw">
                                      <p:cBhvr override="childStyle">
                                        <p:cTn dur="1" fill="hold" display="0" masterRel="nextClick" afterEffect="1"/>
                                        <p:tgtEl>
                                          <p:spTgt spid="360452">
                                            <p:txEl>
                                              <p:pRg st="8" end="8"/>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60452">
                                            <p:txEl>
                                              <p:pRg st="9" end="9"/>
                                            </p:txEl>
                                          </p:spTgt>
                                        </p:tgtEl>
                                        <p:attrNameLst>
                                          <p:attrName>style.visibility</p:attrName>
                                        </p:attrNameLst>
                                      </p:cBhvr>
                                      <p:to>
                                        <p:strVal val="visible"/>
                                      </p:to>
                                    </p:set>
                                    <p:animEffect transition="in" filter="dissolve">
                                      <p:cBhvr>
                                        <p:cTn id="92" dur="500"/>
                                        <p:tgtEl>
                                          <p:spTgt spid="360452">
                                            <p:txEl>
                                              <p:pRg st="9" end="9"/>
                                            </p:txEl>
                                          </p:spTgt>
                                        </p:tgtEl>
                                      </p:cBhvr>
                                    </p:animEffect>
                                  </p:childTnLst>
                                  <p:subTnLst>
                                    <p:animClr clrSpc="rgb" dir="cw">
                                      <p:cBhvr override="childStyle">
                                        <p:cTn dur="1" fill="hold" display="0" masterRel="nextClick" afterEffect="1"/>
                                        <p:tgtEl>
                                          <p:spTgt spid="360452">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bldLvl="2" autoUpdateAnimBg="0"/>
      <p:bldP spid="360452" grpId="0" build="p" bldLvl="2"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Solution</a:t>
            </a:r>
          </a:p>
        </p:txBody>
      </p:sp>
      <p:sp>
        <p:nvSpPr>
          <p:cNvPr id="361475" name="Rectangle 3"/>
          <p:cNvSpPr>
            <a:spLocks noGrp="1" noChangeArrowheads="1"/>
          </p:cNvSpPr>
          <p:nvPr>
            <p:ph type="body" sz="half" idx="1"/>
          </p:nvPr>
        </p:nvSpPr>
        <p:spPr>
          <a:xfrm>
            <a:off x="914400" y="1600200"/>
            <a:ext cx="4068763" cy="4114800"/>
          </a:xfrm>
        </p:spPr>
        <p:txBody>
          <a:bodyPr/>
          <a:lstStyle/>
          <a:p>
            <a:pPr>
              <a:lnSpc>
                <a:spcPct val="90000"/>
              </a:lnSpc>
            </a:pPr>
            <a:r>
              <a:rPr lang="en-US" smtClean="0"/>
              <a:t>Step #7</a:t>
            </a:r>
          </a:p>
          <a:p>
            <a:pPr lvl="1">
              <a:lnSpc>
                <a:spcPct val="90000"/>
              </a:lnSpc>
              <a:buFontTx/>
              <a:buNone/>
            </a:pPr>
            <a:r>
              <a:rPr lang="en-US" smtClean="0"/>
              <a:t>    33.30</a:t>
            </a:r>
          </a:p>
          <a:p>
            <a:pPr lvl="1">
              <a:lnSpc>
                <a:spcPct val="90000"/>
              </a:lnSpc>
              <a:buFontTx/>
              <a:buChar char=" "/>
            </a:pPr>
            <a:r>
              <a:rPr lang="en-US" u="sng" smtClean="0"/>
              <a:t>X 150	</a:t>
            </a:r>
            <a:r>
              <a:rPr lang="en-US" smtClean="0"/>
              <a:t>  </a:t>
            </a:r>
          </a:p>
          <a:p>
            <a:pPr lvl="1">
              <a:lnSpc>
                <a:spcPct val="90000"/>
              </a:lnSpc>
              <a:buFontTx/>
              <a:buChar char=" "/>
            </a:pPr>
            <a:r>
              <a:rPr lang="en-US" smtClean="0"/>
              <a:t> </a:t>
            </a:r>
            <a:r>
              <a:rPr lang="en-US" smtClean="0">
                <a:solidFill>
                  <a:srgbClr val="FF3300"/>
                </a:solidFill>
              </a:rPr>
              <a:t>4995 	RR(RETURN)</a:t>
            </a:r>
            <a:endParaRPr lang="en-US" smtClean="0"/>
          </a:p>
          <a:p>
            <a:pPr>
              <a:lnSpc>
                <a:spcPct val="90000"/>
              </a:lnSpc>
            </a:pPr>
            <a:r>
              <a:rPr lang="en-US" smtClean="0"/>
              <a:t>Step #8</a:t>
            </a:r>
          </a:p>
          <a:p>
            <a:pPr lvl="1">
              <a:lnSpc>
                <a:spcPct val="90000"/>
              </a:lnSpc>
              <a:buFontTx/>
              <a:buNone/>
            </a:pPr>
            <a:r>
              <a:rPr lang="en-US" smtClean="0"/>
              <a:t>   57.24</a:t>
            </a:r>
          </a:p>
          <a:p>
            <a:pPr lvl="1">
              <a:lnSpc>
                <a:spcPct val="90000"/>
              </a:lnSpc>
              <a:buFontTx/>
              <a:buNone/>
            </a:pPr>
            <a:r>
              <a:rPr lang="en-US" smtClean="0"/>
              <a:t>	  x 20</a:t>
            </a:r>
          </a:p>
          <a:p>
            <a:pPr lvl="1">
              <a:lnSpc>
                <a:spcPct val="90000"/>
              </a:lnSpc>
              <a:buFontTx/>
              <a:buChar char=" "/>
            </a:pPr>
            <a:r>
              <a:rPr lang="en-US" u="sng" smtClean="0"/>
              <a:t>  x -6</a:t>
            </a:r>
            <a:r>
              <a:rPr lang="en-US" smtClean="0"/>
              <a:t>	</a:t>
            </a:r>
          </a:p>
          <a:p>
            <a:pPr lvl="1">
              <a:lnSpc>
                <a:spcPct val="90000"/>
              </a:lnSpc>
              <a:buFontTx/>
              <a:buNone/>
            </a:pPr>
            <a:r>
              <a:rPr lang="en-US" smtClean="0"/>
              <a:t>-6868.8 or 6869 GA (haul)</a:t>
            </a:r>
            <a:endParaRPr lang="en-US" sz="2000" smtClean="0"/>
          </a:p>
        </p:txBody>
      </p:sp>
      <p:sp>
        <p:nvSpPr>
          <p:cNvPr id="361476" name="Rectangle 4"/>
          <p:cNvSpPr>
            <a:spLocks noGrp="1" noChangeArrowheads="1"/>
          </p:cNvSpPr>
          <p:nvPr>
            <p:ph type="body" sz="half" idx="2"/>
          </p:nvPr>
        </p:nvSpPr>
        <p:spPr>
          <a:xfrm>
            <a:off x="4876800" y="1600200"/>
            <a:ext cx="4267200" cy="4876800"/>
          </a:xfrm>
        </p:spPr>
        <p:txBody>
          <a:bodyPr/>
          <a:lstStyle/>
          <a:p>
            <a:r>
              <a:rPr lang="en-US" smtClean="0"/>
              <a:t>Step #8</a:t>
            </a:r>
          </a:p>
          <a:p>
            <a:pPr lvl="1">
              <a:buFontTx/>
              <a:buNone/>
            </a:pPr>
            <a:r>
              <a:rPr lang="en-US" smtClean="0"/>
              <a:t>  33.30</a:t>
            </a:r>
          </a:p>
          <a:p>
            <a:pPr lvl="1">
              <a:buFontTx/>
              <a:buNone/>
            </a:pPr>
            <a:r>
              <a:rPr lang="en-US" smtClean="0"/>
              <a:t>    x 20</a:t>
            </a:r>
          </a:p>
          <a:p>
            <a:pPr lvl="1">
              <a:buFontTx/>
              <a:buNone/>
            </a:pPr>
            <a:r>
              <a:rPr lang="en-US" u="sng" smtClean="0"/>
              <a:t>    x   6</a:t>
            </a:r>
            <a:endParaRPr lang="en-US" sz="2000" smtClean="0"/>
          </a:p>
          <a:p>
            <a:pPr lvl="1">
              <a:buFontTx/>
              <a:buNone/>
            </a:pPr>
            <a:r>
              <a:rPr lang="en-US" smtClean="0"/>
              <a:t>  3,996  GR (RETURN)</a:t>
            </a:r>
          </a:p>
          <a:p>
            <a:r>
              <a:rPr lang="en-US" smtClean="0"/>
              <a:t>Step #9</a:t>
            </a:r>
          </a:p>
          <a:p>
            <a:pPr lvl="1">
              <a:buFontTx/>
              <a:buNone/>
            </a:pPr>
            <a:r>
              <a:rPr lang="en-US" smtClean="0"/>
              <a:t> 8586	RR	</a:t>
            </a:r>
          </a:p>
          <a:p>
            <a:pPr lvl="1">
              <a:buFontTx/>
              <a:buNone/>
            </a:pPr>
            <a:r>
              <a:rPr lang="en-US" u="sng" smtClean="0"/>
              <a:t>-6869</a:t>
            </a:r>
            <a:r>
              <a:rPr lang="en-US" smtClean="0"/>
              <a:t>	GA	 </a:t>
            </a:r>
          </a:p>
          <a:p>
            <a:pPr lvl="1">
              <a:buFontTx/>
              <a:buNone/>
            </a:pPr>
            <a:r>
              <a:rPr lang="en-US" smtClean="0"/>
              <a:t>1717	</a:t>
            </a:r>
            <a:r>
              <a:rPr lang="en-US" b="1" smtClean="0"/>
              <a:t>RPP (HAUL) 8</a:t>
            </a:r>
            <a:r>
              <a:rPr lang="en-US" b="1" baseline="30000" smtClean="0"/>
              <a:t>TH</a:t>
            </a:r>
            <a:r>
              <a:rPr lang="en-US" b="1" smtClean="0"/>
              <a:t>   26MPH</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dissolve">
                                      <p:cBhvr>
                                        <p:cTn id="7" dur="500"/>
                                        <p:tgtEl>
                                          <p:spTgt spid="361475">
                                            <p:txEl>
                                              <p:pRg st="0" end="0"/>
                                            </p:txEl>
                                          </p:spTgt>
                                        </p:tgtEl>
                                      </p:cBhvr>
                                    </p:animEffect>
                                  </p:childTnLst>
                                  <p:subTnLst>
                                    <p:animClr clrSpc="rgb" dir="cw">
                                      <p:cBhvr override="childStyle">
                                        <p:cTn dur="1" fill="hold" display="0" masterRel="nextClick" afterEffect="1"/>
                                        <p:tgtEl>
                                          <p:spTgt spid="36147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1475">
                                            <p:txEl>
                                              <p:pRg st="1" end="1"/>
                                            </p:txEl>
                                          </p:spTgt>
                                        </p:tgtEl>
                                        <p:attrNameLst>
                                          <p:attrName>style.visibility</p:attrName>
                                        </p:attrNameLst>
                                      </p:cBhvr>
                                      <p:to>
                                        <p:strVal val="visible"/>
                                      </p:to>
                                    </p:set>
                                    <p:animEffect transition="in" filter="dissolve">
                                      <p:cBhvr>
                                        <p:cTn id="12" dur="500"/>
                                        <p:tgtEl>
                                          <p:spTgt spid="361475">
                                            <p:txEl>
                                              <p:pRg st="1" end="1"/>
                                            </p:txEl>
                                          </p:spTgt>
                                        </p:tgtEl>
                                      </p:cBhvr>
                                    </p:animEffect>
                                  </p:childTnLst>
                                  <p:subTnLst>
                                    <p:animClr clrSpc="rgb" dir="cw">
                                      <p:cBhvr override="childStyle">
                                        <p:cTn dur="1" fill="hold" display="0" masterRel="nextClick" afterEffect="1"/>
                                        <p:tgtEl>
                                          <p:spTgt spid="36147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1475">
                                            <p:txEl>
                                              <p:pRg st="2" end="2"/>
                                            </p:txEl>
                                          </p:spTgt>
                                        </p:tgtEl>
                                        <p:attrNameLst>
                                          <p:attrName>style.visibility</p:attrName>
                                        </p:attrNameLst>
                                      </p:cBhvr>
                                      <p:to>
                                        <p:strVal val="visible"/>
                                      </p:to>
                                    </p:set>
                                    <p:animEffect transition="in" filter="dissolve">
                                      <p:cBhvr>
                                        <p:cTn id="17" dur="500"/>
                                        <p:tgtEl>
                                          <p:spTgt spid="361475">
                                            <p:txEl>
                                              <p:pRg st="2" end="2"/>
                                            </p:txEl>
                                          </p:spTgt>
                                        </p:tgtEl>
                                      </p:cBhvr>
                                    </p:animEffect>
                                  </p:childTnLst>
                                  <p:subTnLst>
                                    <p:animClr clrSpc="rgb" dir="cw">
                                      <p:cBhvr override="childStyle">
                                        <p:cTn dur="1" fill="hold" display="0" masterRel="nextClick" afterEffect="1"/>
                                        <p:tgtEl>
                                          <p:spTgt spid="36147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1475">
                                            <p:txEl>
                                              <p:pRg st="3" end="3"/>
                                            </p:txEl>
                                          </p:spTgt>
                                        </p:tgtEl>
                                        <p:attrNameLst>
                                          <p:attrName>style.visibility</p:attrName>
                                        </p:attrNameLst>
                                      </p:cBhvr>
                                      <p:to>
                                        <p:strVal val="visible"/>
                                      </p:to>
                                    </p:set>
                                    <p:animEffect transition="in" filter="dissolve">
                                      <p:cBhvr>
                                        <p:cTn id="22" dur="500"/>
                                        <p:tgtEl>
                                          <p:spTgt spid="361475">
                                            <p:txEl>
                                              <p:pRg st="3" end="3"/>
                                            </p:txEl>
                                          </p:spTgt>
                                        </p:tgtEl>
                                      </p:cBhvr>
                                    </p:animEffect>
                                  </p:childTnLst>
                                  <p:subTnLst>
                                    <p:animClr clrSpc="rgb" dir="cw">
                                      <p:cBhvr override="childStyle">
                                        <p:cTn dur="1" fill="hold" display="0" masterRel="nextClick" afterEffect="1"/>
                                        <p:tgtEl>
                                          <p:spTgt spid="36147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1475">
                                            <p:txEl>
                                              <p:pRg st="4" end="4"/>
                                            </p:txEl>
                                          </p:spTgt>
                                        </p:tgtEl>
                                        <p:attrNameLst>
                                          <p:attrName>style.visibility</p:attrName>
                                        </p:attrNameLst>
                                      </p:cBhvr>
                                      <p:to>
                                        <p:strVal val="visible"/>
                                      </p:to>
                                    </p:set>
                                    <p:animEffect transition="in" filter="dissolve">
                                      <p:cBhvr>
                                        <p:cTn id="27" dur="500"/>
                                        <p:tgtEl>
                                          <p:spTgt spid="361475">
                                            <p:txEl>
                                              <p:pRg st="4" end="4"/>
                                            </p:txEl>
                                          </p:spTgt>
                                        </p:tgtEl>
                                      </p:cBhvr>
                                    </p:animEffect>
                                  </p:childTnLst>
                                  <p:subTnLst>
                                    <p:animClr clrSpc="rgb" dir="cw">
                                      <p:cBhvr override="childStyle">
                                        <p:cTn dur="1" fill="hold" display="0" masterRel="nextClick" afterEffect="1"/>
                                        <p:tgtEl>
                                          <p:spTgt spid="361475">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1475">
                                            <p:txEl>
                                              <p:pRg st="5" end="5"/>
                                            </p:txEl>
                                          </p:spTgt>
                                        </p:tgtEl>
                                        <p:attrNameLst>
                                          <p:attrName>style.visibility</p:attrName>
                                        </p:attrNameLst>
                                      </p:cBhvr>
                                      <p:to>
                                        <p:strVal val="visible"/>
                                      </p:to>
                                    </p:set>
                                    <p:animEffect transition="in" filter="dissolve">
                                      <p:cBhvr>
                                        <p:cTn id="32" dur="500"/>
                                        <p:tgtEl>
                                          <p:spTgt spid="361475">
                                            <p:txEl>
                                              <p:pRg st="5" end="5"/>
                                            </p:txEl>
                                          </p:spTgt>
                                        </p:tgtEl>
                                      </p:cBhvr>
                                    </p:animEffect>
                                  </p:childTnLst>
                                  <p:subTnLst>
                                    <p:animClr clrSpc="rgb" dir="cw">
                                      <p:cBhvr override="childStyle">
                                        <p:cTn dur="1" fill="hold" display="0" masterRel="nextClick" afterEffect="1"/>
                                        <p:tgtEl>
                                          <p:spTgt spid="361475">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1475">
                                            <p:txEl>
                                              <p:pRg st="6" end="6"/>
                                            </p:txEl>
                                          </p:spTgt>
                                        </p:tgtEl>
                                        <p:attrNameLst>
                                          <p:attrName>style.visibility</p:attrName>
                                        </p:attrNameLst>
                                      </p:cBhvr>
                                      <p:to>
                                        <p:strVal val="visible"/>
                                      </p:to>
                                    </p:set>
                                    <p:animEffect transition="in" filter="dissolve">
                                      <p:cBhvr>
                                        <p:cTn id="37" dur="500"/>
                                        <p:tgtEl>
                                          <p:spTgt spid="361475">
                                            <p:txEl>
                                              <p:pRg st="6" end="6"/>
                                            </p:txEl>
                                          </p:spTgt>
                                        </p:tgtEl>
                                      </p:cBhvr>
                                    </p:animEffect>
                                  </p:childTnLst>
                                  <p:subTnLst>
                                    <p:animClr clrSpc="rgb" dir="cw">
                                      <p:cBhvr override="childStyle">
                                        <p:cTn dur="1" fill="hold" display="0" masterRel="nextClick" afterEffect="1"/>
                                        <p:tgtEl>
                                          <p:spTgt spid="361475">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1475">
                                            <p:txEl>
                                              <p:pRg st="7" end="7"/>
                                            </p:txEl>
                                          </p:spTgt>
                                        </p:tgtEl>
                                        <p:attrNameLst>
                                          <p:attrName>style.visibility</p:attrName>
                                        </p:attrNameLst>
                                      </p:cBhvr>
                                      <p:to>
                                        <p:strVal val="visible"/>
                                      </p:to>
                                    </p:set>
                                    <p:animEffect transition="in" filter="dissolve">
                                      <p:cBhvr>
                                        <p:cTn id="42" dur="500"/>
                                        <p:tgtEl>
                                          <p:spTgt spid="361475">
                                            <p:txEl>
                                              <p:pRg st="7" end="7"/>
                                            </p:txEl>
                                          </p:spTgt>
                                        </p:tgtEl>
                                      </p:cBhvr>
                                    </p:animEffect>
                                  </p:childTnLst>
                                  <p:subTnLst>
                                    <p:animClr clrSpc="rgb" dir="cw">
                                      <p:cBhvr override="childStyle">
                                        <p:cTn dur="1" fill="hold" display="0" masterRel="nextClick" afterEffect="1"/>
                                        <p:tgtEl>
                                          <p:spTgt spid="361475">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1475">
                                            <p:txEl>
                                              <p:pRg st="8" end="8"/>
                                            </p:txEl>
                                          </p:spTgt>
                                        </p:tgtEl>
                                        <p:attrNameLst>
                                          <p:attrName>style.visibility</p:attrName>
                                        </p:attrNameLst>
                                      </p:cBhvr>
                                      <p:to>
                                        <p:strVal val="visible"/>
                                      </p:to>
                                    </p:set>
                                    <p:animEffect transition="in" filter="dissolve">
                                      <p:cBhvr>
                                        <p:cTn id="47" dur="500"/>
                                        <p:tgtEl>
                                          <p:spTgt spid="361475">
                                            <p:txEl>
                                              <p:pRg st="8" end="8"/>
                                            </p:txEl>
                                          </p:spTgt>
                                        </p:tgtEl>
                                      </p:cBhvr>
                                    </p:animEffect>
                                  </p:childTnLst>
                                  <p:subTnLst>
                                    <p:animClr clrSpc="rgb" dir="cw">
                                      <p:cBhvr override="childStyle">
                                        <p:cTn dur="1" fill="hold" display="0" masterRel="nextClick" afterEffect="1"/>
                                        <p:tgtEl>
                                          <p:spTgt spid="361475">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1476">
                                            <p:txEl>
                                              <p:pRg st="0" end="0"/>
                                            </p:txEl>
                                          </p:spTgt>
                                        </p:tgtEl>
                                        <p:attrNameLst>
                                          <p:attrName>style.visibility</p:attrName>
                                        </p:attrNameLst>
                                      </p:cBhvr>
                                      <p:to>
                                        <p:strVal val="visible"/>
                                      </p:to>
                                    </p:set>
                                    <p:animEffect transition="in" filter="dissolve">
                                      <p:cBhvr>
                                        <p:cTn id="52" dur="500"/>
                                        <p:tgtEl>
                                          <p:spTgt spid="361476">
                                            <p:txEl>
                                              <p:pRg st="0" end="0"/>
                                            </p:txEl>
                                          </p:spTgt>
                                        </p:tgtEl>
                                      </p:cBhvr>
                                    </p:animEffect>
                                  </p:childTnLst>
                                  <p:subTnLst>
                                    <p:animClr clrSpc="rgb" dir="cw">
                                      <p:cBhvr override="childStyle">
                                        <p:cTn dur="1" fill="hold" display="0" masterRel="nextClick" afterEffect="1"/>
                                        <p:tgtEl>
                                          <p:spTgt spid="361476">
                                            <p:txEl>
                                              <p:pRg st="0" end="0"/>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61476">
                                            <p:txEl>
                                              <p:pRg st="1" end="1"/>
                                            </p:txEl>
                                          </p:spTgt>
                                        </p:tgtEl>
                                        <p:attrNameLst>
                                          <p:attrName>style.visibility</p:attrName>
                                        </p:attrNameLst>
                                      </p:cBhvr>
                                      <p:to>
                                        <p:strVal val="visible"/>
                                      </p:to>
                                    </p:set>
                                    <p:animEffect transition="in" filter="dissolve">
                                      <p:cBhvr>
                                        <p:cTn id="57" dur="500"/>
                                        <p:tgtEl>
                                          <p:spTgt spid="361476">
                                            <p:txEl>
                                              <p:pRg st="1" end="1"/>
                                            </p:txEl>
                                          </p:spTgt>
                                        </p:tgtEl>
                                      </p:cBhvr>
                                    </p:animEffect>
                                  </p:childTnLst>
                                  <p:subTnLst>
                                    <p:animClr clrSpc="rgb" dir="cw">
                                      <p:cBhvr override="childStyle">
                                        <p:cTn dur="1" fill="hold" display="0" masterRel="nextClick" afterEffect="1"/>
                                        <p:tgtEl>
                                          <p:spTgt spid="361476">
                                            <p:txEl>
                                              <p:pRg st="1" end="1"/>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61476">
                                            <p:txEl>
                                              <p:pRg st="2" end="2"/>
                                            </p:txEl>
                                          </p:spTgt>
                                        </p:tgtEl>
                                        <p:attrNameLst>
                                          <p:attrName>style.visibility</p:attrName>
                                        </p:attrNameLst>
                                      </p:cBhvr>
                                      <p:to>
                                        <p:strVal val="visible"/>
                                      </p:to>
                                    </p:set>
                                    <p:animEffect transition="in" filter="dissolve">
                                      <p:cBhvr>
                                        <p:cTn id="62" dur="500"/>
                                        <p:tgtEl>
                                          <p:spTgt spid="361476">
                                            <p:txEl>
                                              <p:pRg st="2" end="2"/>
                                            </p:txEl>
                                          </p:spTgt>
                                        </p:tgtEl>
                                      </p:cBhvr>
                                    </p:animEffect>
                                  </p:childTnLst>
                                  <p:subTnLst>
                                    <p:animClr clrSpc="rgb" dir="cw">
                                      <p:cBhvr override="childStyle">
                                        <p:cTn dur="1" fill="hold" display="0" masterRel="nextClick" afterEffect="1"/>
                                        <p:tgtEl>
                                          <p:spTgt spid="361476">
                                            <p:txEl>
                                              <p:pRg st="2" end="2"/>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1476">
                                            <p:txEl>
                                              <p:pRg st="3" end="3"/>
                                            </p:txEl>
                                          </p:spTgt>
                                        </p:tgtEl>
                                        <p:attrNameLst>
                                          <p:attrName>style.visibility</p:attrName>
                                        </p:attrNameLst>
                                      </p:cBhvr>
                                      <p:to>
                                        <p:strVal val="visible"/>
                                      </p:to>
                                    </p:set>
                                    <p:animEffect transition="in" filter="dissolve">
                                      <p:cBhvr>
                                        <p:cTn id="67" dur="500"/>
                                        <p:tgtEl>
                                          <p:spTgt spid="361476">
                                            <p:txEl>
                                              <p:pRg st="3" end="3"/>
                                            </p:txEl>
                                          </p:spTgt>
                                        </p:tgtEl>
                                      </p:cBhvr>
                                    </p:animEffect>
                                  </p:childTnLst>
                                  <p:subTnLst>
                                    <p:animClr clrSpc="rgb" dir="cw">
                                      <p:cBhvr override="childStyle">
                                        <p:cTn dur="1" fill="hold" display="0" masterRel="nextClick" afterEffect="1"/>
                                        <p:tgtEl>
                                          <p:spTgt spid="361476">
                                            <p:txEl>
                                              <p:pRg st="3" end="3"/>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61476">
                                            <p:txEl>
                                              <p:pRg st="4" end="4"/>
                                            </p:txEl>
                                          </p:spTgt>
                                        </p:tgtEl>
                                        <p:attrNameLst>
                                          <p:attrName>style.visibility</p:attrName>
                                        </p:attrNameLst>
                                      </p:cBhvr>
                                      <p:to>
                                        <p:strVal val="visible"/>
                                      </p:to>
                                    </p:set>
                                    <p:animEffect transition="in" filter="dissolve">
                                      <p:cBhvr>
                                        <p:cTn id="72" dur="500"/>
                                        <p:tgtEl>
                                          <p:spTgt spid="361476">
                                            <p:txEl>
                                              <p:pRg st="4" end="4"/>
                                            </p:txEl>
                                          </p:spTgt>
                                        </p:tgtEl>
                                      </p:cBhvr>
                                    </p:animEffect>
                                  </p:childTnLst>
                                  <p:subTnLst>
                                    <p:animClr clrSpc="rgb" dir="cw">
                                      <p:cBhvr override="childStyle">
                                        <p:cTn dur="1" fill="hold" display="0" masterRel="nextClick" afterEffect="1"/>
                                        <p:tgtEl>
                                          <p:spTgt spid="361476">
                                            <p:txEl>
                                              <p:pRg st="4" end="4"/>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61476">
                                            <p:txEl>
                                              <p:pRg st="5" end="5"/>
                                            </p:txEl>
                                          </p:spTgt>
                                        </p:tgtEl>
                                        <p:attrNameLst>
                                          <p:attrName>style.visibility</p:attrName>
                                        </p:attrNameLst>
                                      </p:cBhvr>
                                      <p:to>
                                        <p:strVal val="visible"/>
                                      </p:to>
                                    </p:set>
                                    <p:animEffect transition="in" filter="dissolve">
                                      <p:cBhvr>
                                        <p:cTn id="77" dur="500"/>
                                        <p:tgtEl>
                                          <p:spTgt spid="361476">
                                            <p:txEl>
                                              <p:pRg st="5" end="5"/>
                                            </p:txEl>
                                          </p:spTgt>
                                        </p:tgtEl>
                                      </p:cBhvr>
                                    </p:animEffect>
                                  </p:childTnLst>
                                  <p:subTnLst>
                                    <p:animClr clrSpc="rgb" dir="cw">
                                      <p:cBhvr override="childStyle">
                                        <p:cTn dur="1" fill="hold" display="0" masterRel="nextClick" afterEffect="1"/>
                                        <p:tgtEl>
                                          <p:spTgt spid="361476">
                                            <p:txEl>
                                              <p:pRg st="5" end="5"/>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61476">
                                            <p:txEl>
                                              <p:pRg st="6" end="6"/>
                                            </p:txEl>
                                          </p:spTgt>
                                        </p:tgtEl>
                                        <p:attrNameLst>
                                          <p:attrName>style.visibility</p:attrName>
                                        </p:attrNameLst>
                                      </p:cBhvr>
                                      <p:to>
                                        <p:strVal val="visible"/>
                                      </p:to>
                                    </p:set>
                                    <p:animEffect transition="in" filter="dissolve">
                                      <p:cBhvr>
                                        <p:cTn id="82" dur="500"/>
                                        <p:tgtEl>
                                          <p:spTgt spid="361476">
                                            <p:txEl>
                                              <p:pRg st="6" end="6"/>
                                            </p:txEl>
                                          </p:spTgt>
                                        </p:tgtEl>
                                      </p:cBhvr>
                                    </p:animEffect>
                                  </p:childTnLst>
                                  <p:subTnLst>
                                    <p:animClr clrSpc="rgb" dir="cw">
                                      <p:cBhvr override="childStyle">
                                        <p:cTn dur="1" fill="hold" display="0" masterRel="nextClick" afterEffect="1"/>
                                        <p:tgtEl>
                                          <p:spTgt spid="361476">
                                            <p:txEl>
                                              <p:pRg st="6" end="6"/>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61476">
                                            <p:txEl>
                                              <p:pRg st="7" end="7"/>
                                            </p:txEl>
                                          </p:spTgt>
                                        </p:tgtEl>
                                        <p:attrNameLst>
                                          <p:attrName>style.visibility</p:attrName>
                                        </p:attrNameLst>
                                      </p:cBhvr>
                                      <p:to>
                                        <p:strVal val="visible"/>
                                      </p:to>
                                    </p:set>
                                    <p:animEffect transition="in" filter="dissolve">
                                      <p:cBhvr>
                                        <p:cTn id="87" dur="500"/>
                                        <p:tgtEl>
                                          <p:spTgt spid="361476">
                                            <p:txEl>
                                              <p:pRg st="7" end="7"/>
                                            </p:txEl>
                                          </p:spTgt>
                                        </p:tgtEl>
                                      </p:cBhvr>
                                    </p:animEffect>
                                  </p:childTnLst>
                                  <p:subTnLst>
                                    <p:animClr clrSpc="rgb" dir="cw">
                                      <p:cBhvr override="childStyle">
                                        <p:cTn dur="1" fill="hold" display="0" masterRel="nextClick" afterEffect="1"/>
                                        <p:tgtEl>
                                          <p:spTgt spid="361476">
                                            <p:txEl>
                                              <p:pRg st="7" end="7"/>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61476">
                                            <p:txEl>
                                              <p:pRg st="8" end="8"/>
                                            </p:txEl>
                                          </p:spTgt>
                                        </p:tgtEl>
                                        <p:attrNameLst>
                                          <p:attrName>style.visibility</p:attrName>
                                        </p:attrNameLst>
                                      </p:cBhvr>
                                      <p:to>
                                        <p:strVal val="visible"/>
                                      </p:to>
                                    </p:set>
                                    <p:animEffect transition="in" filter="dissolve">
                                      <p:cBhvr>
                                        <p:cTn id="92" dur="500"/>
                                        <p:tgtEl>
                                          <p:spTgt spid="361476">
                                            <p:txEl>
                                              <p:pRg st="8" end="8"/>
                                            </p:txEl>
                                          </p:spTgt>
                                        </p:tgtEl>
                                      </p:cBhvr>
                                    </p:animEffect>
                                  </p:childTnLst>
                                  <p:subTnLst>
                                    <p:animClr clrSpc="rgb" dir="cw">
                                      <p:cBhvr override="childStyle">
                                        <p:cTn dur="1" fill="hold" display="0" masterRel="nextClick" afterEffect="1"/>
                                        <p:tgtEl>
                                          <p:spTgt spid="361476">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bldLvl="2" autoUpdateAnimBg="0"/>
      <p:bldP spid="361476" grpId="0" build="p" bldLvl="2"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p:txBody>
          <a:bodyPr/>
          <a:lstStyle/>
          <a:p>
            <a:r>
              <a:rPr lang="en-US" smtClean="0"/>
              <a:t>Solution</a:t>
            </a:r>
          </a:p>
        </p:txBody>
      </p:sp>
      <p:sp>
        <p:nvSpPr>
          <p:cNvPr id="362499" name="Rectangle 1027"/>
          <p:cNvSpPr>
            <a:spLocks noGrp="1" noChangeArrowheads="1"/>
          </p:cNvSpPr>
          <p:nvPr>
            <p:ph type="body" sz="half" idx="1"/>
          </p:nvPr>
        </p:nvSpPr>
        <p:spPr>
          <a:xfrm>
            <a:off x="914400" y="1600200"/>
            <a:ext cx="4068763" cy="4114800"/>
          </a:xfrm>
        </p:spPr>
        <p:txBody>
          <a:bodyPr/>
          <a:lstStyle/>
          <a:p>
            <a:r>
              <a:rPr lang="en-US" smtClean="0"/>
              <a:t>Step #9</a:t>
            </a:r>
          </a:p>
          <a:p>
            <a:pPr lvl="1">
              <a:buFontTx/>
              <a:buNone/>
            </a:pPr>
            <a:r>
              <a:rPr lang="en-US" smtClean="0"/>
              <a:t>    4995	RR</a:t>
            </a:r>
          </a:p>
          <a:p>
            <a:pPr lvl="1">
              <a:buFontTx/>
              <a:buNone/>
            </a:pPr>
            <a:r>
              <a:rPr lang="en-US" u="sng" smtClean="0"/>
              <a:t>  +3996</a:t>
            </a:r>
            <a:r>
              <a:rPr lang="en-US" smtClean="0"/>
              <a:t>	GR  </a:t>
            </a:r>
          </a:p>
          <a:p>
            <a:pPr lvl="1">
              <a:buFontTx/>
              <a:buChar char=" "/>
            </a:pPr>
            <a:r>
              <a:rPr lang="en-US" smtClean="0"/>
              <a:t> </a:t>
            </a:r>
            <a:r>
              <a:rPr lang="en-US" smtClean="0">
                <a:solidFill>
                  <a:srgbClr val="FF3300"/>
                </a:solidFill>
              </a:rPr>
              <a:t>8991 	RPP(RETURN)</a:t>
            </a:r>
          </a:p>
          <a:p>
            <a:pPr lvl="1">
              <a:buFontTx/>
              <a:buChar char=" "/>
            </a:pPr>
            <a:r>
              <a:rPr lang="en-US" b="1" smtClean="0"/>
              <a:t>5</a:t>
            </a:r>
            <a:r>
              <a:rPr lang="en-US" b="1" baseline="30000" smtClean="0"/>
              <a:t>TH</a:t>
            </a:r>
            <a:r>
              <a:rPr lang="en-US" b="1" smtClean="0"/>
              <a:t>  11MPH</a:t>
            </a:r>
          </a:p>
          <a:p>
            <a:r>
              <a:rPr lang="en-US" smtClean="0"/>
              <a:t>Step #10</a:t>
            </a:r>
          </a:p>
          <a:p>
            <a:pPr lvl="1">
              <a:buFontTx/>
              <a:buNone/>
            </a:pPr>
            <a:r>
              <a:rPr lang="en-US" smtClean="0"/>
              <a:t>     </a:t>
            </a:r>
            <a:r>
              <a:rPr lang="en-US" u="sng" smtClean="0"/>
              <a:t>7000’</a:t>
            </a:r>
          </a:p>
          <a:p>
            <a:pPr lvl="1">
              <a:buFontTx/>
              <a:buNone/>
            </a:pPr>
            <a:r>
              <a:rPr lang="en-US" smtClean="0"/>
              <a:t>	26 x 88 =  3.06 </a:t>
            </a:r>
            <a:r>
              <a:rPr lang="en-US" b="1" smtClean="0"/>
              <a:t>HT</a:t>
            </a:r>
            <a:endParaRPr lang="en-US" sz="2000" smtClean="0"/>
          </a:p>
        </p:txBody>
      </p:sp>
      <p:sp>
        <p:nvSpPr>
          <p:cNvPr id="362500" name="Rectangle 1028"/>
          <p:cNvSpPr>
            <a:spLocks noGrp="1" noChangeArrowheads="1"/>
          </p:cNvSpPr>
          <p:nvPr>
            <p:ph type="body" sz="half" idx="2"/>
          </p:nvPr>
        </p:nvSpPr>
        <p:spPr>
          <a:xfrm>
            <a:off x="4876800" y="1600200"/>
            <a:ext cx="4267200" cy="4876800"/>
          </a:xfrm>
        </p:spPr>
        <p:txBody>
          <a:bodyPr/>
          <a:lstStyle/>
          <a:p>
            <a:r>
              <a:rPr lang="en-US" smtClean="0"/>
              <a:t>Step #10</a:t>
            </a:r>
          </a:p>
          <a:p>
            <a:pPr lvl="1">
              <a:buFontTx/>
              <a:buNone/>
            </a:pPr>
            <a:r>
              <a:rPr lang="en-US" smtClean="0"/>
              <a:t>     </a:t>
            </a:r>
            <a:r>
              <a:rPr lang="en-US" u="sng" smtClean="0"/>
              <a:t>7000’</a:t>
            </a:r>
          </a:p>
          <a:p>
            <a:pPr lvl="1">
              <a:buFontTx/>
              <a:buNone/>
            </a:pPr>
            <a:r>
              <a:rPr lang="en-US" smtClean="0"/>
              <a:t>	11 x 88 =  7.23. </a:t>
            </a:r>
            <a:r>
              <a:rPr lang="en-US" b="1" smtClean="0"/>
              <a:t>RT</a:t>
            </a:r>
            <a:endParaRPr lang="en-US" sz="2000" smtClean="0"/>
          </a:p>
          <a:p>
            <a:pPr lvl="1">
              <a:buFontTx/>
              <a:buNone/>
            </a:pPr>
            <a:r>
              <a:rPr lang="en-US" smtClean="0"/>
              <a:t>3.06 + 7.23 + 3.00 = 13.29</a:t>
            </a:r>
          </a:p>
          <a:p>
            <a:r>
              <a:rPr lang="en-US" smtClean="0"/>
              <a:t>Step #11</a:t>
            </a:r>
          </a:p>
          <a:p>
            <a:pPr lvl="1">
              <a:buFontTx/>
              <a:buNone/>
            </a:pPr>
            <a:r>
              <a:rPr lang="en-US" smtClean="0"/>
              <a:t>       60 	</a:t>
            </a:r>
            <a:r>
              <a:rPr lang="en-US" b="1" smtClean="0"/>
              <a:t>Min/HR</a:t>
            </a:r>
            <a:r>
              <a:rPr lang="en-US" smtClean="0"/>
              <a:t>	</a:t>
            </a:r>
          </a:p>
          <a:p>
            <a:pPr lvl="1">
              <a:buFontTx/>
              <a:buNone/>
            </a:pPr>
            <a:r>
              <a:rPr lang="en-US" u="sng" smtClean="0"/>
              <a:t>÷13.29</a:t>
            </a:r>
            <a:r>
              <a:rPr lang="en-US" smtClean="0"/>
              <a:t>	</a:t>
            </a:r>
            <a:r>
              <a:rPr lang="en-US" b="1" smtClean="0"/>
              <a:t>CT</a:t>
            </a:r>
            <a:r>
              <a:rPr lang="en-US" smtClean="0"/>
              <a:t>	 </a:t>
            </a:r>
          </a:p>
          <a:p>
            <a:pPr lvl="1">
              <a:buFontTx/>
              <a:buNone/>
            </a:pPr>
            <a:r>
              <a:rPr lang="en-US" smtClean="0"/>
              <a:t>     4.51	</a:t>
            </a:r>
            <a:r>
              <a:rPr lang="en-US" b="1" smtClean="0"/>
              <a:t>TPH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dissolve">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2499">
                                            <p:txEl>
                                              <p:pRg st="1" end="1"/>
                                            </p:txEl>
                                          </p:spTgt>
                                        </p:tgtEl>
                                        <p:attrNameLst>
                                          <p:attrName>style.visibility</p:attrName>
                                        </p:attrNameLst>
                                      </p:cBhvr>
                                      <p:to>
                                        <p:strVal val="visible"/>
                                      </p:to>
                                    </p:set>
                                    <p:animEffect transition="in" filter="dissolve">
                                      <p:cBhvr>
                                        <p:cTn id="12" dur="500"/>
                                        <p:tgtEl>
                                          <p:spTgt spid="362499">
                                            <p:txEl>
                                              <p:pRg st="1" end="1"/>
                                            </p:txEl>
                                          </p:spTgt>
                                        </p:tgtEl>
                                      </p:cBhvr>
                                    </p:animEffect>
                                  </p:childTnLst>
                                  <p:subTnLst>
                                    <p:animClr clrSpc="rgb" dir="cw">
                                      <p:cBhvr override="childStyle">
                                        <p:cTn dur="1" fill="hold" display="0" masterRel="nextClick" afterEffect="1"/>
                                        <p:tgtEl>
                                          <p:spTgt spid="36249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2499">
                                            <p:txEl>
                                              <p:pRg st="2" end="2"/>
                                            </p:txEl>
                                          </p:spTgt>
                                        </p:tgtEl>
                                        <p:attrNameLst>
                                          <p:attrName>style.visibility</p:attrName>
                                        </p:attrNameLst>
                                      </p:cBhvr>
                                      <p:to>
                                        <p:strVal val="visible"/>
                                      </p:to>
                                    </p:set>
                                    <p:animEffect transition="in" filter="dissolve">
                                      <p:cBhvr>
                                        <p:cTn id="17" dur="500"/>
                                        <p:tgtEl>
                                          <p:spTgt spid="362499">
                                            <p:txEl>
                                              <p:pRg st="2" end="2"/>
                                            </p:txEl>
                                          </p:spTgt>
                                        </p:tgtEl>
                                      </p:cBhvr>
                                    </p:animEffect>
                                  </p:childTnLst>
                                  <p:subTnLst>
                                    <p:animClr clrSpc="rgb" dir="cw">
                                      <p:cBhvr override="childStyle">
                                        <p:cTn dur="1" fill="hold" display="0" masterRel="nextClick" afterEffect="1"/>
                                        <p:tgtEl>
                                          <p:spTgt spid="362499">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2499">
                                            <p:txEl>
                                              <p:pRg st="3" end="3"/>
                                            </p:txEl>
                                          </p:spTgt>
                                        </p:tgtEl>
                                        <p:attrNameLst>
                                          <p:attrName>style.visibility</p:attrName>
                                        </p:attrNameLst>
                                      </p:cBhvr>
                                      <p:to>
                                        <p:strVal val="visible"/>
                                      </p:to>
                                    </p:set>
                                    <p:animEffect transition="in" filter="dissolve">
                                      <p:cBhvr>
                                        <p:cTn id="22" dur="500"/>
                                        <p:tgtEl>
                                          <p:spTgt spid="362499">
                                            <p:txEl>
                                              <p:pRg st="3" end="3"/>
                                            </p:txEl>
                                          </p:spTgt>
                                        </p:tgtEl>
                                      </p:cBhvr>
                                    </p:animEffect>
                                  </p:childTnLst>
                                  <p:subTnLst>
                                    <p:animClr clrSpc="rgb" dir="cw">
                                      <p:cBhvr override="childStyle">
                                        <p:cTn dur="1" fill="hold" display="0" masterRel="nextClick" afterEffect="1"/>
                                        <p:tgtEl>
                                          <p:spTgt spid="362499">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2499">
                                            <p:txEl>
                                              <p:pRg st="4" end="4"/>
                                            </p:txEl>
                                          </p:spTgt>
                                        </p:tgtEl>
                                        <p:attrNameLst>
                                          <p:attrName>style.visibility</p:attrName>
                                        </p:attrNameLst>
                                      </p:cBhvr>
                                      <p:to>
                                        <p:strVal val="visible"/>
                                      </p:to>
                                    </p:set>
                                    <p:animEffect transition="in" filter="dissolve">
                                      <p:cBhvr>
                                        <p:cTn id="27" dur="500"/>
                                        <p:tgtEl>
                                          <p:spTgt spid="362499">
                                            <p:txEl>
                                              <p:pRg st="4" end="4"/>
                                            </p:txEl>
                                          </p:spTgt>
                                        </p:tgtEl>
                                      </p:cBhvr>
                                    </p:animEffect>
                                  </p:childTnLst>
                                  <p:subTnLst>
                                    <p:animClr clrSpc="rgb" dir="cw">
                                      <p:cBhvr override="childStyle">
                                        <p:cTn dur="1" fill="hold" display="0" masterRel="nextClick" afterEffect="1"/>
                                        <p:tgtEl>
                                          <p:spTgt spid="362499">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2499">
                                            <p:txEl>
                                              <p:pRg st="5" end="5"/>
                                            </p:txEl>
                                          </p:spTgt>
                                        </p:tgtEl>
                                        <p:attrNameLst>
                                          <p:attrName>style.visibility</p:attrName>
                                        </p:attrNameLst>
                                      </p:cBhvr>
                                      <p:to>
                                        <p:strVal val="visible"/>
                                      </p:to>
                                    </p:set>
                                    <p:animEffect transition="in" filter="dissolve">
                                      <p:cBhvr>
                                        <p:cTn id="32" dur="500"/>
                                        <p:tgtEl>
                                          <p:spTgt spid="362499">
                                            <p:txEl>
                                              <p:pRg st="5" end="5"/>
                                            </p:txEl>
                                          </p:spTgt>
                                        </p:tgtEl>
                                      </p:cBhvr>
                                    </p:animEffect>
                                  </p:childTnLst>
                                  <p:subTnLst>
                                    <p:animClr clrSpc="rgb" dir="cw">
                                      <p:cBhvr override="childStyle">
                                        <p:cTn dur="1" fill="hold" display="0" masterRel="nextClick" afterEffect="1"/>
                                        <p:tgtEl>
                                          <p:spTgt spid="362499">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2499">
                                            <p:txEl>
                                              <p:pRg st="6" end="6"/>
                                            </p:txEl>
                                          </p:spTgt>
                                        </p:tgtEl>
                                        <p:attrNameLst>
                                          <p:attrName>style.visibility</p:attrName>
                                        </p:attrNameLst>
                                      </p:cBhvr>
                                      <p:to>
                                        <p:strVal val="visible"/>
                                      </p:to>
                                    </p:set>
                                    <p:animEffect transition="in" filter="dissolve">
                                      <p:cBhvr>
                                        <p:cTn id="37" dur="500"/>
                                        <p:tgtEl>
                                          <p:spTgt spid="362499">
                                            <p:txEl>
                                              <p:pRg st="6" end="6"/>
                                            </p:txEl>
                                          </p:spTgt>
                                        </p:tgtEl>
                                      </p:cBhvr>
                                    </p:animEffect>
                                  </p:childTnLst>
                                  <p:subTnLst>
                                    <p:animClr clrSpc="rgb" dir="cw">
                                      <p:cBhvr override="childStyle">
                                        <p:cTn dur="1" fill="hold" display="0" masterRel="nextClick" afterEffect="1"/>
                                        <p:tgtEl>
                                          <p:spTgt spid="362499">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2499">
                                            <p:txEl>
                                              <p:pRg st="7" end="7"/>
                                            </p:txEl>
                                          </p:spTgt>
                                        </p:tgtEl>
                                        <p:attrNameLst>
                                          <p:attrName>style.visibility</p:attrName>
                                        </p:attrNameLst>
                                      </p:cBhvr>
                                      <p:to>
                                        <p:strVal val="visible"/>
                                      </p:to>
                                    </p:set>
                                    <p:animEffect transition="in" filter="dissolve">
                                      <p:cBhvr>
                                        <p:cTn id="42" dur="500"/>
                                        <p:tgtEl>
                                          <p:spTgt spid="362499">
                                            <p:txEl>
                                              <p:pRg st="7" end="7"/>
                                            </p:txEl>
                                          </p:spTgt>
                                        </p:tgtEl>
                                      </p:cBhvr>
                                    </p:animEffect>
                                  </p:childTnLst>
                                  <p:subTnLst>
                                    <p:animClr clrSpc="rgb" dir="cw">
                                      <p:cBhvr override="childStyle">
                                        <p:cTn dur="1" fill="hold" display="0" masterRel="nextClick" afterEffect="1"/>
                                        <p:tgtEl>
                                          <p:spTgt spid="362499">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2500">
                                            <p:txEl>
                                              <p:pRg st="0" end="0"/>
                                            </p:txEl>
                                          </p:spTgt>
                                        </p:tgtEl>
                                        <p:attrNameLst>
                                          <p:attrName>style.visibility</p:attrName>
                                        </p:attrNameLst>
                                      </p:cBhvr>
                                      <p:to>
                                        <p:strVal val="visible"/>
                                      </p:to>
                                    </p:set>
                                    <p:animEffect transition="in" filter="dissolve">
                                      <p:cBhvr>
                                        <p:cTn id="47" dur="500"/>
                                        <p:tgtEl>
                                          <p:spTgt spid="362500">
                                            <p:txEl>
                                              <p:pRg st="0" end="0"/>
                                            </p:txEl>
                                          </p:spTgt>
                                        </p:tgtEl>
                                      </p:cBhvr>
                                    </p:animEffect>
                                  </p:childTnLst>
                                  <p:subTnLst>
                                    <p:animClr clrSpc="rgb" dir="cw">
                                      <p:cBhvr override="childStyle">
                                        <p:cTn dur="1" fill="hold" display="0" masterRel="nextClick" afterEffect="1"/>
                                        <p:tgtEl>
                                          <p:spTgt spid="362500">
                                            <p:txEl>
                                              <p:pRg st="0" end="0"/>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2500">
                                            <p:txEl>
                                              <p:pRg st="1" end="1"/>
                                            </p:txEl>
                                          </p:spTgt>
                                        </p:tgtEl>
                                        <p:attrNameLst>
                                          <p:attrName>style.visibility</p:attrName>
                                        </p:attrNameLst>
                                      </p:cBhvr>
                                      <p:to>
                                        <p:strVal val="visible"/>
                                      </p:to>
                                    </p:set>
                                    <p:animEffect transition="in" filter="dissolve">
                                      <p:cBhvr>
                                        <p:cTn id="52" dur="500"/>
                                        <p:tgtEl>
                                          <p:spTgt spid="362500">
                                            <p:txEl>
                                              <p:pRg st="1" end="1"/>
                                            </p:txEl>
                                          </p:spTgt>
                                        </p:tgtEl>
                                      </p:cBhvr>
                                    </p:animEffect>
                                  </p:childTnLst>
                                  <p:subTnLst>
                                    <p:animClr clrSpc="rgb" dir="cw">
                                      <p:cBhvr override="childStyle">
                                        <p:cTn dur="1" fill="hold" display="0" masterRel="nextClick" afterEffect="1"/>
                                        <p:tgtEl>
                                          <p:spTgt spid="362500">
                                            <p:txEl>
                                              <p:pRg st="1" end="1"/>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62500">
                                            <p:txEl>
                                              <p:pRg st="2" end="2"/>
                                            </p:txEl>
                                          </p:spTgt>
                                        </p:tgtEl>
                                        <p:attrNameLst>
                                          <p:attrName>style.visibility</p:attrName>
                                        </p:attrNameLst>
                                      </p:cBhvr>
                                      <p:to>
                                        <p:strVal val="visible"/>
                                      </p:to>
                                    </p:set>
                                    <p:animEffect transition="in" filter="dissolve">
                                      <p:cBhvr>
                                        <p:cTn id="57" dur="500"/>
                                        <p:tgtEl>
                                          <p:spTgt spid="362500">
                                            <p:txEl>
                                              <p:pRg st="2" end="2"/>
                                            </p:txEl>
                                          </p:spTgt>
                                        </p:tgtEl>
                                      </p:cBhvr>
                                    </p:animEffect>
                                  </p:childTnLst>
                                  <p:subTnLst>
                                    <p:animClr clrSpc="rgb" dir="cw">
                                      <p:cBhvr override="childStyle">
                                        <p:cTn dur="1" fill="hold" display="0" masterRel="nextClick" afterEffect="1"/>
                                        <p:tgtEl>
                                          <p:spTgt spid="362500">
                                            <p:txEl>
                                              <p:pRg st="2" end="2"/>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62500">
                                            <p:txEl>
                                              <p:pRg st="3" end="3"/>
                                            </p:txEl>
                                          </p:spTgt>
                                        </p:tgtEl>
                                        <p:attrNameLst>
                                          <p:attrName>style.visibility</p:attrName>
                                        </p:attrNameLst>
                                      </p:cBhvr>
                                      <p:to>
                                        <p:strVal val="visible"/>
                                      </p:to>
                                    </p:set>
                                    <p:animEffect transition="in" filter="dissolve">
                                      <p:cBhvr>
                                        <p:cTn id="62" dur="500"/>
                                        <p:tgtEl>
                                          <p:spTgt spid="362500">
                                            <p:txEl>
                                              <p:pRg st="3" end="3"/>
                                            </p:txEl>
                                          </p:spTgt>
                                        </p:tgtEl>
                                      </p:cBhvr>
                                    </p:animEffect>
                                  </p:childTnLst>
                                  <p:subTnLst>
                                    <p:animClr clrSpc="rgb" dir="cw">
                                      <p:cBhvr override="childStyle">
                                        <p:cTn dur="1" fill="hold" display="0" masterRel="nextClick" afterEffect="1"/>
                                        <p:tgtEl>
                                          <p:spTgt spid="362500">
                                            <p:txEl>
                                              <p:pRg st="3" end="3"/>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2500">
                                            <p:txEl>
                                              <p:pRg st="4" end="4"/>
                                            </p:txEl>
                                          </p:spTgt>
                                        </p:tgtEl>
                                        <p:attrNameLst>
                                          <p:attrName>style.visibility</p:attrName>
                                        </p:attrNameLst>
                                      </p:cBhvr>
                                      <p:to>
                                        <p:strVal val="visible"/>
                                      </p:to>
                                    </p:set>
                                    <p:animEffect transition="in" filter="dissolve">
                                      <p:cBhvr>
                                        <p:cTn id="67" dur="500"/>
                                        <p:tgtEl>
                                          <p:spTgt spid="362500">
                                            <p:txEl>
                                              <p:pRg st="4" end="4"/>
                                            </p:txEl>
                                          </p:spTgt>
                                        </p:tgtEl>
                                      </p:cBhvr>
                                    </p:animEffect>
                                  </p:childTnLst>
                                  <p:subTnLst>
                                    <p:animClr clrSpc="rgb" dir="cw">
                                      <p:cBhvr override="childStyle">
                                        <p:cTn dur="1" fill="hold" display="0" masterRel="nextClick" afterEffect="1"/>
                                        <p:tgtEl>
                                          <p:spTgt spid="362500">
                                            <p:txEl>
                                              <p:pRg st="4" end="4"/>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62500">
                                            <p:txEl>
                                              <p:pRg st="5" end="5"/>
                                            </p:txEl>
                                          </p:spTgt>
                                        </p:tgtEl>
                                        <p:attrNameLst>
                                          <p:attrName>style.visibility</p:attrName>
                                        </p:attrNameLst>
                                      </p:cBhvr>
                                      <p:to>
                                        <p:strVal val="visible"/>
                                      </p:to>
                                    </p:set>
                                    <p:animEffect transition="in" filter="dissolve">
                                      <p:cBhvr>
                                        <p:cTn id="72" dur="500"/>
                                        <p:tgtEl>
                                          <p:spTgt spid="362500">
                                            <p:txEl>
                                              <p:pRg st="5" end="5"/>
                                            </p:txEl>
                                          </p:spTgt>
                                        </p:tgtEl>
                                      </p:cBhvr>
                                    </p:animEffect>
                                  </p:childTnLst>
                                  <p:subTnLst>
                                    <p:animClr clrSpc="rgb" dir="cw">
                                      <p:cBhvr override="childStyle">
                                        <p:cTn dur="1" fill="hold" display="0" masterRel="nextClick" afterEffect="1"/>
                                        <p:tgtEl>
                                          <p:spTgt spid="362500">
                                            <p:txEl>
                                              <p:pRg st="5" end="5"/>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62500">
                                            <p:txEl>
                                              <p:pRg st="6" end="6"/>
                                            </p:txEl>
                                          </p:spTgt>
                                        </p:tgtEl>
                                        <p:attrNameLst>
                                          <p:attrName>style.visibility</p:attrName>
                                        </p:attrNameLst>
                                      </p:cBhvr>
                                      <p:to>
                                        <p:strVal val="visible"/>
                                      </p:to>
                                    </p:set>
                                    <p:animEffect transition="in" filter="dissolve">
                                      <p:cBhvr>
                                        <p:cTn id="77" dur="500"/>
                                        <p:tgtEl>
                                          <p:spTgt spid="362500">
                                            <p:txEl>
                                              <p:pRg st="6" end="6"/>
                                            </p:txEl>
                                          </p:spTgt>
                                        </p:tgtEl>
                                      </p:cBhvr>
                                    </p:animEffect>
                                  </p:childTnLst>
                                  <p:subTnLst>
                                    <p:animClr clrSpc="rgb" dir="cw">
                                      <p:cBhvr override="childStyle">
                                        <p:cTn dur="1" fill="hold" display="0" masterRel="nextClick" afterEffect="1"/>
                                        <p:tgtEl>
                                          <p:spTgt spid="362500">
                                            <p:txEl>
                                              <p:pRg st="6" end="6"/>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62500">
                                            <p:txEl>
                                              <p:pRg st="7" end="7"/>
                                            </p:txEl>
                                          </p:spTgt>
                                        </p:tgtEl>
                                        <p:attrNameLst>
                                          <p:attrName>style.visibility</p:attrName>
                                        </p:attrNameLst>
                                      </p:cBhvr>
                                      <p:to>
                                        <p:strVal val="visible"/>
                                      </p:to>
                                    </p:set>
                                    <p:animEffect transition="in" filter="dissolve">
                                      <p:cBhvr>
                                        <p:cTn id="82" dur="500"/>
                                        <p:tgtEl>
                                          <p:spTgt spid="362500">
                                            <p:txEl>
                                              <p:pRg st="7" end="7"/>
                                            </p:txEl>
                                          </p:spTgt>
                                        </p:tgtEl>
                                      </p:cBhvr>
                                    </p:animEffect>
                                  </p:childTnLst>
                                  <p:subTnLst>
                                    <p:animClr clrSpc="rgb" dir="cw">
                                      <p:cBhvr override="childStyle">
                                        <p:cTn dur="1" fill="hold" display="0" masterRel="nextClick" afterEffect="1"/>
                                        <p:tgtEl>
                                          <p:spTgt spid="362500">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bldLvl="2" autoUpdateAnimBg="0"/>
      <p:bldP spid="362500" grpId="0" build="p" bldLvl="2"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mtClean="0"/>
              <a:t>Solution</a:t>
            </a:r>
          </a:p>
        </p:txBody>
      </p:sp>
      <p:sp>
        <p:nvSpPr>
          <p:cNvPr id="363523" name="Rectangle 3"/>
          <p:cNvSpPr>
            <a:spLocks noGrp="1" noChangeArrowheads="1"/>
          </p:cNvSpPr>
          <p:nvPr>
            <p:ph type="body" sz="half" idx="1"/>
          </p:nvPr>
        </p:nvSpPr>
        <p:spPr>
          <a:xfrm>
            <a:off x="914400" y="1600200"/>
            <a:ext cx="4068763" cy="4114800"/>
          </a:xfrm>
        </p:spPr>
        <p:txBody>
          <a:bodyPr/>
          <a:lstStyle/>
          <a:p>
            <a:r>
              <a:rPr lang="en-US" smtClean="0"/>
              <a:t>Step #12</a:t>
            </a:r>
          </a:p>
          <a:p>
            <a:pPr lvl="1">
              <a:buFontTx/>
              <a:buNone/>
            </a:pPr>
            <a:r>
              <a:rPr lang="en-US" smtClean="0"/>
              <a:t>    4.51	TPH</a:t>
            </a:r>
          </a:p>
          <a:p>
            <a:pPr lvl="1">
              <a:buFontTx/>
              <a:buNone/>
            </a:pPr>
            <a:r>
              <a:rPr lang="en-US" smtClean="0"/>
              <a:t>	 x 14	ALS</a:t>
            </a:r>
          </a:p>
          <a:p>
            <a:pPr lvl="1">
              <a:buFontTx/>
              <a:buNone/>
            </a:pPr>
            <a:r>
              <a:rPr lang="en-US" u="sng" smtClean="0"/>
              <a:t>    x  .4</a:t>
            </a:r>
            <a:r>
              <a:rPr lang="en-US" smtClean="0"/>
              <a:t>	 EFF. FAC.  </a:t>
            </a:r>
          </a:p>
          <a:p>
            <a:pPr lvl="1">
              <a:buFontTx/>
              <a:buNone/>
            </a:pPr>
            <a:r>
              <a:rPr lang="en-US" smtClean="0">
                <a:solidFill>
                  <a:srgbClr val="FF3300"/>
                </a:solidFill>
              </a:rPr>
              <a:t>  25.26 or 25 LCYPH</a:t>
            </a:r>
            <a:endParaRPr lang="en-US" b="1" smtClean="0"/>
          </a:p>
          <a:p>
            <a:r>
              <a:rPr lang="en-US" smtClean="0"/>
              <a:t>Step #13</a:t>
            </a:r>
          </a:p>
          <a:p>
            <a:pPr lvl="1">
              <a:buFontTx/>
              <a:buNone/>
            </a:pPr>
            <a:r>
              <a:rPr lang="en-US" smtClean="0"/>
              <a:t>      25	LCYPH</a:t>
            </a:r>
            <a:endParaRPr lang="en-US" u="sng" smtClean="0"/>
          </a:p>
          <a:p>
            <a:pPr lvl="1">
              <a:buFontTx/>
              <a:buNone/>
            </a:pPr>
            <a:r>
              <a:rPr lang="en-US" smtClean="0"/>
              <a:t>  </a:t>
            </a:r>
            <a:r>
              <a:rPr lang="en-US" u="sng" smtClean="0"/>
              <a:t>x .86</a:t>
            </a:r>
            <a:r>
              <a:rPr lang="en-US" smtClean="0"/>
              <a:t> 	Conv. Fac.</a:t>
            </a:r>
          </a:p>
          <a:p>
            <a:pPr lvl="1">
              <a:buFontTx/>
              <a:buNone/>
            </a:pPr>
            <a:r>
              <a:rPr lang="en-US" smtClean="0">
                <a:solidFill>
                  <a:srgbClr val="FF3300"/>
                </a:solidFill>
              </a:rPr>
              <a:t> 21.50 or 21 CCPH</a:t>
            </a:r>
            <a:endParaRPr lang="en-US" sz="2000" smtClean="0">
              <a:solidFill>
                <a:srgbClr val="FF3300"/>
              </a:solidFill>
            </a:endParaRPr>
          </a:p>
        </p:txBody>
      </p:sp>
      <p:sp>
        <p:nvSpPr>
          <p:cNvPr id="363524" name="Rectangle 4"/>
          <p:cNvSpPr>
            <a:spLocks noGrp="1" noChangeArrowheads="1"/>
          </p:cNvSpPr>
          <p:nvPr>
            <p:ph type="body" sz="half" idx="2"/>
          </p:nvPr>
        </p:nvSpPr>
        <p:spPr>
          <a:xfrm>
            <a:off x="4876800" y="1600200"/>
            <a:ext cx="4267200" cy="4876800"/>
          </a:xfrm>
        </p:spPr>
        <p:txBody>
          <a:bodyPr/>
          <a:lstStyle/>
          <a:p>
            <a:r>
              <a:rPr lang="en-US" smtClean="0"/>
              <a:t>Step #14</a:t>
            </a:r>
          </a:p>
          <a:p>
            <a:pPr lvl="1">
              <a:buFontTx/>
              <a:buNone/>
            </a:pPr>
            <a:r>
              <a:rPr lang="en-US" smtClean="0"/>
              <a:t>    </a:t>
            </a:r>
            <a:r>
              <a:rPr lang="en-US" u="sng" smtClean="0"/>
              <a:t>150000</a:t>
            </a:r>
          </a:p>
          <a:p>
            <a:pPr lvl="1">
              <a:buFontTx/>
              <a:buNone/>
            </a:pPr>
            <a:r>
              <a:rPr lang="en-US" smtClean="0"/>
              <a:t>	21 x 5 =  1428.57 </a:t>
            </a:r>
            <a:r>
              <a:rPr lang="en-US" b="1" smtClean="0"/>
              <a:t>THR</a:t>
            </a:r>
            <a:endParaRPr lang="en-US" sz="2000" smtClean="0"/>
          </a:p>
          <a:p>
            <a:pPr lvl="1">
              <a:buFontTx/>
              <a:buNone/>
            </a:pPr>
            <a:endParaRPr lang="en-US" smtClean="0"/>
          </a:p>
          <a:p>
            <a:r>
              <a:rPr lang="en-US" smtClean="0"/>
              <a:t>Step #15</a:t>
            </a:r>
          </a:p>
          <a:p>
            <a:pPr>
              <a:buFont typeface="Monotype Sorts" pitchFamily="2" charset="2"/>
              <a:buNone/>
            </a:pPr>
            <a:r>
              <a:rPr lang="en-US" sz="2400" smtClean="0"/>
              <a:t>    1428.57	THR</a:t>
            </a:r>
            <a:r>
              <a:rPr lang="en-US" smtClean="0"/>
              <a:t>	</a:t>
            </a:r>
          </a:p>
          <a:p>
            <a:pPr lvl="1">
              <a:buFontTx/>
              <a:buNone/>
            </a:pPr>
            <a:r>
              <a:rPr lang="en-US" u="sng" smtClean="0"/>
              <a:t>÷       8</a:t>
            </a:r>
            <a:r>
              <a:rPr lang="en-US" smtClean="0"/>
              <a:t>	</a:t>
            </a:r>
            <a:r>
              <a:rPr lang="en-US" b="1" smtClean="0"/>
              <a:t>HRS/NIGHT</a:t>
            </a:r>
            <a:r>
              <a:rPr lang="en-US" smtClean="0"/>
              <a:t>	 </a:t>
            </a:r>
          </a:p>
          <a:p>
            <a:pPr lvl="1">
              <a:buFontTx/>
              <a:buNone/>
            </a:pPr>
            <a:r>
              <a:rPr lang="en-US" smtClean="0"/>
              <a:t>178.57 or 179 </a:t>
            </a:r>
            <a:r>
              <a:rPr lang="en-US" b="1" smtClean="0"/>
              <a:t>NIGHTS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animEffect transition="in" filter="dissolve">
                                      <p:cBhvr>
                                        <p:cTn id="7" dur="500"/>
                                        <p:tgtEl>
                                          <p:spTgt spid="363523">
                                            <p:txEl>
                                              <p:pRg st="0" end="0"/>
                                            </p:txEl>
                                          </p:spTgt>
                                        </p:tgtEl>
                                      </p:cBhvr>
                                    </p:animEffect>
                                  </p:childTnLst>
                                  <p:subTnLst>
                                    <p:animClr clrSpc="rgb" dir="cw">
                                      <p:cBhvr override="childStyle">
                                        <p:cTn dur="1" fill="hold" display="0" masterRel="nextClick" afterEffect="1"/>
                                        <p:tgtEl>
                                          <p:spTgt spid="36352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3523">
                                            <p:txEl>
                                              <p:pRg st="1" end="1"/>
                                            </p:txEl>
                                          </p:spTgt>
                                        </p:tgtEl>
                                        <p:attrNameLst>
                                          <p:attrName>style.visibility</p:attrName>
                                        </p:attrNameLst>
                                      </p:cBhvr>
                                      <p:to>
                                        <p:strVal val="visible"/>
                                      </p:to>
                                    </p:set>
                                    <p:animEffect transition="in" filter="dissolve">
                                      <p:cBhvr>
                                        <p:cTn id="12" dur="500"/>
                                        <p:tgtEl>
                                          <p:spTgt spid="363523">
                                            <p:txEl>
                                              <p:pRg st="1" end="1"/>
                                            </p:txEl>
                                          </p:spTgt>
                                        </p:tgtEl>
                                      </p:cBhvr>
                                    </p:animEffect>
                                  </p:childTnLst>
                                  <p:subTnLst>
                                    <p:animClr clrSpc="rgb" dir="cw">
                                      <p:cBhvr override="childStyle">
                                        <p:cTn dur="1" fill="hold" display="0" masterRel="nextClick" afterEffect="1"/>
                                        <p:tgtEl>
                                          <p:spTgt spid="36352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3523">
                                            <p:txEl>
                                              <p:pRg st="2" end="2"/>
                                            </p:txEl>
                                          </p:spTgt>
                                        </p:tgtEl>
                                        <p:attrNameLst>
                                          <p:attrName>style.visibility</p:attrName>
                                        </p:attrNameLst>
                                      </p:cBhvr>
                                      <p:to>
                                        <p:strVal val="visible"/>
                                      </p:to>
                                    </p:set>
                                    <p:animEffect transition="in" filter="dissolve">
                                      <p:cBhvr>
                                        <p:cTn id="17" dur="500"/>
                                        <p:tgtEl>
                                          <p:spTgt spid="363523">
                                            <p:txEl>
                                              <p:pRg st="2" end="2"/>
                                            </p:txEl>
                                          </p:spTgt>
                                        </p:tgtEl>
                                      </p:cBhvr>
                                    </p:animEffect>
                                  </p:childTnLst>
                                  <p:subTnLst>
                                    <p:animClr clrSpc="rgb" dir="cw">
                                      <p:cBhvr override="childStyle">
                                        <p:cTn dur="1" fill="hold" display="0" masterRel="nextClick" afterEffect="1"/>
                                        <p:tgtEl>
                                          <p:spTgt spid="36352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3523">
                                            <p:txEl>
                                              <p:pRg st="3" end="3"/>
                                            </p:txEl>
                                          </p:spTgt>
                                        </p:tgtEl>
                                        <p:attrNameLst>
                                          <p:attrName>style.visibility</p:attrName>
                                        </p:attrNameLst>
                                      </p:cBhvr>
                                      <p:to>
                                        <p:strVal val="visible"/>
                                      </p:to>
                                    </p:set>
                                    <p:animEffect transition="in" filter="dissolve">
                                      <p:cBhvr>
                                        <p:cTn id="22" dur="500"/>
                                        <p:tgtEl>
                                          <p:spTgt spid="363523">
                                            <p:txEl>
                                              <p:pRg st="3" end="3"/>
                                            </p:txEl>
                                          </p:spTgt>
                                        </p:tgtEl>
                                      </p:cBhvr>
                                    </p:animEffect>
                                  </p:childTnLst>
                                  <p:subTnLst>
                                    <p:animClr clrSpc="rgb" dir="cw">
                                      <p:cBhvr override="childStyle">
                                        <p:cTn dur="1" fill="hold" display="0" masterRel="nextClick" afterEffect="1"/>
                                        <p:tgtEl>
                                          <p:spTgt spid="36352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3523">
                                            <p:txEl>
                                              <p:pRg st="4" end="4"/>
                                            </p:txEl>
                                          </p:spTgt>
                                        </p:tgtEl>
                                        <p:attrNameLst>
                                          <p:attrName>style.visibility</p:attrName>
                                        </p:attrNameLst>
                                      </p:cBhvr>
                                      <p:to>
                                        <p:strVal val="visible"/>
                                      </p:to>
                                    </p:set>
                                    <p:animEffect transition="in" filter="dissolve">
                                      <p:cBhvr>
                                        <p:cTn id="27" dur="500"/>
                                        <p:tgtEl>
                                          <p:spTgt spid="363523">
                                            <p:txEl>
                                              <p:pRg st="4" end="4"/>
                                            </p:txEl>
                                          </p:spTgt>
                                        </p:tgtEl>
                                      </p:cBhvr>
                                    </p:animEffect>
                                  </p:childTnLst>
                                  <p:subTnLst>
                                    <p:animClr clrSpc="rgb" dir="cw">
                                      <p:cBhvr override="childStyle">
                                        <p:cTn dur="1" fill="hold" display="0" masterRel="nextClick" afterEffect="1"/>
                                        <p:tgtEl>
                                          <p:spTgt spid="36352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3523">
                                            <p:txEl>
                                              <p:pRg st="5" end="5"/>
                                            </p:txEl>
                                          </p:spTgt>
                                        </p:tgtEl>
                                        <p:attrNameLst>
                                          <p:attrName>style.visibility</p:attrName>
                                        </p:attrNameLst>
                                      </p:cBhvr>
                                      <p:to>
                                        <p:strVal val="visible"/>
                                      </p:to>
                                    </p:set>
                                    <p:animEffect transition="in" filter="dissolve">
                                      <p:cBhvr>
                                        <p:cTn id="32" dur="500"/>
                                        <p:tgtEl>
                                          <p:spTgt spid="363523">
                                            <p:txEl>
                                              <p:pRg st="5" end="5"/>
                                            </p:txEl>
                                          </p:spTgt>
                                        </p:tgtEl>
                                      </p:cBhvr>
                                    </p:animEffect>
                                  </p:childTnLst>
                                  <p:subTnLst>
                                    <p:animClr clrSpc="rgb" dir="cw">
                                      <p:cBhvr override="childStyle">
                                        <p:cTn dur="1" fill="hold" display="0" masterRel="nextClick" afterEffect="1"/>
                                        <p:tgtEl>
                                          <p:spTgt spid="36352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3523">
                                            <p:txEl>
                                              <p:pRg st="6" end="6"/>
                                            </p:txEl>
                                          </p:spTgt>
                                        </p:tgtEl>
                                        <p:attrNameLst>
                                          <p:attrName>style.visibility</p:attrName>
                                        </p:attrNameLst>
                                      </p:cBhvr>
                                      <p:to>
                                        <p:strVal val="visible"/>
                                      </p:to>
                                    </p:set>
                                    <p:animEffect transition="in" filter="dissolve">
                                      <p:cBhvr>
                                        <p:cTn id="37" dur="500"/>
                                        <p:tgtEl>
                                          <p:spTgt spid="363523">
                                            <p:txEl>
                                              <p:pRg st="6" end="6"/>
                                            </p:txEl>
                                          </p:spTgt>
                                        </p:tgtEl>
                                      </p:cBhvr>
                                    </p:animEffect>
                                  </p:childTnLst>
                                  <p:subTnLst>
                                    <p:animClr clrSpc="rgb" dir="cw">
                                      <p:cBhvr override="childStyle">
                                        <p:cTn dur="1" fill="hold" display="0" masterRel="nextClick" afterEffect="1"/>
                                        <p:tgtEl>
                                          <p:spTgt spid="363523">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3523">
                                            <p:txEl>
                                              <p:pRg st="7" end="7"/>
                                            </p:txEl>
                                          </p:spTgt>
                                        </p:tgtEl>
                                        <p:attrNameLst>
                                          <p:attrName>style.visibility</p:attrName>
                                        </p:attrNameLst>
                                      </p:cBhvr>
                                      <p:to>
                                        <p:strVal val="visible"/>
                                      </p:to>
                                    </p:set>
                                    <p:animEffect transition="in" filter="dissolve">
                                      <p:cBhvr>
                                        <p:cTn id="42" dur="500"/>
                                        <p:tgtEl>
                                          <p:spTgt spid="363523">
                                            <p:txEl>
                                              <p:pRg st="7" end="7"/>
                                            </p:txEl>
                                          </p:spTgt>
                                        </p:tgtEl>
                                      </p:cBhvr>
                                    </p:animEffect>
                                  </p:childTnLst>
                                  <p:subTnLst>
                                    <p:animClr clrSpc="rgb" dir="cw">
                                      <p:cBhvr override="childStyle">
                                        <p:cTn dur="1" fill="hold" display="0" masterRel="nextClick" afterEffect="1"/>
                                        <p:tgtEl>
                                          <p:spTgt spid="363523">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3523">
                                            <p:txEl>
                                              <p:pRg st="8" end="8"/>
                                            </p:txEl>
                                          </p:spTgt>
                                        </p:tgtEl>
                                        <p:attrNameLst>
                                          <p:attrName>style.visibility</p:attrName>
                                        </p:attrNameLst>
                                      </p:cBhvr>
                                      <p:to>
                                        <p:strVal val="visible"/>
                                      </p:to>
                                    </p:set>
                                    <p:animEffect transition="in" filter="dissolve">
                                      <p:cBhvr>
                                        <p:cTn id="47" dur="500"/>
                                        <p:tgtEl>
                                          <p:spTgt spid="363523">
                                            <p:txEl>
                                              <p:pRg st="8" end="8"/>
                                            </p:txEl>
                                          </p:spTgt>
                                        </p:tgtEl>
                                      </p:cBhvr>
                                    </p:animEffect>
                                  </p:childTnLst>
                                  <p:subTnLst>
                                    <p:animClr clrSpc="rgb" dir="cw">
                                      <p:cBhvr override="childStyle">
                                        <p:cTn dur="1" fill="hold" display="0" masterRel="nextClick" afterEffect="1"/>
                                        <p:tgtEl>
                                          <p:spTgt spid="363523">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63524">
                                            <p:txEl>
                                              <p:pRg st="0" end="0"/>
                                            </p:txEl>
                                          </p:spTgt>
                                        </p:tgtEl>
                                        <p:attrNameLst>
                                          <p:attrName>style.visibility</p:attrName>
                                        </p:attrNameLst>
                                      </p:cBhvr>
                                      <p:to>
                                        <p:strVal val="visible"/>
                                      </p:to>
                                    </p:set>
                                    <p:animEffect transition="in" filter="dissolve">
                                      <p:cBhvr>
                                        <p:cTn id="52" dur="500"/>
                                        <p:tgtEl>
                                          <p:spTgt spid="363524">
                                            <p:txEl>
                                              <p:pRg st="0" end="0"/>
                                            </p:txEl>
                                          </p:spTgt>
                                        </p:tgtEl>
                                      </p:cBhvr>
                                    </p:animEffect>
                                  </p:childTnLst>
                                  <p:subTnLst>
                                    <p:animClr clrSpc="rgb" dir="cw">
                                      <p:cBhvr override="childStyle">
                                        <p:cTn dur="1" fill="hold" display="0" masterRel="nextClick" afterEffect="1"/>
                                        <p:tgtEl>
                                          <p:spTgt spid="363524">
                                            <p:txEl>
                                              <p:pRg st="0" end="0"/>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63524">
                                            <p:txEl>
                                              <p:pRg st="1" end="1"/>
                                            </p:txEl>
                                          </p:spTgt>
                                        </p:tgtEl>
                                        <p:attrNameLst>
                                          <p:attrName>style.visibility</p:attrName>
                                        </p:attrNameLst>
                                      </p:cBhvr>
                                      <p:to>
                                        <p:strVal val="visible"/>
                                      </p:to>
                                    </p:set>
                                    <p:animEffect transition="in" filter="dissolve">
                                      <p:cBhvr>
                                        <p:cTn id="57" dur="500"/>
                                        <p:tgtEl>
                                          <p:spTgt spid="363524">
                                            <p:txEl>
                                              <p:pRg st="1" end="1"/>
                                            </p:txEl>
                                          </p:spTgt>
                                        </p:tgtEl>
                                      </p:cBhvr>
                                    </p:animEffect>
                                  </p:childTnLst>
                                  <p:subTnLst>
                                    <p:animClr clrSpc="rgb" dir="cw">
                                      <p:cBhvr override="childStyle">
                                        <p:cTn dur="1" fill="hold" display="0" masterRel="nextClick" afterEffect="1"/>
                                        <p:tgtEl>
                                          <p:spTgt spid="363524">
                                            <p:txEl>
                                              <p:pRg st="1" end="1"/>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63524">
                                            <p:txEl>
                                              <p:pRg st="2" end="2"/>
                                            </p:txEl>
                                          </p:spTgt>
                                        </p:tgtEl>
                                        <p:attrNameLst>
                                          <p:attrName>style.visibility</p:attrName>
                                        </p:attrNameLst>
                                      </p:cBhvr>
                                      <p:to>
                                        <p:strVal val="visible"/>
                                      </p:to>
                                    </p:set>
                                    <p:animEffect transition="in" filter="dissolve">
                                      <p:cBhvr>
                                        <p:cTn id="62" dur="500"/>
                                        <p:tgtEl>
                                          <p:spTgt spid="363524">
                                            <p:txEl>
                                              <p:pRg st="2" end="2"/>
                                            </p:txEl>
                                          </p:spTgt>
                                        </p:tgtEl>
                                      </p:cBhvr>
                                    </p:animEffect>
                                  </p:childTnLst>
                                  <p:subTnLst>
                                    <p:animClr clrSpc="rgb" dir="cw">
                                      <p:cBhvr override="childStyle">
                                        <p:cTn dur="1" fill="hold" display="0" masterRel="nextClick" afterEffect="1"/>
                                        <p:tgtEl>
                                          <p:spTgt spid="363524">
                                            <p:txEl>
                                              <p:pRg st="2" end="2"/>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3524">
                                            <p:txEl>
                                              <p:pRg st="4" end="4"/>
                                            </p:txEl>
                                          </p:spTgt>
                                        </p:tgtEl>
                                        <p:attrNameLst>
                                          <p:attrName>style.visibility</p:attrName>
                                        </p:attrNameLst>
                                      </p:cBhvr>
                                      <p:to>
                                        <p:strVal val="visible"/>
                                      </p:to>
                                    </p:set>
                                    <p:animEffect transition="in" filter="dissolve">
                                      <p:cBhvr>
                                        <p:cTn id="67" dur="500"/>
                                        <p:tgtEl>
                                          <p:spTgt spid="363524">
                                            <p:txEl>
                                              <p:pRg st="4" end="4"/>
                                            </p:txEl>
                                          </p:spTgt>
                                        </p:tgtEl>
                                      </p:cBhvr>
                                    </p:animEffect>
                                  </p:childTnLst>
                                  <p:subTnLst>
                                    <p:animClr clrSpc="rgb" dir="cw">
                                      <p:cBhvr override="childStyle">
                                        <p:cTn dur="1" fill="hold" display="0" masterRel="nextClick" afterEffect="1"/>
                                        <p:tgtEl>
                                          <p:spTgt spid="363524">
                                            <p:txEl>
                                              <p:pRg st="4" end="4"/>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63524">
                                            <p:txEl>
                                              <p:pRg st="5" end="5"/>
                                            </p:txEl>
                                          </p:spTgt>
                                        </p:tgtEl>
                                        <p:attrNameLst>
                                          <p:attrName>style.visibility</p:attrName>
                                        </p:attrNameLst>
                                      </p:cBhvr>
                                      <p:to>
                                        <p:strVal val="visible"/>
                                      </p:to>
                                    </p:set>
                                    <p:animEffect transition="in" filter="dissolve">
                                      <p:cBhvr>
                                        <p:cTn id="72" dur="500"/>
                                        <p:tgtEl>
                                          <p:spTgt spid="363524">
                                            <p:txEl>
                                              <p:pRg st="5" end="5"/>
                                            </p:txEl>
                                          </p:spTgt>
                                        </p:tgtEl>
                                      </p:cBhvr>
                                    </p:animEffect>
                                  </p:childTnLst>
                                  <p:subTnLst>
                                    <p:animClr clrSpc="rgb" dir="cw">
                                      <p:cBhvr override="childStyle">
                                        <p:cTn dur="1" fill="hold" display="0" masterRel="nextClick" afterEffect="1"/>
                                        <p:tgtEl>
                                          <p:spTgt spid="363524">
                                            <p:txEl>
                                              <p:pRg st="5" end="5"/>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63524">
                                            <p:txEl>
                                              <p:pRg st="6" end="6"/>
                                            </p:txEl>
                                          </p:spTgt>
                                        </p:tgtEl>
                                        <p:attrNameLst>
                                          <p:attrName>style.visibility</p:attrName>
                                        </p:attrNameLst>
                                      </p:cBhvr>
                                      <p:to>
                                        <p:strVal val="visible"/>
                                      </p:to>
                                    </p:set>
                                    <p:animEffect transition="in" filter="dissolve">
                                      <p:cBhvr>
                                        <p:cTn id="77" dur="500"/>
                                        <p:tgtEl>
                                          <p:spTgt spid="363524">
                                            <p:txEl>
                                              <p:pRg st="6" end="6"/>
                                            </p:txEl>
                                          </p:spTgt>
                                        </p:tgtEl>
                                      </p:cBhvr>
                                    </p:animEffect>
                                  </p:childTnLst>
                                  <p:subTnLst>
                                    <p:animClr clrSpc="rgb" dir="cw">
                                      <p:cBhvr override="childStyle">
                                        <p:cTn dur="1" fill="hold" display="0" masterRel="nextClick" afterEffect="1"/>
                                        <p:tgtEl>
                                          <p:spTgt spid="363524">
                                            <p:txEl>
                                              <p:pRg st="6" end="6"/>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63524">
                                            <p:txEl>
                                              <p:pRg st="7" end="7"/>
                                            </p:txEl>
                                          </p:spTgt>
                                        </p:tgtEl>
                                        <p:attrNameLst>
                                          <p:attrName>style.visibility</p:attrName>
                                        </p:attrNameLst>
                                      </p:cBhvr>
                                      <p:to>
                                        <p:strVal val="visible"/>
                                      </p:to>
                                    </p:set>
                                    <p:animEffect transition="in" filter="dissolve">
                                      <p:cBhvr>
                                        <p:cTn id="82" dur="500"/>
                                        <p:tgtEl>
                                          <p:spTgt spid="363524">
                                            <p:txEl>
                                              <p:pRg st="7" end="7"/>
                                            </p:txEl>
                                          </p:spTgt>
                                        </p:tgtEl>
                                      </p:cBhvr>
                                    </p:animEffect>
                                  </p:childTnLst>
                                  <p:subTnLst>
                                    <p:animClr clrSpc="rgb" dir="cw">
                                      <p:cBhvr override="childStyle">
                                        <p:cTn dur="1" fill="hold" display="0" masterRel="nextClick" afterEffect="1"/>
                                        <p:tgtEl>
                                          <p:spTgt spid="363524">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bldLvl="2" autoUpdateAnimBg="0"/>
      <p:bldP spid="363524" grpId="0" build="p" bldLvl="2"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173163" y="1981200"/>
            <a:ext cx="7772400" cy="4572000"/>
          </a:xfrm>
        </p:spPr>
        <p:txBody>
          <a:bodyPr/>
          <a:lstStyle/>
          <a:p>
            <a:pPr>
              <a:buNone/>
            </a:pPr>
            <a:r>
              <a:rPr lang="en-US" sz="2000" b="1" dirty="0" smtClean="0"/>
              <a:t>a.   How many steps are there in Scraper production?</a:t>
            </a:r>
            <a:endParaRPr lang="en-US" sz="2000" dirty="0" smtClean="0"/>
          </a:p>
          <a:p>
            <a:pPr>
              <a:buNone/>
            </a:pPr>
            <a:r>
              <a:rPr lang="en-US" sz="2000" b="1" dirty="0" smtClean="0"/>
              <a:t> </a:t>
            </a:r>
            <a:endParaRPr lang="en-US" sz="2000" dirty="0" smtClean="0"/>
          </a:p>
          <a:p>
            <a:pPr>
              <a:buNone/>
            </a:pPr>
            <a:r>
              <a:rPr lang="en-US" sz="2000" b="1" dirty="0" smtClean="0"/>
              <a:t>	15 </a:t>
            </a:r>
            <a:endParaRPr lang="en-US" sz="2000" dirty="0" smtClean="0"/>
          </a:p>
          <a:p>
            <a:pPr>
              <a:buNone/>
            </a:pPr>
            <a:r>
              <a:rPr lang="en-US" sz="2000" b="1" dirty="0" smtClean="0"/>
              <a:t> </a:t>
            </a:r>
            <a:endParaRPr lang="en-US" sz="2000" dirty="0" smtClean="0"/>
          </a:p>
          <a:p>
            <a:pPr>
              <a:buNone/>
            </a:pPr>
            <a:r>
              <a:rPr lang="en-US" sz="2000" b="1" dirty="0" smtClean="0"/>
              <a:t>b.   When do you round off time?</a:t>
            </a:r>
            <a:endParaRPr lang="en-US" sz="2000" dirty="0" smtClean="0"/>
          </a:p>
          <a:p>
            <a:pPr>
              <a:buNone/>
            </a:pPr>
            <a:r>
              <a:rPr lang="en-US" sz="2000" b="1" dirty="0" smtClean="0"/>
              <a:t> </a:t>
            </a:r>
            <a:endParaRPr lang="en-US" sz="2000" dirty="0" smtClean="0"/>
          </a:p>
          <a:p>
            <a:pPr>
              <a:buNone/>
            </a:pPr>
            <a:r>
              <a:rPr lang="en-US" sz="2000" b="1" dirty="0" smtClean="0"/>
              <a:t>	NEVER</a:t>
            </a:r>
            <a:endParaRPr lang="en-US" sz="2000" dirty="0" smtClean="0"/>
          </a:p>
          <a:p>
            <a:pPr>
              <a:buNone/>
            </a:pPr>
            <a:r>
              <a:rPr lang="en-US" sz="2000" b="1" dirty="0" smtClean="0"/>
              <a:t> </a:t>
            </a:r>
            <a:endParaRPr lang="en-US" sz="2000" dirty="0" smtClean="0"/>
          </a:p>
          <a:p>
            <a:pPr>
              <a:buNone/>
            </a:pPr>
            <a:r>
              <a:rPr lang="en-US" sz="2000" b="1" dirty="0" smtClean="0"/>
              <a:t>c.   What does TPH mean?</a:t>
            </a:r>
            <a:endParaRPr lang="en-US" sz="2000" dirty="0" smtClean="0"/>
          </a:p>
          <a:p>
            <a:pPr>
              <a:buNone/>
            </a:pPr>
            <a:r>
              <a:rPr lang="en-US" sz="2000" b="1" dirty="0" smtClean="0"/>
              <a:t> </a:t>
            </a:r>
            <a:endParaRPr lang="en-US" sz="2000" dirty="0" smtClean="0"/>
          </a:p>
          <a:p>
            <a:pPr>
              <a:buNone/>
            </a:pPr>
            <a:r>
              <a:rPr lang="en-US" sz="2000" b="1" dirty="0" smtClean="0"/>
              <a:t>    Trips Per Hour (TPH)</a:t>
            </a:r>
            <a:endParaRPr lang="en-US" sz="2000" dirty="0" smtClean="0"/>
          </a:p>
          <a:p>
            <a:endParaRPr lang="en-US" dirty="0"/>
          </a:p>
        </p:txBody>
      </p:sp>
    </p:spTree>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10 MIN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Compacted State</a:t>
            </a:r>
          </a:p>
        </p:txBody>
      </p:sp>
      <p:sp>
        <p:nvSpPr>
          <p:cNvPr id="28675" name="Rectangle 3"/>
          <p:cNvSpPr>
            <a:spLocks noGrp="1" noChangeArrowheads="1"/>
          </p:cNvSpPr>
          <p:nvPr>
            <p:ph type="body" sz="half" idx="1"/>
          </p:nvPr>
        </p:nvSpPr>
        <p:spPr>
          <a:xfrm>
            <a:off x="838200" y="1981200"/>
            <a:ext cx="3810000" cy="4114800"/>
          </a:xfrm>
        </p:spPr>
        <p:txBody>
          <a:bodyPr/>
          <a:lstStyle/>
          <a:p>
            <a:r>
              <a:rPr lang="en-US" sz="2800" smtClean="0"/>
              <a:t>Any soil that has been compacted by artificial means.</a:t>
            </a:r>
          </a:p>
          <a:p>
            <a:pPr lvl="1"/>
            <a:r>
              <a:rPr lang="en-US" sz="2400" smtClean="0"/>
              <a:t>This is also known as </a:t>
            </a:r>
            <a:r>
              <a:rPr lang="en-US" sz="2400" smtClean="0">
                <a:solidFill>
                  <a:srgbClr val="FF3300"/>
                </a:solidFill>
              </a:rPr>
              <a:t>Compacted Cubic Yards (CCY).</a:t>
            </a:r>
            <a:endParaRPr lang="en-US" sz="2400" smtClean="0"/>
          </a:p>
        </p:txBody>
      </p:sp>
      <p:pic>
        <p:nvPicPr>
          <p:cNvPr id="46084" name="Picture 6" descr="compact"/>
          <p:cNvPicPr>
            <a:picLocks noGrp="1" noChangeAspect="1" noChangeArrowheads="1"/>
          </p:cNvPicPr>
          <p:nvPr>
            <p:ph type="clipArt" sz="half" idx="2"/>
          </p:nvPr>
        </p:nvPicPr>
        <p:blipFill>
          <a:blip r:embed="rId2" cstate="print"/>
          <a:srcRect/>
          <a:stretch>
            <a:fillRect/>
          </a:stretch>
        </p:blipFill>
        <p:spPr>
          <a:xfrm>
            <a:off x="4618038" y="1981200"/>
            <a:ext cx="4525962" cy="4022725"/>
          </a:xfrm>
        </p:spPr>
      </p:pic>
      <p:sp>
        <p:nvSpPr>
          <p:cNvPr id="46085" name="Line 7"/>
          <p:cNvSpPr>
            <a:spLocks noChangeShapeType="1"/>
          </p:cNvSpPr>
          <p:nvPr/>
        </p:nvSpPr>
        <p:spPr bwMode="auto">
          <a:xfrm>
            <a:off x="6781800" y="3810000"/>
            <a:ext cx="0" cy="3048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2867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867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p:cTn id="13" dur="500" fill="hold"/>
                                        <p:tgtEl>
                                          <p:spTgt spid="2867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2867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8675">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219200" y="228600"/>
            <a:ext cx="7772400" cy="914400"/>
          </a:xfrm>
        </p:spPr>
        <p:txBody>
          <a:bodyPr/>
          <a:lstStyle/>
          <a:p>
            <a:r>
              <a:rPr lang="en-US" smtClean="0"/>
              <a:t>Push Loading</a:t>
            </a:r>
          </a:p>
        </p:txBody>
      </p:sp>
      <p:sp>
        <p:nvSpPr>
          <p:cNvPr id="166915" name="Rectangle 3"/>
          <p:cNvSpPr>
            <a:spLocks noGrp="1" noChangeArrowheads="1"/>
          </p:cNvSpPr>
          <p:nvPr>
            <p:ph type="body" idx="1"/>
          </p:nvPr>
        </p:nvSpPr>
        <p:spPr>
          <a:xfrm>
            <a:off x="914400" y="1143000"/>
            <a:ext cx="8229600" cy="5486400"/>
          </a:xfrm>
        </p:spPr>
        <p:txBody>
          <a:bodyPr/>
          <a:lstStyle/>
          <a:p>
            <a:r>
              <a:rPr lang="en-US" sz="2600" smtClean="0"/>
              <a:t>One of the most effective methods of loading a scraper.</a:t>
            </a:r>
          </a:p>
          <a:p>
            <a:r>
              <a:rPr lang="en-US" sz="2600" smtClean="0"/>
              <a:t>Decreases time, and distance.</a:t>
            </a:r>
          </a:p>
          <a:p>
            <a:r>
              <a:rPr lang="en-US" sz="2600" smtClean="0"/>
              <a:t>Usually, a 621B is pushed by a MCT.</a:t>
            </a:r>
          </a:p>
          <a:p>
            <a:r>
              <a:rPr lang="en-US" sz="2600" smtClean="0"/>
              <a:t>The MCT has a reinforced blade for push loading.</a:t>
            </a:r>
          </a:p>
          <a:p>
            <a:r>
              <a:rPr lang="en-US" sz="2600" smtClean="0"/>
              <a:t>Load time should be 1 min. or less.</a:t>
            </a:r>
          </a:p>
          <a:p>
            <a:r>
              <a:rPr lang="en-US" sz="2600" smtClean="0"/>
              <a:t>The optimum loading distance is around 90’ - 125’.</a:t>
            </a:r>
          </a:p>
          <a:p>
            <a:r>
              <a:rPr lang="en-US" sz="2600" smtClean="0"/>
              <a:t>The optimum depth of cut is 4” - 6”.</a:t>
            </a:r>
          </a:p>
          <a:p>
            <a:pPr lvl="1"/>
            <a:r>
              <a:rPr lang="en-US" sz="2200" smtClean="0"/>
              <a:t>Varies according to type of soil,moisture content, loadability, operator, load size,and method of employment.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p:cTn id="7" dur="500" fill="hold"/>
                                        <p:tgtEl>
                                          <p:spTgt spid="166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691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691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66915">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66915">
                                            <p:txEl>
                                              <p:pRg st="1" end="1"/>
                                            </p:txEl>
                                          </p:spTgt>
                                        </p:tgtEl>
                                        <p:attrNameLst>
                                          <p:attrName>style.visibility</p:attrName>
                                        </p:attrNameLst>
                                      </p:cBhvr>
                                      <p:to>
                                        <p:strVal val="visible"/>
                                      </p:to>
                                    </p:set>
                                    <p:anim calcmode="lin" valueType="num">
                                      <p:cBhvr>
                                        <p:cTn id="15" dur="500" fill="hold"/>
                                        <p:tgtEl>
                                          <p:spTgt spid="16691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6691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6691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66915">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66915">
                                            <p:txEl>
                                              <p:pRg st="2" end="2"/>
                                            </p:txEl>
                                          </p:spTgt>
                                        </p:tgtEl>
                                        <p:attrNameLst>
                                          <p:attrName>style.visibility</p:attrName>
                                        </p:attrNameLst>
                                      </p:cBhvr>
                                      <p:to>
                                        <p:strVal val="visible"/>
                                      </p:to>
                                    </p:set>
                                    <p:anim calcmode="lin" valueType="num">
                                      <p:cBhvr>
                                        <p:cTn id="23" dur="500" fill="hold"/>
                                        <p:tgtEl>
                                          <p:spTgt spid="16691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6691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6691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66915">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66915">
                                            <p:txEl>
                                              <p:pRg st="3" end="3"/>
                                            </p:txEl>
                                          </p:spTgt>
                                        </p:tgtEl>
                                        <p:attrNameLst>
                                          <p:attrName>style.visibility</p:attrName>
                                        </p:attrNameLst>
                                      </p:cBhvr>
                                      <p:to>
                                        <p:strVal val="visible"/>
                                      </p:to>
                                    </p:set>
                                    <p:anim calcmode="lin" valueType="num">
                                      <p:cBhvr>
                                        <p:cTn id="31" dur="500" fill="hold"/>
                                        <p:tgtEl>
                                          <p:spTgt spid="16691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6691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66915">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66915">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66915">
                                            <p:txEl>
                                              <p:pRg st="4" end="4"/>
                                            </p:txEl>
                                          </p:spTgt>
                                        </p:tgtEl>
                                        <p:attrNameLst>
                                          <p:attrName>style.visibility</p:attrName>
                                        </p:attrNameLst>
                                      </p:cBhvr>
                                      <p:to>
                                        <p:strVal val="visible"/>
                                      </p:to>
                                    </p:set>
                                    <p:anim calcmode="lin" valueType="num">
                                      <p:cBhvr>
                                        <p:cTn id="39" dur="500" fill="hold"/>
                                        <p:tgtEl>
                                          <p:spTgt spid="16691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6691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66915">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66915">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4" end="4"/>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66915">
                                            <p:txEl>
                                              <p:pRg st="5" end="5"/>
                                            </p:txEl>
                                          </p:spTgt>
                                        </p:tgtEl>
                                        <p:attrNameLst>
                                          <p:attrName>style.visibility</p:attrName>
                                        </p:attrNameLst>
                                      </p:cBhvr>
                                      <p:to>
                                        <p:strVal val="visible"/>
                                      </p:to>
                                    </p:set>
                                    <p:anim calcmode="lin" valueType="num">
                                      <p:cBhvr>
                                        <p:cTn id="47" dur="500" fill="hold"/>
                                        <p:tgtEl>
                                          <p:spTgt spid="16691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66915">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66915">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66915">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5" end="5"/>
                                            </p:txEl>
                                          </p:spTgt>
                                        </p:tgtEl>
                                        <p:attrNameLst>
                                          <p:attrName>ppt_c</p:attrName>
                                        </p:attrNameLst>
                                      </p:cBhvr>
                                      <p:to>
                                        <a:srgbClr val="B2B2B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66915">
                                            <p:txEl>
                                              <p:pRg st="6" end="6"/>
                                            </p:txEl>
                                          </p:spTgt>
                                        </p:tgtEl>
                                        <p:attrNameLst>
                                          <p:attrName>style.visibility</p:attrName>
                                        </p:attrNameLst>
                                      </p:cBhvr>
                                      <p:to>
                                        <p:strVal val="visible"/>
                                      </p:to>
                                    </p:set>
                                    <p:anim calcmode="lin" valueType="num">
                                      <p:cBhvr>
                                        <p:cTn id="55" dur="500" fill="hold"/>
                                        <p:tgtEl>
                                          <p:spTgt spid="16691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66915">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66915">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166915">
                                            <p:txEl>
                                              <p:pRg st="6" end="6"/>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6" end="6"/>
                                            </p:txEl>
                                          </p:spTgt>
                                        </p:tgtEl>
                                        <p:attrNameLst>
                                          <p:attrName>ppt_c</p:attrName>
                                        </p:attrNameLst>
                                      </p:cBhvr>
                                      <p:to>
                                        <a:srgbClr val="B2B2B2"/>
                                      </p:to>
                                    </p:animClr>
                                  </p:sub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66915">
                                            <p:txEl>
                                              <p:pRg st="7" end="7"/>
                                            </p:txEl>
                                          </p:spTgt>
                                        </p:tgtEl>
                                        <p:attrNameLst>
                                          <p:attrName>style.visibility</p:attrName>
                                        </p:attrNameLst>
                                      </p:cBhvr>
                                      <p:to>
                                        <p:strVal val="visible"/>
                                      </p:to>
                                    </p:set>
                                    <p:anim calcmode="lin" valueType="num">
                                      <p:cBhvr>
                                        <p:cTn id="63" dur="500" fill="hold"/>
                                        <p:tgtEl>
                                          <p:spTgt spid="166915">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66915">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166915">
                                            <p:txEl>
                                              <p:pRg st="7" end="7"/>
                                            </p:txEl>
                                          </p:spTgt>
                                        </p:tgtEl>
                                        <p:attrNameLst>
                                          <p:attrName>ppt_x</p:attrName>
                                        </p:attrNameLst>
                                      </p:cBhvr>
                                      <p:tavLst>
                                        <p:tav tm="0">
                                          <p:val>
                                            <p:fltVal val="0.5"/>
                                          </p:val>
                                        </p:tav>
                                        <p:tav tm="100000">
                                          <p:val>
                                            <p:strVal val="#ppt_x"/>
                                          </p:val>
                                        </p:tav>
                                      </p:tavLst>
                                    </p:anim>
                                    <p:anim calcmode="lin" valueType="num">
                                      <p:cBhvr>
                                        <p:cTn id="66" dur="500" fill="hold"/>
                                        <p:tgtEl>
                                          <p:spTgt spid="166915">
                                            <p:txEl>
                                              <p:pRg st="7" end="7"/>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66915">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bldLvl="2"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mtClean="0"/>
              <a:t>Push Loading</a:t>
            </a:r>
          </a:p>
        </p:txBody>
      </p:sp>
      <p:sp>
        <p:nvSpPr>
          <p:cNvPr id="167939" name="Rectangle 3"/>
          <p:cNvSpPr>
            <a:spLocks noGrp="1" noChangeArrowheads="1"/>
          </p:cNvSpPr>
          <p:nvPr>
            <p:ph type="body" idx="1"/>
          </p:nvPr>
        </p:nvSpPr>
        <p:spPr>
          <a:xfrm>
            <a:off x="914400" y="1828800"/>
            <a:ext cx="8229600" cy="3962400"/>
          </a:xfrm>
        </p:spPr>
        <p:txBody>
          <a:bodyPr/>
          <a:lstStyle/>
          <a:p>
            <a:r>
              <a:rPr lang="en-US" sz="2400" smtClean="0"/>
              <a:t>Normally the gear used during push loading is second for the MCT and first for the 621B.</a:t>
            </a:r>
          </a:p>
          <a:p>
            <a:r>
              <a:rPr lang="en-US" sz="2400" smtClean="0"/>
              <a:t>The Mph listed  In table #5-2 for the scraper and table #8-2 for the MCT reflect maximum and/or average speed in mph.</a:t>
            </a:r>
          </a:p>
          <a:p>
            <a:r>
              <a:rPr lang="en-US" sz="2400" smtClean="0"/>
              <a:t>When push loading is employed, the maximum mph will not be the loaded mph reflected in the tables, therefore, </a:t>
            </a:r>
            <a:r>
              <a:rPr lang="en-US" sz="2400" b="1" u="sng" smtClean="0"/>
              <a:t>for classroom purposes, use 2 mph when push loading.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p:cTn id="7" dur="500" fill="hold"/>
                                        <p:tgtEl>
                                          <p:spTgt spid="16793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67939">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6793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67939">
                                            <p:txEl>
                                              <p:pRg st="1" end="1"/>
                                            </p:txEl>
                                          </p:spTgt>
                                        </p:tgtEl>
                                        <p:attrNameLst>
                                          <p:attrName>style.visibility</p:attrName>
                                        </p:attrNameLst>
                                      </p:cBhvr>
                                      <p:to>
                                        <p:strVal val="visible"/>
                                      </p:to>
                                    </p:set>
                                    <p:anim calcmode="lin" valueType="num">
                                      <p:cBhvr>
                                        <p:cTn id="13" dur="500" fill="hold"/>
                                        <p:tgtEl>
                                          <p:spTgt spid="16793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67939">
                                            <p:txEl>
                                              <p:pRg st="1" end="1"/>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6793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67939">
                                            <p:txEl>
                                              <p:pRg st="2" end="2"/>
                                            </p:txEl>
                                          </p:spTgt>
                                        </p:tgtEl>
                                        <p:attrNameLst>
                                          <p:attrName>style.visibility</p:attrName>
                                        </p:attrNameLst>
                                      </p:cBhvr>
                                      <p:to>
                                        <p:strVal val="visible"/>
                                      </p:to>
                                    </p:set>
                                    <p:anim calcmode="lin" valueType="num">
                                      <p:cBhvr>
                                        <p:cTn id="19" dur="500" fill="hold"/>
                                        <p:tgtEl>
                                          <p:spTgt spid="167939">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167939">
                                            <p:txEl>
                                              <p:pRg st="2" end="2"/>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67939">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Push Tractor Step #1</a:t>
            </a:r>
          </a:p>
        </p:txBody>
      </p:sp>
      <p:sp>
        <p:nvSpPr>
          <p:cNvPr id="171011" name="Rectangle 3"/>
          <p:cNvSpPr>
            <a:spLocks noGrp="1" noChangeArrowheads="1"/>
          </p:cNvSpPr>
          <p:nvPr>
            <p:ph type="body" sz="half" idx="1"/>
          </p:nvPr>
        </p:nvSpPr>
        <p:spPr>
          <a:xfrm>
            <a:off x="914400" y="1676400"/>
            <a:ext cx="4068763" cy="4876800"/>
          </a:xfrm>
        </p:spPr>
        <p:txBody>
          <a:bodyPr/>
          <a:lstStyle/>
          <a:p>
            <a:r>
              <a:rPr lang="en-US" smtClean="0"/>
              <a:t>Figuring the number of push tractors (PT) needed.</a:t>
            </a:r>
            <a:endParaRPr lang="en-US" sz="2400" smtClean="0"/>
          </a:p>
          <a:p>
            <a:pPr lvl="1"/>
            <a:r>
              <a:rPr lang="en-US" b="1" i="1" smtClean="0"/>
              <a:t>Load Time (LT)</a:t>
            </a:r>
          </a:p>
          <a:p>
            <a:pPr lvl="1"/>
            <a:r>
              <a:rPr lang="en-US" smtClean="0"/>
              <a:t>The time required to load the haul unit during which the dozer is in contact with the push block of the scraper.</a:t>
            </a:r>
          </a:p>
        </p:txBody>
      </p:sp>
      <p:sp>
        <p:nvSpPr>
          <p:cNvPr id="171012" name="Rectangle 4"/>
          <p:cNvSpPr>
            <a:spLocks noGrp="1" noChangeArrowheads="1"/>
          </p:cNvSpPr>
          <p:nvPr>
            <p:ph type="body" sz="half" idx="2"/>
          </p:nvPr>
        </p:nvSpPr>
        <p:spPr>
          <a:xfrm>
            <a:off x="5135563" y="1981200"/>
            <a:ext cx="4008437" cy="3048000"/>
          </a:xfrm>
        </p:spPr>
        <p:txBody>
          <a:bodyPr/>
          <a:lstStyle/>
          <a:p>
            <a:r>
              <a:rPr lang="en-US" u="sng" smtClean="0"/>
              <a:t>Length of cut</a:t>
            </a:r>
            <a:endParaRPr lang="en-US" smtClean="0"/>
          </a:p>
          <a:p>
            <a:pPr>
              <a:buFont typeface="Monotype Sorts" pitchFamily="2" charset="2"/>
              <a:buChar char=" "/>
            </a:pPr>
            <a:r>
              <a:rPr lang="en-US" smtClean="0"/>
              <a:t>    mph x 88 = </a:t>
            </a:r>
            <a:r>
              <a:rPr lang="en-US" smtClean="0">
                <a:solidFill>
                  <a:srgbClr val="FF3300"/>
                </a:solidFill>
              </a:rPr>
              <a:t>LT </a:t>
            </a:r>
            <a:r>
              <a:rPr lang="en-US" sz="1800" smtClean="0">
                <a:solidFill>
                  <a:srgbClr val="FF3300"/>
                </a:solidFill>
              </a:rPr>
              <a:t>in min.</a:t>
            </a:r>
            <a:endParaRPr lang="en-US" sz="1800" smtClean="0"/>
          </a:p>
          <a:p>
            <a:r>
              <a:rPr lang="en-US" smtClean="0"/>
              <a:t>Example:</a:t>
            </a:r>
          </a:p>
          <a:p>
            <a:pPr lvl="1">
              <a:buFontTx/>
              <a:buNone/>
            </a:pPr>
            <a:r>
              <a:rPr lang="en-US" smtClean="0"/>
              <a:t>       </a:t>
            </a:r>
            <a:r>
              <a:rPr lang="en-US" u="sng" smtClean="0"/>
              <a:t>150’ </a:t>
            </a:r>
            <a:r>
              <a:rPr lang="en-US" smtClean="0"/>
              <a:t>  length of cut</a:t>
            </a:r>
          </a:p>
          <a:p>
            <a:pPr lvl="1">
              <a:buFontTx/>
              <a:buChar char=" "/>
            </a:pPr>
            <a:r>
              <a:rPr lang="en-US" smtClean="0"/>
              <a:t>2 mph x 88    = </a:t>
            </a:r>
            <a:r>
              <a:rPr lang="en-US" smtClean="0">
                <a:solidFill>
                  <a:srgbClr val="FF3300"/>
                </a:solidFill>
              </a:rPr>
              <a:t>.85 LT</a:t>
            </a:r>
            <a:endParaRPr lang="en-US" sz="20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p:cTn id="7" dur="500" fill="hold"/>
                                        <p:tgtEl>
                                          <p:spTgt spid="171011">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71011">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7101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71011">
                                            <p:txEl>
                                              <p:pRg st="1" end="1"/>
                                            </p:txEl>
                                          </p:spTgt>
                                        </p:tgtEl>
                                        <p:attrNameLst>
                                          <p:attrName>style.visibility</p:attrName>
                                        </p:attrNameLst>
                                      </p:cBhvr>
                                      <p:to>
                                        <p:strVal val="visible"/>
                                      </p:to>
                                    </p:set>
                                    <p:anim calcmode="lin" valueType="num">
                                      <p:cBhvr>
                                        <p:cTn id="13" dur="500" fill="hold"/>
                                        <p:tgtEl>
                                          <p:spTgt spid="171011">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71011">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71011">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71011">
                                            <p:txEl>
                                              <p:pRg st="2" end="2"/>
                                            </p:txEl>
                                          </p:spTgt>
                                        </p:tgtEl>
                                        <p:attrNameLst>
                                          <p:attrName>style.visibility</p:attrName>
                                        </p:attrNameLst>
                                      </p:cBhvr>
                                      <p:to>
                                        <p:strVal val="visible"/>
                                      </p:to>
                                    </p:set>
                                    <p:anim calcmode="lin" valueType="num">
                                      <p:cBhvr>
                                        <p:cTn id="19" dur="500" fill="hold"/>
                                        <p:tgtEl>
                                          <p:spTgt spid="171011">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71011">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71011">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1012">
                                            <p:txEl>
                                              <p:pRg st="0" end="0"/>
                                            </p:txEl>
                                          </p:spTgt>
                                        </p:tgtEl>
                                        <p:attrNameLst>
                                          <p:attrName>style.visibility</p:attrName>
                                        </p:attrNameLst>
                                      </p:cBhvr>
                                      <p:to>
                                        <p:strVal val="visible"/>
                                      </p:to>
                                    </p:set>
                                    <p:animEffect transition="in" filter="dissolve">
                                      <p:cBhvr>
                                        <p:cTn id="25" dur="500"/>
                                        <p:tgtEl>
                                          <p:spTgt spid="171012">
                                            <p:txEl>
                                              <p:pRg st="0" end="0"/>
                                            </p:txEl>
                                          </p:spTgt>
                                        </p:tgtEl>
                                      </p:cBhvr>
                                    </p:animEffect>
                                  </p:childTnLst>
                                  <p:subTnLst>
                                    <p:animClr clrSpc="rgb" dir="cw">
                                      <p:cBhvr override="childStyle">
                                        <p:cTn dur="1" fill="hold" display="0" masterRel="nextClick" afterEffect="1"/>
                                        <p:tgtEl>
                                          <p:spTgt spid="171012">
                                            <p:txEl>
                                              <p:pRg st="0" end="0"/>
                                            </p:txEl>
                                          </p:spTgt>
                                        </p:tgtEl>
                                        <p:attrNameLst>
                                          <p:attrName>ppt_c</p:attrName>
                                        </p:attrNameLst>
                                      </p:cBhvr>
                                      <p:to>
                                        <a:schemeClr val="bg2"/>
                                      </p:to>
                                    </p:animClr>
                                  </p:sub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71012">
                                            <p:txEl>
                                              <p:pRg st="1" end="1"/>
                                            </p:txEl>
                                          </p:spTgt>
                                        </p:tgtEl>
                                        <p:attrNameLst>
                                          <p:attrName>style.visibility</p:attrName>
                                        </p:attrNameLst>
                                      </p:cBhvr>
                                      <p:to>
                                        <p:strVal val="visible"/>
                                      </p:to>
                                    </p:set>
                                    <p:animEffect transition="in" filter="dissolve">
                                      <p:cBhvr>
                                        <p:cTn id="30" dur="500"/>
                                        <p:tgtEl>
                                          <p:spTgt spid="171012">
                                            <p:txEl>
                                              <p:pRg st="1" end="1"/>
                                            </p:txEl>
                                          </p:spTgt>
                                        </p:tgtEl>
                                      </p:cBhvr>
                                    </p:animEffect>
                                  </p:childTnLst>
                                  <p:subTnLst>
                                    <p:animClr clrSpc="rgb" dir="cw">
                                      <p:cBhvr override="childStyle">
                                        <p:cTn dur="1" fill="hold" display="0" masterRel="nextClick" afterEffect="1"/>
                                        <p:tgtEl>
                                          <p:spTgt spid="171012">
                                            <p:txEl>
                                              <p:pRg st="1" end="1"/>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1012">
                                            <p:txEl>
                                              <p:pRg st="2" end="2"/>
                                            </p:txEl>
                                          </p:spTgt>
                                        </p:tgtEl>
                                        <p:attrNameLst>
                                          <p:attrName>style.visibility</p:attrName>
                                        </p:attrNameLst>
                                      </p:cBhvr>
                                      <p:to>
                                        <p:strVal val="visible"/>
                                      </p:to>
                                    </p:set>
                                    <p:animEffect transition="in" filter="dissolve">
                                      <p:cBhvr>
                                        <p:cTn id="35" dur="500"/>
                                        <p:tgtEl>
                                          <p:spTgt spid="171012">
                                            <p:txEl>
                                              <p:pRg st="2" end="2"/>
                                            </p:txEl>
                                          </p:spTgt>
                                        </p:tgtEl>
                                      </p:cBhvr>
                                    </p:animEffect>
                                  </p:childTnLst>
                                  <p:subTnLst>
                                    <p:animClr clrSpc="rgb" dir="cw">
                                      <p:cBhvr override="childStyle">
                                        <p:cTn dur="1" fill="hold" display="0" masterRel="nextClick" afterEffect="1"/>
                                        <p:tgtEl>
                                          <p:spTgt spid="171012">
                                            <p:txEl>
                                              <p:pRg st="2" end="2"/>
                                            </p:txEl>
                                          </p:spTgt>
                                        </p:tgtEl>
                                        <p:attrNameLst>
                                          <p:attrName>ppt_c</p:attrName>
                                        </p:attrNameLst>
                                      </p:cBhvr>
                                      <p:to>
                                        <a:schemeClr val="bg2"/>
                                      </p:to>
                                    </p:animClr>
                                  </p:sub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1012">
                                            <p:txEl>
                                              <p:pRg st="3" end="3"/>
                                            </p:txEl>
                                          </p:spTgt>
                                        </p:tgtEl>
                                        <p:attrNameLst>
                                          <p:attrName>style.visibility</p:attrName>
                                        </p:attrNameLst>
                                      </p:cBhvr>
                                      <p:to>
                                        <p:strVal val="visible"/>
                                      </p:to>
                                    </p:set>
                                    <p:animEffect transition="in" filter="dissolve">
                                      <p:cBhvr>
                                        <p:cTn id="40" dur="500"/>
                                        <p:tgtEl>
                                          <p:spTgt spid="171012">
                                            <p:txEl>
                                              <p:pRg st="3" end="3"/>
                                            </p:txEl>
                                          </p:spTgt>
                                        </p:tgtEl>
                                      </p:cBhvr>
                                    </p:animEffect>
                                  </p:childTnLst>
                                  <p:subTnLst>
                                    <p:animClr clrSpc="rgb" dir="cw">
                                      <p:cBhvr override="childStyle">
                                        <p:cTn dur="1" fill="hold" display="0" masterRel="nextClick" afterEffect="1"/>
                                        <p:tgtEl>
                                          <p:spTgt spid="171012">
                                            <p:txEl>
                                              <p:pRg st="3" end="3"/>
                                            </p:txEl>
                                          </p:spTgt>
                                        </p:tgtEl>
                                        <p:attrNameLst>
                                          <p:attrName>ppt_c</p:attrName>
                                        </p:attrNameLst>
                                      </p:cBhvr>
                                      <p:to>
                                        <a:schemeClr val="bg2"/>
                                      </p:to>
                                    </p:animClr>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1012">
                                            <p:txEl>
                                              <p:pRg st="4" end="4"/>
                                            </p:txEl>
                                          </p:spTgt>
                                        </p:tgtEl>
                                        <p:attrNameLst>
                                          <p:attrName>style.visibility</p:attrName>
                                        </p:attrNameLst>
                                      </p:cBhvr>
                                      <p:to>
                                        <p:strVal val="visible"/>
                                      </p:to>
                                    </p:set>
                                    <p:animEffect transition="in" filter="dissolve">
                                      <p:cBhvr>
                                        <p:cTn id="45" dur="500"/>
                                        <p:tgtEl>
                                          <p:spTgt spid="171012">
                                            <p:txEl>
                                              <p:pRg st="4" end="4"/>
                                            </p:txEl>
                                          </p:spTgt>
                                        </p:tgtEl>
                                      </p:cBhvr>
                                    </p:animEffect>
                                  </p:childTnLst>
                                  <p:subTnLst>
                                    <p:animClr clrSpc="rgb" dir="cw">
                                      <p:cBhvr override="childStyle">
                                        <p:cTn dur="1" fill="hold" display="0" masterRel="nextClick" afterEffect="1"/>
                                        <p:tgtEl>
                                          <p:spTgt spid="17101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bldLvl="2" autoUpdateAnimBg="0"/>
      <p:bldP spid="171012" grpId="0" build="p" bldLvl="2"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mtClean="0"/>
              <a:t>Push Tractor Step #2</a:t>
            </a:r>
          </a:p>
        </p:txBody>
      </p:sp>
      <p:sp>
        <p:nvSpPr>
          <p:cNvPr id="172035" name="Rectangle 3"/>
          <p:cNvSpPr>
            <a:spLocks noGrp="1" noChangeArrowheads="1"/>
          </p:cNvSpPr>
          <p:nvPr>
            <p:ph type="body" sz="half" idx="1"/>
          </p:nvPr>
        </p:nvSpPr>
        <p:spPr/>
        <p:txBody>
          <a:bodyPr/>
          <a:lstStyle/>
          <a:p>
            <a:r>
              <a:rPr lang="en-US" sz="2800" b="1" i="1" smtClean="0"/>
              <a:t>Boost Time (BT)</a:t>
            </a:r>
          </a:p>
          <a:p>
            <a:pPr lvl="1"/>
            <a:r>
              <a:rPr lang="en-US" sz="2400" smtClean="0"/>
              <a:t>The time expended after the scraper is loaded during which the push tractor assists the scraper in attaining momentum. (for boost time use a constant of .25)</a:t>
            </a:r>
          </a:p>
        </p:txBody>
      </p:sp>
      <p:pic>
        <p:nvPicPr>
          <p:cNvPr id="131076" name="Picture 7" descr="TWOMICE"/>
          <p:cNvPicPr>
            <a:picLocks noGrp="1" noChangeAspect="1" noChangeArrowheads="1"/>
          </p:cNvPicPr>
          <p:nvPr>
            <p:ph type="clipArt" sz="half" idx="2"/>
          </p:nvPr>
        </p:nvPicPr>
        <p:blipFill>
          <a:blip r:embed="rId2" cstate="print"/>
          <a:srcRect/>
          <a:stretch>
            <a:fillRect/>
          </a:stretch>
        </p:blipFill>
        <p:spPr>
          <a:xfrm>
            <a:off x="5135563" y="2497138"/>
            <a:ext cx="3810000" cy="3081337"/>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p:cTn id="7" dur="500" fill="hold"/>
                                        <p:tgtEl>
                                          <p:spTgt spid="17203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7203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7203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p:cTn id="13" dur="500" fill="hold"/>
                                        <p:tgtEl>
                                          <p:spTgt spid="17203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7203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72035">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2"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mtClean="0"/>
              <a:t>Push Tractor Step #3</a:t>
            </a:r>
          </a:p>
        </p:txBody>
      </p:sp>
      <p:sp>
        <p:nvSpPr>
          <p:cNvPr id="174083" name="Rectangle 3"/>
          <p:cNvSpPr>
            <a:spLocks noGrp="1" noChangeArrowheads="1"/>
          </p:cNvSpPr>
          <p:nvPr>
            <p:ph type="body" sz="half" idx="1"/>
          </p:nvPr>
        </p:nvSpPr>
        <p:spPr>
          <a:xfrm>
            <a:off x="914400" y="1981200"/>
            <a:ext cx="4068763" cy="4114800"/>
          </a:xfrm>
        </p:spPr>
        <p:txBody>
          <a:bodyPr/>
          <a:lstStyle/>
          <a:p>
            <a:r>
              <a:rPr lang="en-US" b="1" i="1" smtClean="0"/>
              <a:t>Return Time (RT)</a:t>
            </a:r>
            <a:endParaRPr lang="en-US" smtClean="0"/>
          </a:p>
          <a:p>
            <a:pPr lvl="1"/>
            <a:r>
              <a:rPr lang="en-US" smtClean="0"/>
              <a:t>the time required for the push tractor to return to the starting point.</a:t>
            </a:r>
          </a:p>
          <a:p>
            <a:pPr lvl="1"/>
            <a:r>
              <a:rPr lang="en-US" smtClean="0"/>
              <a:t>This portion of the cycle time will be greatly reduced by chain or shuttle loading. </a:t>
            </a:r>
          </a:p>
        </p:txBody>
      </p:sp>
      <p:sp>
        <p:nvSpPr>
          <p:cNvPr id="174084" name="Rectangle 4"/>
          <p:cNvSpPr>
            <a:spLocks noGrp="1" noChangeArrowheads="1"/>
          </p:cNvSpPr>
          <p:nvPr>
            <p:ph type="body" sz="half" idx="2"/>
          </p:nvPr>
        </p:nvSpPr>
        <p:spPr>
          <a:xfrm>
            <a:off x="5135563" y="1981200"/>
            <a:ext cx="3810000" cy="3048000"/>
          </a:xfrm>
        </p:spPr>
        <p:txBody>
          <a:bodyPr/>
          <a:lstStyle/>
          <a:p>
            <a:r>
              <a:rPr lang="en-US" smtClean="0"/>
              <a:t>LT x 1.4 = RT</a:t>
            </a:r>
          </a:p>
          <a:p>
            <a:r>
              <a:rPr lang="en-US" smtClean="0"/>
              <a:t>Example:</a:t>
            </a:r>
          </a:p>
          <a:p>
            <a:pPr lvl="1">
              <a:buFontTx/>
              <a:buNone/>
            </a:pPr>
            <a:r>
              <a:rPr lang="en-US" smtClean="0"/>
              <a:t>      .85 	LT</a:t>
            </a:r>
          </a:p>
          <a:p>
            <a:pPr lvl="1">
              <a:buFontTx/>
              <a:buChar char=" "/>
            </a:pPr>
            <a:r>
              <a:rPr lang="en-US" u="sng" smtClean="0"/>
              <a:t>x 1.4</a:t>
            </a:r>
            <a:r>
              <a:rPr lang="en-US" smtClean="0"/>
              <a:t>	Constant</a:t>
            </a:r>
          </a:p>
          <a:p>
            <a:pPr lvl="1">
              <a:buFontTx/>
              <a:buChar char=" "/>
            </a:pPr>
            <a:r>
              <a:rPr lang="en-US" smtClean="0"/>
              <a:t> </a:t>
            </a:r>
            <a:r>
              <a:rPr lang="en-US" smtClean="0">
                <a:solidFill>
                  <a:srgbClr val="FF3300"/>
                </a:solidFill>
              </a:rPr>
              <a:t>1.19 </a:t>
            </a:r>
            <a:r>
              <a:rPr lang="en-US" sz="1800" smtClean="0">
                <a:solidFill>
                  <a:srgbClr val="FF3300"/>
                </a:solidFill>
              </a:rPr>
              <a:t>min.</a:t>
            </a:r>
            <a:r>
              <a:rPr lang="en-US" smtClean="0">
                <a:solidFill>
                  <a:srgbClr val="FF3300"/>
                </a:solidFill>
              </a:rPr>
              <a:t>RT</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p:cTn id="7" dur="5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7408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7408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74083">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4083">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74083">
                                            <p:txEl>
                                              <p:pRg st="1" end="1"/>
                                            </p:txEl>
                                          </p:spTgt>
                                        </p:tgtEl>
                                        <p:attrNameLst>
                                          <p:attrName>style.visibility</p:attrName>
                                        </p:attrNameLst>
                                      </p:cBhvr>
                                      <p:to>
                                        <p:strVal val="visible"/>
                                      </p:to>
                                    </p:set>
                                    <p:anim calcmode="lin" valueType="num">
                                      <p:cBhvr>
                                        <p:cTn id="15" dur="500" fill="hold"/>
                                        <p:tgtEl>
                                          <p:spTgt spid="17408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7408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7408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74083">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4083">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74083">
                                            <p:txEl>
                                              <p:pRg st="2" end="2"/>
                                            </p:txEl>
                                          </p:spTgt>
                                        </p:tgtEl>
                                        <p:attrNameLst>
                                          <p:attrName>style.visibility</p:attrName>
                                        </p:attrNameLst>
                                      </p:cBhvr>
                                      <p:to>
                                        <p:strVal val="visible"/>
                                      </p:to>
                                    </p:set>
                                    <p:anim calcmode="lin" valueType="num">
                                      <p:cBhvr>
                                        <p:cTn id="23" dur="500" fill="hold"/>
                                        <p:tgtEl>
                                          <p:spTgt spid="17408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74083">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174083">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174083">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4083">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8" presetClass="entr" presetSubtype="9" fill="hold" grpId="0" nodeType="clickEffect">
                                  <p:stCondLst>
                                    <p:cond delay="0"/>
                                  </p:stCondLst>
                                  <p:childTnLst>
                                    <p:set>
                                      <p:cBhvr>
                                        <p:cTn id="30" dur="1" fill="hold">
                                          <p:stCondLst>
                                            <p:cond delay="0"/>
                                          </p:stCondLst>
                                        </p:cTn>
                                        <p:tgtEl>
                                          <p:spTgt spid="174084">
                                            <p:txEl>
                                              <p:pRg st="0" end="0"/>
                                            </p:txEl>
                                          </p:spTgt>
                                        </p:tgtEl>
                                        <p:attrNameLst>
                                          <p:attrName>style.visibility</p:attrName>
                                        </p:attrNameLst>
                                      </p:cBhvr>
                                      <p:to>
                                        <p:strVal val="visible"/>
                                      </p:to>
                                    </p:set>
                                    <p:animEffect transition="in" filter="strips(upLeft)">
                                      <p:cBhvr>
                                        <p:cTn id="31" dur="500"/>
                                        <p:tgtEl>
                                          <p:spTgt spid="174084">
                                            <p:txEl>
                                              <p:pRg st="0" end="0"/>
                                            </p:txEl>
                                          </p:spTgt>
                                        </p:tgtEl>
                                      </p:cBhvr>
                                    </p:animEffect>
                                  </p:childTnLst>
                                  <p:subTnLst>
                                    <p:animClr clrSpc="rgb" dir="cw">
                                      <p:cBhvr override="childStyle">
                                        <p:cTn dur="1" fill="hold" display="0" masterRel="nextClick" afterEffect="1"/>
                                        <p:tgtEl>
                                          <p:spTgt spid="174084">
                                            <p:txEl>
                                              <p:pRg st="0" end="0"/>
                                            </p:txEl>
                                          </p:spTgt>
                                        </p:tgtEl>
                                        <p:attrNameLst>
                                          <p:attrName>ppt_c</p:attrName>
                                        </p:attrNameLst>
                                      </p:cBhvr>
                                      <p:to>
                                        <a:schemeClr val="bg2"/>
                                      </p:to>
                                    </p:animClr>
                                  </p:subTnLst>
                                </p:cTn>
                              </p:par>
                            </p:childTnLst>
                          </p:cTn>
                        </p:par>
                      </p:childTnLst>
                    </p:cTn>
                  </p:par>
                  <p:par>
                    <p:cTn id="32" fill="hold">
                      <p:stCondLst>
                        <p:cond delay="indefinite"/>
                      </p:stCondLst>
                      <p:childTnLst>
                        <p:par>
                          <p:cTn id="33" fill="hold">
                            <p:stCondLst>
                              <p:cond delay="0"/>
                            </p:stCondLst>
                            <p:childTnLst>
                              <p:par>
                                <p:cTn id="34" presetID="18" presetClass="entr" presetSubtype="9" fill="hold" grpId="0" nodeType="clickEffect">
                                  <p:stCondLst>
                                    <p:cond delay="0"/>
                                  </p:stCondLst>
                                  <p:childTnLst>
                                    <p:set>
                                      <p:cBhvr>
                                        <p:cTn id="35" dur="1" fill="hold">
                                          <p:stCondLst>
                                            <p:cond delay="0"/>
                                          </p:stCondLst>
                                        </p:cTn>
                                        <p:tgtEl>
                                          <p:spTgt spid="174084">
                                            <p:txEl>
                                              <p:pRg st="1" end="1"/>
                                            </p:txEl>
                                          </p:spTgt>
                                        </p:tgtEl>
                                        <p:attrNameLst>
                                          <p:attrName>style.visibility</p:attrName>
                                        </p:attrNameLst>
                                      </p:cBhvr>
                                      <p:to>
                                        <p:strVal val="visible"/>
                                      </p:to>
                                    </p:set>
                                    <p:animEffect transition="in" filter="strips(upLeft)">
                                      <p:cBhvr>
                                        <p:cTn id="36" dur="500"/>
                                        <p:tgtEl>
                                          <p:spTgt spid="174084">
                                            <p:txEl>
                                              <p:pRg st="1" end="1"/>
                                            </p:txEl>
                                          </p:spTgt>
                                        </p:tgtEl>
                                      </p:cBhvr>
                                    </p:animEffect>
                                  </p:childTnLst>
                                  <p:subTnLst>
                                    <p:animClr clrSpc="rgb" dir="cw">
                                      <p:cBhvr override="childStyle">
                                        <p:cTn dur="1" fill="hold" display="0" masterRel="nextClick" afterEffect="1"/>
                                        <p:tgtEl>
                                          <p:spTgt spid="174084">
                                            <p:txEl>
                                              <p:pRg st="1" end="1"/>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18" presetClass="entr" presetSubtype="9" fill="hold" grpId="0" nodeType="clickEffect">
                                  <p:stCondLst>
                                    <p:cond delay="0"/>
                                  </p:stCondLst>
                                  <p:childTnLst>
                                    <p:set>
                                      <p:cBhvr>
                                        <p:cTn id="40" dur="1" fill="hold">
                                          <p:stCondLst>
                                            <p:cond delay="0"/>
                                          </p:stCondLst>
                                        </p:cTn>
                                        <p:tgtEl>
                                          <p:spTgt spid="174084">
                                            <p:txEl>
                                              <p:pRg st="2" end="2"/>
                                            </p:txEl>
                                          </p:spTgt>
                                        </p:tgtEl>
                                        <p:attrNameLst>
                                          <p:attrName>style.visibility</p:attrName>
                                        </p:attrNameLst>
                                      </p:cBhvr>
                                      <p:to>
                                        <p:strVal val="visible"/>
                                      </p:to>
                                    </p:set>
                                    <p:animEffect transition="in" filter="strips(upLeft)">
                                      <p:cBhvr>
                                        <p:cTn id="41" dur="500"/>
                                        <p:tgtEl>
                                          <p:spTgt spid="174084">
                                            <p:txEl>
                                              <p:pRg st="2" end="2"/>
                                            </p:txEl>
                                          </p:spTgt>
                                        </p:tgtEl>
                                      </p:cBhvr>
                                    </p:animEffect>
                                  </p:childTnLst>
                                  <p:subTnLst>
                                    <p:animClr clrSpc="rgb" dir="cw">
                                      <p:cBhvr override="childStyle">
                                        <p:cTn dur="1" fill="hold" display="0" masterRel="nextClick" afterEffect="1"/>
                                        <p:tgtEl>
                                          <p:spTgt spid="174084">
                                            <p:txEl>
                                              <p:pRg st="2" end="2"/>
                                            </p:txEl>
                                          </p:spTgt>
                                        </p:tgtEl>
                                        <p:attrNameLst>
                                          <p:attrName>ppt_c</p:attrName>
                                        </p:attrNameLst>
                                      </p:cBhvr>
                                      <p:to>
                                        <a:schemeClr val="bg2"/>
                                      </p:to>
                                    </p:animClr>
                                  </p:subTnLst>
                                </p:cTn>
                              </p:par>
                            </p:childTnLst>
                          </p:cTn>
                        </p:par>
                      </p:childTnLst>
                    </p:cTn>
                  </p:par>
                  <p:par>
                    <p:cTn id="42" fill="hold">
                      <p:stCondLst>
                        <p:cond delay="indefinite"/>
                      </p:stCondLst>
                      <p:childTnLst>
                        <p:par>
                          <p:cTn id="43" fill="hold">
                            <p:stCondLst>
                              <p:cond delay="0"/>
                            </p:stCondLst>
                            <p:childTnLst>
                              <p:par>
                                <p:cTn id="44" presetID="18" presetClass="entr" presetSubtype="9" fill="hold" grpId="0" nodeType="clickEffect">
                                  <p:stCondLst>
                                    <p:cond delay="0"/>
                                  </p:stCondLst>
                                  <p:childTnLst>
                                    <p:set>
                                      <p:cBhvr>
                                        <p:cTn id="45" dur="1" fill="hold">
                                          <p:stCondLst>
                                            <p:cond delay="0"/>
                                          </p:stCondLst>
                                        </p:cTn>
                                        <p:tgtEl>
                                          <p:spTgt spid="174084">
                                            <p:txEl>
                                              <p:pRg st="3" end="3"/>
                                            </p:txEl>
                                          </p:spTgt>
                                        </p:tgtEl>
                                        <p:attrNameLst>
                                          <p:attrName>style.visibility</p:attrName>
                                        </p:attrNameLst>
                                      </p:cBhvr>
                                      <p:to>
                                        <p:strVal val="visible"/>
                                      </p:to>
                                    </p:set>
                                    <p:animEffect transition="in" filter="strips(upLeft)">
                                      <p:cBhvr>
                                        <p:cTn id="46" dur="500"/>
                                        <p:tgtEl>
                                          <p:spTgt spid="174084">
                                            <p:txEl>
                                              <p:pRg st="3" end="3"/>
                                            </p:txEl>
                                          </p:spTgt>
                                        </p:tgtEl>
                                      </p:cBhvr>
                                    </p:animEffect>
                                  </p:childTnLst>
                                  <p:subTnLst>
                                    <p:animClr clrSpc="rgb" dir="cw">
                                      <p:cBhvr override="childStyle">
                                        <p:cTn dur="1" fill="hold" display="0" masterRel="nextClick" afterEffect="1"/>
                                        <p:tgtEl>
                                          <p:spTgt spid="174084">
                                            <p:txEl>
                                              <p:pRg st="3" end="3"/>
                                            </p:txEl>
                                          </p:spTgt>
                                        </p:tgtEl>
                                        <p:attrNameLst>
                                          <p:attrName>ppt_c</p:attrName>
                                        </p:attrNameLst>
                                      </p:cBhvr>
                                      <p:to>
                                        <a:schemeClr val="bg2"/>
                                      </p:to>
                                    </p:animClr>
                                  </p:subTnLst>
                                </p:cTn>
                              </p:par>
                            </p:childTnLst>
                          </p:cTn>
                        </p:par>
                      </p:childTnLst>
                    </p:cTn>
                  </p:par>
                  <p:par>
                    <p:cTn id="47" fill="hold">
                      <p:stCondLst>
                        <p:cond delay="indefinite"/>
                      </p:stCondLst>
                      <p:childTnLst>
                        <p:par>
                          <p:cTn id="48" fill="hold">
                            <p:stCondLst>
                              <p:cond delay="0"/>
                            </p:stCondLst>
                            <p:childTnLst>
                              <p:par>
                                <p:cTn id="49" presetID="18" presetClass="entr" presetSubtype="9" fill="hold" grpId="0" nodeType="clickEffect">
                                  <p:stCondLst>
                                    <p:cond delay="0"/>
                                  </p:stCondLst>
                                  <p:childTnLst>
                                    <p:set>
                                      <p:cBhvr>
                                        <p:cTn id="50" dur="1" fill="hold">
                                          <p:stCondLst>
                                            <p:cond delay="0"/>
                                          </p:stCondLst>
                                        </p:cTn>
                                        <p:tgtEl>
                                          <p:spTgt spid="174084">
                                            <p:txEl>
                                              <p:pRg st="4" end="4"/>
                                            </p:txEl>
                                          </p:spTgt>
                                        </p:tgtEl>
                                        <p:attrNameLst>
                                          <p:attrName>style.visibility</p:attrName>
                                        </p:attrNameLst>
                                      </p:cBhvr>
                                      <p:to>
                                        <p:strVal val="visible"/>
                                      </p:to>
                                    </p:set>
                                    <p:animEffect transition="in" filter="strips(upLeft)">
                                      <p:cBhvr>
                                        <p:cTn id="51" dur="500"/>
                                        <p:tgtEl>
                                          <p:spTgt spid="174084">
                                            <p:txEl>
                                              <p:pRg st="4" end="4"/>
                                            </p:txEl>
                                          </p:spTgt>
                                        </p:tgtEl>
                                      </p:cBhvr>
                                    </p:animEffect>
                                  </p:childTnLst>
                                  <p:subTnLst>
                                    <p:animClr clrSpc="rgb" dir="cw">
                                      <p:cBhvr override="childStyle">
                                        <p:cTn dur="1" fill="hold" display="0" masterRel="nextClick" afterEffect="1"/>
                                        <p:tgtEl>
                                          <p:spTgt spid="174084">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bldLvl="2" autoUpdateAnimBg="0"/>
      <p:bldP spid="174084" grpId="0" build="p" bldLvl="2"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mtClean="0"/>
              <a:t>Push Tractor Step #4</a:t>
            </a:r>
          </a:p>
        </p:txBody>
      </p:sp>
      <p:sp>
        <p:nvSpPr>
          <p:cNvPr id="175107" name="Rectangle 3"/>
          <p:cNvSpPr>
            <a:spLocks noGrp="1" noChangeArrowheads="1"/>
          </p:cNvSpPr>
          <p:nvPr>
            <p:ph type="body" sz="half" idx="1"/>
          </p:nvPr>
        </p:nvSpPr>
        <p:spPr>
          <a:xfrm>
            <a:off x="762000" y="1981200"/>
            <a:ext cx="8153400" cy="4114800"/>
          </a:xfrm>
        </p:spPr>
        <p:txBody>
          <a:bodyPr/>
          <a:lstStyle/>
          <a:p>
            <a:r>
              <a:rPr lang="en-US" sz="2800" b="1" i="1" smtClean="0"/>
              <a:t>Formulate Cycle Time</a:t>
            </a:r>
            <a:endParaRPr lang="en-US" sz="2800" smtClean="0"/>
          </a:p>
          <a:p>
            <a:pPr lvl="1">
              <a:buFontTx/>
              <a:buNone/>
            </a:pPr>
            <a:r>
              <a:rPr lang="en-US" sz="2400" smtClean="0"/>
              <a:t>(Load Time x 1.4) + Boost Time = PT Cycle  Time (CT)</a:t>
            </a:r>
          </a:p>
          <a:p>
            <a:pPr lvl="1">
              <a:buFontTx/>
              <a:buNone/>
            </a:pPr>
            <a:endParaRPr lang="en-US" sz="2400" smtClean="0"/>
          </a:p>
          <a:p>
            <a:r>
              <a:rPr lang="en-US" sz="2800" smtClean="0"/>
              <a:t>Example:</a:t>
            </a:r>
          </a:p>
          <a:p>
            <a:pPr lvl="1">
              <a:buFontTx/>
              <a:buNone/>
            </a:pPr>
            <a:endParaRPr lang="en-US" sz="2400" smtClean="0">
              <a:solidFill>
                <a:srgbClr val="FF3300"/>
              </a:solidFill>
            </a:endParaRPr>
          </a:p>
          <a:p>
            <a:pPr lvl="1">
              <a:buFontTx/>
              <a:buNone/>
            </a:pPr>
            <a:r>
              <a:rPr lang="en-US" sz="2400" smtClean="0"/>
              <a:t>(.85 x 1.4) + .25    =    </a:t>
            </a:r>
            <a:r>
              <a:rPr lang="en-US" sz="2400" smtClean="0">
                <a:solidFill>
                  <a:srgbClr val="FF3300"/>
                </a:solidFill>
              </a:rPr>
              <a:t>1.44 </a:t>
            </a:r>
            <a:r>
              <a:rPr lang="en-US" sz="1800" smtClean="0">
                <a:solidFill>
                  <a:srgbClr val="FF3300"/>
                </a:solidFill>
              </a:rPr>
              <a:t>min </a:t>
            </a:r>
            <a:r>
              <a:rPr lang="en-US" sz="2400" smtClean="0">
                <a:solidFill>
                  <a:srgbClr val="FF3300"/>
                </a:solidFill>
              </a:rPr>
              <a:t>PT CT</a:t>
            </a:r>
          </a:p>
          <a:p>
            <a:pPr lvl="1">
              <a:buFontTx/>
              <a:buNone/>
            </a:pPr>
            <a:endParaRPr lang="en-US" sz="2400" smtClean="0">
              <a:solidFill>
                <a:srgbClr val="FF3300"/>
              </a:solidFill>
            </a:endParaRPr>
          </a:p>
          <a:p>
            <a:pPr lvl="1">
              <a:buFontTx/>
              <a:buNone/>
            </a:pPr>
            <a:r>
              <a:rPr lang="en-US" sz="2400" smtClean="0"/>
              <a:t>NOTE: NEVER ROUND OFF TIME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strips(upLeft)">
                                      <p:cBhvr>
                                        <p:cTn id="7" dur="500"/>
                                        <p:tgtEl>
                                          <p:spTgt spid="175107">
                                            <p:txEl>
                                              <p:pRg st="0" end="0"/>
                                            </p:txEl>
                                          </p:spTgt>
                                        </p:tgtEl>
                                      </p:cBhvr>
                                    </p:animEffect>
                                  </p:childTnLst>
                                  <p:subTnLst>
                                    <p:animClr clrSpc="rgb" dir="cw">
                                      <p:cBhvr override="childStyle">
                                        <p:cTn dur="1" fill="hold" display="0" masterRel="nextClick" afterEffect="1"/>
                                        <p:tgtEl>
                                          <p:spTgt spid="17510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175107">
                                            <p:txEl>
                                              <p:pRg st="1" end="1"/>
                                            </p:txEl>
                                          </p:spTgt>
                                        </p:tgtEl>
                                        <p:attrNameLst>
                                          <p:attrName>style.visibility</p:attrName>
                                        </p:attrNameLst>
                                      </p:cBhvr>
                                      <p:to>
                                        <p:strVal val="visible"/>
                                      </p:to>
                                    </p:set>
                                    <p:animEffect transition="in" filter="strips(upLeft)">
                                      <p:cBhvr>
                                        <p:cTn id="12" dur="500"/>
                                        <p:tgtEl>
                                          <p:spTgt spid="175107">
                                            <p:txEl>
                                              <p:pRg st="1" end="1"/>
                                            </p:txEl>
                                          </p:spTgt>
                                        </p:tgtEl>
                                      </p:cBhvr>
                                    </p:animEffect>
                                  </p:childTnLst>
                                  <p:subTnLst>
                                    <p:animClr clrSpc="rgb" dir="cw">
                                      <p:cBhvr override="childStyle">
                                        <p:cTn dur="1" fill="hold" display="0" masterRel="nextClick" afterEffect="1"/>
                                        <p:tgtEl>
                                          <p:spTgt spid="17510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175107">
                                            <p:txEl>
                                              <p:pRg st="3" end="3"/>
                                            </p:txEl>
                                          </p:spTgt>
                                        </p:tgtEl>
                                        <p:attrNameLst>
                                          <p:attrName>style.visibility</p:attrName>
                                        </p:attrNameLst>
                                      </p:cBhvr>
                                      <p:to>
                                        <p:strVal val="visible"/>
                                      </p:to>
                                    </p:set>
                                    <p:animEffect transition="in" filter="strips(upLeft)">
                                      <p:cBhvr>
                                        <p:cTn id="17" dur="500"/>
                                        <p:tgtEl>
                                          <p:spTgt spid="175107">
                                            <p:txEl>
                                              <p:pRg st="3" end="3"/>
                                            </p:txEl>
                                          </p:spTgt>
                                        </p:tgtEl>
                                      </p:cBhvr>
                                    </p:animEffect>
                                  </p:childTnLst>
                                  <p:subTnLst>
                                    <p:animClr clrSpc="rgb" dir="cw">
                                      <p:cBhvr override="childStyle">
                                        <p:cTn dur="1" fill="hold" display="0" masterRel="nextClick" afterEffect="1"/>
                                        <p:tgtEl>
                                          <p:spTgt spid="175107">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175107">
                                            <p:txEl>
                                              <p:pRg st="5" end="5"/>
                                            </p:txEl>
                                          </p:spTgt>
                                        </p:tgtEl>
                                        <p:attrNameLst>
                                          <p:attrName>style.visibility</p:attrName>
                                        </p:attrNameLst>
                                      </p:cBhvr>
                                      <p:to>
                                        <p:strVal val="visible"/>
                                      </p:to>
                                    </p:set>
                                    <p:animEffect transition="in" filter="strips(upLeft)">
                                      <p:cBhvr>
                                        <p:cTn id="22" dur="500"/>
                                        <p:tgtEl>
                                          <p:spTgt spid="175107">
                                            <p:txEl>
                                              <p:pRg st="5" end="5"/>
                                            </p:txEl>
                                          </p:spTgt>
                                        </p:tgtEl>
                                      </p:cBhvr>
                                    </p:animEffect>
                                  </p:childTnLst>
                                  <p:subTnLst>
                                    <p:animClr clrSpc="rgb" dir="cw">
                                      <p:cBhvr override="childStyle">
                                        <p:cTn dur="1" fill="hold" display="0" masterRel="nextClick" afterEffect="1"/>
                                        <p:tgtEl>
                                          <p:spTgt spid="175107">
                                            <p:txEl>
                                              <p:pRg st="5" end="5"/>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175107">
                                            <p:txEl>
                                              <p:pRg st="7" end="7"/>
                                            </p:txEl>
                                          </p:spTgt>
                                        </p:tgtEl>
                                        <p:attrNameLst>
                                          <p:attrName>style.visibility</p:attrName>
                                        </p:attrNameLst>
                                      </p:cBhvr>
                                      <p:to>
                                        <p:strVal val="visible"/>
                                      </p:to>
                                    </p:set>
                                    <p:animEffect transition="in" filter="strips(upLeft)">
                                      <p:cBhvr>
                                        <p:cTn id="27" dur="500"/>
                                        <p:tgtEl>
                                          <p:spTgt spid="175107">
                                            <p:txEl>
                                              <p:pRg st="7" end="7"/>
                                            </p:txEl>
                                          </p:spTgt>
                                        </p:tgtEl>
                                      </p:cBhvr>
                                    </p:animEffect>
                                  </p:childTnLst>
                                  <p:subTnLst>
                                    <p:animClr clrSpc="rgb" dir="cw">
                                      <p:cBhvr override="childStyle">
                                        <p:cTn dur="1" fill="hold" display="0" masterRel="nextClick" afterEffect="1"/>
                                        <p:tgtEl>
                                          <p:spTgt spid="17510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bldLvl="2"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Push Tractor Step #5</a:t>
            </a:r>
          </a:p>
        </p:txBody>
      </p:sp>
      <p:sp>
        <p:nvSpPr>
          <p:cNvPr id="180227" name="Rectangle 3"/>
          <p:cNvSpPr>
            <a:spLocks noGrp="1" noChangeArrowheads="1"/>
          </p:cNvSpPr>
          <p:nvPr>
            <p:ph type="body" sz="half" idx="1"/>
          </p:nvPr>
        </p:nvSpPr>
        <p:spPr>
          <a:xfrm>
            <a:off x="990600" y="1676400"/>
            <a:ext cx="4068763" cy="4800600"/>
          </a:xfrm>
        </p:spPr>
        <p:txBody>
          <a:bodyPr/>
          <a:lstStyle/>
          <a:p>
            <a:r>
              <a:rPr lang="en-US" sz="2400" b="1" i="1" smtClean="0"/>
              <a:t>Number Of Scrapers A Push-Tractor Can Support</a:t>
            </a:r>
            <a:endParaRPr lang="en-US" b="1" i="1" smtClean="0"/>
          </a:p>
          <a:p>
            <a:pPr lvl="1"/>
            <a:r>
              <a:rPr lang="en-US" sz="2200" smtClean="0"/>
              <a:t>This is found by dividing scraper cycle time by the push-tractor time.</a:t>
            </a:r>
          </a:p>
          <a:p>
            <a:pPr lvl="1"/>
            <a:r>
              <a:rPr lang="en-US" sz="2200" b="1" smtClean="0"/>
              <a:t>Example:</a:t>
            </a:r>
          </a:p>
          <a:p>
            <a:pPr lvl="1"/>
            <a:r>
              <a:rPr lang="en-US" sz="2200" smtClean="0"/>
              <a:t>How many scrapers can a single push-tractor support if the scraper cycle time is 4 min. and the push-tractor cycle time is 1.3 min.?</a:t>
            </a:r>
          </a:p>
        </p:txBody>
      </p:sp>
      <p:sp>
        <p:nvSpPr>
          <p:cNvPr id="180228" name="Rectangle 4"/>
          <p:cNvSpPr>
            <a:spLocks noGrp="1" noChangeArrowheads="1"/>
          </p:cNvSpPr>
          <p:nvPr>
            <p:ph type="body" sz="half" idx="2"/>
          </p:nvPr>
        </p:nvSpPr>
        <p:spPr>
          <a:xfrm>
            <a:off x="5105400" y="1752600"/>
            <a:ext cx="4038600" cy="4114800"/>
          </a:xfrm>
        </p:spPr>
        <p:txBody>
          <a:bodyPr/>
          <a:lstStyle/>
          <a:p>
            <a:r>
              <a:rPr lang="en-US" smtClean="0"/>
              <a:t>     4 min	Scraper CT</a:t>
            </a:r>
          </a:p>
          <a:p>
            <a:pPr>
              <a:buFont typeface="Monotype Sorts" pitchFamily="2" charset="2"/>
              <a:buChar char=" "/>
            </a:pPr>
            <a:r>
              <a:rPr lang="en-US" u="sng" smtClean="0"/>
              <a:t>÷1.3 min</a:t>
            </a:r>
            <a:r>
              <a:rPr lang="en-US" smtClean="0"/>
              <a:t>	PT CT</a:t>
            </a:r>
          </a:p>
          <a:p>
            <a:pPr>
              <a:buFont typeface="Monotype Sorts" pitchFamily="2" charset="2"/>
              <a:buChar char=" "/>
            </a:pPr>
            <a:r>
              <a:rPr lang="en-US" smtClean="0"/>
              <a:t>  3.08</a:t>
            </a:r>
            <a:r>
              <a:rPr lang="en-US" smtClean="0">
                <a:solidFill>
                  <a:srgbClr val="FF3300"/>
                </a:solidFill>
              </a:rPr>
              <a:t> Round down to 3 scrapers.</a:t>
            </a:r>
            <a:endParaRPr lang="en-US" smtClean="0"/>
          </a:p>
        </p:txBody>
      </p:sp>
      <p:pic>
        <p:nvPicPr>
          <p:cNvPr id="134149" name="Picture 5" descr="621B"/>
          <p:cNvPicPr>
            <a:picLocks noChangeAspect="1" noChangeArrowheads="1"/>
          </p:cNvPicPr>
          <p:nvPr/>
        </p:nvPicPr>
        <p:blipFill>
          <a:blip r:embed="rId2" cstate="print"/>
          <a:srcRect/>
          <a:stretch>
            <a:fillRect/>
          </a:stretch>
        </p:blipFill>
        <p:spPr bwMode="auto">
          <a:xfrm>
            <a:off x="4800600" y="4267200"/>
            <a:ext cx="4152900" cy="200977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p:cTn id="7" dur="500" fill="hold"/>
                                        <p:tgtEl>
                                          <p:spTgt spid="180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02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8022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80227">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80227">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80227">
                                            <p:txEl>
                                              <p:pRg st="1" end="1"/>
                                            </p:txEl>
                                          </p:spTgt>
                                        </p:tgtEl>
                                        <p:attrNameLst>
                                          <p:attrName>style.visibility</p:attrName>
                                        </p:attrNameLst>
                                      </p:cBhvr>
                                      <p:to>
                                        <p:strVal val="visible"/>
                                      </p:to>
                                    </p:set>
                                    <p:anim calcmode="lin" valueType="num">
                                      <p:cBhvr>
                                        <p:cTn id="15" dur="500" fill="hold"/>
                                        <p:tgtEl>
                                          <p:spTgt spid="18022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8022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8022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80227">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80227">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80227">
                                            <p:txEl>
                                              <p:pRg st="2" end="2"/>
                                            </p:txEl>
                                          </p:spTgt>
                                        </p:tgtEl>
                                        <p:attrNameLst>
                                          <p:attrName>style.visibility</p:attrName>
                                        </p:attrNameLst>
                                      </p:cBhvr>
                                      <p:to>
                                        <p:strVal val="visible"/>
                                      </p:to>
                                    </p:set>
                                    <p:anim calcmode="lin" valueType="num">
                                      <p:cBhvr>
                                        <p:cTn id="23" dur="500" fill="hold"/>
                                        <p:tgtEl>
                                          <p:spTgt spid="18022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8022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80227">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80227">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80227">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80227">
                                            <p:txEl>
                                              <p:pRg st="3" end="3"/>
                                            </p:txEl>
                                          </p:spTgt>
                                        </p:tgtEl>
                                        <p:attrNameLst>
                                          <p:attrName>style.visibility</p:attrName>
                                        </p:attrNameLst>
                                      </p:cBhvr>
                                      <p:to>
                                        <p:strVal val="visible"/>
                                      </p:to>
                                    </p:set>
                                    <p:anim calcmode="lin" valueType="num">
                                      <p:cBhvr>
                                        <p:cTn id="31" dur="500" fill="hold"/>
                                        <p:tgtEl>
                                          <p:spTgt spid="18022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8022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80227">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80227">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80227">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80228">
                                            <p:txEl>
                                              <p:pRg st="0" end="0"/>
                                            </p:txEl>
                                          </p:spTgt>
                                        </p:tgtEl>
                                        <p:attrNameLst>
                                          <p:attrName>style.visibility</p:attrName>
                                        </p:attrNameLst>
                                      </p:cBhvr>
                                      <p:to>
                                        <p:strVal val="visible"/>
                                      </p:to>
                                    </p:set>
                                    <p:animEffect transition="in" filter="slide(fromBottom)">
                                      <p:cBhvr>
                                        <p:cTn id="39" dur="500"/>
                                        <p:tgtEl>
                                          <p:spTgt spid="180228">
                                            <p:txEl>
                                              <p:pRg st="0" end="0"/>
                                            </p:txEl>
                                          </p:spTgt>
                                        </p:tgtEl>
                                      </p:cBhvr>
                                    </p:animEffect>
                                  </p:childTnLst>
                                  <p:subTnLst>
                                    <p:animClr clrSpc="rgb" dir="cw">
                                      <p:cBhvr override="childStyle">
                                        <p:cTn dur="1" fill="hold" display="0" masterRel="nextClick" afterEffect="1"/>
                                        <p:tgtEl>
                                          <p:spTgt spid="180228">
                                            <p:txEl>
                                              <p:pRg st="0" end="0"/>
                                            </p:txEl>
                                          </p:spTgt>
                                        </p:tgtEl>
                                        <p:attrNameLst>
                                          <p:attrName>ppt_c</p:attrName>
                                        </p:attrNameLst>
                                      </p:cBhvr>
                                      <p:to>
                                        <a:schemeClr val="bg2"/>
                                      </p:to>
                                    </p:animClr>
                                  </p:sub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80228">
                                            <p:txEl>
                                              <p:pRg st="1" end="1"/>
                                            </p:txEl>
                                          </p:spTgt>
                                        </p:tgtEl>
                                        <p:attrNameLst>
                                          <p:attrName>style.visibility</p:attrName>
                                        </p:attrNameLst>
                                      </p:cBhvr>
                                      <p:to>
                                        <p:strVal val="visible"/>
                                      </p:to>
                                    </p:set>
                                    <p:animEffect transition="in" filter="slide(fromBottom)">
                                      <p:cBhvr>
                                        <p:cTn id="44" dur="500"/>
                                        <p:tgtEl>
                                          <p:spTgt spid="180228">
                                            <p:txEl>
                                              <p:pRg st="1" end="1"/>
                                            </p:txEl>
                                          </p:spTgt>
                                        </p:tgtEl>
                                      </p:cBhvr>
                                    </p:animEffect>
                                  </p:childTnLst>
                                  <p:subTnLst>
                                    <p:animClr clrSpc="rgb" dir="cw">
                                      <p:cBhvr override="childStyle">
                                        <p:cTn dur="1" fill="hold" display="0" masterRel="nextClick" afterEffect="1"/>
                                        <p:tgtEl>
                                          <p:spTgt spid="180228">
                                            <p:txEl>
                                              <p:pRg st="1" end="1"/>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80228">
                                            <p:txEl>
                                              <p:pRg st="2" end="2"/>
                                            </p:txEl>
                                          </p:spTgt>
                                        </p:tgtEl>
                                        <p:attrNameLst>
                                          <p:attrName>style.visibility</p:attrName>
                                        </p:attrNameLst>
                                      </p:cBhvr>
                                      <p:to>
                                        <p:strVal val="visible"/>
                                      </p:to>
                                    </p:set>
                                    <p:animEffect transition="in" filter="slide(fromBottom)">
                                      <p:cBhvr>
                                        <p:cTn id="49" dur="500"/>
                                        <p:tgtEl>
                                          <p:spTgt spid="180228">
                                            <p:txEl>
                                              <p:pRg st="2" end="2"/>
                                            </p:txEl>
                                          </p:spTgt>
                                        </p:tgtEl>
                                      </p:cBhvr>
                                    </p:animEffect>
                                  </p:childTnLst>
                                  <p:subTnLst>
                                    <p:animClr clrSpc="rgb" dir="cw">
                                      <p:cBhvr override="childStyle">
                                        <p:cTn dur="1" fill="hold" display="0" masterRel="nextClick" afterEffect="1"/>
                                        <p:tgtEl>
                                          <p:spTgt spid="180228">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bldLvl="2" autoUpdateAnimBg="0"/>
      <p:bldP spid="180228" grpId="0" build="p" bldLvl="2"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mtClean="0"/>
              <a:t>Push Tractor Step #6</a:t>
            </a:r>
          </a:p>
        </p:txBody>
      </p:sp>
      <p:sp>
        <p:nvSpPr>
          <p:cNvPr id="181251" name="Rectangle 3"/>
          <p:cNvSpPr>
            <a:spLocks noGrp="1" noChangeArrowheads="1"/>
          </p:cNvSpPr>
          <p:nvPr>
            <p:ph type="body" sz="half" idx="1"/>
          </p:nvPr>
        </p:nvSpPr>
        <p:spPr>
          <a:xfrm>
            <a:off x="914400" y="1676400"/>
            <a:ext cx="4068763" cy="4724400"/>
          </a:xfrm>
        </p:spPr>
        <p:txBody>
          <a:bodyPr/>
          <a:lstStyle/>
          <a:p>
            <a:r>
              <a:rPr lang="en-US" b="1" i="1" smtClean="0"/>
              <a:t>Number of Push-Tractors Required</a:t>
            </a:r>
          </a:p>
          <a:p>
            <a:pPr lvl="1"/>
            <a:r>
              <a:rPr lang="en-US" smtClean="0"/>
              <a:t>This is found by dividing the number of scrapers on the job, by the number of scrapers a push-tractor can support.</a:t>
            </a:r>
          </a:p>
          <a:p>
            <a:pPr lvl="1"/>
            <a:r>
              <a:rPr lang="en-US" smtClean="0"/>
              <a:t>Note:  Round up number of push-tractors required.</a:t>
            </a:r>
          </a:p>
        </p:txBody>
      </p:sp>
      <p:sp>
        <p:nvSpPr>
          <p:cNvPr id="181252" name="Rectangle 4"/>
          <p:cNvSpPr>
            <a:spLocks noGrp="1" noChangeArrowheads="1"/>
          </p:cNvSpPr>
          <p:nvPr>
            <p:ph type="body" sz="half" idx="2"/>
          </p:nvPr>
        </p:nvSpPr>
        <p:spPr>
          <a:xfrm>
            <a:off x="5135563" y="1981200"/>
            <a:ext cx="4008437" cy="4114800"/>
          </a:xfrm>
        </p:spPr>
        <p:txBody>
          <a:bodyPr/>
          <a:lstStyle/>
          <a:p>
            <a:r>
              <a:rPr lang="en-US" smtClean="0"/>
              <a:t>Example:</a:t>
            </a:r>
          </a:p>
          <a:p>
            <a:pPr lvl="1"/>
            <a:r>
              <a:rPr lang="en-US" smtClean="0"/>
              <a:t>How many push-tractors are required on a job that has 9 621B’s, if a single push-tractor can support 3 scrapers?</a:t>
            </a:r>
          </a:p>
          <a:p>
            <a:pPr lvl="1">
              <a:buFontTx/>
              <a:buNone/>
            </a:pPr>
            <a:r>
              <a:rPr lang="en-US" smtClean="0"/>
              <a:t>      9	Scrapers</a:t>
            </a:r>
          </a:p>
          <a:p>
            <a:pPr lvl="1">
              <a:buFontTx/>
              <a:buChar char=" "/>
            </a:pPr>
            <a:r>
              <a:rPr lang="en-US" u="sng" smtClean="0"/>
              <a:t>÷ 3</a:t>
            </a:r>
            <a:r>
              <a:rPr lang="en-US" smtClean="0"/>
              <a:t>	</a:t>
            </a:r>
            <a:r>
              <a:rPr lang="en-US" sz="2000" smtClean="0"/>
              <a:t>Scrapers/tractor</a:t>
            </a:r>
          </a:p>
          <a:p>
            <a:pPr lvl="1">
              <a:buFontTx/>
              <a:buChar char=" "/>
            </a:pPr>
            <a:r>
              <a:rPr lang="en-US" smtClean="0">
                <a:solidFill>
                  <a:srgbClr val="FF3300"/>
                </a:solidFill>
              </a:rPr>
              <a:t>  3	Push-tractors</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barn(outHorizontal)">
                                      <p:cBhvr>
                                        <p:cTn id="7" dur="500"/>
                                        <p:tgtEl>
                                          <p:spTgt spid="181251">
                                            <p:txEl>
                                              <p:pRg st="0" end="0"/>
                                            </p:txEl>
                                          </p:spTgt>
                                        </p:tgtEl>
                                      </p:cBhvr>
                                    </p:animEffect>
                                  </p:childTnLst>
                                  <p:subTnLst>
                                    <p:animClr clrSpc="rgb" dir="cw">
                                      <p:cBhvr override="childStyle">
                                        <p:cTn dur="1" fill="hold" display="0" masterRel="nextClick" afterEffect="1"/>
                                        <p:tgtEl>
                                          <p:spTgt spid="18125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barn(outHorizontal)">
                                      <p:cBhvr>
                                        <p:cTn id="12" dur="500"/>
                                        <p:tgtEl>
                                          <p:spTgt spid="181251">
                                            <p:txEl>
                                              <p:pRg st="1" end="1"/>
                                            </p:txEl>
                                          </p:spTgt>
                                        </p:tgtEl>
                                      </p:cBhvr>
                                    </p:animEffect>
                                  </p:childTnLst>
                                  <p:subTnLst>
                                    <p:animClr clrSpc="rgb" dir="cw">
                                      <p:cBhvr override="childStyle">
                                        <p:cTn dur="1" fill="hold" display="0" masterRel="nextClick" afterEffect="1"/>
                                        <p:tgtEl>
                                          <p:spTgt spid="18125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barn(outHorizontal)">
                                      <p:cBhvr>
                                        <p:cTn id="17" dur="500"/>
                                        <p:tgtEl>
                                          <p:spTgt spid="181251">
                                            <p:txEl>
                                              <p:pRg st="2" end="2"/>
                                            </p:txEl>
                                          </p:spTgt>
                                        </p:tgtEl>
                                      </p:cBhvr>
                                    </p:animEffect>
                                  </p:childTnLst>
                                  <p:subTnLst>
                                    <p:animClr clrSpc="rgb" dir="cw">
                                      <p:cBhvr override="childStyle">
                                        <p:cTn dur="1" fill="hold" display="0" masterRel="nextClick" afterEffect="1"/>
                                        <p:tgtEl>
                                          <p:spTgt spid="18125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1252">
                                            <p:txEl>
                                              <p:pRg st="0" end="0"/>
                                            </p:txEl>
                                          </p:spTgt>
                                        </p:tgtEl>
                                        <p:attrNameLst>
                                          <p:attrName>style.visibility</p:attrName>
                                        </p:attrNameLst>
                                      </p:cBhvr>
                                      <p:to>
                                        <p:strVal val="visible"/>
                                      </p:to>
                                    </p:set>
                                    <p:animEffect transition="in" filter="dissolve">
                                      <p:cBhvr>
                                        <p:cTn id="22" dur="500"/>
                                        <p:tgtEl>
                                          <p:spTgt spid="181252">
                                            <p:txEl>
                                              <p:pRg st="0" end="0"/>
                                            </p:txEl>
                                          </p:spTgt>
                                        </p:tgtEl>
                                      </p:cBhvr>
                                    </p:animEffect>
                                  </p:childTnLst>
                                  <p:subTnLst>
                                    <p:animClr clrSpc="rgb" dir="cw">
                                      <p:cBhvr override="childStyle">
                                        <p:cTn dur="1" fill="hold" display="0" masterRel="nextClick" afterEffect="1"/>
                                        <p:tgtEl>
                                          <p:spTgt spid="181252">
                                            <p:txEl>
                                              <p:pRg st="0" end="0"/>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1252">
                                            <p:txEl>
                                              <p:pRg st="1" end="1"/>
                                            </p:txEl>
                                          </p:spTgt>
                                        </p:tgtEl>
                                        <p:attrNameLst>
                                          <p:attrName>style.visibility</p:attrName>
                                        </p:attrNameLst>
                                      </p:cBhvr>
                                      <p:to>
                                        <p:strVal val="visible"/>
                                      </p:to>
                                    </p:set>
                                    <p:animEffect transition="in" filter="dissolve">
                                      <p:cBhvr>
                                        <p:cTn id="27" dur="500"/>
                                        <p:tgtEl>
                                          <p:spTgt spid="181252">
                                            <p:txEl>
                                              <p:pRg st="1" end="1"/>
                                            </p:txEl>
                                          </p:spTgt>
                                        </p:tgtEl>
                                      </p:cBhvr>
                                    </p:animEffect>
                                  </p:childTnLst>
                                  <p:subTnLst>
                                    <p:animClr clrSpc="rgb" dir="cw">
                                      <p:cBhvr override="childStyle">
                                        <p:cTn dur="1" fill="hold" display="0" masterRel="nextClick" afterEffect="1"/>
                                        <p:tgtEl>
                                          <p:spTgt spid="181252">
                                            <p:txEl>
                                              <p:pRg st="1" end="1"/>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1252">
                                            <p:txEl>
                                              <p:pRg st="2" end="2"/>
                                            </p:txEl>
                                          </p:spTgt>
                                        </p:tgtEl>
                                        <p:attrNameLst>
                                          <p:attrName>style.visibility</p:attrName>
                                        </p:attrNameLst>
                                      </p:cBhvr>
                                      <p:to>
                                        <p:strVal val="visible"/>
                                      </p:to>
                                    </p:set>
                                    <p:animEffect transition="in" filter="dissolve">
                                      <p:cBhvr>
                                        <p:cTn id="32" dur="500"/>
                                        <p:tgtEl>
                                          <p:spTgt spid="181252">
                                            <p:txEl>
                                              <p:pRg st="2" end="2"/>
                                            </p:txEl>
                                          </p:spTgt>
                                        </p:tgtEl>
                                      </p:cBhvr>
                                    </p:animEffect>
                                  </p:childTnLst>
                                  <p:subTnLst>
                                    <p:animClr clrSpc="rgb" dir="cw">
                                      <p:cBhvr override="childStyle">
                                        <p:cTn dur="1" fill="hold" display="0" masterRel="nextClick" afterEffect="1"/>
                                        <p:tgtEl>
                                          <p:spTgt spid="181252">
                                            <p:txEl>
                                              <p:pRg st="2" end="2"/>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1252">
                                            <p:txEl>
                                              <p:pRg st="3" end="3"/>
                                            </p:txEl>
                                          </p:spTgt>
                                        </p:tgtEl>
                                        <p:attrNameLst>
                                          <p:attrName>style.visibility</p:attrName>
                                        </p:attrNameLst>
                                      </p:cBhvr>
                                      <p:to>
                                        <p:strVal val="visible"/>
                                      </p:to>
                                    </p:set>
                                    <p:animEffect transition="in" filter="dissolve">
                                      <p:cBhvr>
                                        <p:cTn id="37" dur="500"/>
                                        <p:tgtEl>
                                          <p:spTgt spid="181252">
                                            <p:txEl>
                                              <p:pRg st="3" end="3"/>
                                            </p:txEl>
                                          </p:spTgt>
                                        </p:tgtEl>
                                      </p:cBhvr>
                                    </p:animEffect>
                                  </p:childTnLst>
                                  <p:subTnLst>
                                    <p:animClr clrSpc="rgb" dir="cw">
                                      <p:cBhvr override="childStyle">
                                        <p:cTn dur="1" fill="hold" display="0" masterRel="nextClick" afterEffect="1"/>
                                        <p:tgtEl>
                                          <p:spTgt spid="181252">
                                            <p:txEl>
                                              <p:pRg st="3" end="3"/>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1252">
                                            <p:txEl>
                                              <p:pRg st="4" end="4"/>
                                            </p:txEl>
                                          </p:spTgt>
                                        </p:tgtEl>
                                        <p:attrNameLst>
                                          <p:attrName>style.visibility</p:attrName>
                                        </p:attrNameLst>
                                      </p:cBhvr>
                                      <p:to>
                                        <p:strVal val="visible"/>
                                      </p:to>
                                    </p:set>
                                    <p:animEffect transition="in" filter="dissolve">
                                      <p:cBhvr>
                                        <p:cTn id="42" dur="500"/>
                                        <p:tgtEl>
                                          <p:spTgt spid="181252">
                                            <p:txEl>
                                              <p:pRg st="4" end="4"/>
                                            </p:txEl>
                                          </p:spTgt>
                                        </p:tgtEl>
                                      </p:cBhvr>
                                    </p:animEffect>
                                  </p:childTnLst>
                                  <p:subTnLst>
                                    <p:animClr clrSpc="rgb" dir="cw">
                                      <p:cBhvr override="childStyle">
                                        <p:cTn dur="1" fill="hold" display="0" masterRel="nextClick" afterEffect="1"/>
                                        <p:tgtEl>
                                          <p:spTgt spid="18125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bldLvl="2" autoUpdateAnimBg="0"/>
      <p:bldP spid="181252" grpId="0" build="p" bldLvl="2"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mtClean="0"/>
              <a:t>What Have You Learned?</a:t>
            </a:r>
          </a:p>
        </p:txBody>
      </p:sp>
      <p:sp>
        <p:nvSpPr>
          <p:cNvPr id="182275" name="Rectangle 3"/>
          <p:cNvSpPr>
            <a:spLocks noGrp="1" noChangeArrowheads="1"/>
          </p:cNvSpPr>
          <p:nvPr>
            <p:ph type="body" sz="half" idx="1"/>
          </p:nvPr>
        </p:nvSpPr>
        <p:spPr/>
        <p:txBody>
          <a:bodyPr/>
          <a:lstStyle/>
          <a:p>
            <a:r>
              <a:rPr lang="en-US" sz="2800" b="1" i="1" smtClean="0"/>
              <a:t>Problem #1</a:t>
            </a:r>
            <a:endParaRPr lang="en-US" sz="2800" smtClean="0"/>
          </a:p>
          <a:p>
            <a:pPr lvl="1"/>
            <a:r>
              <a:rPr lang="en-US" sz="2400" smtClean="0"/>
              <a:t>Figure the number of push-tractors required for :</a:t>
            </a:r>
          </a:p>
          <a:p>
            <a:pPr lvl="1">
              <a:buFontTx/>
              <a:buNone/>
            </a:pPr>
            <a:r>
              <a:rPr lang="en-US" sz="2400" smtClean="0"/>
              <a:t>4 621B</a:t>
            </a:r>
          </a:p>
          <a:p>
            <a:pPr lvl="1">
              <a:buFontTx/>
              <a:buNone/>
            </a:pPr>
            <a:r>
              <a:rPr lang="en-US" sz="2400" smtClean="0"/>
              <a:t>12.58 min cycle time</a:t>
            </a:r>
          </a:p>
          <a:p>
            <a:pPr lvl="1">
              <a:buFontTx/>
              <a:buNone/>
            </a:pPr>
            <a:r>
              <a:rPr lang="en-US" sz="2400" smtClean="0"/>
              <a:t>150’ cut</a:t>
            </a:r>
          </a:p>
        </p:txBody>
      </p:sp>
      <p:pic>
        <p:nvPicPr>
          <p:cNvPr id="136196" name="Picture 6" descr="ACCNTANT"/>
          <p:cNvPicPr>
            <a:picLocks noGrp="1" noChangeAspect="1" noChangeArrowheads="1"/>
          </p:cNvPicPr>
          <p:nvPr>
            <p:ph type="clipArt" sz="half" idx="2"/>
          </p:nvPr>
        </p:nvPicPr>
        <p:blipFill>
          <a:blip r:embed="rId2" cstate="print"/>
          <a:srcRect/>
          <a:stretch>
            <a:fillRect/>
          </a:stretch>
        </p:blipFill>
        <p:spPr>
          <a:xfrm>
            <a:off x="5135563" y="2360613"/>
            <a:ext cx="3810000" cy="3354387"/>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500" fill="hold"/>
                                        <p:tgtEl>
                                          <p:spTgt spid="182275">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82275">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8227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p:cTn id="13" dur="500" fill="hold"/>
                                        <p:tgtEl>
                                          <p:spTgt spid="182275">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82275">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8227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p:cTn id="19" dur="500" fill="hold"/>
                                        <p:tgtEl>
                                          <p:spTgt spid="182275">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82275">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82275">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p:cTn id="25" dur="500" fill="hold"/>
                                        <p:tgtEl>
                                          <p:spTgt spid="182275">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82275">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82275">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82275">
                                            <p:txEl>
                                              <p:pRg st="4" end="4"/>
                                            </p:txEl>
                                          </p:spTgt>
                                        </p:tgtEl>
                                        <p:attrNameLst>
                                          <p:attrName>style.visibility</p:attrName>
                                        </p:attrNameLst>
                                      </p:cBhvr>
                                      <p:to>
                                        <p:strVal val="visible"/>
                                      </p:to>
                                    </p:set>
                                    <p:anim calcmode="lin" valueType="num">
                                      <p:cBhvr>
                                        <p:cTn id="31" dur="500" fill="hold"/>
                                        <p:tgtEl>
                                          <p:spTgt spid="182275">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182275">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82275">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bldLvl="2"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mtClean="0"/>
              <a:t>Solution</a:t>
            </a:r>
          </a:p>
        </p:txBody>
      </p:sp>
      <p:sp>
        <p:nvSpPr>
          <p:cNvPr id="183299" name="Rectangle 3"/>
          <p:cNvSpPr>
            <a:spLocks noGrp="1" noChangeArrowheads="1"/>
          </p:cNvSpPr>
          <p:nvPr>
            <p:ph type="body" sz="half" idx="1"/>
          </p:nvPr>
        </p:nvSpPr>
        <p:spPr>
          <a:xfrm>
            <a:off x="990600" y="1981200"/>
            <a:ext cx="3992563" cy="4876800"/>
          </a:xfrm>
        </p:spPr>
        <p:txBody>
          <a:bodyPr/>
          <a:lstStyle/>
          <a:p>
            <a:r>
              <a:rPr lang="en-US" smtClean="0"/>
              <a:t>Step #1</a:t>
            </a:r>
          </a:p>
          <a:p>
            <a:pPr lvl="1">
              <a:buFontTx/>
              <a:buNone/>
            </a:pPr>
            <a:r>
              <a:rPr lang="en-US" smtClean="0"/>
              <a:t>        150	Length of cut</a:t>
            </a:r>
          </a:p>
          <a:p>
            <a:pPr lvl="1">
              <a:buFontTx/>
              <a:buChar char=" "/>
            </a:pPr>
            <a:r>
              <a:rPr lang="en-US" u="sng" smtClean="0"/>
              <a:t>÷(2x88) </a:t>
            </a:r>
            <a:r>
              <a:rPr lang="en-US" sz="1800" smtClean="0"/>
              <a:t>mph &amp; conv.factor</a:t>
            </a:r>
            <a:endParaRPr lang="en-US" smtClean="0"/>
          </a:p>
          <a:p>
            <a:pPr lvl="1">
              <a:buFontTx/>
              <a:buChar char=" "/>
            </a:pPr>
            <a:r>
              <a:rPr lang="en-US" smtClean="0"/>
              <a:t>   </a:t>
            </a:r>
            <a:r>
              <a:rPr lang="en-US" smtClean="0">
                <a:solidFill>
                  <a:srgbClr val="FF3300"/>
                </a:solidFill>
              </a:rPr>
              <a:t>.85 	LT</a:t>
            </a:r>
            <a:endParaRPr lang="en-US" smtClean="0"/>
          </a:p>
          <a:p>
            <a:r>
              <a:rPr lang="en-US" smtClean="0"/>
              <a:t>Step #2</a:t>
            </a:r>
          </a:p>
          <a:p>
            <a:pPr lvl="1">
              <a:buFontTx/>
              <a:buNone/>
            </a:pPr>
            <a:r>
              <a:rPr lang="en-US" smtClean="0">
                <a:solidFill>
                  <a:srgbClr val="FF3300"/>
                </a:solidFill>
              </a:rPr>
              <a:t>   .25 	BT</a:t>
            </a:r>
          </a:p>
          <a:p>
            <a:r>
              <a:rPr lang="en-US" smtClean="0"/>
              <a:t>Step #3</a:t>
            </a:r>
          </a:p>
          <a:p>
            <a:pPr lvl="1">
              <a:buFontTx/>
              <a:buNone/>
            </a:pPr>
            <a:r>
              <a:rPr lang="en-US" smtClean="0"/>
              <a:t>      .85	LT</a:t>
            </a:r>
          </a:p>
          <a:p>
            <a:pPr lvl="1">
              <a:buFontTx/>
              <a:buChar char=" "/>
            </a:pPr>
            <a:r>
              <a:rPr lang="en-US" u="sng" smtClean="0"/>
              <a:t>x 1.4 </a:t>
            </a:r>
            <a:r>
              <a:rPr lang="en-US" smtClean="0"/>
              <a:t>	Conv. factor</a:t>
            </a:r>
          </a:p>
          <a:p>
            <a:pPr lvl="1">
              <a:buFontTx/>
              <a:buChar char=" "/>
            </a:pPr>
            <a:r>
              <a:rPr lang="en-US" smtClean="0">
                <a:solidFill>
                  <a:srgbClr val="FF3300"/>
                </a:solidFill>
              </a:rPr>
              <a:t>1.19	RT</a:t>
            </a:r>
            <a:endParaRPr lang="en-US" smtClean="0"/>
          </a:p>
        </p:txBody>
      </p:sp>
      <p:sp>
        <p:nvSpPr>
          <p:cNvPr id="183300" name="Rectangle 4"/>
          <p:cNvSpPr>
            <a:spLocks noGrp="1" noChangeArrowheads="1"/>
          </p:cNvSpPr>
          <p:nvPr>
            <p:ph type="body" sz="half" idx="2"/>
          </p:nvPr>
        </p:nvSpPr>
        <p:spPr/>
        <p:txBody>
          <a:bodyPr/>
          <a:lstStyle/>
          <a:p>
            <a:r>
              <a:rPr lang="en-US" smtClean="0"/>
              <a:t>Step #4</a:t>
            </a:r>
          </a:p>
          <a:p>
            <a:pPr lvl="1">
              <a:buFontTx/>
              <a:buNone/>
            </a:pPr>
            <a:r>
              <a:rPr lang="en-US" smtClean="0"/>
              <a:t>   1.19	RT</a:t>
            </a:r>
          </a:p>
          <a:p>
            <a:pPr lvl="1">
              <a:buFontTx/>
              <a:buChar char=" "/>
            </a:pPr>
            <a:r>
              <a:rPr lang="en-US" u="sng" smtClean="0">
                <a:cs typeface="Arial" charset="0"/>
              </a:rPr>
              <a:t>+</a:t>
            </a:r>
            <a:r>
              <a:rPr lang="en-US" u="sng" smtClean="0"/>
              <a:t>.25</a:t>
            </a:r>
            <a:r>
              <a:rPr lang="en-US" smtClean="0"/>
              <a:t>	BT</a:t>
            </a:r>
          </a:p>
          <a:p>
            <a:pPr lvl="1">
              <a:buFontTx/>
              <a:buChar char=" "/>
            </a:pPr>
            <a:r>
              <a:rPr lang="en-US" smtClean="0">
                <a:solidFill>
                  <a:srgbClr val="FF3300"/>
                </a:solidFill>
              </a:rPr>
              <a:t>1.44 min PT CT</a:t>
            </a:r>
          </a:p>
          <a:p>
            <a:r>
              <a:rPr lang="en-US" smtClean="0"/>
              <a:t>Step #5</a:t>
            </a:r>
          </a:p>
          <a:p>
            <a:pPr lvl="1">
              <a:buFontTx/>
              <a:buNone/>
            </a:pPr>
            <a:r>
              <a:rPr lang="en-US" smtClean="0"/>
              <a:t>    12.58	CT</a:t>
            </a:r>
          </a:p>
          <a:p>
            <a:pPr lvl="1">
              <a:buFontTx/>
              <a:buChar char=" "/>
            </a:pPr>
            <a:r>
              <a:rPr lang="en-US" u="sng" smtClean="0"/>
              <a:t>÷1.44</a:t>
            </a:r>
            <a:r>
              <a:rPr lang="en-US" smtClean="0"/>
              <a:t>	PT CT</a:t>
            </a:r>
          </a:p>
          <a:p>
            <a:pPr lvl="1">
              <a:buFontTx/>
              <a:buChar char=" "/>
            </a:pPr>
            <a:r>
              <a:rPr lang="en-US" smtClean="0"/>
              <a:t>8.74 or </a:t>
            </a:r>
            <a:r>
              <a:rPr lang="en-US" smtClean="0">
                <a:solidFill>
                  <a:srgbClr val="FF3300"/>
                </a:solidFill>
              </a:rPr>
              <a:t>8 </a:t>
            </a:r>
            <a:r>
              <a:rPr lang="en-US" sz="2000" smtClean="0">
                <a:solidFill>
                  <a:srgbClr val="FF3300"/>
                </a:solidFill>
              </a:rPr>
              <a:t>Scrapers/PT</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dissolve">
                                      <p:cBhvr>
                                        <p:cTn id="7" dur="500"/>
                                        <p:tgtEl>
                                          <p:spTgt spid="183299">
                                            <p:txEl>
                                              <p:pRg st="0" end="0"/>
                                            </p:txEl>
                                          </p:spTgt>
                                        </p:tgtEl>
                                      </p:cBhvr>
                                    </p:animEffect>
                                  </p:childTnLst>
                                  <p:subTnLst>
                                    <p:animClr clrSpc="rgb" dir="cw">
                                      <p:cBhvr override="childStyle">
                                        <p:cTn dur="1" fill="hold" display="0" masterRel="nextClick" afterEffect="1"/>
                                        <p:tgtEl>
                                          <p:spTgt spid="18329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dissolve">
                                      <p:cBhvr>
                                        <p:cTn id="12" dur="500"/>
                                        <p:tgtEl>
                                          <p:spTgt spid="183299">
                                            <p:txEl>
                                              <p:pRg st="1" end="1"/>
                                            </p:txEl>
                                          </p:spTgt>
                                        </p:tgtEl>
                                      </p:cBhvr>
                                    </p:animEffect>
                                  </p:childTnLst>
                                  <p:subTnLst>
                                    <p:animClr clrSpc="rgb" dir="cw">
                                      <p:cBhvr override="childStyle">
                                        <p:cTn dur="1" fill="hold" display="0" masterRel="nextClick" afterEffect="1"/>
                                        <p:tgtEl>
                                          <p:spTgt spid="18329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3299">
                                            <p:txEl>
                                              <p:pRg st="2" end="2"/>
                                            </p:txEl>
                                          </p:spTgt>
                                        </p:tgtEl>
                                        <p:attrNameLst>
                                          <p:attrName>style.visibility</p:attrName>
                                        </p:attrNameLst>
                                      </p:cBhvr>
                                      <p:to>
                                        <p:strVal val="visible"/>
                                      </p:to>
                                    </p:set>
                                    <p:animEffect transition="in" filter="dissolve">
                                      <p:cBhvr>
                                        <p:cTn id="17" dur="500"/>
                                        <p:tgtEl>
                                          <p:spTgt spid="183299">
                                            <p:txEl>
                                              <p:pRg st="2" end="2"/>
                                            </p:txEl>
                                          </p:spTgt>
                                        </p:tgtEl>
                                      </p:cBhvr>
                                    </p:animEffect>
                                  </p:childTnLst>
                                  <p:subTnLst>
                                    <p:animClr clrSpc="rgb" dir="cw">
                                      <p:cBhvr override="childStyle">
                                        <p:cTn dur="1" fill="hold" display="0" masterRel="nextClick" afterEffect="1"/>
                                        <p:tgtEl>
                                          <p:spTgt spid="183299">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3299">
                                            <p:txEl>
                                              <p:pRg st="3" end="3"/>
                                            </p:txEl>
                                          </p:spTgt>
                                        </p:tgtEl>
                                        <p:attrNameLst>
                                          <p:attrName>style.visibility</p:attrName>
                                        </p:attrNameLst>
                                      </p:cBhvr>
                                      <p:to>
                                        <p:strVal val="visible"/>
                                      </p:to>
                                    </p:set>
                                    <p:animEffect transition="in" filter="dissolve">
                                      <p:cBhvr>
                                        <p:cTn id="22" dur="500"/>
                                        <p:tgtEl>
                                          <p:spTgt spid="183299">
                                            <p:txEl>
                                              <p:pRg st="3" end="3"/>
                                            </p:txEl>
                                          </p:spTgt>
                                        </p:tgtEl>
                                      </p:cBhvr>
                                    </p:animEffect>
                                  </p:childTnLst>
                                  <p:subTnLst>
                                    <p:animClr clrSpc="rgb" dir="cw">
                                      <p:cBhvr override="childStyle">
                                        <p:cTn dur="1" fill="hold" display="0" masterRel="nextClick" afterEffect="1"/>
                                        <p:tgtEl>
                                          <p:spTgt spid="183299">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3299">
                                            <p:txEl>
                                              <p:pRg st="4" end="4"/>
                                            </p:txEl>
                                          </p:spTgt>
                                        </p:tgtEl>
                                        <p:attrNameLst>
                                          <p:attrName>style.visibility</p:attrName>
                                        </p:attrNameLst>
                                      </p:cBhvr>
                                      <p:to>
                                        <p:strVal val="visible"/>
                                      </p:to>
                                    </p:set>
                                    <p:animEffect transition="in" filter="dissolve">
                                      <p:cBhvr>
                                        <p:cTn id="27" dur="500"/>
                                        <p:tgtEl>
                                          <p:spTgt spid="183299">
                                            <p:txEl>
                                              <p:pRg st="4" end="4"/>
                                            </p:txEl>
                                          </p:spTgt>
                                        </p:tgtEl>
                                      </p:cBhvr>
                                    </p:animEffect>
                                  </p:childTnLst>
                                  <p:subTnLst>
                                    <p:animClr clrSpc="rgb" dir="cw">
                                      <p:cBhvr override="childStyle">
                                        <p:cTn dur="1" fill="hold" display="0" masterRel="nextClick" afterEffect="1"/>
                                        <p:tgtEl>
                                          <p:spTgt spid="183299">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3299">
                                            <p:txEl>
                                              <p:pRg st="5" end="5"/>
                                            </p:txEl>
                                          </p:spTgt>
                                        </p:tgtEl>
                                        <p:attrNameLst>
                                          <p:attrName>style.visibility</p:attrName>
                                        </p:attrNameLst>
                                      </p:cBhvr>
                                      <p:to>
                                        <p:strVal val="visible"/>
                                      </p:to>
                                    </p:set>
                                    <p:animEffect transition="in" filter="dissolve">
                                      <p:cBhvr>
                                        <p:cTn id="32" dur="500"/>
                                        <p:tgtEl>
                                          <p:spTgt spid="183299">
                                            <p:txEl>
                                              <p:pRg st="5" end="5"/>
                                            </p:txEl>
                                          </p:spTgt>
                                        </p:tgtEl>
                                      </p:cBhvr>
                                    </p:animEffect>
                                  </p:childTnLst>
                                  <p:subTnLst>
                                    <p:animClr clrSpc="rgb" dir="cw">
                                      <p:cBhvr override="childStyle">
                                        <p:cTn dur="1" fill="hold" display="0" masterRel="nextClick" afterEffect="1"/>
                                        <p:tgtEl>
                                          <p:spTgt spid="183299">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3299">
                                            <p:txEl>
                                              <p:pRg st="6" end="6"/>
                                            </p:txEl>
                                          </p:spTgt>
                                        </p:tgtEl>
                                        <p:attrNameLst>
                                          <p:attrName>style.visibility</p:attrName>
                                        </p:attrNameLst>
                                      </p:cBhvr>
                                      <p:to>
                                        <p:strVal val="visible"/>
                                      </p:to>
                                    </p:set>
                                    <p:animEffect transition="in" filter="dissolve">
                                      <p:cBhvr>
                                        <p:cTn id="37" dur="500"/>
                                        <p:tgtEl>
                                          <p:spTgt spid="183299">
                                            <p:txEl>
                                              <p:pRg st="6" end="6"/>
                                            </p:txEl>
                                          </p:spTgt>
                                        </p:tgtEl>
                                      </p:cBhvr>
                                    </p:animEffect>
                                  </p:childTnLst>
                                  <p:subTnLst>
                                    <p:animClr clrSpc="rgb" dir="cw">
                                      <p:cBhvr override="childStyle">
                                        <p:cTn dur="1" fill="hold" display="0" masterRel="nextClick" afterEffect="1"/>
                                        <p:tgtEl>
                                          <p:spTgt spid="183299">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3299">
                                            <p:txEl>
                                              <p:pRg st="7" end="7"/>
                                            </p:txEl>
                                          </p:spTgt>
                                        </p:tgtEl>
                                        <p:attrNameLst>
                                          <p:attrName>style.visibility</p:attrName>
                                        </p:attrNameLst>
                                      </p:cBhvr>
                                      <p:to>
                                        <p:strVal val="visible"/>
                                      </p:to>
                                    </p:set>
                                    <p:animEffect transition="in" filter="dissolve">
                                      <p:cBhvr>
                                        <p:cTn id="42" dur="500"/>
                                        <p:tgtEl>
                                          <p:spTgt spid="183299">
                                            <p:txEl>
                                              <p:pRg st="7" end="7"/>
                                            </p:txEl>
                                          </p:spTgt>
                                        </p:tgtEl>
                                      </p:cBhvr>
                                    </p:animEffect>
                                  </p:childTnLst>
                                  <p:subTnLst>
                                    <p:animClr clrSpc="rgb" dir="cw">
                                      <p:cBhvr override="childStyle">
                                        <p:cTn dur="1" fill="hold" display="0" masterRel="nextClick" afterEffect="1"/>
                                        <p:tgtEl>
                                          <p:spTgt spid="183299">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3299">
                                            <p:txEl>
                                              <p:pRg st="8" end="8"/>
                                            </p:txEl>
                                          </p:spTgt>
                                        </p:tgtEl>
                                        <p:attrNameLst>
                                          <p:attrName>style.visibility</p:attrName>
                                        </p:attrNameLst>
                                      </p:cBhvr>
                                      <p:to>
                                        <p:strVal val="visible"/>
                                      </p:to>
                                    </p:set>
                                    <p:animEffect transition="in" filter="dissolve">
                                      <p:cBhvr>
                                        <p:cTn id="47" dur="500"/>
                                        <p:tgtEl>
                                          <p:spTgt spid="183299">
                                            <p:txEl>
                                              <p:pRg st="8" end="8"/>
                                            </p:txEl>
                                          </p:spTgt>
                                        </p:tgtEl>
                                      </p:cBhvr>
                                    </p:animEffect>
                                  </p:childTnLst>
                                  <p:subTnLst>
                                    <p:animClr clrSpc="rgb" dir="cw">
                                      <p:cBhvr override="childStyle">
                                        <p:cTn dur="1" fill="hold" display="0" masterRel="nextClick" afterEffect="1"/>
                                        <p:tgtEl>
                                          <p:spTgt spid="183299">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3299">
                                            <p:txEl>
                                              <p:pRg st="9" end="9"/>
                                            </p:txEl>
                                          </p:spTgt>
                                        </p:tgtEl>
                                        <p:attrNameLst>
                                          <p:attrName>style.visibility</p:attrName>
                                        </p:attrNameLst>
                                      </p:cBhvr>
                                      <p:to>
                                        <p:strVal val="visible"/>
                                      </p:to>
                                    </p:set>
                                    <p:animEffect transition="in" filter="dissolve">
                                      <p:cBhvr>
                                        <p:cTn id="52" dur="500"/>
                                        <p:tgtEl>
                                          <p:spTgt spid="183299">
                                            <p:txEl>
                                              <p:pRg st="9" end="9"/>
                                            </p:txEl>
                                          </p:spTgt>
                                        </p:tgtEl>
                                      </p:cBhvr>
                                    </p:animEffect>
                                  </p:childTnLst>
                                  <p:subTnLst>
                                    <p:animClr clrSpc="rgb" dir="cw">
                                      <p:cBhvr override="childStyle">
                                        <p:cTn dur="1" fill="hold" display="0" masterRel="nextClick" afterEffect="1"/>
                                        <p:tgtEl>
                                          <p:spTgt spid="183299">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3300">
                                            <p:txEl>
                                              <p:pRg st="0" end="0"/>
                                            </p:txEl>
                                          </p:spTgt>
                                        </p:tgtEl>
                                        <p:attrNameLst>
                                          <p:attrName>style.visibility</p:attrName>
                                        </p:attrNameLst>
                                      </p:cBhvr>
                                      <p:to>
                                        <p:strVal val="visible"/>
                                      </p:to>
                                    </p:set>
                                    <p:animEffect transition="in" filter="dissolve">
                                      <p:cBhvr>
                                        <p:cTn id="57" dur="500"/>
                                        <p:tgtEl>
                                          <p:spTgt spid="183300">
                                            <p:txEl>
                                              <p:pRg st="0" end="0"/>
                                            </p:txEl>
                                          </p:spTgt>
                                        </p:tgtEl>
                                      </p:cBhvr>
                                    </p:animEffect>
                                  </p:childTnLst>
                                  <p:subTnLst>
                                    <p:animClr clrSpc="rgb" dir="cw">
                                      <p:cBhvr override="childStyle">
                                        <p:cTn dur="1" fill="hold" display="0" masterRel="nextClick" afterEffect="1"/>
                                        <p:tgtEl>
                                          <p:spTgt spid="183300">
                                            <p:txEl>
                                              <p:pRg st="0" end="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3300">
                                            <p:txEl>
                                              <p:pRg st="1" end="1"/>
                                            </p:txEl>
                                          </p:spTgt>
                                        </p:tgtEl>
                                        <p:attrNameLst>
                                          <p:attrName>style.visibility</p:attrName>
                                        </p:attrNameLst>
                                      </p:cBhvr>
                                      <p:to>
                                        <p:strVal val="visible"/>
                                      </p:to>
                                    </p:set>
                                    <p:animEffect transition="in" filter="dissolve">
                                      <p:cBhvr>
                                        <p:cTn id="62" dur="500"/>
                                        <p:tgtEl>
                                          <p:spTgt spid="183300">
                                            <p:txEl>
                                              <p:pRg st="1" end="1"/>
                                            </p:txEl>
                                          </p:spTgt>
                                        </p:tgtEl>
                                      </p:cBhvr>
                                    </p:animEffect>
                                  </p:childTnLst>
                                  <p:subTnLst>
                                    <p:animClr clrSpc="rgb" dir="cw">
                                      <p:cBhvr override="childStyle">
                                        <p:cTn dur="1" fill="hold" display="0" masterRel="nextClick" afterEffect="1"/>
                                        <p:tgtEl>
                                          <p:spTgt spid="183300">
                                            <p:txEl>
                                              <p:pRg st="1" end="1"/>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3300">
                                            <p:txEl>
                                              <p:pRg st="2" end="2"/>
                                            </p:txEl>
                                          </p:spTgt>
                                        </p:tgtEl>
                                        <p:attrNameLst>
                                          <p:attrName>style.visibility</p:attrName>
                                        </p:attrNameLst>
                                      </p:cBhvr>
                                      <p:to>
                                        <p:strVal val="visible"/>
                                      </p:to>
                                    </p:set>
                                    <p:animEffect transition="in" filter="dissolve">
                                      <p:cBhvr>
                                        <p:cTn id="67" dur="500"/>
                                        <p:tgtEl>
                                          <p:spTgt spid="183300">
                                            <p:txEl>
                                              <p:pRg st="2" end="2"/>
                                            </p:txEl>
                                          </p:spTgt>
                                        </p:tgtEl>
                                      </p:cBhvr>
                                    </p:animEffect>
                                  </p:childTnLst>
                                  <p:subTnLst>
                                    <p:animClr clrSpc="rgb" dir="cw">
                                      <p:cBhvr override="childStyle">
                                        <p:cTn dur="1" fill="hold" display="0" masterRel="nextClick" afterEffect="1"/>
                                        <p:tgtEl>
                                          <p:spTgt spid="183300">
                                            <p:txEl>
                                              <p:pRg st="2" end="2"/>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3300">
                                            <p:txEl>
                                              <p:pRg st="3" end="3"/>
                                            </p:txEl>
                                          </p:spTgt>
                                        </p:tgtEl>
                                        <p:attrNameLst>
                                          <p:attrName>style.visibility</p:attrName>
                                        </p:attrNameLst>
                                      </p:cBhvr>
                                      <p:to>
                                        <p:strVal val="visible"/>
                                      </p:to>
                                    </p:set>
                                    <p:animEffect transition="in" filter="dissolve">
                                      <p:cBhvr>
                                        <p:cTn id="72" dur="500"/>
                                        <p:tgtEl>
                                          <p:spTgt spid="183300">
                                            <p:txEl>
                                              <p:pRg st="3" end="3"/>
                                            </p:txEl>
                                          </p:spTgt>
                                        </p:tgtEl>
                                      </p:cBhvr>
                                    </p:animEffect>
                                  </p:childTnLst>
                                  <p:subTnLst>
                                    <p:animClr clrSpc="rgb" dir="cw">
                                      <p:cBhvr override="childStyle">
                                        <p:cTn dur="1" fill="hold" display="0" masterRel="nextClick" afterEffect="1"/>
                                        <p:tgtEl>
                                          <p:spTgt spid="183300">
                                            <p:txEl>
                                              <p:pRg st="3" end="3"/>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83300">
                                            <p:txEl>
                                              <p:pRg st="4" end="4"/>
                                            </p:txEl>
                                          </p:spTgt>
                                        </p:tgtEl>
                                        <p:attrNameLst>
                                          <p:attrName>style.visibility</p:attrName>
                                        </p:attrNameLst>
                                      </p:cBhvr>
                                      <p:to>
                                        <p:strVal val="visible"/>
                                      </p:to>
                                    </p:set>
                                    <p:animEffect transition="in" filter="dissolve">
                                      <p:cBhvr>
                                        <p:cTn id="77" dur="500"/>
                                        <p:tgtEl>
                                          <p:spTgt spid="183300">
                                            <p:txEl>
                                              <p:pRg st="4" end="4"/>
                                            </p:txEl>
                                          </p:spTgt>
                                        </p:tgtEl>
                                      </p:cBhvr>
                                    </p:animEffect>
                                  </p:childTnLst>
                                  <p:subTnLst>
                                    <p:animClr clrSpc="rgb" dir="cw">
                                      <p:cBhvr override="childStyle">
                                        <p:cTn dur="1" fill="hold" display="0" masterRel="nextClick" afterEffect="1"/>
                                        <p:tgtEl>
                                          <p:spTgt spid="183300">
                                            <p:txEl>
                                              <p:pRg st="4" end="4"/>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83300">
                                            <p:txEl>
                                              <p:pRg st="5" end="5"/>
                                            </p:txEl>
                                          </p:spTgt>
                                        </p:tgtEl>
                                        <p:attrNameLst>
                                          <p:attrName>style.visibility</p:attrName>
                                        </p:attrNameLst>
                                      </p:cBhvr>
                                      <p:to>
                                        <p:strVal val="visible"/>
                                      </p:to>
                                    </p:set>
                                    <p:animEffect transition="in" filter="dissolve">
                                      <p:cBhvr>
                                        <p:cTn id="82" dur="500"/>
                                        <p:tgtEl>
                                          <p:spTgt spid="183300">
                                            <p:txEl>
                                              <p:pRg st="5" end="5"/>
                                            </p:txEl>
                                          </p:spTgt>
                                        </p:tgtEl>
                                      </p:cBhvr>
                                    </p:animEffect>
                                  </p:childTnLst>
                                  <p:subTnLst>
                                    <p:animClr clrSpc="rgb" dir="cw">
                                      <p:cBhvr override="childStyle">
                                        <p:cTn dur="1" fill="hold" display="0" masterRel="nextClick" afterEffect="1"/>
                                        <p:tgtEl>
                                          <p:spTgt spid="183300">
                                            <p:txEl>
                                              <p:pRg st="5" end="5"/>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83300">
                                            <p:txEl>
                                              <p:pRg st="6" end="6"/>
                                            </p:txEl>
                                          </p:spTgt>
                                        </p:tgtEl>
                                        <p:attrNameLst>
                                          <p:attrName>style.visibility</p:attrName>
                                        </p:attrNameLst>
                                      </p:cBhvr>
                                      <p:to>
                                        <p:strVal val="visible"/>
                                      </p:to>
                                    </p:set>
                                    <p:animEffect transition="in" filter="dissolve">
                                      <p:cBhvr>
                                        <p:cTn id="87" dur="500"/>
                                        <p:tgtEl>
                                          <p:spTgt spid="183300">
                                            <p:txEl>
                                              <p:pRg st="6" end="6"/>
                                            </p:txEl>
                                          </p:spTgt>
                                        </p:tgtEl>
                                      </p:cBhvr>
                                    </p:animEffect>
                                  </p:childTnLst>
                                  <p:subTnLst>
                                    <p:animClr clrSpc="rgb" dir="cw">
                                      <p:cBhvr override="childStyle">
                                        <p:cTn dur="1" fill="hold" display="0" masterRel="nextClick" afterEffect="1"/>
                                        <p:tgtEl>
                                          <p:spTgt spid="183300">
                                            <p:txEl>
                                              <p:pRg st="6" end="6"/>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83300">
                                            <p:txEl>
                                              <p:pRg st="7" end="7"/>
                                            </p:txEl>
                                          </p:spTgt>
                                        </p:tgtEl>
                                        <p:attrNameLst>
                                          <p:attrName>style.visibility</p:attrName>
                                        </p:attrNameLst>
                                      </p:cBhvr>
                                      <p:to>
                                        <p:strVal val="visible"/>
                                      </p:to>
                                    </p:set>
                                    <p:animEffect transition="in" filter="dissolve">
                                      <p:cBhvr>
                                        <p:cTn id="92" dur="500"/>
                                        <p:tgtEl>
                                          <p:spTgt spid="183300">
                                            <p:txEl>
                                              <p:pRg st="7" end="7"/>
                                            </p:txEl>
                                          </p:spTgt>
                                        </p:tgtEl>
                                      </p:cBhvr>
                                    </p:animEffect>
                                  </p:childTnLst>
                                  <p:subTnLst>
                                    <p:animClr clrSpc="rgb" dir="cw">
                                      <p:cBhvr override="childStyle">
                                        <p:cTn dur="1" fill="hold" display="0" masterRel="nextClick" afterEffect="1"/>
                                        <p:tgtEl>
                                          <p:spTgt spid="183300">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bldLvl="2" autoUpdateAnimBg="0"/>
      <p:bldP spid="183300"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z="4000" smtClean="0"/>
              <a:t>Table #1-1 Soil Conversion Factors</a:t>
            </a:r>
            <a:endParaRPr lang="en-US" smtClean="0"/>
          </a:p>
        </p:txBody>
      </p:sp>
      <p:graphicFrame>
        <p:nvGraphicFramePr>
          <p:cNvPr id="1026" name="Object 0"/>
          <p:cNvGraphicFramePr>
            <a:graphicFrameLocks noChangeAspect="1"/>
          </p:cNvGraphicFramePr>
          <p:nvPr/>
        </p:nvGraphicFramePr>
        <p:xfrm>
          <a:off x="911225" y="2136775"/>
          <a:ext cx="8070850" cy="4646613"/>
        </p:xfrm>
        <a:graphic>
          <a:graphicData uri="http://schemas.openxmlformats.org/presentationml/2006/ole">
            <mc:AlternateContent xmlns:mc="http://schemas.openxmlformats.org/markup-compatibility/2006">
              <mc:Choice xmlns:v="urn:schemas-microsoft-com:vml" Requires="v">
                <p:oleObj spid="_x0000_s1027" name="Document" r:id="rId4" imgW="8076600" imgH="4648320" progId="Word.Document.8">
                  <p:embed/>
                </p:oleObj>
              </mc:Choice>
              <mc:Fallback>
                <p:oleObj name="Document" r:id="rId4" imgW="8076600" imgH="4648320"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2136775"/>
                        <a:ext cx="807085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8"/>
          <p:cNvSpPr>
            <a:spLocks noChangeArrowheads="1"/>
          </p:cNvSpPr>
          <p:nvPr/>
        </p:nvSpPr>
        <p:spPr bwMode="auto">
          <a:xfrm>
            <a:off x="914400" y="2133600"/>
            <a:ext cx="8077200" cy="4572000"/>
          </a:xfrm>
          <a:prstGeom prst="rect">
            <a:avLst/>
          </a:prstGeom>
          <a:noFill/>
          <a:ln w="9525">
            <a:solidFill>
              <a:schemeClr val="tx1"/>
            </a:solidFill>
            <a:miter lim="800000"/>
            <a:headEnd/>
            <a:tailEnd/>
          </a:ln>
        </p:spPr>
        <p:txBody>
          <a:bodyPr wrap="none" anchor="ctr"/>
          <a:lstStyle/>
          <a:p>
            <a:endParaRPr lang="en-US"/>
          </a:p>
        </p:txBody>
      </p:sp>
      <p:sp>
        <p:nvSpPr>
          <p:cNvPr id="1029" name="Line 9"/>
          <p:cNvSpPr>
            <a:spLocks noChangeShapeType="1"/>
          </p:cNvSpPr>
          <p:nvPr/>
        </p:nvSpPr>
        <p:spPr bwMode="auto">
          <a:xfrm>
            <a:off x="914400" y="2438400"/>
            <a:ext cx="8077200" cy="0"/>
          </a:xfrm>
          <a:prstGeom prst="line">
            <a:avLst/>
          </a:prstGeom>
          <a:noFill/>
          <a:ln w="9525">
            <a:solidFill>
              <a:schemeClr val="tx1"/>
            </a:solidFill>
            <a:round/>
            <a:headEnd/>
            <a:tailEnd/>
          </a:ln>
        </p:spPr>
        <p:txBody>
          <a:bodyPr wrap="none" anchor="ctr"/>
          <a:lstStyle/>
          <a:p>
            <a:endParaRPr lang="en-US"/>
          </a:p>
        </p:txBody>
      </p:sp>
      <p:sp>
        <p:nvSpPr>
          <p:cNvPr id="1030" name="Line 11"/>
          <p:cNvSpPr>
            <a:spLocks noChangeShapeType="1"/>
          </p:cNvSpPr>
          <p:nvPr/>
        </p:nvSpPr>
        <p:spPr bwMode="auto">
          <a:xfrm>
            <a:off x="914400" y="4191000"/>
            <a:ext cx="8077200" cy="0"/>
          </a:xfrm>
          <a:prstGeom prst="line">
            <a:avLst/>
          </a:prstGeom>
          <a:noFill/>
          <a:ln w="9525">
            <a:solidFill>
              <a:schemeClr val="tx1"/>
            </a:solidFill>
            <a:round/>
            <a:headEnd/>
            <a:tailEnd/>
          </a:ln>
        </p:spPr>
        <p:txBody>
          <a:bodyPr wrap="none" anchor="ctr"/>
          <a:lstStyle/>
          <a:p>
            <a:endParaRPr lang="en-US"/>
          </a:p>
        </p:txBody>
      </p:sp>
      <p:sp>
        <p:nvSpPr>
          <p:cNvPr id="1031" name="Line 12"/>
          <p:cNvSpPr>
            <a:spLocks noChangeShapeType="1"/>
          </p:cNvSpPr>
          <p:nvPr/>
        </p:nvSpPr>
        <p:spPr bwMode="auto">
          <a:xfrm>
            <a:off x="2590800" y="2133600"/>
            <a:ext cx="0" cy="4572000"/>
          </a:xfrm>
          <a:prstGeom prst="line">
            <a:avLst/>
          </a:prstGeom>
          <a:noFill/>
          <a:ln w="9525">
            <a:solidFill>
              <a:schemeClr val="tx1"/>
            </a:solidFill>
            <a:round/>
            <a:headEnd/>
            <a:tailEnd/>
          </a:ln>
        </p:spPr>
        <p:txBody>
          <a:bodyPr wrap="none" anchor="ctr"/>
          <a:lstStyle/>
          <a:p>
            <a:endParaRPr lang="en-US"/>
          </a:p>
        </p:txBody>
      </p:sp>
      <p:sp>
        <p:nvSpPr>
          <p:cNvPr id="1032" name="Line 13"/>
          <p:cNvSpPr>
            <a:spLocks noChangeShapeType="1"/>
          </p:cNvSpPr>
          <p:nvPr/>
        </p:nvSpPr>
        <p:spPr bwMode="auto">
          <a:xfrm>
            <a:off x="5029200" y="2133600"/>
            <a:ext cx="0" cy="4572000"/>
          </a:xfrm>
          <a:prstGeom prst="line">
            <a:avLst/>
          </a:prstGeom>
          <a:noFill/>
          <a:ln w="9525">
            <a:solidFill>
              <a:schemeClr val="tx1"/>
            </a:solidFill>
            <a:round/>
            <a:headEnd/>
            <a:tailEnd/>
          </a:ln>
        </p:spPr>
        <p:txBody>
          <a:bodyPr wrap="none" anchor="ctr"/>
          <a:lstStyle/>
          <a:p>
            <a:endParaRPr lang="en-US"/>
          </a:p>
        </p:txBody>
      </p:sp>
      <p:sp>
        <p:nvSpPr>
          <p:cNvPr id="1033" name="Line 14"/>
          <p:cNvSpPr>
            <a:spLocks noChangeShapeType="1"/>
          </p:cNvSpPr>
          <p:nvPr/>
        </p:nvSpPr>
        <p:spPr bwMode="auto">
          <a:xfrm>
            <a:off x="6019800" y="2133600"/>
            <a:ext cx="0" cy="4572000"/>
          </a:xfrm>
          <a:prstGeom prst="line">
            <a:avLst/>
          </a:prstGeom>
          <a:noFill/>
          <a:ln w="9525">
            <a:solidFill>
              <a:schemeClr val="tx1"/>
            </a:solidFill>
            <a:round/>
            <a:headEnd/>
            <a:tailEnd/>
          </a:ln>
        </p:spPr>
        <p:txBody>
          <a:bodyPr wrap="none" anchor="ctr"/>
          <a:lstStyle/>
          <a:p>
            <a:endParaRPr lang="en-US"/>
          </a:p>
        </p:txBody>
      </p:sp>
      <p:sp>
        <p:nvSpPr>
          <p:cNvPr id="1034" name="Line 15"/>
          <p:cNvSpPr>
            <a:spLocks noChangeShapeType="1"/>
          </p:cNvSpPr>
          <p:nvPr/>
        </p:nvSpPr>
        <p:spPr bwMode="auto">
          <a:xfrm>
            <a:off x="7086600" y="2133600"/>
            <a:ext cx="0" cy="4572000"/>
          </a:xfrm>
          <a:prstGeom prst="line">
            <a:avLst/>
          </a:prstGeom>
          <a:noFill/>
          <a:ln w="9525">
            <a:solidFill>
              <a:schemeClr val="tx1"/>
            </a:solidFill>
            <a:round/>
            <a:headEnd/>
            <a:tailEnd/>
          </a:ln>
        </p:spPr>
        <p:txBody>
          <a:bodyPr wrap="none" anchor="ctr"/>
          <a:lstStyle/>
          <a:p>
            <a:endParaRPr lang="en-US"/>
          </a:p>
        </p:txBody>
      </p:sp>
      <p:sp>
        <p:nvSpPr>
          <p:cNvPr id="1035" name="Line 16"/>
          <p:cNvSpPr>
            <a:spLocks noChangeShapeType="1"/>
          </p:cNvSpPr>
          <p:nvPr/>
        </p:nvSpPr>
        <p:spPr bwMode="auto">
          <a:xfrm>
            <a:off x="914400" y="4953000"/>
            <a:ext cx="8077200" cy="0"/>
          </a:xfrm>
          <a:prstGeom prst="line">
            <a:avLst/>
          </a:prstGeom>
          <a:noFill/>
          <a:ln w="9525">
            <a:solidFill>
              <a:schemeClr val="tx1"/>
            </a:solidFill>
            <a:round/>
            <a:headEnd/>
            <a:tailEnd/>
          </a:ln>
        </p:spPr>
        <p:txBody>
          <a:bodyPr wrap="none" anchor="ctr"/>
          <a:lstStyle/>
          <a:p>
            <a:endParaRPr lang="en-US"/>
          </a:p>
        </p:txBody>
      </p:sp>
      <p:sp>
        <p:nvSpPr>
          <p:cNvPr id="1036" name="Line 17"/>
          <p:cNvSpPr>
            <a:spLocks noChangeShapeType="1"/>
          </p:cNvSpPr>
          <p:nvPr/>
        </p:nvSpPr>
        <p:spPr bwMode="auto">
          <a:xfrm>
            <a:off x="914400" y="5791200"/>
            <a:ext cx="8077200" cy="0"/>
          </a:xfrm>
          <a:prstGeom prst="line">
            <a:avLst/>
          </a:prstGeom>
          <a:noFill/>
          <a:ln w="9525">
            <a:solidFill>
              <a:schemeClr val="tx1"/>
            </a:solidFill>
            <a:round/>
            <a:headEnd/>
            <a:tailEnd/>
          </a:ln>
        </p:spPr>
        <p:txBody>
          <a:bodyPr wrap="none" anchor="ctr"/>
          <a:lstStyle/>
          <a:p>
            <a:endParaRPr lang="en-US"/>
          </a:p>
        </p:txBody>
      </p:sp>
      <p:sp>
        <p:nvSpPr>
          <p:cNvPr id="1037" name="Line 19"/>
          <p:cNvSpPr>
            <a:spLocks noChangeShapeType="1"/>
          </p:cNvSpPr>
          <p:nvPr/>
        </p:nvSpPr>
        <p:spPr bwMode="auto">
          <a:xfrm>
            <a:off x="990600" y="3352800"/>
            <a:ext cx="79248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1026"/>
          <p:cNvSpPr>
            <a:spLocks noGrp="1" noChangeArrowheads="1"/>
          </p:cNvSpPr>
          <p:nvPr>
            <p:ph type="title"/>
          </p:nvPr>
        </p:nvSpPr>
        <p:spPr/>
        <p:txBody>
          <a:bodyPr/>
          <a:lstStyle/>
          <a:p>
            <a:r>
              <a:rPr lang="en-US" smtClean="0"/>
              <a:t>Solution</a:t>
            </a:r>
          </a:p>
        </p:txBody>
      </p:sp>
      <p:sp>
        <p:nvSpPr>
          <p:cNvPr id="184323" name="Rectangle 1027"/>
          <p:cNvSpPr>
            <a:spLocks noGrp="1" noChangeArrowheads="1"/>
          </p:cNvSpPr>
          <p:nvPr>
            <p:ph type="body" sz="half" idx="1"/>
          </p:nvPr>
        </p:nvSpPr>
        <p:spPr/>
        <p:txBody>
          <a:bodyPr/>
          <a:lstStyle/>
          <a:p>
            <a:r>
              <a:rPr lang="en-US" sz="2800" smtClean="0"/>
              <a:t>Step #6</a:t>
            </a:r>
          </a:p>
          <a:p>
            <a:pPr lvl="1">
              <a:buFontTx/>
              <a:buNone/>
            </a:pPr>
            <a:r>
              <a:rPr lang="en-US" sz="2400" smtClean="0"/>
              <a:t>      4	Scrapers</a:t>
            </a:r>
          </a:p>
          <a:p>
            <a:pPr lvl="1">
              <a:buFontTx/>
              <a:buChar char=" "/>
            </a:pPr>
            <a:r>
              <a:rPr lang="en-US" sz="2400" u="sng" smtClean="0"/>
              <a:t>÷ 8</a:t>
            </a:r>
            <a:r>
              <a:rPr lang="en-US" sz="2400" smtClean="0"/>
              <a:t>	Scrapers/PT</a:t>
            </a:r>
          </a:p>
          <a:p>
            <a:pPr lvl="1">
              <a:buFontTx/>
              <a:buChar char=" "/>
            </a:pPr>
            <a:r>
              <a:rPr lang="en-US" sz="2400" smtClean="0"/>
              <a:t>.50 or </a:t>
            </a:r>
            <a:r>
              <a:rPr lang="en-US" sz="2400" smtClean="0">
                <a:solidFill>
                  <a:srgbClr val="FF3300"/>
                </a:solidFill>
              </a:rPr>
              <a:t>1 PT required</a:t>
            </a:r>
            <a:endParaRPr lang="en-US" sz="2400" smtClean="0"/>
          </a:p>
        </p:txBody>
      </p:sp>
      <p:graphicFrame>
        <p:nvGraphicFramePr>
          <p:cNvPr id="19458" name="Object 1028"/>
          <p:cNvGraphicFramePr>
            <a:graphicFrameLocks noGrp="1" noChangeAspect="1"/>
          </p:cNvGraphicFramePr>
          <p:nvPr>
            <p:ph type="clipArt" sz="half" idx="2"/>
          </p:nvPr>
        </p:nvGraphicFramePr>
        <p:xfrm>
          <a:off x="6362700" y="1981200"/>
          <a:ext cx="1355725" cy="4114800"/>
        </p:xfrm>
        <a:graphic>
          <a:graphicData uri="http://schemas.openxmlformats.org/presentationml/2006/ole">
            <mc:AlternateContent xmlns:mc="http://schemas.openxmlformats.org/markup-compatibility/2006">
              <mc:Choice xmlns:v="urn:schemas-microsoft-com:vml" Requires="v">
                <p:oleObj spid="_x0000_s19459" name="Clip" r:id="rId3" imgW="1295640" imgH="3934080" progId="">
                  <p:embed/>
                </p:oleObj>
              </mc:Choice>
              <mc:Fallback>
                <p:oleObj name="Clip" r:id="rId3" imgW="1295640" imgH="3934080" progId="">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1981200"/>
                        <a:ext cx="13557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dissolve">
                                      <p:cBhvr>
                                        <p:cTn id="7" dur="500"/>
                                        <p:tgtEl>
                                          <p:spTgt spid="184323">
                                            <p:txEl>
                                              <p:pRg st="0" end="0"/>
                                            </p:txEl>
                                          </p:spTgt>
                                        </p:tgtEl>
                                      </p:cBhvr>
                                    </p:animEffect>
                                  </p:childTnLst>
                                  <p:subTnLst>
                                    <p:animClr clrSpc="rgb" dir="cw">
                                      <p:cBhvr override="childStyle">
                                        <p:cTn dur="1" fill="hold" display="0" masterRel="nextClick" afterEffect="1"/>
                                        <p:tgtEl>
                                          <p:spTgt spid="18432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dissolve">
                                      <p:cBhvr>
                                        <p:cTn id="12" dur="500"/>
                                        <p:tgtEl>
                                          <p:spTgt spid="184323">
                                            <p:txEl>
                                              <p:pRg st="1" end="1"/>
                                            </p:txEl>
                                          </p:spTgt>
                                        </p:tgtEl>
                                      </p:cBhvr>
                                    </p:animEffect>
                                  </p:childTnLst>
                                  <p:subTnLst>
                                    <p:animClr clrSpc="rgb" dir="cw">
                                      <p:cBhvr override="childStyle">
                                        <p:cTn dur="1" fill="hold" display="0" masterRel="nextClick" afterEffect="1"/>
                                        <p:tgtEl>
                                          <p:spTgt spid="18432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dissolve">
                                      <p:cBhvr>
                                        <p:cTn id="17" dur="500"/>
                                        <p:tgtEl>
                                          <p:spTgt spid="184323">
                                            <p:txEl>
                                              <p:pRg st="2" end="2"/>
                                            </p:txEl>
                                          </p:spTgt>
                                        </p:tgtEl>
                                      </p:cBhvr>
                                    </p:animEffect>
                                  </p:childTnLst>
                                  <p:subTnLst>
                                    <p:animClr clrSpc="rgb" dir="cw">
                                      <p:cBhvr override="childStyle">
                                        <p:cTn dur="1" fill="hold" display="0" masterRel="nextClick" afterEffect="1"/>
                                        <p:tgtEl>
                                          <p:spTgt spid="18432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23">
                                            <p:txEl>
                                              <p:pRg st="3" end="3"/>
                                            </p:txEl>
                                          </p:spTgt>
                                        </p:tgtEl>
                                        <p:attrNameLst>
                                          <p:attrName>style.visibility</p:attrName>
                                        </p:attrNameLst>
                                      </p:cBhvr>
                                      <p:to>
                                        <p:strVal val="visible"/>
                                      </p:to>
                                    </p:set>
                                    <p:animEffect transition="in" filter="dissolve">
                                      <p:cBhvr>
                                        <p:cTn id="22" dur="500"/>
                                        <p:tgtEl>
                                          <p:spTgt spid="184323">
                                            <p:txEl>
                                              <p:pRg st="3" end="3"/>
                                            </p:txEl>
                                          </p:spTgt>
                                        </p:tgtEl>
                                      </p:cBhvr>
                                    </p:animEffect>
                                  </p:childTnLst>
                                  <p:subTnLst>
                                    <p:animClr clrSpc="rgb" dir="cw">
                                      <p:cBhvr override="childStyle">
                                        <p:cTn dur="1" fill="hold" display="0" masterRel="nextClick" afterEffect="1"/>
                                        <p:tgtEl>
                                          <p:spTgt spid="18432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bldLvl="2"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What Have You Learned?</a:t>
            </a:r>
          </a:p>
        </p:txBody>
      </p:sp>
      <p:sp>
        <p:nvSpPr>
          <p:cNvPr id="185347" name="Rectangle 3"/>
          <p:cNvSpPr>
            <a:spLocks noGrp="1" noChangeArrowheads="1"/>
          </p:cNvSpPr>
          <p:nvPr>
            <p:ph type="body" sz="half" idx="1"/>
          </p:nvPr>
        </p:nvSpPr>
        <p:spPr/>
        <p:txBody>
          <a:bodyPr/>
          <a:lstStyle/>
          <a:p>
            <a:r>
              <a:rPr lang="en-US" sz="2800" b="1" i="1" smtClean="0"/>
              <a:t>Problem #2</a:t>
            </a:r>
            <a:endParaRPr lang="en-US" sz="2800" smtClean="0"/>
          </a:p>
          <a:p>
            <a:pPr lvl="1"/>
            <a:r>
              <a:rPr lang="en-US" sz="2400" smtClean="0"/>
              <a:t>Figure the number of push-tractors required for:</a:t>
            </a:r>
          </a:p>
          <a:p>
            <a:pPr lvl="1">
              <a:buFontTx/>
              <a:buNone/>
            </a:pPr>
            <a:r>
              <a:rPr lang="en-US" sz="2400" smtClean="0"/>
              <a:t>7 621B’s</a:t>
            </a:r>
          </a:p>
          <a:p>
            <a:pPr lvl="1">
              <a:buFontTx/>
              <a:buNone/>
            </a:pPr>
            <a:r>
              <a:rPr lang="en-US" sz="2400" smtClean="0"/>
              <a:t>8.92 CT</a:t>
            </a:r>
          </a:p>
          <a:p>
            <a:pPr lvl="1">
              <a:buFontTx/>
              <a:buNone/>
            </a:pPr>
            <a:r>
              <a:rPr lang="en-US" sz="2400" smtClean="0"/>
              <a:t>125’ Cut</a:t>
            </a:r>
          </a:p>
        </p:txBody>
      </p:sp>
      <p:pic>
        <p:nvPicPr>
          <p:cNvPr id="138244" name="Picture 6" descr="bill21"/>
          <p:cNvPicPr>
            <a:picLocks noGrp="1" noChangeAspect="1" noChangeArrowheads="1"/>
          </p:cNvPicPr>
          <p:nvPr>
            <p:ph type="clipArt" sz="half" idx="2"/>
          </p:nvPr>
        </p:nvPicPr>
        <p:blipFill>
          <a:blip r:embed="rId2" cstate="print"/>
          <a:srcRect/>
          <a:stretch>
            <a:fillRect/>
          </a:stretch>
        </p:blipFill>
        <p:spPr>
          <a:xfrm>
            <a:off x="5135563" y="2081213"/>
            <a:ext cx="3810000" cy="3913187"/>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bldLvl="2"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mtClean="0"/>
              <a:t>Solution</a:t>
            </a:r>
          </a:p>
        </p:txBody>
      </p:sp>
      <p:sp>
        <p:nvSpPr>
          <p:cNvPr id="186371" name="Rectangle 3"/>
          <p:cNvSpPr>
            <a:spLocks noGrp="1" noChangeArrowheads="1"/>
          </p:cNvSpPr>
          <p:nvPr>
            <p:ph type="body" sz="half" idx="1"/>
          </p:nvPr>
        </p:nvSpPr>
        <p:spPr>
          <a:xfrm>
            <a:off x="914400" y="1981200"/>
            <a:ext cx="4068763" cy="4572000"/>
          </a:xfrm>
        </p:spPr>
        <p:txBody>
          <a:bodyPr/>
          <a:lstStyle/>
          <a:p>
            <a:pPr>
              <a:lnSpc>
                <a:spcPct val="90000"/>
              </a:lnSpc>
            </a:pPr>
            <a:r>
              <a:rPr lang="en-US" smtClean="0"/>
              <a:t>Step #1</a:t>
            </a:r>
          </a:p>
          <a:p>
            <a:pPr lvl="1">
              <a:lnSpc>
                <a:spcPct val="90000"/>
              </a:lnSpc>
              <a:buFontTx/>
              <a:buNone/>
            </a:pPr>
            <a:r>
              <a:rPr lang="en-US" smtClean="0"/>
              <a:t>         125	Length of cut</a:t>
            </a:r>
          </a:p>
          <a:p>
            <a:pPr lvl="1">
              <a:lnSpc>
                <a:spcPct val="90000"/>
              </a:lnSpc>
              <a:buFontTx/>
              <a:buChar char=" "/>
            </a:pPr>
            <a:r>
              <a:rPr lang="en-US" u="sng" smtClean="0"/>
              <a:t>÷(2x88)</a:t>
            </a:r>
            <a:r>
              <a:rPr lang="en-US" smtClean="0"/>
              <a:t> </a:t>
            </a:r>
            <a:r>
              <a:rPr lang="en-US" sz="1800" smtClean="0"/>
              <a:t>mph &amp; conv. Factor</a:t>
            </a:r>
          </a:p>
          <a:p>
            <a:pPr lvl="1">
              <a:lnSpc>
                <a:spcPct val="90000"/>
              </a:lnSpc>
              <a:buFontTx/>
              <a:buChar char=" "/>
            </a:pPr>
            <a:r>
              <a:rPr lang="en-US" smtClean="0"/>
              <a:t>    </a:t>
            </a:r>
            <a:r>
              <a:rPr lang="en-US" smtClean="0">
                <a:solidFill>
                  <a:srgbClr val="FF3300"/>
                </a:solidFill>
              </a:rPr>
              <a:t>.71	LT</a:t>
            </a:r>
            <a:endParaRPr lang="en-US" smtClean="0"/>
          </a:p>
          <a:p>
            <a:pPr>
              <a:lnSpc>
                <a:spcPct val="90000"/>
              </a:lnSpc>
            </a:pPr>
            <a:r>
              <a:rPr lang="en-US" smtClean="0"/>
              <a:t>Step #2</a:t>
            </a:r>
          </a:p>
          <a:p>
            <a:pPr lvl="1">
              <a:lnSpc>
                <a:spcPct val="90000"/>
              </a:lnSpc>
              <a:buFontTx/>
              <a:buNone/>
            </a:pPr>
            <a:r>
              <a:rPr lang="en-US" smtClean="0">
                <a:solidFill>
                  <a:srgbClr val="FF3300"/>
                </a:solidFill>
              </a:rPr>
              <a:t>.25	BT</a:t>
            </a:r>
            <a:endParaRPr lang="en-US" smtClean="0"/>
          </a:p>
          <a:p>
            <a:pPr>
              <a:lnSpc>
                <a:spcPct val="90000"/>
              </a:lnSpc>
            </a:pPr>
            <a:r>
              <a:rPr lang="en-US" smtClean="0"/>
              <a:t>Step #3</a:t>
            </a:r>
          </a:p>
          <a:p>
            <a:pPr lvl="1">
              <a:lnSpc>
                <a:spcPct val="90000"/>
              </a:lnSpc>
              <a:buFontTx/>
              <a:buNone/>
            </a:pPr>
            <a:r>
              <a:rPr lang="en-US" smtClean="0"/>
              <a:t>      .71	LT</a:t>
            </a:r>
          </a:p>
          <a:p>
            <a:pPr lvl="1">
              <a:lnSpc>
                <a:spcPct val="90000"/>
              </a:lnSpc>
              <a:buFontTx/>
              <a:buChar char=" "/>
            </a:pPr>
            <a:r>
              <a:rPr lang="en-US" u="sng" smtClean="0"/>
              <a:t>x 1.4</a:t>
            </a:r>
            <a:r>
              <a:rPr lang="en-US" smtClean="0"/>
              <a:t>	Conv. Factor</a:t>
            </a:r>
          </a:p>
          <a:p>
            <a:pPr lvl="1">
              <a:lnSpc>
                <a:spcPct val="90000"/>
              </a:lnSpc>
              <a:buFontTx/>
              <a:buChar char=" "/>
            </a:pPr>
            <a:r>
              <a:rPr lang="en-US" smtClean="0">
                <a:solidFill>
                  <a:srgbClr val="FF3300"/>
                </a:solidFill>
              </a:rPr>
              <a:t>   .99	RT</a:t>
            </a:r>
            <a:endParaRPr lang="en-US" sz="1800" smtClean="0"/>
          </a:p>
        </p:txBody>
      </p:sp>
      <p:sp>
        <p:nvSpPr>
          <p:cNvPr id="186372" name="Rectangle 4"/>
          <p:cNvSpPr>
            <a:spLocks noGrp="1" noChangeArrowheads="1"/>
          </p:cNvSpPr>
          <p:nvPr>
            <p:ph type="body" sz="half" idx="2"/>
          </p:nvPr>
        </p:nvSpPr>
        <p:spPr>
          <a:xfrm>
            <a:off x="5135563" y="1981200"/>
            <a:ext cx="4008437" cy="4114800"/>
          </a:xfrm>
        </p:spPr>
        <p:txBody>
          <a:bodyPr/>
          <a:lstStyle/>
          <a:p>
            <a:r>
              <a:rPr lang="en-US" smtClean="0"/>
              <a:t>Step #4</a:t>
            </a:r>
          </a:p>
          <a:p>
            <a:pPr lvl="1">
              <a:buFontTx/>
              <a:buNone/>
            </a:pPr>
            <a:r>
              <a:rPr lang="en-US" smtClean="0"/>
              <a:t>     .99	RT</a:t>
            </a:r>
          </a:p>
          <a:p>
            <a:pPr lvl="1">
              <a:buFontTx/>
              <a:buChar char=" "/>
            </a:pPr>
            <a:r>
              <a:rPr lang="en-US" u="sng" smtClean="0"/>
              <a:t>+.25</a:t>
            </a:r>
            <a:r>
              <a:rPr lang="en-US" smtClean="0"/>
              <a:t>	BT</a:t>
            </a:r>
          </a:p>
          <a:p>
            <a:pPr lvl="1">
              <a:buFontTx/>
              <a:buChar char=" "/>
            </a:pPr>
            <a:r>
              <a:rPr lang="en-US" smtClean="0">
                <a:solidFill>
                  <a:srgbClr val="FF3300"/>
                </a:solidFill>
              </a:rPr>
              <a:t>1.24 min PT CT</a:t>
            </a:r>
            <a:endParaRPr lang="en-US" smtClean="0"/>
          </a:p>
          <a:p>
            <a:r>
              <a:rPr lang="en-US" smtClean="0"/>
              <a:t>Step #5</a:t>
            </a:r>
          </a:p>
          <a:p>
            <a:pPr lvl="1">
              <a:buFontTx/>
              <a:buNone/>
            </a:pPr>
            <a:r>
              <a:rPr lang="en-US" smtClean="0"/>
              <a:t>      8.92	CT</a:t>
            </a:r>
          </a:p>
          <a:p>
            <a:pPr lvl="1">
              <a:buFontTx/>
              <a:buChar char=" "/>
            </a:pPr>
            <a:r>
              <a:rPr lang="en-US" u="sng" smtClean="0"/>
              <a:t>÷1.24	</a:t>
            </a:r>
            <a:r>
              <a:rPr lang="en-US" smtClean="0"/>
              <a:t>PT CT</a:t>
            </a:r>
          </a:p>
          <a:p>
            <a:pPr lvl="1">
              <a:buFontTx/>
              <a:buChar char=" "/>
            </a:pPr>
            <a:r>
              <a:rPr lang="en-US" smtClean="0"/>
              <a:t>7.19 or </a:t>
            </a:r>
            <a:r>
              <a:rPr lang="en-US" smtClean="0">
                <a:solidFill>
                  <a:srgbClr val="FF3300"/>
                </a:solidFill>
              </a:rPr>
              <a:t>7 Scrapers/PT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dissolve">
                                      <p:cBhvr>
                                        <p:cTn id="7" dur="500"/>
                                        <p:tgtEl>
                                          <p:spTgt spid="186371">
                                            <p:txEl>
                                              <p:pRg st="0" end="0"/>
                                            </p:txEl>
                                          </p:spTgt>
                                        </p:tgtEl>
                                      </p:cBhvr>
                                    </p:animEffect>
                                  </p:childTnLst>
                                  <p:subTnLst>
                                    <p:animClr clrSpc="rgb" dir="cw">
                                      <p:cBhvr override="childStyle">
                                        <p:cTn dur="1" fill="hold" display="0" masterRel="nextClick" afterEffect="1"/>
                                        <p:tgtEl>
                                          <p:spTgt spid="18637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Effect transition="in" filter="dissolve">
                                      <p:cBhvr>
                                        <p:cTn id="12" dur="500"/>
                                        <p:tgtEl>
                                          <p:spTgt spid="186371">
                                            <p:txEl>
                                              <p:pRg st="1" end="1"/>
                                            </p:txEl>
                                          </p:spTgt>
                                        </p:tgtEl>
                                      </p:cBhvr>
                                    </p:animEffect>
                                  </p:childTnLst>
                                  <p:subTnLst>
                                    <p:animClr clrSpc="rgb" dir="cw">
                                      <p:cBhvr override="childStyle">
                                        <p:cTn dur="1" fill="hold" display="0" masterRel="nextClick" afterEffect="1"/>
                                        <p:tgtEl>
                                          <p:spTgt spid="18637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6371">
                                            <p:txEl>
                                              <p:pRg st="2" end="2"/>
                                            </p:txEl>
                                          </p:spTgt>
                                        </p:tgtEl>
                                        <p:attrNameLst>
                                          <p:attrName>style.visibility</p:attrName>
                                        </p:attrNameLst>
                                      </p:cBhvr>
                                      <p:to>
                                        <p:strVal val="visible"/>
                                      </p:to>
                                    </p:set>
                                    <p:animEffect transition="in" filter="dissolve">
                                      <p:cBhvr>
                                        <p:cTn id="17" dur="500"/>
                                        <p:tgtEl>
                                          <p:spTgt spid="186371">
                                            <p:txEl>
                                              <p:pRg st="2" end="2"/>
                                            </p:txEl>
                                          </p:spTgt>
                                        </p:tgtEl>
                                      </p:cBhvr>
                                    </p:animEffect>
                                  </p:childTnLst>
                                  <p:subTnLst>
                                    <p:animClr clrSpc="rgb" dir="cw">
                                      <p:cBhvr override="childStyle">
                                        <p:cTn dur="1" fill="hold" display="0" masterRel="nextClick" afterEffect="1"/>
                                        <p:tgtEl>
                                          <p:spTgt spid="18637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6371">
                                            <p:txEl>
                                              <p:pRg st="3" end="3"/>
                                            </p:txEl>
                                          </p:spTgt>
                                        </p:tgtEl>
                                        <p:attrNameLst>
                                          <p:attrName>style.visibility</p:attrName>
                                        </p:attrNameLst>
                                      </p:cBhvr>
                                      <p:to>
                                        <p:strVal val="visible"/>
                                      </p:to>
                                    </p:set>
                                    <p:animEffect transition="in" filter="dissolve">
                                      <p:cBhvr>
                                        <p:cTn id="22" dur="500"/>
                                        <p:tgtEl>
                                          <p:spTgt spid="186371">
                                            <p:txEl>
                                              <p:pRg st="3" end="3"/>
                                            </p:txEl>
                                          </p:spTgt>
                                        </p:tgtEl>
                                      </p:cBhvr>
                                    </p:animEffect>
                                  </p:childTnLst>
                                  <p:subTnLst>
                                    <p:animClr clrSpc="rgb" dir="cw">
                                      <p:cBhvr override="childStyle">
                                        <p:cTn dur="1" fill="hold" display="0" masterRel="nextClick" afterEffect="1"/>
                                        <p:tgtEl>
                                          <p:spTgt spid="18637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6371">
                                            <p:txEl>
                                              <p:pRg st="4" end="4"/>
                                            </p:txEl>
                                          </p:spTgt>
                                        </p:tgtEl>
                                        <p:attrNameLst>
                                          <p:attrName>style.visibility</p:attrName>
                                        </p:attrNameLst>
                                      </p:cBhvr>
                                      <p:to>
                                        <p:strVal val="visible"/>
                                      </p:to>
                                    </p:set>
                                    <p:animEffect transition="in" filter="dissolve">
                                      <p:cBhvr>
                                        <p:cTn id="27" dur="500"/>
                                        <p:tgtEl>
                                          <p:spTgt spid="186371">
                                            <p:txEl>
                                              <p:pRg st="4" end="4"/>
                                            </p:txEl>
                                          </p:spTgt>
                                        </p:tgtEl>
                                      </p:cBhvr>
                                    </p:animEffect>
                                  </p:childTnLst>
                                  <p:subTnLst>
                                    <p:animClr clrSpc="rgb" dir="cw">
                                      <p:cBhvr override="childStyle">
                                        <p:cTn dur="1" fill="hold" display="0" masterRel="nextClick" afterEffect="1"/>
                                        <p:tgtEl>
                                          <p:spTgt spid="18637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6371">
                                            <p:txEl>
                                              <p:pRg st="5" end="5"/>
                                            </p:txEl>
                                          </p:spTgt>
                                        </p:tgtEl>
                                        <p:attrNameLst>
                                          <p:attrName>style.visibility</p:attrName>
                                        </p:attrNameLst>
                                      </p:cBhvr>
                                      <p:to>
                                        <p:strVal val="visible"/>
                                      </p:to>
                                    </p:set>
                                    <p:animEffect transition="in" filter="dissolve">
                                      <p:cBhvr>
                                        <p:cTn id="32" dur="500"/>
                                        <p:tgtEl>
                                          <p:spTgt spid="186371">
                                            <p:txEl>
                                              <p:pRg st="5" end="5"/>
                                            </p:txEl>
                                          </p:spTgt>
                                        </p:tgtEl>
                                      </p:cBhvr>
                                    </p:animEffect>
                                  </p:childTnLst>
                                  <p:subTnLst>
                                    <p:animClr clrSpc="rgb" dir="cw">
                                      <p:cBhvr override="childStyle">
                                        <p:cTn dur="1" fill="hold" display="0" masterRel="nextClick" afterEffect="1"/>
                                        <p:tgtEl>
                                          <p:spTgt spid="18637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6371">
                                            <p:txEl>
                                              <p:pRg st="6" end="6"/>
                                            </p:txEl>
                                          </p:spTgt>
                                        </p:tgtEl>
                                        <p:attrNameLst>
                                          <p:attrName>style.visibility</p:attrName>
                                        </p:attrNameLst>
                                      </p:cBhvr>
                                      <p:to>
                                        <p:strVal val="visible"/>
                                      </p:to>
                                    </p:set>
                                    <p:animEffect transition="in" filter="dissolve">
                                      <p:cBhvr>
                                        <p:cTn id="37" dur="500"/>
                                        <p:tgtEl>
                                          <p:spTgt spid="186371">
                                            <p:txEl>
                                              <p:pRg st="6" end="6"/>
                                            </p:txEl>
                                          </p:spTgt>
                                        </p:tgtEl>
                                      </p:cBhvr>
                                    </p:animEffect>
                                  </p:childTnLst>
                                  <p:subTnLst>
                                    <p:animClr clrSpc="rgb" dir="cw">
                                      <p:cBhvr override="childStyle">
                                        <p:cTn dur="1" fill="hold" display="0" masterRel="nextClick" afterEffect="1"/>
                                        <p:tgtEl>
                                          <p:spTgt spid="186371">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6371">
                                            <p:txEl>
                                              <p:pRg st="7" end="7"/>
                                            </p:txEl>
                                          </p:spTgt>
                                        </p:tgtEl>
                                        <p:attrNameLst>
                                          <p:attrName>style.visibility</p:attrName>
                                        </p:attrNameLst>
                                      </p:cBhvr>
                                      <p:to>
                                        <p:strVal val="visible"/>
                                      </p:to>
                                    </p:set>
                                    <p:animEffect transition="in" filter="dissolve">
                                      <p:cBhvr>
                                        <p:cTn id="42" dur="500"/>
                                        <p:tgtEl>
                                          <p:spTgt spid="186371">
                                            <p:txEl>
                                              <p:pRg st="7" end="7"/>
                                            </p:txEl>
                                          </p:spTgt>
                                        </p:tgtEl>
                                      </p:cBhvr>
                                    </p:animEffect>
                                  </p:childTnLst>
                                  <p:subTnLst>
                                    <p:animClr clrSpc="rgb" dir="cw">
                                      <p:cBhvr override="childStyle">
                                        <p:cTn dur="1" fill="hold" display="0" masterRel="nextClick" afterEffect="1"/>
                                        <p:tgtEl>
                                          <p:spTgt spid="186371">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6371">
                                            <p:txEl>
                                              <p:pRg st="8" end="8"/>
                                            </p:txEl>
                                          </p:spTgt>
                                        </p:tgtEl>
                                        <p:attrNameLst>
                                          <p:attrName>style.visibility</p:attrName>
                                        </p:attrNameLst>
                                      </p:cBhvr>
                                      <p:to>
                                        <p:strVal val="visible"/>
                                      </p:to>
                                    </p:set>
                                    <p:animEffect transition="in" filter="dissolve">
                                      <p:cBhvr>
                                        <p:cTn id="47" dur="500"/>
                                        <p:tgtEl>
                                          <p:spTgt spid="186371">
                                            <p:txEl>
                                              <p:pRg st="8" end="8"/>
                                            </p:txEl>
                                          </p:spTgt>
                                        </p:tgtEl>
                                      </p:cBhvr>
                                    </p:animEffect>
                                  </p:childTnLst>
                                  <p:subTnLst>
                                    <p:animClr clrSpc="rgb" dir="cw">
                                      <p:cBhvr override="childStyle">
                                        <p:cTn dur="1" fill="hold" display="0" masterRel="nextClick" afterEffect="1"/>
                                        <p:tgtEl>
                                          <p:spTgt spid="186371">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6371">
                                            <p:txEl>
                                              <p:pRg st="9" end="9"/>
                                            </p:txEl>
                                          </p:spTgt>
                                        </p:tgtEl>
                                        <p:attrNameLst>
                                          <p:attrName>style.visibility</p:attrName>
                                        </p:attrNameLst>
                                      </p:cBhvr>
                                      <p:to>
                                        <p:strVal val="visible"/>
                                      </p:to>
                                    </p:set>
                                    <p:animEffect transition="in" filter="dissolve">
                                      <p:cBhvr>
                                        <p:cTn id="52" dur="500"/>
                                        <p:tgtEl>
                                          <p:spTgt spid="186371">
                                            <p:txEl>
                                              <p:pRg st="9" end="9"/>
                                            </p:txEl>
                                          </p:spTgt>
                                        </p:tgtEl>
                                      </p:cBhvr>
                                    </p:animEffect>
                                  </p:childTnLst>
                                  <p:subTnLst>
                                    <p:animClr clrSpc="rgb" dir="cw">
                                      <p:cBhvr override="childStyle">
                                        <p:cTn dur="1" fill="hold" display="0" masterRel="nextClick" afterEffect="1"/>
                                        <p:tgtEl>
                                          <p:spTgt spid="186371">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6372">
                                            <p:txEl>
                                              <p:pRg st="0" end="0"/>
                                            </p:txEl>
                                          </p:spTgt>
                                        </p:tgtEl>
                                        <p:attrNameLst>
                                          <p:attrName>style.visibility</p:attrName>
                                        </p:attrNameLst>
                                      </p:cBhvr>
                                      <p:to>
                                        <p:strVal val="visible"/>
                                      </p:to>
                                    </p:set>
                                    <p:animEffect transition="in" filter="dissolve">
                                      <p:cBhvr>
                                        <p:cTn id="57" dur="500"/>
                                        <p:tgtEl>
                                          <p:spTgt spid="186372">
                                            <p:txEl>
                                              <p:pRg st="0" end="0"/>
                                            </p:txEl>
                                          </p:spTgt>
                                        </p:tgtEl>
                                      </p:cBhvr>
                                    </p:animEffect>
                                  </p:childTnLst>
                                  <p:subTnLst>
                                    <p:animClr clrSpc="rgb" dir="cw">
                                      <p:cBhvr override="childStyle">
                                        <p:cTn dur="1" fill="hold" display="0" masterRel="nextClick" afterEffect="1"/>
                                        <p:tgtEl>
                                          <p:spTgt spid="186372">
                                            <p:txEl>
                                              <p:pRg st="0" end="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6372">
                                            <p:txEl>
                                              <p:pRg st="1" end="1"/>
                                            </p:txEl>
                                          </p:spTgt>
                                        </p:tgtEl>
                                        <p:attrNameLst>
                                          <p:attrName>style.visibility</p:attrName>
                                        </p:attrNameLst>
                                      </p:cBhvr>
                                      <p:to>
                                        <p:strVal val="visible"/>
                                      </p:to>
                                    </p:set>
                                    <p:animEffect transition="in" filter="dissolve">
                                      <p:cBhvr>
                                        <p:cTn id="62" dur="500"/>
                                        <p:tgtEl>
                                          <p:spTgt spid="186372">
                                            <p:txEl>
                                              <p:pRg st="1" end="1"/>
                                            </p:txEl>
                                          </p:spTgt>
                                        </p:tgtEl>
                                      </p:cBhvr>
                                    </p:animEffect>
                                  </p:childTnLst>
                                  <p:subTnLst>
                                    <p:animClr clrSpc="rgb" dir="cw">
                                      <p:cBhvr override="childStyle">
                                        <p:cTn dur="1" fill="hold" display="0" masterRel="nextClick" afterEffect="1"/>
                                        <p:tgtEl>
                                          <p:spTgt spid="186372">
                                            <p:txEl>
                                              <p:pRg st="1" end="1"/>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6372">
                                            <p:txEl>
                                              <p:pRg st="2" end="2"/>
                                            </p:txEl>
                                          </p:spTgt>
                                        </p:tgtEl>
                                        <p:attrNameLst>
                                          <p:attrName>style.visibility</p:attrName>
                                        </p:attrNameLst>
                                      </p:cBhvr>
                                      <p:to>
                                        <p:strVal val="visible"/>
                                      </p:to>
                                    </p:set>
                                    <p:animEffect transition="in" filter="dissolve">
                                      <p:cBhvr>
                                        <p:cTn id="67" dur="500"/>
                                        <p:tgtEl>
                                          <p:spTgt spid="186372">
                                            <p:txEl>
                                              <p:pRg st="2" end="2"/>
                                            </p:txEl>
                                          </p:spTgt>
                                        </p:tgtEl>
                                      </p:cBhvr>
                                    </p:animEffect>
                                  </p:childTnLst>
                                  <p:subTnLst>
                                    <p:animClr clrSpc="rgb" dir="cw">
                                      <p:cBhvr override="childStyle">
                                        <p:cTn dur="1" fill="hold" display="0" masterRel="nextClick" afterEffect="1"/>
                                        <p:tgtEl>
                                          <p:spTgt spid="186372">
                                            <p:txEl>
                                              <p:pRg st="2" end="2"/>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6372">
                                            <p:txEl>
                                              <p:pRg st="3" end="3"/>
                                            </p:txEl>
                                          </p:spTgt>
                                        </p:tgtEl>
                                        <p:attrNameLst>
                                          <p:attrName>style.visibility</p:attrName>
                                        </p:attrNameLst>
                                      </p:cBhvr>
                                      <p:to>
                                        <p:strVal val="visible"/>
                                      </p:to>
                                    </p:set>
                                    <p:animEffect transition="in" filter="dissolve">
                                      <p:cBhvr>
                                        <p:cTn id="72" dur="500"/>
                                        <p:tgtEl>
                                          <p:spTgt spid="186372">
                                            <p:txEl>
                                              <p:pRg st="3" end="3"/>
                                            </p:txEl>
                                          </p:spTgt>
                                        </p:tgtEl>
                                      </p:cBhvr>
                                    </p:animEffect>
                                  </p:childTnLst>
                                  <p:subTnLst>
                                    <p:animClr clrSpc="rgb" dir="cw">
                                      <p:cBhvr override="childStyle">
                                        <p:cTn dur="1" fill="hold" display="0" masterRel="nextClick" afterEffect="1"/>
                                        <p:tgtEl>
                                          <p:spTgt spid="186372">
                                            <p:txEl>
                                              <p:pRg st="3" end="3"/>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86372">
                                            <p:txEl>
                                              <p:pRg st="4" end="4"/>
                                            </p:txEl>
                                          </p:spTgt>
                                        </p:tgtEl>
                                        <p:attrNameLst>
                                          <p:attrName>style.visibility</p:attrName>
                                        </p:attrNameLst>
                                      </p:cBhvr>
                                      <p:to>
                                        <p:strVal val="visible"/>
                                      </p:to>
                                    </p:set>
                                    <p:animEffect transition="in" filter="dissolve">
                                      <p:cBhvr>
                                        <p:cTn id="77" dur="500"/>
                                        <p:tgtEl>
                                          <p:spTgt spid="186372">
                                            <p:txEl>
                                              <p:pRg st="4" end="4"/>
                                            </p:txEl>
                                          </p:spTgt>
                                        </p:tgtEl>
                                      </p:cBhvr>
                                    </p:animEffect>
                                  </p:childTnLst>
                                  <p:subTnLst>
                                    <p:animClr clrSpc="rgb" dir="cw">
                                      <p:cBhvr override="childStyle">
                                        <p:cTn dur="1" fill="hold" display="0" masterRel="nextClick" afterEffect="1"/>
                                        <p:tgtEl>
                                          <p:spTgt spid="186372">
                                            <p:txEl>
                                              <p:pRg st="4" end="4"/>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86372">
                                            <p:txEl>
                                              <p:pRg st="5" end="5"/>
                                            </p:txEl>
                                          </p:spTgt>
                                        </p:tgtEl>
                                        <p:attrNameLst>
                                          <p:attrName>style.visibility</p:attrName>
                                        </p:attrNameLst>
                                      </p:cBhvr>
                                      <p:to>
                                        <p:strVal val="visible"/>
                                      </p:to>
                                    </p:set>
                                    <p:animEffect transition="in" filter="dissolve">
                                      <p:cBhvr>
                                        <p:cTn id="82" dur="500"/>
                                        <p:tgtEl>
                                          <p:spTgt spid="186372">
                                            <p:txEl>
                                              <p:pRg st="5" end="5"/>
                                            </p:txEl>
                                          </p:spTgt>
                                        </p:tgtEl>
                                      </p:cBhvr>
                                    </p:animEffect>
                                  </p:childTnLst>
                                  <p:subTnLst>
                                    <p:animClr clrSpc="rgb" dir="cw">
                                      <p:cBhvr override="childStyle">
                                        <p:cTn dur="1" fill="hold" display="0" masterRel="nextClick" afterEffect="1"/>
                                        <p:tgtEl>
                                          <p:spTgt spid="186372">
                                            <p:txEl>
                                              <p:pRg st="5" end="5"/>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86372">
                                            <p:txEl>
                                              <p:pRg st="6" end="6"/>
                                            </p:txEl>
                                          </p:spTgt>
                                        </p:tgtEl>
                                        <p:attrNameLst>
                                          <p:attrName>style.visibility</p:attrName>
                                        </p:attrNameLst>
                                      </p:cBhvr>
                                      <p:to>
                                        <p:strVal val="visible"/>
                                      </p:to>
                                    </p:set>
                                    <p:animEffect transition="in" filter="dissolve">
                                      <p:cBhvr>
                                        <p:cTn id="87" dur="500"/>
                                        <p:tgtEl>
                                          <p:spTgt spid="186372">
                                            <p:txEl>
                                              <p:pRg st="6" end="6"/>
                                            </p:txEl>
                                          </p:spTgt>
                                        </p:tgtEl>
                                      </p:cBhvr>
                                    </p:animEffect>
                                  </p:childTnLst>
                                  <p:subTnLst>
                                    <p:animClr clrSpc="rgb" dir="cw">
                                      <p:cBhvr override="childStyle">
                                        <p:cTn dur="1" fill="hold" display="0" masterRel="nextClick" afterEffect="1"/>
                                        <p:tgtEl>
                                          <p:spTgt spid="186372">
                                            <p:txEl>
                                              <p:pRg st="6" end="6"/>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86372">
                                            <p:txEl>
                                              <p:pRg st="7" end="7"/>
                                            </p:txEl>
                                          </p:spTgt>
                                        </p:tgtEl>
                                        <p:attrNameLst>
                                          <p:attrName>style.visibility</p:attrName>
                                        </p:attrNameLst>
                                      </p:cBhvr>
                                      <p:to>
                                        <p:strVal val="visible"/>
                                      </p:to>
                                    </p:set>
                                    <p:animEffect transition="in" filter="dissolve">
                                      <p:cBhvr>
                                        <p:cTn id="92" dur="500"/>
                                        <p:tgtEl>
                                          <p:spTgt spid="186372">
                                            <p:txEl>
                                              <p:pRg st="7" end="7"/>
                                            </p:txEl>
                                          </p:spTgt>
                                        </p:tgtEl>
                                      </p:cBhvr>
                                    </p:animEffect>
                                  </p:childTnLst>
                                  <p:subTnLst>
                                    <p:animClr clrSpc="rgb" dir="cw">
                                      <p:cBhvr override="childStyle">
                                        <p:cTn dur="1" fill="hold" display="0" masterRel="nextClick" afterEffect="1"/>
                                        <p:tgtEl>
                                          <p:spTgt spid="186372">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bldLvl="2" autoUpdateAnimBg="0"/>
      <p:bldP spid="186372" grpId="0" build="p" bldLvl="2"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mtClean="0"/>
              <a:t>Solution</a:t>
            </a:r>
          </a:p>
        </p:txBody>
      </p:sp>
      <p:sp>
        <p:nvSpPr>
          <p:cNvPr id="187395" name="Rectangle 3"/>
          <p:cNvSpPr>
            <a:spLocks noGrp="1" noChangeArrowheads="1"/>
          </p:cNvSpPr>
          <p:nvPr>
            <p:ph type="body" sz="half" idx="1"/>
          </p:nvPr>
        </p:nvSpPr>
        <p:spPr>
          <a:xfrm>
            <a:off x="1143000" y="2514600"/>
            <a:ext cx="3810000" cy="2362200"/>
          </a:xfrm>
        </p:spPr>
        <p:txBody>
          <a:bodyPr/>
          <a:lstStyle/>
          <a:p>
            <a:r>
              <a:rPr lang="en-US" sz="2800" smtClean="0"/>
              <a:t>Step #6</a:t>
            </a:r>
          </a:p>
          <a:p>
            <a:pPr lvl="1">
              <a:buFontTx/>
              <a:buNone/>
            </a:pPr>
            <a:r>
              <a:rPr lang="en-US" sz="2400" smtClean="0"/>
              <a:t>      7	Scrapers</a:t>
            </a:r>
          </a:p>
          <a:p>
            <a:pPr lvl="1">
              <a:buFontTx/>
              <a:buNone/>
            </a:pPr>
            <a:r>
              <a:rPr lang="en-US" sz="2400" u="sng" smtClean="0"/>
              <a:t>   ÷ 7</a:t>
            </a:r>
            <a:r>
              <a:rPr lang="en-US" sz="2400" smtClean="0"/>
              <a:t>	Scrapers/PT</a:t>
            </a:r>
          </a:p>
          <a:p>
            <a:pPr lvl="1">
              <a:buFontTx/>
              <a:buChar char=" "/>
            </a:pPr>
            <a:r>
              <a:rPr lang="en-US" sz="2400" smtClean="0">
                <a:solidFill>
                  <a:srgbClr val="FF3300"/>
                </a:solidFill>
              </a:rPr>
              <a:t>  1	PT required</a:t>
            </a:r>
            <a:endParaRPr lang="en-US" sz="2400" smtClean="0"/>
          </a:p>
        </p:txBody>
      </p:sp>
      <p:pic>
        <p:nvPicPr>
          <p:cNvPr id="140292" name="Picture 6" descr="AGREE"/>
          <p:cNvPicPr>
            <a:picLocks noGrp="1" noChangeAspect="1" noChangeArrowheads="1"/>
          </p:cNvPicPr>
          <p:nvPr>
            <p:ph type="clipArt" sz="half" idx="2"/>
          </p:nvPr>
        </p:nvPicPr>
        <p:blipFill>
          <a:blip r:embed="rId2" cstate="print"/>
          <a:srcRect/>
          <a:stretch>
            <a:fillRect/>
          </a:stretch>
        </p:blipFill>
        <p:spPr>
          <a:xfrm>
            <a:off x="5135563" y="2576513"/>
            <a:ext cx="3810000" cy="2922587"/>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dissolve">
                                      <p:cBhvr>
                                        <p:cTn id="7" dur="500"/>
                                        <p:tgtEl>
                                          <p:spTgt spid="187395">
                                            <p:txEl>
                                              <p:pRg st="0" end="0"/>
                                            </p:txEl>
                                          </p:spTgt>
                                        </p:tgtEl>
                                      </p:cBhvr>
                                    </p:animEffect>
                                  </p:childTnLst>
                                  <p:subTnLst>
                                    <p:animClr clrSpc="rgb" dir="cw">
                                      <p:cBhvr override="childStyle">
                                        <p:cTn dur="1" fill="hold" display="0" masterRel="nextClick" afterEffect="1"/>
                                        <p:tgtEl>
                                          <p:spTgt spid="18739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7395">
                                            <p:txEl>
                                              <p:pRg st="1" end="1"/>
                                            </p:txEl>
                                          </p:spTgt>
                                        </p:tgtEl>
                                        <p:attrNameLst>
                                          <p:attrName>style.visibility</p:attrName>
                                        </p:attrNameLst>
                                      </p:cBhvr>
                                      <p:to>
                                        <p:strVal val="visible"/>
                                      </p:to>
                                    </p:set>
                                    <p:animEffect transition="in" filter="dissolve">
                                      <p:cBhvr>
                                        <p:cTn id="12" dur="500"/>
                                        <p:tgtEl>
                                          <p:spTgt spid="187395">
                                            <p:txEl>
                                              <p:pRg st="1" end="1"/>
                                            </p:txEl>
                                          </p:spTgt>
                                        </p:tgtEl>
                                      </p:cBhvr>
                                    </p:animEffect>
                                  </p:childTnLst>
                                  <p:subTnLst>
                                    <p:animClr clrSpc="rgb" dir="cw">
                                      <p:cBhvr override="childStyle">
                                        <p:cTn dur="1" fill="hold" display="0" masterRel="nextClick" afterEffect="1"/>
                                        <p:tgtEl>
                                          <p:spTgt spid="18739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Effect transition="in" filter="dissolve">
                                      <p:cBhvr>
                                        <p:cTn id="17" dur="500"/>
                                        <p:tgtEl>
                                          <p:spTgt spid="187395">
                                            <p:txEl>
                                              <p:pRg st="2" end="2"/>
                                            </p:txEl>
                                          </p:spTgt>
                                        </p:tgtEl>
                                      </p:cBhvr>
                                    </p:animEffect>
                                  </p:childTnLst>
                                  <p:subTnLst>
                                    <p:animClr clrSpc="rgb" dir="cw">
                                      <p:cBhvr override="childStyle">
                                        <p:cTn dur="1" fill="hold" display="0" masterRel="nextClick" afterEffect="1"/>
                                        <p:tgtEl>
                                          <p:spTgt spid="18739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7395">
                                            <p:txEl>
                                              <p:pRg st="3" end="3"/>
                                            </p:txEl>
                                          </p:spTgt>
                                        </p:tgtEl>
                                        <p:attrNameLst>
                                          <p:attrName>style.visibility</p:attrName>
                                        </p:attrNameLst>
                                      </p:cBhvr>
                                      <p:to>
                                        <p:strVal val="visible"/>
                                      </p:to>
                                    </p:set>
                                    <p:animEffect transition="in" filter="dissolve">
                                      <p:cBhvr>
                                        <p:cTn id="22" dur="500"/>
                                        <p:tgtEl>
                                          <p:spTgt spid="187395">
                                            <p:txEl>
                                              <p:pRg st="3" end="3"/>
                                            </p:txEl>
                                          </p:spTgt>
                                        </p:tgtEl>
                                      </p:cBhvr>
                                    </p:animEffect>
                                  </p:childTnLst>
                                  <p:subTnLst>
                                    <p:animClr clrSpc="rgb" dir="cw">
                                      <p:cBhvr override="childStyle">
                                        <p:cTn dur="1" fill="hold" display="0" masterRel="nextClick" afterEffect="1"/>
                                        <p:tgtEl>
                                          <p:spTgt spid="18739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bldLvl="2"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mtClean="0"/>
              <a:t>What Have You Learned?</a:t>
            </a:r>
          </a:p>
        </p:txBody>
      </p:sp>
      <p:sp>
        <p:nvSpPr>
          <p:cNvPr id="188419" name="Rectangle 3"/>
          <p:cNvSpPr>
            <a:spLocks noGrp="1" noChangeArrowheads="1"/>
          </p:cNvSpPr>
          <p:nvPr>
            <p:ph type="body" sz="half" idx="1"/>
          </p:nvPr>
        </p:nvSpPr>
        <p:spPr>
          <a:xfrm>
            <a:off x="838200" y="1447800"/>
            <a:ext cx="4068763" cy="5181600"/>
          </a:xfrm>
        </p:spPr>
        <p:txBody>
          <a:bodyPr/>
          <a:lstStyle/>
          <a:p>
            <a:pPr>
              <a:lnSpc>
                <a:spcPct val="90000"/>
              </a:lnSpc>
            </a:pPr>
            <a:r>
              <a:rPr lang="en-US" sz="2800" b="1" i="1" smtClean="0"/>
              <a:t>Problem #3</a:t>
            </a:r>
          </a:p>
          <a:p>
            <a:pPr lvl="1">
              <a:lnSpc>
                <a:spcPct val="90000"/>
              </a:lnSpc>
            </a:pPr>
            <a:r>
              <a:rPr lang="en-US" sz="2400" smtClean="0"/>
              <a:t>A project requires you build a road using clay and gravel with an 8% moisture content.</a:t>
            </a:r>
          </a:p>
          <a:p>
            <a:pPr lvl="1">
              <a:lnSpc>
                <a:spcPct val="90000"/>
              </a:lnSpc>
            </a:pPr>
            <a:r>
              <a:rPr lang="en-US" sz="2400" smtClean="0"/>
              <a:t>The borrow pit area allows you to push load the 621Bs with MCTs.</a:t>
            </a:r>
          </a:p>
          <a:p>
            <a:pPr lvl="1">
              <a:lnSpc>
                <a:spcPct val="90000"/>
              </a:lnSpc>
            </a:pPr>
            <a:r>
              <a:rPr lang="en-US" sz="2400" smtClean="0"/>
              <a:t>How many days are required?</a:t>
            </a:r>
          </a:p>
          <a:p>
            <a:pPr lvl="1">
              <a:lnSpc>
                <a:spcPct val="90000"/>
              </a:lnSpc>
            </a:pPr>
            <a:r>
              <a:rPr lang="en-US" sz="2400" smtClean="0"/>
              <a:t>Show and label all figures and formulas.</a:t>
            </a:r>
          </a:p>
        </p:txBody>
      </p:sp>
      <p:pic>
        <p:nvPicPr>
          <p:cNvPr id="141316" name="Picture 6" descr="forces15"/>
          <p:cNvPicPr>
            <a:picLocks noGrp="1" noChangeAspect="1" noChangeArrowheads="1"/>
          </p:cNvPicPr>
          <p:nvPr>
            <p:ph type="clipArt" sz="half" idx="2"/>
          </p:nvPr>
        </p:nvPicPr>
        <p:blipFill>
          <a:blip r:embed="rId2" cstate="print"/>
          <a:srcRect/>
          <a:stretch>
            <a:fillRect/>
          </a:stretch>
        </p:blipFill>
        <p:spPr>
          <a:xfrm>
            <a:off x="5135563" y="2663825"/>
            <a:ext cx="3810000" cy="274955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p:cTn id="7" dur="500" fill="hold"/>
                                        <p:tgtEl>
                                          <p:spTgt spid="188419">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88419">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8841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88419">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88419">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88419">
                                            <p:txEl>
                                              <p:pRg st="1" end="1"/>
                                            </p:txEl>
                                          </p:spTgt>
                                        </p:tgtEl>
                                        <p:attrNameLst>
                                          <p:attrName>style.visibility</p:attrName>
                                        </p:attrNameLst>
                                      </p:cBhvr>
                                      <p:to>
                                        <p:strVal val="visible"/>
                                      </p:to>
                                    </p:set>
                                    <p:anim calcmode="lin" valueType="num">
                                      <p:cBhvr>
                                        <p:cTn id="15" dur="500" fill="hold"/>
                                        <p:tgtEl>
                                          <p:spTgt spid="188419">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88419">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8841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88419">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88419">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188419">
                                            <p:txEl>
                                              <p:pRg st="2" end="2"/>
                                            </p:txEl>
                                          </p:spTgt>
                                        </p:tgtEl>
                                        <p:attrNameLst>
                                          <p:attrName>style.visibility</p:attrName>
                                        </p:attrNameLst>
                                      </p:cBhvr>
                                      <p:to>
                                        <p:strVal val="visible"/>
                                      </p:to>
                                    </p:set>
                                    <p:anim calcmode="lin" valueType="num">
                                      <p:cBhvr>
                                        <p:cTn id="23" dur="500" fill="hold"/>
                                        <p:tgtEl>
                                          <p:spTgt spid="188419">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188419">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18841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88419">
                                            <p:txEl>
                                              <p:pRg st="2" end="2"/>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88419">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188419">
                                            <p:txEl>
                                              <p:pRg st="3" end="3"/>
                                            </p:txEl>
                                          </p:spTgt>
                                        </p:tgtEl>
                                        <p:attrNameLst>
                                          <p:attrName>style.visibility</p:attrName>
                                        </p:attrNameLst>
                                      </p:cBhvr>
                                      <p:to>
                                        <p:strVal val="visible"/>
                                      </p:to>
                                    </p:set>
                                    <p:anim calcmode="lin" valueType="num">
                                      <p:cBhvr>
                                        <p:cTn id="31" dur="500" fill="hold"/>
                                        <p:tgtEl>
                                          <p:spTgt spid="188419">
                                            <p:txEl>
                                              <p:pRg st="3" end="3"/>
                                            </p:txEl>
                                          </p:spTgt>
                                        </p:tgtEl>
                                        <p:attrNameLst>
                                          <p:attrName>ppt_w</p:attrName>
                                        </p:attrNameLst>
                                      </p:cBhvr>
                                      <p:tavLst>
                                        <p:tav tm="0">
                                          <p:val>
                                            <p:strVal val="(6*min(max(#ppt_w*#ppt_h,.3),1)-7.4)/-.7*#ppt_w"/>
                                          </p:val>
                                        </p:tav>
                                        <p:tav tm="100000">
                                          <p:val>
                                            <p:strVal val="#ppt_w"/>
                                          </p:val>
                                        </p:tav>
                                      </p:tavLst>
                                    </p:anim>
                                    <p:anim calcmode="lin" valueType="num">
                                      <p:cBhvr>
                                        <p:cTn id="32" dur="500" fill="hold"/>
                                        <p:tgtEl>
                                          <p:spTgt spid="188419">
                                            <p:txEl>
                                              <p:pRg st="3" end="3"/>
                                            </p:txEl>
                                          </p:spTgt>
                                        </p:tgtEl>
                                        <p:attrNameLst>
                                          <p:attrName>ppt_h</p:attrName>
                                        </p:attrNameLst>
                                      </p:cBhvr>
                                      <p:tavLst>
                                        <p:tav tm="0">
                                          <p:val>
                                            <p:strVal val="(6*min(max(#ppt_w*#ppt_h,.3),1)-7.4)/-.7*#ppt_h"/>
                                          </p:val>
                                        </p:tav>
                                        <p:tav tm="100000">
                                          <p:val>
                                            <p:strVal val="#ppt_h"/>
                                          </p:val>
                                        </p:tav>
                                      </p:tavLst>
                                    </p:anim>
                                    <p:anim calcmode="lin" valueType="num">
                                      <p:cBhvr>
                                        <p:cTn id="33" dur="500" fill="hold"/>
                                        <p:tgtEl>
                                          <p:spTgt spid="18841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88419">
                                            <p:txEl>
                                              <p:pRg st="3" end="3"/>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88419">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188419">
                                            <p:txEl>
                                              <p:pRg st="4" end="4"/>
                                            </p:txEl>
                                          </p:spTgt>
                                        </p:tgtEl>
                                        <p:attrNameLst>
                                          <p:attrName>style.visibility</p:attrName>
                                        </p:attrNameLst>
                                      </p:cBhvr>
                                      <p:to>
                                        <p:strVal val="visible"/>
                                      </p:to>
                                    </p:set>
                                    <p:anim calcmode="lin" valueType="num">
                                      <p:cBhvr>
                                        <p:cTn id="39" dur="500" fill="hold"/>
                                        <p:tgtEl>
                                          <p:spTgt spid="188419">
                                            <p:txEl>
                                              <p:pRg st="4" end="4"/>
                                            </p:txEl>
                                          </p:spTgt>
                                        </p:tgtEl>
                                        <p:attrNameLst>
                                          <p:attrName>ppt_w</p:attrName>
                                        </p:attrNameLst>
                                      </p:cBhvr>
                                      <p:tavLst>
                                        <p:tav tm="0">
                                          <p:val>
                                            <p:strVal val="(6*min(max(#ppt_w*#ppt_h,.3),1)-7.4)/-.7*#ppt_w"/>
                                          </p:val>
                                        </p:tav>
                                        <p:tav tm="100000">
                                          <p:val>
                                            <p:strVal val="#ppt_w"/>
                                          </p:val>
                                        </p:tav>
                                      </p:tavLst>
                                    </p:anim>
                                    <p:anim calcmode="lin" valueType="num">
                                      <p:cBhvr>
                                        <p:cTn id="40" dur="500" fill="hold"/>
                                        <p:tgtEl>
                                          <p:spTgt spid="188419">
                                            <p:txEl>
                                              <p:pRg st="4" end="4"/>
                                            </p:txEl>
                                          </p:spTgt>
                                        </p:tgtEl>
                                        <p:attrNameLst>
                                          <p:attrName>ppt_h</p:attrName>
                                        </p:attrNameLst>
                                      </p:cBhvr>
                                      <p:tavLst>
                                        <p:tav tm="0">
                                          <p:val>
                                            <p:strVal val="(6*min(max(#ppt_w*#ppt_h,.3),1)-7.4)/-.7*#ppt_h"/>
                                          </p:val>
                                        </p:tav>
                                        <p:tav tm="100000">
                                          <p:val>
                                            <p:strVal val="#ppt_h"/>
                                          </p:val>
                                        </p:tav>
                                      </p:tavLst>
                                    </p:anim>
                                    <p:anim calcmode="lin" valueType="num">
                                      <p:cBhvr>
                                        <p:cTn id="41" dur="500" fill="hold"/>
                                        <p:tgtEl>
                                          <p:spTgt spid="188419">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88419">
                                            <p:txEl>
                                              <p:pRg st="4" end="4"/>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88419">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bldLvl="2"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143000" y="304800"/>
            <a:ext cx="7772400" cy="914400"/>
          </a:xfrm>
        </p:spPr>
        <p:txBody>
          <a:bodyPr/>
          <a:lstStyle/>
          <a:p>
            <a:r>
              <a:rPr lang="en-US" smtClean="0"/>
              <a:t>Solution</a:t>
            </a:r>
          </a:p>
        </p:txBody>
      </p:sp>
      <p:sp>
        <p:nvSpPr>
          <p:cNvPr id="218115" name="Rectangle 3"/>
          <p:cNvSpPr>
            <a:spLocks noGrp="1" noChangeArrowheads="1"/>
          </p:cNvSpPr>
          <p:nvPr>
            <p:ph type="body" sz="half" idx="1"/>
          </p:nvPr>
        </p:nvSpPr>
        <p:spPr>
          <a:xfrm>
            <a:off x="1143000" y="1219200"/>
            <a:ext cx="3810000" cy="5410200"/>
          </a:xfrm>
        </p:spPr>
        <p:txBody>
          <a:bodyPr/>
          <a:lstStyle/>
          <a:p>
            <a:r>
              <a:rPr lang="en-US" sz="2400" smtClean="0"/>
              <a:t>Days</a:t>
            </a:r>
          </a:p>
          <a:p>
            <a:r>
              <a:rPr lang="en-US" sz="2400" smtClean="0"/>
              <a:t>Step #1 </a:t>
            </a:r>
          </a:p>
          <a:p>
            <a:pPr lvl="1">
              <a:buFontTx/>
              <a:buNone/>
            </a:pPr>
            <a:r>
              <a:rPr lang="en-US" sz="2000" smtClean="0">
                <a:solidFill>
                  <a:srgbClr val="FF3300"/>
                </a:solidFill>
              </a:rPr>
              <a:t>2,916	ASW</a:t>
            </a:r>
            <a:endParaRPr lang="en-US" smtClean="0"/>
          </a:p>
          <a:p>
            <a:r>
              <a:rPr lang="en-US" sz="2400" smtClean="0"/>
              <a:t>Step #2</a:t>
            </a:r>
          </a:p>
          <a:p>
            <a:pPr lvl="1">
              <a:buFontTx/>
              <a:buNone/>
            </a:pPr>
            <a:r>
              <a:rPr lang="en-US" sz="2000" smtClean="0">
                <a:solidFill>
                  <a:srgbClr val="FF3300"/>
                </a:solidFill>
              </a:rPr>
              <a:t>14	CY/load</a:t>
            </a:r>
            <a:endParaRPr lang="en-US" smtClean="0">
              <a:solidFill>
                <a:srgbClr val="FF3300"/>
              </a:solidFill>
            </a:endParaRPr>
          </a:p>
          <a:p>
            <a:r>
              <a:rPr lang="en-US" sz="2400" smtClean="0"/>
              <a:t>Step #3</a:t>
            </a:r>
          </a:p>
          <a:p>
            <a:pPr lvl="1">
              <a:buFontTx/>
              <a:buNone/>
            </a:pPr>
            <a:r>
              <a:rPr lang="en-US" sz="2000" smtClean="0">
                <a:solidFill>
                  <a:srgbClr val="FF3300"/>
                </a:solidFill>
              </a:rPr>
              <a:t>N/A</a:t>
            </a:r>
          </a:p>
          <a:p>
            <a:r>
              <a:rPr lang="en-US" sz="2400" smtClean="0"/>
              <a:t>Step #4</a:t>
            </a:r>
          </a:p>
          <a:p>
            <a:pPr lvl="1">
              <a:buFontTx/>
              <a:buNone/>
            </a:pPr>
            <a:r>
              <a:rPr lang="en-US" sz="2000" smtClean="0">
                <a:solidFill>
                  <a:srgbClr val="FF3300"/>
                </a:solidFill>
              </a:rPr>
              <a:t>N/A</a:t>
            </a:r>
          </a:p>
          <a:p>
            <a:r>
              <a:rPr lang="en-US" sz="2400" smtClean="0"/>
              <a:t>Step #5</a:t>
            </a:r>
          </a:p>
          <a:p>
            <a:pPr lvl="1">
              <a:buFontTx/>
              <a:buNone/>
            </a:pPr>
            <a:r>
              <a:rPr lang="en-US" sz="2000" smtClean="0">
                <a:solidFill>
                  <a:srgbClr val="FF3300"/>
                </a:solidFill>
              </a:rPr>
              <a:t>40,824	LW</a:t>
            </a:r>
          </a:p>
          <a:p>
            <a:r>
              <a:rPr lang="en-US" sz="2400" smtClean="0"/>
              <a:t>Step #6</a:t>
            </a:r>
          </a:p>
          <a:p>
            <a:pPr lvl="1"/>
            <a:r>
              <a:rPr lang="en-US" sz="2000" smtClean="0"/>
              <a:t>Haul</a:t>
            </a:r>
          </a:p>
        </p:txBody>
      </p:sp>
      <p:sp>
        <p:nvSpPr>
          <p:cNvPr id="218116" name="Rectangle 4"/>
          <p:cNvSpPr>
            <a:spLocks noGrp="1" noChangeArrowheads="1"/>
          </p:cNvSpPr>
          <p:nvPr>
            <p:ph type="body" sz="half" idx="2"/>
          </p:nvPr>
        </p:nvSpPr>
        <p:spPr>
          <a:xfrm>
            <a:off x="5105400" y="1219200"/>
            <a:ext cx="3810000" cy="5410200"/>
          </a:xfrm>
        </p:spPr>
        <p:txBody>
          <a:bodyPr/>
          <a:lstStyle/>
          <a:p>
            <a:pPr lvl="1">
              <a:buFontTx/>
              <a:buNone/>
            </a:pPr>
            <a:r>
              <a:rPr lang="en-US" sz="2000" smtClean="0">
                <a:solidFill>
                  <a:srgbClr val="FF3300"/>
                </a:solidFill>
              </a:rPr>
              <a:t>107,414	GW</a:t>
            </a:r>
          </a:p>
          <a:p>
            <a:pPr lvl="1">
              <a:buFontTx/>
              <a:buNone/>
            </a:pPr>
            <a:r>
              <a:rPr lang="en-US" sz="2000" smtClean="0">
                <a:solidFill>
                  <a:srgbClr val="FF3300"/>
                </a:solidFill>
              </a:rPr>
              <a:t>53.71	ST</a:t>
            </a:r>
          </a:p>
          <a:p>
            <a:pPr lvl="1"/>
            <a:r>
              <a:rPr lang="en-US" sz="2000" smtClean="0"/>
              <a:t>Return</a:t>
            </a:r>
          </a:p>
          <a:p>
            <a:pPr lvl="1">
              <a:buFontTx/>
              <a:buNone/>
            </a:pPr>
            <a:r>
              <a:rPr lang="en-US" sz="2000" smtClean="0">
                <a:solidFill>
                  <a:srgbClr val="FF3300"/>
                </a:solidFill>
              </a:rPr>
              <a:t>33.30	ST</a:t>
            </a:r>
            <a:endParaRPr lang="en-US" smtClean="0">
              <a:solidFill>
                <a:srgbClr val="FF3300"/>
              </a:solidFill>
            </a:endParaRPr>
          </a:p>
          <a:p>
            <a:r>
              <a:rPr lang="en-US" sz="2400" smtClean="0"/>
              <a:t>Step #7</a:t>
            </a:r>
            <a:endParaRPr lang="en-US" smtClean="0"/>
          </a:p>
          <a:p>
            <a:pPr lvl="1"/>
            <a:r>
              <a:rPr lang="en-US" sz="2000" smtClean="0"/>
              <a:t>Haul</a:t>
            </a:r>
          </a:p>
          <a:p>
            <a:pPr lvl="1">
              <a:buFontTx/>
              <a:buNone/>
            </a:pPr>
            <a:r>
              <a:rPr lang="en-US" sz="2000" smtClean="0">
                <a:solidFill>
                  <a:srgbClr val="FF3300"/>
                </a:solidFill>
              </a:rPr>
              <a:t>5,371	RR</a:t>
            </a:r>
            <a:endParaRPr lang="en-US" sz="2000" smtClean="0"/>
          </a:p>
          <a:p>
            <a:pPr lvl="1"/>
            <a:r>
              <a:rPr lang="en-US" sz="2000" smtClean="0"/>
              <a:t>Return</a:t>
            </a:r>
          </a:p>
          <a:p>
            <a:pPr lvl="1">
              <a:buFontTx/>
              <a:buNone/>
            </a:pPr>
            <a:r>
              <a:rPr lang="en-US" sz="2000" smtClean="0">
                <a:solidFill>
                  <a:srgbClr val="FF3300"/>
                </a:solidFill>
              </a:rPr>
              <a:t>3,330	RR</a:t>
            </a:r>
            <a:endParaRPr lang="en-US" sz="2000" smtClean="0"/>
          </a:p>
          <a:p>
            <a:r>
              <a:rPr lang="en-US" sz="2400" smtClean="0"/>
              <a:t>Step #8</a:t>
            </a:r>
          </a:p>
          <a:p>
            <a:pPr lvl="1"/>
            <a:r>
              <a:rPr lang="en-US" sz="2000" smtClean="0"/>
              <a:t>Haul</a:t>
            </a:r>
          </a:p>
          <a:p>
            <a:pPr lvl="1">
              <a:buFontTx/>
              <a:buNone/>
            </a:pPr>
            <a:r>
              <a:rPr lang="en-US" sz="2000" smtClean="0">
                <a:solidFill>
                  <a:srgbClr val="FF3300"/>
                </a:solidFill>
              </a:rPr>
              <a:t>7,519	GR</a:t>
            </a:r>
          </a:p>
          <a:p>
            <a:pPr lvl="1"/>
            <a:r>
              <a:rPr lang="en-US" sz="2000" smtClean="0"/>
              <a:t>Return</a:t>
            </a:r>
          </a:p>
          <a:p>
            <a:pPr lvl="1">
              <a:buFontTx/>
              <a:buNone/>
            </a:pPr>
            <a:r>
              <a:rPr lang="en-US" sz="2000" smtClean="0">
                <a:solidFill>
                  <a:srgbClr val="FF3300"/>
                </a:solidFill>
              </a:rPr>
              <a:t>4,662	GA</a:t>
            </a:r>
            <a:endParaRPr lang="en-US" smtClean="0">
              <a:solidFill>
                <a:srgbClr val="FF33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dissolve">
                                      <p:cBhvr>
                                        <p:cTn id="7" dur="500"/>
                                        <p:tgtEl>
                                          <p:spTgt spid="218115">
                                            <p:txEl>
                                              <p:pRg st="0" end="0"/>
                                            </p:txEl>
                                          </p:spTgt>
                                        </p:tgtEl>
                                      </p:cBhvr>
                                    </p:animEffect>
                                  </p:childTnLst>
                                  <p:subTnLst>
                                    <p:animClr clrSpc="rgb" dir="cw">
                                      <p:cBhvr override="childStyle">
                                        <p:cTn dur="1" fill="hold" display="0" masterRel="nextClick" afterEffect="1"/>
                                        <p:tgtEl>
                                          <p:spTgt spid="21811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8115">
                                            <p:txEl>
                                              <p:pRg st="1" end="1"/>
                                            </p:txEl>
                                          </p:spTgt>
                                        </p:tgtEl>
                                        <p:attrNameLst>
                                          <p:attrName>style.visibility</p:attrName>
                                        </p:attrNameLst>
                                      </p:cBhvr>
                                      <p:to>
                                        <p:strVal val="visible"/>
                                      </p:to>
                                    </p:set>
                                    <p:animEffect transition="in" filter="dissolve">
                                      <p:cBhvr>
                                        <p:cTn id="12" dur="500"/>
                                        <p:tgtEl>
                                          <p:spTgt spid="218115">
                                            <p:txEl>
                                              <p:pRg st="1" end="1"/>
                                            </p:txEl>
                                          </p:spTgt>
                                        </p:tgtEl>
                                      </p:cBhvr>
                                    </p:animEffect>
                                  </p:childTnLst>
                                  <p:subTnLst>
                                    <p:animClr clrSpc="rgb" dir="cw">
                                      <p:cBhvr override="childStyle">
                                        <p:cTn dur="1" fill="hold" display="0" masterRel="nextClick" afterEffect="1"/>
                                        <p:tgtEl>
                                          <p:spTgt spid="21811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8115">
                                            <p:txEl>
                                              <p:pRg st="2" end="2"/>
                                            </p:txEl>
                                          </p:spTgt>
                                        </p:tgtEl>
                                        <p:attrNameLst>
                                          <p:attrName>style.visibility</p:attrName>
                                        </p:attrNameLst>
                                      </p:cBhvr>
                                      <p:to>
                                        <p:strVal val="visible"/>
                                      </p:to>
                                    </p:set>
                                    <p:animEffect transition="in" filter="dissolve">
                                      <p:cBhvr>
                                        <p:cTn id="17" dur="500"/>
                                        <p:tgtEl>
                                          <p:spTgt spid="218115">
                                            <p:txEl>
                                              <p:pRg st="2" end="2"/>
                                            </p:txEl>
                                          </p:spTgt>
                                        </p:tgtEl>
                                      </p:cBhvr>
                                    </p:animEffect>
                                  </p:childTnLst>
                                  <p:subTnLst>
                                    <p:animClr clrSpc="rgb" dir="cw">
                                      <p:cBhvr override="childStyle">
                                        <p:cTn dur="1" fill="hold" display="0" masterRel="nextClick" afterEffect="1"/>
                                        <p:tgtEl>
                                          <p:spTgt spid="21811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8115">
                                            <p:txEl>
                                              <p:pRg st="3" end="3"/>
                                            </p:txEl>
                                          </p:spTgt>
                                        </p:tgtEl>
                                        <p:attrNameLst>
                                          <p:attrName>style.visibility</p:attrName>
                                        </p:attrNameLst>
                                      </p:cBhvr>
                                      <p:to>
                                        <p:strVal val="visible"/>
                                      </p:to>
                                    </p:set>
                                    <p:animEffect transition="in" filter="dissolve">
                                      <p:cBhvr>
                                        <p:cTn id="22" dur="500"/>
                                        <p:tgtEl>
                                          <p:spTgt spid="218115">
                                            <p:txEl>
                                              <p:pRg st="3" end="3"/>
                                            </p:txEl>
                                          </p:spTgt>
                                        </p:tgtEl>
                                      </p:cBhvr>
                                    </p:animEffect>
                                  </p:childTnLst>
                                  <p:subTnLst>
                                    <p:animClr clrSpc="rgb" dir="cw">
                                      <p:cBhvr override="childStyle">
                                        <p:cTn dur="1" fill="hold" display="0" masterRel="nextClick" afterEffect="1"/>
                                        <p:tgtEl>
                                          <p:spTgt spid="21811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8115">
                                            <p:txEl>
                                              <p:pRg st="4" end="4"/>
                                            </p:txEl>
                                          </p:spTgt>
                                        </p:tgtEl>
                                        <p:attrNameLst>
                                          <p:attrName>style.visibility</p:attrName>
                                        </p:attrNameLst>
                                      </p:cBhvr>
                                      <p:to>
                                        <p:strVal val="visible"/>
                                      </p:to>
                                    </p:set>
                                    <p:animEffect transition="in" filter="dissolve">
                                      <p:cBhvr>
                                        <p:cTn id="27" dur="500"/>
                                        <p:tgtEl>
                                          <p:spTgt spid="218115">
                                            <p:txEl>
                                              <p:pRg st="4" end="4"/>
                                            </p:txEl>
                                          </p:spTgt>
                                        </p:tgtEl>
                                      </p:cBhvr>
                                    </p:animEffect>
                                  </p:childTnLst>
                                  <p:subTnLst>
                                    <p:animClr clrSpc="rgb" dir="cw">
                                      <p:cBhvr override="childStyle">
                                        <p:cTn dur="1" fill="hold" display="0" masterRel="nextClick" afterEffect="1"/>
                                        <p:tgtEl>
                                          <p:spTgt spid="21811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8115">
                                            <p:txEl>
                                              <p:pRg st="5" end="5"/>
                                            </p:txEl>
                                          </p:spTgt>
                                        </p:tgtEl>
                                        <p:attrNameLst>
                                          <p:attrName>style.visibility</p:attrName>
                                        </p:attrNameLst>
                                      </p:cBhvr>
                                      <p:to>
                                        <p:strVal val="visible"/>
                                      </p:to>
                                    </p:set>
                                    <p:animEffect transition="in" filter="dissolve">
                                      <p:cBhvr>
                                        <p:cTn id="32" dur="500"/>
                                        <p:tgtEl>
                                          <p:spTgt spid="218115">
                                            <p:txEl>
                                              <p:pRg st="5" end="5"/>
                                            </p:txEl>
                                          </p:spTgt>
                                        </p:tgtEl>
                                      </p:cBhvr>
                                    </p:animEffect>
                                  </p:childTnLst>
                                  <p:subTnLst>
                                    <p:animClr clrSpc="rgb" dir="cw">
                                      <p:cBhvr override="childStyle">
                                        <p:cTn dur="1" fill="hold" display="0" masterRel="nextClick" afterEffect="1"/>
                                        <p:tgtEl>
                                          <p:spTgt spid="218115">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8115">
                                            <p:txEl>
                                              <p:pRg st="6" end="6"/>
                                            </p:txEl>
                                          </p:spTgt>
                                        </p:tgtEl>
                                        <p:attrNameLst>
                                          <p:attrName>style.visibility</p:attrName>
                                        </p:attrNameLst>
                                      </p:cBhvr>
                                      <p:to>
                                        <p:strVal val="visible"/>
                                      </p:to>
                                    </p:set>
                                    <p:animEffect transition="in" filter="dissolve">
                                      <p:cBhvr>
                                        <p:cTn id="37" dur="500"/>
                                        <p:tgtEl>
                                          <p:spTgt spid="218115">
                                            <p:txEl>
                                              <p:pRg st="6" end="6"/>
                                            </p:txEl>
                                          </p:spTgt>
                                        </p:tgtEl>
                                      </p:cBhvr>
                                    </p:animEffect>
                                  </p:childTnLst>
                                  <p:subTnLst>
                                    <p:animClr clrSpc="rgb" dir="cw">
                                      <p:cBhvr override="childStyle">
                                        <p:cTn dur="1" fill="hold" display="0" masterRel="nextClick" afterEffect="1"/>
                                        <p:tgtEl>
                                          <p:spTgt spid="218115">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8115">
                                            <p:txEl>
                                              <p:pRg st="7" end="7"/>
                                            </p:txEl>
                                          </p:spTgt>
                                        </p:tgtEl>
                                        <p:attrNameLst>
                                          <p:attrName>style.visibility</p:attrName>
                                        </p:attrNameLst>
                                      </p:cBhvr>
                                      <p:to>
                                        <p:strVal val="visible"/>
                                      </p:to>
                                    </p:set>
                                    <p:animEffect transition="in" filter="dissolve">
                                      <p:cBhvr>
                                        <p:cTn id="42" dur="500"/>
                                        <p:tgtEl>
                                          <p:spTgt spid="218115">
                                            <p:txEl>
                                              <p:pRg st="7" end="7"/>
                                            </p:txEl>
                                          </p:spTgt>
                                        </p:tgtEl>
                                      </p:cBhvr>
                                    </p:animEffect>
                                  </p:childTnLst>
                                  <p:subTnLst>
                                    <p:animClr clrSpc="rgb" dir="cw">
                                      <p:cBhvr override="childStyle">
                                        <p:cTn dur="1" fill="hold" display="0" masterRel="nextClick" afterEffect="1"/>
                                        <p:tgtEl>
                                          <p:spTgt spid="218115">
                                            <p:txEl>
                                              <p:pRg st="7" end="7"/>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8115">
                                            <p:txEl>
                                              <p:pRg st="8" end="8"/>
                                            </p:txEl>
                                          </p:spTgt>
                                        </p:tgtEl>
                                        <p:attrNameLst>
                                          <p:attrName>style.visibility</p:attrName>
                                        </p:attrNameLst>
                                      </p:cBhvr>
                                      <p:to>
                                        <p:strVal val="visible"/>
                                      </p:to>
                                    </p:set>
                                    <p:animEffect transition="in" filter="dissolve">
                                      <p:cBhvr>
                                        <p:cTn id="47" dur="500"/>
                                        <p:tgtEl>
                                          <p:spTgt spid="218115">
                                            <p:txEl>
                                              <p:pRg st="8" end="8"/>
                                            </p:txEl>
                                          </p:spTgt>
                                        </p:tgtEl>
                                      </p:cBhvr>
                                    </p:animEffect>
                                  </p:childTnLst>
                                  <p:subTnLst>
                                    <p:animClr clrSpc="rgb" dir="cw">
                                      <p:cBhvr override="childStyle">
                                        <p:cTn dur="1" fill="hold" display="0" masterRel="nextClick" afterEffect="1"/>
                                        <p:tgtEl>
                                          <p:spTgt spid="218115">
                                            <p:txEl>
                                              <p:pRg st="8" end="8"/>
                                            </p:txEl>
                                          </p:spTgt>
                                        </p:tgtEl>
                                        <p:attrNameLst>
                                          <p:attrName>ppt_c</p:attrName>
                                        </p:attrNameLst>
                                      </p:cBhvr>
                                      <p:to>
                                        <a:srgbClr val="B2B2B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8115">
                                            <p:txEl>
                                              <p:pRg st="9" end="9"/>
                                            </p:txEl>
                                          </p:spTgt>
                                        </p:tgtEl>
                                        <p:attrNameLst>
                                          <p:attrName>style.visibility</p:attrName>
                                        </p:attrNameLst>
                                      </p:cBhvr>
                                      <p:to>
                                        <p:strVal val="visible"/>
                                      </p:to>
                                    </p:set>
                                    <p:animEffect transition="in" filter="dissolve">
                                      <p:cBhvr>
                                        <p:cTn id="52" dur="500"/>
                                        <p:tgtEl>
                                          <p:spTgt spid="218115">
                                            <p:txEl>
                                              <p:pRg st="9" end="9"/>
                                            </p:txEl>
                                          </p:spTgt>
                                        </p:tgtEl>
                                      </p:cBhvr>
                                    </p:animEffect>
                                  </p:childTnLst>
                                  <p:subTnLst>
                                    <p:animClr clrSpc="rgb" dir="cw">
                                      <p:cBhvr override="childStyle">
                                        <p:cTn dur="1" fill="hold" display="0" masterRel="nextClick" afterEffect="1"/>
                                        <p:tgtEl>
                                          <p:spTgt spid="218115">
                                            <p:txEl>
                                              <p:pRg st="9" end="9"/>
                                            </p:txEl>
                                          </p:spTgt>
                                        </p:tgtEl>
                                        <p:attrNameLst>
                                          <p:attrName>ppt_c</p:attrName>
                                        </p:attrNameLst>
                                      </p:cBhvr>
                                      <p:to>
                                        <a:srgbClr val="B2B2B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8115">
                                            <p:txEl>
                                              <p:pRg st="10" end="10"/>
                                            </p:txEl>
                                          </p:spTgt>
                                        </p:tgtEl>
                                        <p:attrNameLst>
                                          <p:attrName>style.visibility</p:attrName>
                                        </p:attrNameLst>
                                      </p:cBhvr>
                                      <p:to>
                                        <p:strVal val="visible"/>
                                      </p:to>
                                    </p:set>
                                    <p:animEffect transition="in" filter="dissolve">
                                      <p:cBhvr>
                                        <p:cTn id="57" dur="500"/>
                                        <p:tgtEl>
                                          <p:spTgt spid="218115">
                                            <p:txEl>
                                              <p:pRg st="10" end="10"/>
                                            </p:txEl>
                                          </p:spTgt>
                                        </p:tgtEl>
                                      </p:cBhvr>
                                    </p:animEffect>
                                  </p:childTnLst>
                                  <p:subTnLst>
                                    <p:animClr clrSpc="rgb" dir="cw">
                                      <p:cBhvr override="childStyle">
                                        <p:cTn dur="1" fill="hold" display="0" masterRel="nextClick" afterEffect="1"/>
                                        <p:tgtEl>
                                          <p:spTgt spid="218115">
                                            <p:txEl>
                                              <p:pRg st="10" end="10"/>
                                            </p:txEl>
                                          </p:spTgt>
                                        </p:tgtEl>
                                        <p:attrNameLst>
                                          <p:attrName>ppt_c</p:attrName>
                                        </p:attrNameLst>
                                      </p:cBhvr>
                                      <p:to>
                                        <a:srgbClr val="B2B2B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8115">
                                            <p:txEl>
                                              <p:pRg st="11" end="11"/>
                                            </p:txEl>
                                          </p:spTgt>
                                        </p:tgtEl>
                                        <p:attrNameLst>
                                          <p:attrName>style.visibility</p:attrName>
                                        </p:attrNameLst>
                                      </p:cBhvr>
                                      <p:to>
                                        <p:strVal val="visible"/>
                                      </p:to>
                                    </p:set>
                                    <p:animEffect transition="in" filter="dissolve">
                                      <p:cBhvr>
                                        <p:cTn id="62" dur="500"/>
                                        <p:tgtEl>
                                          <p:spTgt spid="218115">
                                            <p:txEl>
                                              <p:pRg st="11" end="11"/>
                                            </p:txEl>
                                          </p:spTgt>
                                        </p:tgtEl>
                                      </p:cBhvr>
                                    </p:animEffect>
                                  </p:childTnLst>
                                  <p:subTnLst>
                                    <p:animClr clrSpc="rgb" dir="cw">
                                      <p:cBhvr override="childStyle">
                                        <p:cTn dur="1" fill="hold" display="0" masterRel="nextClick" afterEffect="1"/>
                                        <p:tgtEl>
                                          <p:spTgt spid="218115">
                                            <p:txEl>
                                              <p:pRg st="11" end="11"/>
                                            </p:txEl>
                                          </p:spTgt>
                                        </p:tgtEl>
                                        <p:attrNameLst>
                                          <p:attrName>ppt_c</p:attrName>
                                        </p:attrNameLst>
                                      </p:cBhvr>
                                      <p:to>
                                        <a:srgbClr val="B2B2B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18115">
                                            <p:txEl>
                                              <p:pRg st="12" end="12"/>
                                            </p:txEl>
                                          </p:spTgt>
                                        </p:tgtEl>
                                        <p:attrNameLst>
                                          <p:attrName>style.visibility</p:attrName>
                                        </p:attrNameLst>
                                      </p:cBhvr>
                                      <p:to>
                                        <p:strVal val="visible"/>
                                      </p:to>
                                    </p:set>
                                    <p:animEffect transition="in" filter="dissolve">
                                      <p:cBhvr>
                                        <p:cTn id="67" dur="500"/>
                                        <p:tgtEl>
                                          <p:spTgt spid="218115">
                                            <p:txEl>
                                              <p:pRg st="12" end="12"/>
                                            </p:txEl>
                                          </p:spTgt>
                                        </p:tgtEl>
                                      </p:cBhvr>
                                    </p:animEffect>
                                  </p:childTnLst>
                                  <p:subTnLst>
                                    <p:animClr clrSpc="rgb" dir="cw">
                                      <p:cBhvr override="childStyle">
                                        <p:cTn dur="1" fill="hold" display="0" masterRel="nextClick" afterEffect="1"/>
                                        <p:tgtEl>
                                          <p:spTgt spid="218115">
                                            <p:txEl>
                                              <p:pRg st="12" end="12"/>
                                            </p:txEl>
                                          </p:spTgt>
                                        </p:tgtEl>
                                        <p:attrNameLst>
                                          <p:attrName>ppt_c</p:attrName>
                                        </p:attrNameLst>
                                      </p:cBhvr>
                                      <p:to>
                                        <a:srgbClr val="B2B2B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18116">
                                            <p:txEl>
                                              <p:pRg st="0" end="0"/>
                                            </p:txEl>
                                          </p:spTgt>
                                        </p:tgtEl>
                                        <p:attrNameLst>
                                          <p:attrName>style.visibility</p:attrName>
                                        </p:attrNameLst>
                                      </p:cBhvr>
                                      <p:to>
                                        <p:strVal val="visible"/>
                                      </p:to>
                                    </p:set>
                                    <p:animEffect transition="in" filter="dissolve">
                                      <p:cBhvr>
                                        <p:cTn id="72" dur="500"/>
                                        <p:tgtEl>
                                          <p:spTgt spid="218116">
                                            <p:txEl>
                                              <p:pRg st="0" end="0"/>
                                            </p:txEl>
                                          </p:spTgt>
                                        </p:tgtEl>
                                      </p:cBhvr>
                                    </p:animEffect>
                                  </p:childTnLst>
                                  <p:subTnLst>
                                    <p:animClr clrSpc="rgb" dir="cw">
                                      <p:cBhvr override="childStyle">
                                        <p:cTn dur="1" fill="hold" display="0" masterRel="nextClick" afterEffect="1"/>
                                        <p:tgtEl>
                                          <p:spTgt spid="218116">
                                            <p:txEl>
                                              <p:pRg st="0" end="0"/>
                                            </p:txEl>
                                          </p:spTgt>
                                        </p:tgtEl>
                                        <p:attrNameLst>
                                          <p:attrName>ppt_c</p:attrName>
                                        </p:attrNameLst>
                                      </p:cBhvr>
                                      <p:to>
                                        <a:srgbClr val="B2B2B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18116">
                                            <p:txEl>
                                              <p:pRg st="1" end="1"/>
                                            </p:txEl>
                                          </p:spTgt>
                                        </p:tgtEl>
                                        <p:attrNameLst>
                                          <p:attrName>style.visibility</p:attrName>
                                        </p:attrNameLst>
                                      </p:cBhvr>
                                      <p:to>
                                        <p:strVal val="visible"/>
                                      </p:to>
                                    </p:set>
                                    <p:animEffect transition="in" filter="dissolve">
                                      <p:cBhvr>
                                        <p:cTn id="77" dur="500"/>
                                        <p:tgtEl>
                                          <p:spTgt spid="218116">
                                            <p:txEl>
                                              <p:pRg st="1" end="1"/>
                                            </p:txEl>
                                          </p:spTgt>
                                        </p:tgtEl>
                                      </p:cBhvr>
                                    </p:animEffect>
                                  </p:childTnLst>
                                  <p:subTnLst>
                                    <p:animClr clrSpc="rgb" dir="cw">
                                      <p:cBhvr override="childStyle">
                                        <p:cTn dur="1" fill="hold" display="0" masterRel="nextClick" afterEffect="1"/>
                                        <p:tgtEl>
                                          <p:spTgt spid="218116">
                                            <p:txEl>
                                              <p:pRg st="1" end="1"/>
                                            </p:txEl>
                                          </p:spTgt>
                                        </p:tgtEl>
                                        <p:attrNameLst>
                                          <p:attrName>ppt_c</p:attrName>
                                        </p:attrNameLst>
                                      </p:cBhvr>
                                      <p:to>
                                        <a:srgbClr val="B2B2B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18116">
                                            <p:txEl>
                                              <p:pRg st="2" end="2"/>
                                            </p:txEl>
                                          </p:spTgt>
                                        </p:tgtEl>
                                        <p:attrNameLst>
                                          <p:attrName>style.visibility</p:attrName>
                                        </p:attrNameLst>
                                      </p:cBhvr>
                                      <p:to>
                                        <p:strVal val="visible"/>
                                      </p:to>
                                    </p:set>
                                    <p:animEffect transition="in" filter="dissolve">
                                      <p:cBhvr>
                                        <p:cTn id="82" dur="500"/>
                                        <p:tgtEl>
                                          <p:spTgt spid="218116">
                                            <p:txEl>
                                              <p:pRg st="2" end="2"/>
                                            </p:txEl>
                                          </p:spTgt>
                                        </p:tgtEl>
                                      </p:cBhvr>
                                    </p:animEffect>
                                  </p:childTnLst>
                                  <p:subTnLst>
                                    <p:animClr clrSpc="rgb" dir="cw">
                                      <p:cBhvr override="childStyle">
                                        <p:cTn dur="1" fill="hold" display="0" masterRel="nextClick" afterEffect="1"/>
                                        <p:tgtEl>
                                          <p:spTgt spid="218116">
                                            <p:txEl>
                                              <p:pRg st="2" end="2"/>
                                            </p:txEl>
                                          </p:spTgt>
                                        </p:tgtEl>
                                        <p:attrNameLst>
                                          <p:attrName>ppt_c</p:attrName>
                                        </p:attrNameLst>
                                      </p:cBhvr>
                                      <p:to>
                                        <a:srgbClr val="B2B2B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18116">
                                            <p:txEl>
                                              <p:pRg st="3" end="3"/>
                                            </p:txEl>
                                          </p:spTgt>
                                        </p:tgtEl>
                                        <p:attrNameLst>
                                          <p:attrName>style.visibility</p:attrName>
                                        </p:attrNameLst>
                                      </p:cBhvr>
                                      <p:to>
                                        <p:strVal val="visible"/>
                                      </p:to>
                                    </p:set>
                                    <p:animEffect transition="in" filter="dissolve">
                                      <p:cBhvr>
                                        <p:cTn id="87" dur="500"/>
                                        <p:tgtEl>
                                          <p:spTgt spid="218116">
                                            <p:txEl>
                                              <p:pRg st="3" end="3"/>
                                            </p:txEl>
                                          </p:spTgt>
                                        </p:tgtEl>
                                      </p:cBhvr>
                                    </p:animEffect>
                                  </p:childTnLst>
                                  <p:subTnLst>
                                    <p:animClr clrSpc="rgb" dir="cw">
                                      <p:cBhvr override="childStyle">
                                        <p:cTn dur="1" fill="hold" display="0" masterRel="nextClick" afterEffect="1"/>
                                        <p:tgtEl>
                                          <p:spTgt spid="218116">
                                            <p:txEl>
                                              <p:pRg st="3" end="3"/>
                                            </p:txEl>
                                          </p:spTgt>
                                        </p:tgtEl>
                                        <p:attrNameLst>
                                          <p:attrName>ppt_c</p:attrName>
                                        </p:attrNameLst>
                                      </p:cBhvr>
                                      <p:to>
                                        <a:srgbClr val="B2B2B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18116">
                                            <p:txEl>
                                              <p:pRg st="4" end="4"/>
                                            </p:txEl>
                                          </p:spTgt>
                                        </p:tgtEl>
                                        <p:attrNameLst>
                                          <p:attrName>style.visibility</p:attrName>
                                        </p:attrNameLst>
                                      </p:cBhvr>
                                      <p:to>
                                        <p:strVal val="visible"/>
                                      </p:to>
                                    </p:set>
                                    <p:animEffect transition="in" filter="dissolve">
                                      <p:cBhvr>
                                        <p:cTn id="92" dur="500"/>
                                        <p:tgtEl>
                                          <p:spTgt spid="218116">
                                            <p:txEl>
                                              <p:pRg st="4" end="4"/>
                                            </p:txEl>
                                          </p:spTgt>
                                        </p:tgtEl>
                                      </p:cBhvr>
                                    </p:animEffect>
                                  </p:childTnLst>
                                  <p:subTnLst>
                                    <p:animClr clrSpc="rgb" dir="cw">
                                      <p:cBhvr override="childStyle">
                                        <p:cTn dur="1" fill="hold" display="0" masterRel="nextClick" afterEffect="1"/>
                                        <p:tgtEl>
                                          <p:spTgt spid="218116">
                                            <p:txEl>
                                              <p:pRg st="4" end="4"/>
                                            </p:txEl>
                                          </p:spTgt>
                                        </p:tgtEl>
                                        <p:attrNameLst>
                                          <p:attrName>ppt_c</p:attrName>
                                        </p:attrNameLst>
                                      </p:cBhvr>
                                      <p:to>
                                        <a:srgbClr val="B2B2B2"/>
                                      </p:to>
                                    </p:animClr>
                                  </p:sub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18116">
                                            <p:txEl>
                                              <p:pRg st="5" end="5"/>
                                            </p:txEl>
                                          </p:spTgt>
                                        </p:tgtEl>
                                        <p:attrNameLst>
                                          <p:attrName>style.visibility</p:attrName>
                                        </p:attrNameLst>
                                      </p:cBhvr>
                                      <p:to>
                                        <p:strVal val="visible"/>
                                      </p:to>
                                    </p:set>
                                    <p:animEffect transition="in" filter="dissolve">
                                      <p:cBhvr>
                                        <p:cTn id="97" dur="500"/>
                                        <p:tgtEl>
                                          <p:spTgt spid="218116">
                                            <p:txEl>
                                              <p:pRg st="5" end="5"/>
                                            </p:txEl>
                                          </p:spTgt>
                                        </p:tgtEl>
                                      </p:cBhvr>
                                    </p:animEffect>
                                  </p:childTnLst>
                                  <p:subTnLst>
                                    <p:animClr clrSpc="rgb" dir="cw">
                                      <p:cBhvr override="childStyle">
                                        <p:cTn dur="1" fill="hold" display="0" masterRel="nextClick" afterEffect="1"/>
                                        <p:tgtEl>
                                          <p:spTgt spid="218116">
                                            <p:txEl>
                                              <p:pRg st="5" end="5"/>
                                            </p:txEl>
                                          </p:spTgt>
                                        </p:tgtEl>
                                        <p:attrNameLst>
                                          <p:attrName>ppt_c</p:attrName>
                                        </p:attrNameLst>
                                      </p:cBhvr>
                                      <p:to>
                                        <a:srgbClr val="B2B2B2"/>
                                      </p:to>
                                    </p:animClr>
                                  </p:sub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18116">
                                            <p:txEl>
                                              <p:pRg st="6" end="6"/>
                                            </p:txEl>
                                          </p:spTgt>
                                        </p:tgtEl>
                                        <p:attrNameLst>
                                          <p:attrName>style.visibility</p:attrName>
                                        </p:attrNameLst>
                                      </p:cBhvr>
                                      <p:to>
                                        <p:strVal val="visible"/>
                                      </p:to>
                                    </p:set>
                                    <p:animEffect transition="in" filter="dissolve">
                                      <p:cBhvr>
                                        <p:cTn id="102" dur="500"/>
                                        <p:tgtEl>
                                          <p:spTgt spid="218116">
                                            <p:txEl>
                                              <p:pRg st="6" end="6"/>
                                            </p:txEl>
                                          </p:spTgt>
                                        </p:tgtEl>
                                      </p:cBhvr>
                                    </p:animEffect>
                                  </p:childTnLst>
                                  <p:subTnLst>
                                    <p:animClr clrSpc="rgb" dir="cw">
                                      <p:cBhvr override="childStyle">
                                        <p:cTn dur="1" fill="hold" display="0" masterRel="nextClick" afterEffect="1"/>
                                        <p:tgtEl>
                                          <p:spTgt spid="218116">
                                            <p:txEl>
                                              <p:pRg st="6" end="6"/>
                                            </p:txEl>
                                          </p:spTgt>
                                        </p:tgtEl>
                                        <p:attrNameLst>
                                          <p:attrName>ppt_c</p:attrName>
                                        </p:attrNameLst>
                                      </p:cBhvr>
                                      <p:to>
                                        <a:srgbClr val="B2B2B2"/>
                                      </p:to>
                                    </p:animClr>
                                  </p:sub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18116">
                                            <p:txEl>
                                              <p:pRg st="7" end="7"/>
                                            </p:txEl>
                                          </p:spTgt>
                                        </p:tgtEl>
                                        <p:attrNameLst>
                                          <p:attrName>style.visibility</p:attrName>
                                        </p:attrNameLst>
                                      </p:cBhvr>
                                      <p:to>
                                        <p:strVal val="visible"/>
                                      </p:to>
                                    </p:set>
                                    <p:animEffect transition="in" filter="dissolve">
                                      <p:cBhvr>
                                        <p:cTn id="107" dur="500"/>
                                        <p:tgtEl>
                                          <p:spTgt spid="218116">
                                            <p:txEl>
                                              <p:pRg st="7" end="7"/>
                                            </p:txEl>
                                          </p:spTgt>
                                        </p:tgtEl>
                                      </p:cBhvr>
                                    </p:animEffect>
                                  </p:childTnLst>
                                  <p:subTnLst>
                                    <p:animClr clrSpc="rgb" dir="cw">
                                      <p:cBhvr override="childStyle">
                                        <p:cTn dur="1" fill="hold" display="0" masterRel="nextClick" afterEffect="1"/>
                                        <p:tgtEl>
                                          <p:spTgt spid="218116">
                                            <p:txEl>
                                              <p:pRg st="7" end="7"/>
                                            </p:txEl>
                                          </p:spTgt>
                                        </p:tgtEl>
                                        <p:attrNameLst>
                                          <p:attrName>ppt_c</p:attrName>
                                        </p:attrNameLst>
                                      </p:cBhvr>
                                      <p:to>
                                        <a:srgbClr val="B2B2B2"/>
                                      </p:to>
                                    </p:animClr>
                                  </p:sub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218116">
                                            <p:txEl>
                                              <p:pRg st="8" end="8"/>
                                            </p:txEl>
                                          </p:spTgt>
                                        </p:tgtEl>
                                        <p:attrNameLst>
                                          <p:attrName>style.visibility</p:attrName>
                                        </p:attrNameLst>
                                      </p:cBhvr>
                                      <p:to>
                                        <p:strVal val="visible"/>
                                      </p:to>
                                    </p:set>
                                    <p:animEffect transition="in" filter="dissolve">
                                      <p:cBhvr>
                                        <p:cTn id="112" dur="500"/>
                                        <p:tgtEl>
                                          <p:spTgt spid="218116">
                                            <p:txEl>
                                              <p:pRg st="8" end="8"/>
                                            </p:txEl>
                                          </p:spTgt>
                                        </p:tgtEl>
                                      </p:cBhvr>
                                    </p:animEffect>
                                  </p:childTnLst>
                                  <p:subTnLst>
                                    <p:animClr clrSpc="rgb" dir="cw">
                                      <p:cBhvr override="childStyle">
                                        <p:cTn dur="1" fill="hold" display="0" masterRel="nextClick" afterEffect="1"/>
                                        <p:tgtEl>
                                          <p:spTgt spid="218116">
                                            <p:txEl>
                                              <p:pRg st="8" end="8"/>
                                            </p:txEl>
                                          </p:spTgt>
                                        </p:tgtEl>
                                        <p:attrNameLst>
                                          <p:attrName>ppt_c</p:attrName>
                                        </p:attrNameLst>
                                      </p:cBhvr>
                                      <p:to>
                                        <a:srgbClr val="B2B2B2"/>
                                      </p:to>
                                    </p:animClr>
                                  </p:sub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218116">
                                            <p:txEl>
                                              <p:pRg st="9" end="9"/>
                                            </p:txEl>
                                          </p:spTgt>
                                        </p:tgtEl>
                                        <p:attrNameLst>
                                          <p:attrName>style.visibility</p:attrName>
                                        </p:attrNameLst>
                                      </p:cBhvr>
                                      <p:to>
                                        <p:strVal val="visible"/>
                                      </p:to>
                                    </p:set>
                                    <p:animEffect transition="in" filter="dissolve">
                                      <p:cBhvr>
                                        <p:cTn id="117" dur="500"/>
                                        <p:tgtEl>
                                          <p:spTgt spid="218116">
                                            <p:txEl>
                                              <p:pRg st="9" end="9"/>
                                            </p:txEl>
                                          </p:spTgt>
                                        </p:tgtEl>
                                      </p:cBhvr>
                                    </p:animEffect>
                                  </p:childTnLst>
                                  <p:subTnLst>
                                    <p:animClr clrSpc="rgb" dir="cw">
                                      <p:cBhvr override="childStyle">
                                        <p:cTn dur="1" fill="hold" display="0" masterRel="nextClick" afterEffect="1"/>
                                        <p:tgtEl>
                                          <p:spTgt spid="218116">
                                            <p:txEl>
                                              <p:pRg st="9" end="9"/>
                                            </p:txEl>
                                          </p:spTgt>
                                        </p:tgtEl>
                                        <p:attrNameLst>
                                          <p:attrName>ppt_c</p:attrName>
                                        </p:attrNameLst>
                                      </p:cBhvr>
                                      <p:to>
                                        <a:srgbClr val="B2B2B2"/>
                                      </p:to>
                                    </p:animClr>
                                  </p:sub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218116">
                                            <p:txEl>
                                              <p:pRg st="10" end="10"/>
                                            </p:txEl>
                                          </p:spTgt>
                                        </p:tgtEl>
                                        <p:attrNameLst>
                                          <p:attrName>style.visibility</p:attrName>
                                        </p:attrNameLst>
                                      </p:cBhvr>
                                      <p:to>
                                        <p:strVal val="visible"/>
                                      </p:to>
                                    </p:set>
                                    <p:animEffect transition="in" filter="dissolve">
                                      <p:cBhvr>
                                        <p:cTn id="122" dur="500"/>
                                        <p:tgtEl>
                                          <p:spTgt spid="218116">
                                            <p:txEl>
                                              <p:pRg st="10" end="10"/>
                                            </p:txEl>
                                          </p:spTgt>
                                        </p:tgtEl>
                                      </p:cBhvr>
                                    </p:animEffect>
                                  </p:childTnLst>
                                  <p:subTnLst>
                                    <p:animClr clrSpc="rgb" dir="cw">
                                      <p:cBhvr override="childStyle">
                                        <p:cTn dur="1" fill="hold" display="0" masterRel="nextClick" afterEffect="1"/>
                                        <p:tgtEl>
                                          <p:spTgt spid="218116">
                                            <p:txEl>
                                              <p:pRg st="10" end="10"/>
                                            </p:txEl>
                                          </p:spTgt>
                                        </p:tgtEl>
                                        <p:attrNameLst>
                                          <p:attrName>ppt_c</p:attrName>
                                        </p:attrNameLst>
                                      </p:cBhvr>
                                      <p:to>
                                        <a:srgbClr val="B2B2B2"/>
                                      </p:to>
                                    </p:animClr>
                                  </p:sub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218116">
                                            <p:txEl>
                                              <p:pRg st="11" end="11"/>
                                            </p:txEl>
                                          </p:spTgt>
                                        </p:tgtEl>
                                        <p:attrNameLst>
                                          <p:attrName>style.visibility</p:attrName>
                                        </p:attrNameLst>
                                      </p:cBhvr>
                                      <p:to>
                                        <p:strVal val="visible"/>
                                      </p:to>
                                    </p:set>
                                    <p:animEffect transition="in" filter="dissolve">
                                      <p:cBhvr>
                                        <p:cTn id="127" dur="500"/>
                                        <p:tgtEl>
                                          <p:spTgt spid="218116">
                                            <p:txEl>
                                              <p:pRg st="11" end="11"/>
                                            </p:txEl>
                                          </p:spTgt>
                                        </p:tgtEl>
                                      </p:cBhvr>
                                    </p:animEffect>
                                  </p:childTnLst>
                                  <p:subTnLst>
                                    <p:animClr clrSpc="rgb" dir="cw">
                                      <p:cBhvr override="childStyle">
                                        <p:cTn dur="1" fill="hold" display="0" masterRel="nextClick" afterEffect="1"/>
                                        <p:tgtEl>
                                          <p:spTgt spid="218116">
                                            <p:txEl>
                                              <p:pRg st="11" end="11"/>
                                            </p:txEl>
                                          </p:spTgt>
                                        </p:tgtEl>
                                        <p:attrNameLst>
                                          <p:attrName>ppt_c</p:attrName>
                                        </p:attrNameLst>
                                      </p:cBhvr>
                                      <p:to>
                                        <a:srgbClr val="B2B2B2"/>
                                      </p:to>
                                    </p:animClr>
                                  </p:sub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218116">
                                            <p:txEl>
                                              <p:pRg st="12" end="12"/>
                                            </p:txEl>
                                          </p:spTgt>
                                        </p:tgtEl>
                                        <p:attrNameLst>
                                          <p:attrName>style.visibility</p:attrName>
                                        </p:attrNameLst>
                                      </p:cBhvr>
                                      <p:to>
                                        <p:strVal val="visible"/>
                                      </p:to>
                                    </p:set>
                                    <p:animEffect transition="in" filter="dissolve">
                                      <p:cBhvr>
                                        <p:cTn id="132" dur="500"/>
                                        <p:tgtEl>
                                          <p:spTgt spid="218116">
                                            <p:txEl>
                                              <p:pRg st="12" end="12"/>
                                            </p:txEl>
                                          </p:spTgt>
                                        </p:tgtEl>
                                      </p:cBhvr>
                                    </p:animEffect>
                                  </p:childTnLst>
                                  <p:subTnLst>
                                    <p:animClr clrSpc="rgb" dir="cw">
                                      <p:cBhvr override="childStyle">
                                        <p:cTn dur="1" fill="hold" display="0" masterRel="nextClick" afterEffect="1"/>
                                        <p:tgtEl>
                                          <p:spTgt spid="218116">
                                            <p:txEl>
                                              <p:pRg st="12" end="12"/>
                                            </p:txEl>
                                          </p:spTgt>
                                        </p:tgtEl>
                                        <p:attrNameLst>
                                          <p:attrName>ppt_c</p:attrName>
                                        </p:attrNameLst>
                                      </p:cBhvr>
                                      <p:to>
                                        <a:srgbClr val="B2B2B2"/>
                                      </p:to>
                                    </p:animClr>
                                  </p:sub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18116">
                                            <p:txEl>
                                              <p:pRg st="13" end="13"/>
                                            </p:txEl>
                                          </p:spTgt>
                                        </p:tgtEl>
                                        <p:attrNameLst>
                                          <p:attrName>style.visibility</p:attrName>
                                        </p:attrNameLst>
                                      </p:cBhvr>
                                      <p:to>
                                        <p:strVal val="visible"/>
                                      </p:to>
                                    </p:set>
                                    <p:animEffect transition="in" filter="dissolve">
                                      <p:cBhvr>
                                        <p:cTn id="137" dur="500"/>
                                        <p:tgtEl>
                                          <p:spTgt spid="218116">
                                            <p:txEl>
                                              <p:pRg st="13" end="13"/>
                                            </p:txEl>
                                          </p:spTgt>
                                        </p:tgtEl>
                                      </p:cBhvr>
                                    </p:animEffect>
                                  </p:childTnLst>
                                  <p:subTnLst>
                                    <p:animClr clrSpc="rgb" dir="cw">
                                      <p:cBhvr override="childStyle">
                                        <p:cTn dur="1" fill="hold" display="0" masterRel="nextClick" afterEffect="1"/>
                                        <p:tgtEl>
                                          <p:spTgt spid="218116">
                                            <p:txEl>
                                              <p:pRg st="13" end="1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2" autoUpdateAnimBg="0"/>
      <p:bldP spid="218116" grpId="0" build="p" bldLvl="2"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mtClean="0"/>
              <a:t>Solution</a:t>
            </a:r>
          </a:p>
        </p:txBody>
      </p:sp>
      <p:sp>
        <p:nvSpPr>
          <p:cNvPr id="219139" name="Rectangle 3"/>
          <p:cNvSpPr>
            <a:spLocks noGrp="1" noChangeArrowheads="1"/>
          </p:cNvSpPr>
          <p:nvPr>
            <p:ph type="body" sz="half" idx="1"/>
          </p:nvPr>
        </p:nvSpPr>
        <p:spPr>
          <a:xfrm>
            <a:off x="1219200" y="1524000"/>
            <a:ext cx="3810000" cy="5334000"/>
          </a:xfrm>
        </p:spPr>
        <p:txBody>
          <a:bodyPr/>
          <a:lstStyle/>
          <a:p>
            <a:r>
              <a:rPr lang="en-US" sz="2400" smtClean="0"/>
              <a:t>Step #9</a:t>
            </a:r>
          </a:p>
          <a:p>
            <a:pPr lvl="1"/>
            <a:r>
              <a:rPr lang="en-US" sz="2000" smtClean="0"/>
              <a:t>Haul</a:t>
            </a:r>
          </a:p>
          <a:p>
            <a:pPr lvl="1">
              <a:buFontTx/>
              <a:buNone/>
            </a:pPr>
            <a:r>
              <a:rPr lang="en-US" sz="2000" smtClean="0">
                <a:solidFill>
                  <a:srgbClr val="FF3300"/>
                </a:solidFill>
              </a:rPr>
              <a:t>12,890	REQPP</a:t>
            </a:r>
            <a:endParaRPr lang="en-US" sz="2000" smtClean="0"/>
          </a:p>
          <a:p>
            <a:pPr lvl="1">
              <a:buFontTx/>
              <a:buNone/>
            </a:pPr>
            <a:r>
              <a:rPr lang="en-US" sz="2000" smtClean="0">
                <a:solidFill>
                  <a:srgbClr val="FF3300"/>
                </a:solidFill>
              </a:rPr>
              <a:t>4th gear  8 mph</a:t>
            </a:r>
          </a:p>
          <a:p>
            <a:pPr lvl="1"/>
            <a:r>
              <a:rPr lang="en-US" sz="2000" smtClean="0"/>
              <a:t>Return</a:t>
            </a:r>
          </a:p>
          <a:p>
            <a:pPr lvl="1">
              <a:buFontTx/>
              <a:buNone/>
            </a:pPr>
            <a:r>
              <a:rPr lang="en-US" sz="2000" smtClean="0">
                <a:solidFill>
                  <a:srgbClr val="FF3300"/>
                </a:solidFill>
              </a:rPr>
              <a:t>-1,332	REQPP</a:t>
            </a:r>
          </a:p>
          <a:p>
            <a:pPr lvl="1">
              <a:buFontTx/>
              <a:buNone/>
            </a:pPr>
            <a:r>
              <a:rPr lang="en-US" sz="2000" smtClean="0">
                <a:solidFill>
                  <a:srgbClr val="FF3300"/>
                </a:solidFill>
              </a:rPr>
              <a:t>8th gear  26 mph</a:t>
            </a:r>
            <a:endParaRPr lang="en-US" sz="2000" smtClean="0"/>
          </a:p>
          <a:p>
            <a:r>
              <a:rPr lang="en-US" sz="2400" smtClean="0"/>
              <a:t>Step #10</a:t>
            </a:r>
          </a:p>
          <a:p>
            <a:pPr lvl="1">
              <a:buFontTx/>
              <a:buNone/>
            </a:pPr>
            <a:r>
              <a:rPr lang="en-US" sz="2000" smtClean="0">
                <a:solidFill>
                  <a:srgbClr val="FF3300"/>
                </a:solidFill>
              </a:rPr>
              <a:t>9.38	HT</a:t>
            </a:r>
          </a:p>
          <a:p>
            <a:pPr lvl="1">
              <a:buFontTx/>
              <a:buNone/>
            </a:pPr>
            <a:r>
              <a:rPr lang="en-US" sz="2000" smtClean="0">
                <a:solidFill>
                  <a:srgbClr val="FF3300"/>
                </a:solidFill>
              </a:rPr>
              <a:t>2.88	RT</a:t>
            </a:r>
          </a:p>
          <a:p>
            <a:pPr lvl="1">
              <a:buFontTx/>
              <a:buNone/>
            </a:pPr>
            <a:r>
              <a:rPr lang="en-US" sz="2000" smtClean="0">
                <a:solidFill>
                  <a:srgbClr val="FF3300"/>
                </a:solidFill>
              </a:rPr>
              <a:t>13.99	CT</a:t>
            </a:r>
            <a:endParaRPr lang="en-US" sz="2000" smtClean="0"/>
          </a:p>
        </p:txBody>
      </p:sp>
      <p:sp>
        <p:nvSpPr>
          <p:cNvPr id="219140" name="Rectangle 4"/>
          <p:cNvSpPr>
            <a:spLocks noGrp="1" noChangeArrowheads="1"/>
          </p:cNvSpPr>
          <p:nvPr>
            <p:ph type="body" sz="half" idx="2"/>
          </p:nvPr>
        </p:nvSpPr>
        <p:spPr>
          <a:xfrm>
            <a:off x="5105400" y="1447800"/>
            <a:ext cx="3810000" cy="5257800"/>
          </a:xfrm>
        </p:spPr>
        <p:txBody>
          <a:bodyPr/>
          <a:lstStyle/>
          <a:p>
            <a:endParaRPr lang="en-US" smtClean="0"/>
          </a:p>
          <a:p>
            <a:r>
              <a:rPr lang="en-US" sz="2400" smtClean="0"/>
              <a:t>Step #11</a:t>
            </a:r>
          </a:p>
          <a:p>
            <a:pPr lvl="1">
              <a:buFontTx/>
              <a:buNone/>
            </a:pPr>
            <a:r>
              <a:rPr lang="en-US" sz="2000" smtClean="0">
                <a:solidFill>
                  <a:srgbClr val="FF3300"/>
                </a:solidFill>
              </a:rPr>
              <a:t>4.29	TPH</a:t>
            </a:r>
            <a:endParaRPr lang="en-US" smtClean="0"/>
          </a:p>
          <a:p>
            <a:r>
              <a:rPr lang="en-US" sz="2400" smtClean="0"/>
              <a:t>Step #12 </a:t>
            </a:r>
          </a:p>
          <a:p>
            <a:pPr lvl="1">
              <a:buFontTx/>
              <a:buNone/>
            </a:pPr>
            <a:r>
              <a:rPr lang="en-US" sz="2000" smtClean="0">
                <a:solidFill>
                  <a:srgbClr val="FF3300"/>
                </a:solidFill>
              </a:rPr>
              <a:t>36 	LCYPH</a:t>
            </a:r>
            <a:endParaRPr lang="en-US" smtClean="0"/>
          </a:p>
          <a:p>
            <a:r>
              <a:rPr lang="en-US" sz="2400" smtClean="0"/>
              <a:t>Step #13</a:t>
            </a:r>
            <a:endParaRPr lang="en-US" smtClean="0"/>
          </a:p>
          <a:p>
            <a:pPr lvl="1">
              <a:buFontTx/>
              <a:buNone/>
            </a:pPr>
            <a:r>
              <a:rPr lang="en-US" sz="2000" smtClean="0">
                <a:solidFill>
                  <a:srgbClr val="FF3300"/>
                </a:solidFill>
              </a:rPr>
              <a:t>22 	CCYPH</a:t>
            </a:r>
            <a:endParaRPr lang="en-US" smtClean="0"/>
          </a:p>
          <a:p>
            <a:r>
              <a:rPr lang="en-US" sz="2400" smtClean="0"/>
              <a:t>Step #14</a:t>
            </a:r>
          </a:p>
          <a:p>
            <a:pPr lvl="1">
              <a:buFontTx/>
              <a:buNone/>
            </a:pPr>
            <a:r>
              <a:rPr lang="en-US" sz="2000" smtClean="0">
                <a:solidFill>
                  <a:srgbClr val="FF3300"/>
                </a:solidFill>
              </a:rPr>
              <a:t>1,325.76   Hrs Req</a:t>
            </a:r>
          </a:p>
          <a:p>
            <a:r>
              <a:rPr lang="en-US" sz="2400" smtClean="0"/>
              <a:t>Step #15</a:t>
            </a:r>
          </a:p>
          <a:p>
            <a:pPr lvl="1">
              <a:buFontTx/>
              <a:buNone/>
            </a:pPr>
            <a:r>
              <a:rPr lang="en-US" sz="2000" smtClean="0">
                <a:solidFill>
                  <a:srgbClr val="3333FF"/>
                </a:solidFill>
              </a:rPr>
              <a:t>133    Days</a:t>
            </a:r>
            <a:endParaRPr lang="en-US" sz="20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dissolve">
                                      <p:cBhvr>
                                        <p:cTn id="7" dur="500"/>
                                        <p:tgtEl>
                                          <p:spTgt spid="219139">
                                            <p:txEl>
                                              <p:pRg st="0" end="0"/>
                                            </p:txEl>
                                          </p:spTgt>
                                        </p:tgtEl>
                                      </p:cBhvr>
                                    </p:animEffect>
                                  </p:childTnLst>
                                  <p:subTnLst>
                                    <p:animClr clrSpc="rgb" dir="cw">
                                      <p:cBhvr override="childStyle">
                                        <p:cTn dur="1" fill="hold" display="0" masterRel="nextClick" afterEffect="1"/>
                                        <p:tgtEl>
                                          <p:spTgt spid="21913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dissolve">
                                      <p:cBhvr>
                                        <p:cTn id="12" dur="500"/>
                                        <p:tgtEl>
                                          <p:spTgt spid="219139">
                                            <p:txEl>
                                              <p:pRg st="1" end="1"/>
                                            </p:txEl>
                                          </p:spTgt>
                                        </p:tgtEl>
                                      </p:cBhvr>
                                    </p:animEffect>
                                  </p:childTnLst>
                                  <p:subTnLst>
                                    <p:animClr clrSpc="rgb" dir="cw">
                                      <p:cBhvr override="childStyle">
                                        <p:cTn dur="1" fill="hold" display="0" masterRel="nextClick" afterEffect="1"/>
                                        <p:tgtEl>
                                          <p:spTgt spid="21913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9139">
                                            <p:txEl>
                                              <p:pRg st="2" end="2"/>
                                            </p:txEl>
                                          </p:spTgt>
                                        </p:tgtEl>
                                        <p:attrNameLst>
                                          <p:attrName>style.visibility</p:attrName>
                                        </p:attrNameLst>
                                      </p:cBhvr>
                                      <p:to>
                                        <p:strVal val="visible"/>
                                      </p:to>
                                    </p:set>
                                    <p:animEffect transition="in" filter="dissolve">
                                      <p:cBhvr>
                                        <p:cTn id="17" dur="500"/>
                                        <p:tgtEl>
                                          <p:spTgt spid="219139">
                                            <p:txEl>
                                              <p:pRg st="2" end="2"/>
                                            </p:txEl>
                                          </p:spTgt>
                                        </p:tgtEl>
                                      </p:cBhvr>
                                    </p:animEffect>
                                  </p:childTnLst>
                                  <p:subTnLst>
                                    <p:animClr clrSpc="rgb" dir="cw">
                                      <p:cBhvr override="childStyle">
                                        <p:cTn dur="1" fill="hold" display="0" masterRel="nextClick" afterEffect="1"/>
                                        <p:tgtEl>
                                          <p:spTgt spid="21913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9139">
                                            <p:txEl>
                                              <p:pRg st="3" end="3"/>
                                            </p:txEl>
                                          </p:spTgt>
                                        </p:tgtEl>
                                        <p:attrNameLst>
                                          <p:attrName>style.visibility</p:attrName>
                                        </p:attrNameLst>
                                      </p:cBhvr>
                                      <p:to>
                                        <p:strVal val="visible"/>
                                      </p:to>
                                    </p:set>
                                    <p:animEffect transition="in" filter="dissolve">
                                      <p:cBhvr>
                                        <p:cTn id="22" dur="500"/>
                                        <p:tgtEl>
                                          <p:spTgt spid="219139">
                                            <p:txEl>
                                              <p:pRg st="3" end="3"/>
                                            </p:txEl>
                                          </p:spTgt>
                                        </p:tgtEl>
                                      </p:cBhvr>
                                    </p:animEffect>
                                  </p:childTnLst>
                                  <p:subTnLst>
                                    <p:animClr clrSpc="rgb" dir="cw">
                                      <p:cBhvr override="childStyle">
                                        <p:cTn dur="1" fill="hold" display="0" masterRel="nextClick" afterEffect="1"/>
                                        <p:tgtEl>
                                          <p:spTgt spid="219139">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9139">
                                            <p:txEl>
                                              <p:pRg st="4" end="4"/>
                                            </p:txEl>
                                          </p:spTgt>
                                        </p:tgtEl>
                                        <p:attrNameLst>
                                          <p:attrName>style.visibility</p:attrName>
                                        </p:attrNameLst>
                                      </p:cBhvr>
                                      <p:to>
                                        <p:strVal val="visible"/>
                                      </p:to>
                                    </p:set>
                                    <p:animEffect transition="in" filter="dissolve">
                                      <p:cBhvr>
                                        <p:cTn id="27" dur="500"/>
                                        <p:tgtEl>
                                          <p:spTgt spid="219139">
                                            <p:txEl>
                                              <p:pRg st="4" end="4"/>
                                            </p:txEl>
                                          </p:spTgt>
                                        </p:tgtEl>
                                      </p:cBhvr>
                                    </p:animEffect>
                                  </p:childTnLst>
                                  <p:subTnLst>
                                    <p:animClr clrSpc="rgb" dir="cw">
                                      <p:cBhvr override="childStyle">
                                        <p:cTn dur="1" fill="hold" display="0" masterRel="nextClick" afterEffect="1"/>
                                        <p:tgtEl>
                                          <p:spTgt spid="219139">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9139">
                                            <p:txEl>
                                              <p:pRg st="5" end="5"/>
                                            </p:txEl>
                                          </p:spTgt>
                                        </p:tgtEl>
                                        <p:attrNameLst>
                                          <p:attrName>style.visibility</p:attrName>
                                        </p:attrNameLst>
                                      </p:cBhvr>
                                      <p:to>
                                        <p:strVal val="visible"/>
                                      </p:to>
                                    </p:set>
                                    <p:animEffect transition="in" filter="dissolve">
                                      <p:cBhvr>
                                        <p:cTn id="32" dur="500"/>
                                        <p:tgtEl>
                                          <p:spTgt spid="219139">
                                            <p:txEl>
                                              <p:pRg st="5" end="5"/>
                                            </p:txEl>
                                          </p:spTgt>
                                        </p:tgtEl>
                                      </p:cBhvr>
                                    </p:animEffect>
                                  </p:childTnLst>
                                  <p:subTnLst>
                                    <p:animClr clrSpc="rgb" dir="cw">
                                      <p:cBhvr override="childStyle">
                                        <p:cTn dur="1" fill="hold" display="0" masterRel="nextClick" afterEffect="1"/>
                                        <p:tgtEl>
                                          <p:spTgt spid="219139">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9139">
                                            <p:txEl>
                                              <p:pRg st="6" end="6"/>
                                            </p:txEl>
                                          </p:spTgt>
                                        </p:tgtEl>
                                        <p:attrNameLst>
                                          <p:attrName>style.visibility</p:attrName>
                                        </p:attrNameLst>
                                      </p:cBhvr>
                                      <p:to>
                                        <p:strVal val="visible"/>
                                      </p:to>
                                    </p:set>
                                    <p:animEffect transition="in" filter="dissolve">
                                      <p:cBhvr>
                                        <p:cTn id="37" dur="500"/>
                                        <p:tgtEl>
                                          <p:spTgt spid="219139">
                                            <p:txEl>
                                              <p:pRg st="6" end="6"/>
                                            </p:txEl>
                                          </p:spTgt>
                                        </p:tgtEl>
                                      </p:cBhvr>
                                    </p:animEffect>
                                  </p:childTnLst>
                                  <p:subTnLst>
                                    <p:animClr clrSpc="rgb" dir="cw">
                                      <p:cBhvr override="childStyle">
                                        <p:cTn dur="1" fill="hold" display="0" masterRel="nextClick" afterEffect="1"/>
                                        <p:tgtEl>
                                          <p:spTgt spid="219139">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9139">
                                            <p:txEl>
                                              <p:pRg st="7" end="7"/>
                                            </p:txEl>
                                          </p:spTgt>
                                        </p:tgtEl>
                                        <p:attrNameLst>
                                          <p:attrName>style.visibility</p:attrName>
                                        </p:attrNameLst>
                                      </p:cBhvr>
                                      <p:to>
                                        <p:strVal val="visible"/>
                                      </p:to>
                                    </p:set>
                                    <p:animEffect transition="in" filter="dissolve">
                                      <p:cBhvr>
                                        <p:cTn id="42" dur="500"/>
                                        <p:tgtEl>
                                          <p:spTgt spid="219139">
                                            <p:txEl>
                                              <p:pRg st="7" end="7"/>
                                            </p:txEl>
                                          </p:spTgt>
                                        </p:tgtEl>
                                      </p:cBhvr>
                                    </p:animEffect>
                                  </p:childTnLst>
                                  <p:subTnLst>
                                    <p:animClr clrSpc="rgb" dir="cw">
                                      <p:cBhvr override="childStyle">
                                        <p:cTn dur="1" fill="hold" display="0" masterRel="nextClick" afterEffect="1"/>
                                        <p:tgtEl>
                                          <p:spTgt spid="219139">
                                            <p:txEl>
                                              <p:pRg st="7" end="7"/>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9139">
                                            <p:txEl>
                                              <p:pRg st="8" end="8"/>
                                            </p:txEl>
                                          </p:spTgt>
                                        </p:tgtEl>
                                        <p:attrNameLst>
                                          <p:attrName>style.visibility</p:attrName>
                                        </p:attrNameLst>
                                      </p:cBhvr>
                                      <p:to>
                                        <p:strVal val="visible"/>
                                      </p:to>
                                    </p:set>
                                    <p:animEffect transition="in" filter="dissolve">
                                      <p:cBhvr>
                                        <p:cTn id="47" dur="500"/>
                                        <p:tgtEl>
                                          <p:spTgt spid="219139">
                                            <p:txEl>
                                              <p:pRg st="8" end="8"/>
                                            </p:txEl>
                                          </p:spTgt>
                                        </p:tgtEl>
                                      </p:cBhvr>
                                    </p:animEffect>
                                  </p:childTnLst>
                                  <p:subTnLst>
                                    <p:animClr clrSpc="rgb" dir="cw">
                                      <p:cBhvr override="childStyle">
                                        <p:cTn dur="1" fill="hold" display="0" masterRel="nextClick" afterEffect="1"/>
                                        <p:tgtEl>
                                          <p:spTgt spid="219139">
                                            <p:txEl>
                                              <p:pRg st="8" end="8"/>
                                            </p:txEl>
                                          </p:spTgt>
                                        </p:tgtEl>
                                        <p:attrNameLst>
                                          <p:attrName>ppt_c</p:attrName>
                                        </p:attrNameLst>
                                      </p:cBhvr>
                                      <p:to>
                                        <a:srgbClr val="B2B2B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9139">
                                            <p:txEl>
                                              <p:pRg st="9" end="9"/>
                                            </p:txEl>
                                          </p:spTgt>
                                        </p:tgtEl>
                                        <p:attrNameLst>
                                          <p:attrName>style.visibility</p:attrName>
                                        </p:attrNameLst>
                                      </p:cBhvr>
                                      <p:to>
                                        <p:strVal val="visible"/>
                                      </p:to>
                                    </p:set>
                                    <p:animEffect transition="in" filter="dissolve">
                                      <p:cBhvr>
                                        <p:cTn id="52" dur="500"/>
                                        <p:tgtEl>
                                          <p:spTgt spid="219139">
                                            <p:txEl>
                                              <p:pRg st="9" end="9"/>
                                            </p:txEl>
                                          </p:spTgt>
                                        </p:tgtEl>
                                      </p:cBhvr>
                                    </p:animEffect>
                                  </p:childTnLst>
                                  <p:subTnLst>
                                    <p:animClr clrSpc="rgb" dir="cw">
                                      <p:cBhvr override="childStyle">
                                        <p:cTn dur="1" fill="hold" display="0" masterRel="nextClick" afterEffect="1"/>
                                        <p:tgtEl>
                                          <p:spTgt spid="219139">
                                            <p:txEl>
                                              <p:pRg st="9" end="9"/>
                                            </p:txEl>
                                          </p:spTgt>
                                        </p:tgtEl>
                                        <p:attrNameLst>
                                          <p:attrName>ppt_c</p:attrName>
                                        </p:attrNameLst>
                                      </p:cBhvr>
                                      <p:to>
                                        <a:srgbClr val="B2B2B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9139">
                                            <p:txEl>
                                              <p:pRg st="10" end="10"/>
                                            </p:txEl>
                                          </p:spTgt>
                                        </p:tgtEl>
                                        <p:attrNameLst>
                                          <p:attrName>style.visibility</p:attrName>
                                        </p:attrNameLst>
                                      </p:cBhvr>
                                      <p:to>
                                        <p:strVal val="visible"/>
                                      </p:to>
                                    </p:set>
                                    <p:animEffect transition="in" filter="dissolve">
                                      <p:cBhvr>
                                        <p:cTn id="57" dur="500"/>
                                        <p:tgtEl>
                                          <p:spTgt spid="219139">
                                            <p:txEl>
                                              <p:pRg st="10" end="10"/>
                                            </p:txEl>
                                          </p:spTgt>
                                        </p:tgtEl>
                                      </p:cBhvr>
                                    </p:animEffect>
                                  </p:childTnLst>
                                  <p:subTnLst>
                                    <p:animClr clrSpc="rgb" dir="cw">
                                      <p:cBhvr override="childStyle">
                                        <p:cTn dur="1" fill="hold" display="0" masterRel="nextClick" afterEffect="1"/>
                                        <p:tgtEl>
                                          <p:spTgt spid="219139">
                                            <p:txEl>
                                              <p:pRg st="10" end="10"/>
                                            </p:txEl>
                                          </p:spTgt>
                                        </p:tgtEl>
                                        <p:attrNameLst>
                                          <p:attrName>ppt_c</p:attrName>
                                        </p:attrNameLst>
                                      </p:cBhvr>
                                      <p:to>
                                        <a:srgbClr val="B2B2B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9140">
                                            <p:txEl>
                                              <p:pRg st="1" end="1"/>
                                            </p:txEl>
                                          </p:spTgt>
                                        </p:tgtEl>
                                        <p:attrNameLst>
                                          <p:attrName>style.visibility</p:attrName>
                                        </p:attrNameLst>
                                      </p:cBhvr>
                                      <p:to>
                                        <p:strVal val="visible"/>
                                      </p:to>
                                    </p:set>
                                    <p:animEffect transition="in" filter="dissolve">
                                      <p:cBhvr>
                                        <p:cTn id="62" dur="500"/>
                                        <p:tgtEl>
                                          <p:spTgt spid="219140">
                                            <p:txEl>
                                              <p:pRg st="1" end="1"/>
                                            </p:txEl>
                                          </p:spTgt>
                                        </p:tgtEl>
                                      </p:cBhvr>
                                    </p:animEffect>
                                  </p:childTnLst>
                                  <p:subTnLst>
                                    <p:animClr clrSpc="rgb" dir="cw">
                                      <p:cBhvr override="childStyle">
                                        <p:cTn dur="1" fill="hold" display="0" masterRel="nextClick" afterEffect="1"/>
                                        <p:tgtEl>
                                          <p:spTgt spid="219140">
                                            <p:txEl>
                                              <p:pRg st="1" end="1"/>
                                            </p:txEl>
                                          </p:spTgt>
                                        </p:tgtEl>
                                        <p:attrNameLst>
                                          <p:attrName>ppt_c</p:attrName>
                                        </p:attrNameLst>
                                      </p:cBhvr>
                                      <p:to>
                                        <a:srgbClr val="B2B2B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19140">
                                            <p:txEl>
                                              <p:pRg st="2" end="2"/>
                                            </p:txEl>
                                          </p:spTgt>
                                        </p:tgtEl>
                                        <p:attrNameLst>
                                          <p:attrName>style.visibility</p:attrName>
                                        </p:attrNameLst>
                                      </p:cBhvr>
                                      <p:to>
                                        <p:strVal val="visible"/>
                                      </p:to>
                                    </p:set>
                                    <p:animEffect transition="in" filter="dissolve">
                                      <p:cBhvr>
                                        <p:cTn id="67" dur="500"/>
                                        <p:tgtEl>
                                          <p:spTgt spid="219140">
                                            <p:txEl>
                                              <p:pRg st="2" end="2"/>
                                            </p:txEl>
                                          </p:spTgt>
                                        </p:tgtEl>
                                      </p:cBhvr>
                                    </p:animEffect>
                                  </p:childTnLst>
                                  <p:subTnLst>
                                    <p:animClr clrSpc="rgb" dir="cw">
                                      <p:cBhvr override="childStyle">
                                        <p:cTn dur="1" fill="hold" display="0" masterRel="nextClick" afterEffect="1"/>
                                        <p:tgtEl>
                                          <p:spTgt spid="219140">
                                            <p:txEl>
                                              <p:pRg st="2" end="2"/>
                                            </p:txEl>
                                          </p:spTgt>
                                        </p:tgtEl>
                                        <p:attrNameLst>
                                          <p:attrName>ppt_c</p:attrName>
                                        </p:attrNameLst>
                                      </p:cBhvr>
                                      <p:to>
                                        <a:srgbClr val="B2B2B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19140">
                                            <p:txEl>
                                              <p:pRg st="3" end="3"/>
                                            </p:txEl>
                                          </p:spTgt>
                                        </p:tgtEl>
                                        <p:attrNameLst>
                                          <p:attrName>style.visibility</p:attrName>
                                        </p:attrNameLst>
                                      </p:cBhvr>
                                      <p:to>
                                        <p:strVal val="visible"/>
                                      </p:to>
                                    </p:set>
                                    <p:animEffect transition="in" filter="dissolve">
                                      <p:cBhvr>
                                        <p:cTn id="72" dur="500"/>
                                        <p:tgtEl>
                                          <p:spTgt spid="219140">
                                            <p:txEl>
                                              <p:pRg st="3" end="3"/>
                                            </p:txEl>
                                          </p:spTgt>
                                        </p:tgtEl>
                                      </p:cBhvr>
                                    </p:animEffect>
                                  </p:childTnLst>
                                  <p:subTnLst>
                                    <p:animClr clrSpc="rgb" dir="cw">
                                      <p:cBhvr override="childStyle">
                                        <p:cTn dur="1" fill="hold" display="0" masterRel="nextClick" afterEffect="1"/>
                                        <p:tgtEl>
                                          <p:spTgt spid="219140">
                                            <p:txEl>
                                              <p:pRg st="3" end="3"/>
                                            </p:txEl>
                                          </p:spTgt>
                                        </p:tgtEl>
                                        <p:attrNameLst>
                                          <p:attrName>ppt_c</p:attrName>
                                        </p:attrNameLst>
                                      </p:cBhvr>
                                      <p:to>
                                        <a:srgbClr val="B2B2B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19140">
                                            <p:txEl>
                                              <p:pRg st="4" end="4"/>
                                            </p:txEl>
                                          </p:spTgt>
                                        </p:tgtEl>
                                        <p:attrNameLst>
                                          <p:attrName>style.visibility</p:attrName>
                                        </p:attrNameLst>
                                      </p:cBhvr>
                                      <p:to>
                                        <p:strVal val="visible"/>
                                      </p:to>
                                    </p:set>
                                    <p:animEffect transition="in" filter="dissolve">
                                      <p:cBhvr>
                                        <p:cTn id="77" dur="500"/>
                                        <p:tgtEl>
                                          <p:spTgt spid="219140">
                                            <p:txEl>
                                              <p:pRg st="4" end="4"/>
                                            </p:txEl>
                                          </p:spTgt>
                                        </p:tgtEl>
                                      </p:cBhvr>
                                    </p:animEffect>
                                  </p:childTnLst>
                                  <p:subTnLst>
                                    <p:animClr clrSpc="rgb" dir="cw">
                                      <p:cBhvr override="childStyle">
                                        <p:cTn dur="1" fill="hold" display="0" masterRel="nextClick" afterEffect="1"/>
                                        <p:tgtEl>
                                          <p:spTgt spid="219140">
                                            <p:txEl>
                                              <p:pRg st="4" end="4"/>
                                            </p:txEl>
                                          </p:spTgt>
                                        </p:tgtEl>
                                        <p:attrNameLst>
                                          <p:attrName>ppt_c</p:attrName>
                                        </p:attrNameLst>
                                      </p:cBhvr>
                                      <p:to>
                                        <a:srgbClr val="B2B2B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19140">
                                            <p:txEl>
                                              <p:pRg st="5" end="5"/>
                                            </p:txEl>
                                          </p:spTgt>
                                        </p:tgtEl>
                                        <p:attrNameLst>
                                          <p:attrName>style.visibility</p:attrName>
                                        </p:attrNameLst>
                                      </p:cBhvr>
                                      <p:to>
                                        <p:strVal val="visible"/>
                                      </p:to>
                                    </p:set>
                                    <p:animEffect transition="in" filter="dissolve">
                                      <p:cBhvr>
                                        <p:cTn id="82" dur="500"/>
                                        <p:tgtEl>
                                          <p:spTgt spid="219140">
                                            <p:txEl>
                                              <p:pRg st="5" end="5"/>
                                            </p:txEl>
                                          </p:spTgt>
                                        </p:tgtEl>
                                      </p:cBhvr>
                                    </p:animEffect>
                                  </p:childTnLst>
                                  <p:subTnLst>
                                    <p:animClr clrSpc="rgb" dir="cw">
                                      <p:cBhvr override="childStyle">
                                        <p:cTn dur="1" fill="hold" display="0" masterRel="nextClick" afterEffect="1"/>
                                        <p:tgtEl>
                                          <p:spTgt spid="219140">
                                            <p:txEl>
                                              <p:pRg st="5" end="5"/>
                                            </p:txEl>
                                          </p:spTgt>
                                        </p:tgtEl>
                                        <p:attrNameLst>
                                          <p:attrName>ppt_c</p:attrName>
                                        </p:attrNameLst>
                                      </p:cBhvr>
                                      <p:to>
                                        <a:srgbClr val="B2B2B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19140">
                                            <p:txEl>
                                              <p:pRg st="6" end="6"/>
                                            </p:txEl>
                                          </p:spTgt>
                                        </p:tgtEl>
                                        <p:attrNameLst>
                                          <p:attrName>style.visibility</p:attrName>
                                        </p:attrNameLst>
                                      </p:cBhvr>
                                      <p:to>
                                        <p:strVal val="visible"/>
                                      </p:to>
                                    </p:set>
                                    <p:animEffect transition="in" filter="dissolve">
                                      <p:cBhvr>
                                        <p:cTn id="87" dur="500"/>
                                        <p:tgtEl>
                                          <p:spTgt spid="219140">
                                            <p:txEl>
                                              <p:pRg st="6" end="6"/>
                                            </p:txEl>
                                          </p:spTgt>
                                        </p:tgtEl>
                                      </p:cBhvr>
                                    </p:animEffect>
                                  </p:childTnLst>
                                  <p:subTnLst>
                                    <p:animClr clrSpc="rgb" dir="cw">
                                      <p:cBhvr override="childStyle">
                                        <p:cTn dur="1" fill="hold" display="0" masterRel="nextClick" afterEffect="1"/>
                                        <p:tgtEl>
                                          <p:spTgt spid="219140">
                                            <p:txEl>
                                              <p:pRg st="6" end="6"/>
                                            </p:txEl>
                                          </p:spTgt>
                                        </p:tgtEl>
                                        <p:attrNameLst>
                                          <p:attrName>ppt_c</p:attrName>
                                        </p:attrNameLst>
                                      </p:cBhvr>
                                      <p:to>
                                        <a:srgbClr val="B2B2B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19140">
                                            <p:txEl>
                                              <p:pRg st="7" end="7"/>
                                            </p:txEl>
                                          </p:spTgt>
                                        </p:tgtEl>
                                        <p:attrNameLst>
                                          <p:attrName>style.visibility</p:attrName>
                                        </p:attrNameLst>
                                      </p:cBhvr>
                                      <p:to>
                                        <p:strVal val="visible"/>
                                      </p:to>
                                    </p:set>
                                    <p:animEffect transition="in" filter="dissolve">
                                      <p:cBhvr>
                                        <p:cTn id="92" dur="500"/>
                                        <p:tgtEl>
                                          <p:spTgt spid="219140">
                                            <p:txEl>
                                              <p:pRg st="7" end="7"/>
                                            </p:txEl>
                                          </p:spTgt>
                                        </p:tgtEl>
                                      </p:cBhvr>
                                    </p:animEffect>
                                  </p:childTnLst>
                                  <p:subTnLst>
                                    <p:animClr clrSpc="rgb" dir="cw">
                                      <p:cBhvr override="childStyle">
                                        <p:cTn dur="1" fill="hold" display="0" masterRel="nextClick" afterEffect="1"/>
                                        <p:tgtEl>
                                          <p:spTgt spid="219140">
                                            <p:txEl>
                                              <p:pRg st="7" end="7"/>
                                            </p:txEl>
                                          </p:spTgt>
                                        </p:tgtEl>
                                        <p:attrNameLst>
                                          <p:attrName>ppt_c</p:attrName>
                                        </p:attrNameLst>
                                      </p:cBhvr>
                                      <p:to>
                                        <a:srgbClr val="B2B2B2"/>
                                      </p:to>
                                    </p:animClr>
                                  </p:sub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19140">
                                            <p:txEl>
                                              <p:pRg st="8" end="8"/>
                                            </p:txEl>
                                          </p:spTgt>
                                        </p:tgtEl>
                                        <p:attrNameLst>
                                          <p:attrName>style.visibility</p:attrName>
                                        </p:attrNameLst>
                                      </p:cBhvr>
                                      <p:to>
                                        <p:strVal val="visible"/>
                                      </p:to>
                                    </p:set>
                                    <p:animEffect transition="in" filter="dissolve">
                                      <p:cBhvr>
                                        <p:cTn id="97" dur="500"/>
                                        <p:tgtEl>
                                          <p:spTgt spid="219140">
                                            <p:txEl>
                                              <p:pRg st="8" end="8"/>
                                            </p:txEl>
                                          </p:spTgt>
                                        </p:tgtEl>
                                      </p:cBhvr>
                                    </p:animEffect>
                                  </p:childTnLst>
                                  <p:subTnLst>
                                    <p:animClr clrSpc="rgb" dir="cw">
                                      <p:cBhvr override="childStyle">
                                        <p:cTn dur="1" fill="hold" display="0" masterRel="nextClick" afterEffect="1"/>
                                        <p:tgtEl>
                                          <p:spTgt spid="219140">
                                            <p:txEl>
                                              <p:pRg st="8" end="8"/>
                                            </p:txEl>
                                          </p:spTgt>
                                        </p:tgtEl>
                                        <p:attrNameLst>
                                          <p:attrName>ppt_c</p:attrName>
                                        </p:attrNameLst>
                                      </p:cBhvr>
                                      <p:to>
                                        <a:srgbClr val="B2B2B2"/>
                                      </p:to>
                                    </p:animClr>
                                  </p:sub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19140">
                                            <p:txEl>
                                              <p:pRg st="9" end="9"/>
                                            </p:txEl>
                                          </p:spTgt>
                                        </p:tgtEl>
                                        <p:attrNameLst>
                                          <p:attrName>style.visibility</p:attrName>
                                        </p:attrNameLst>
                                      </p:cBhvr>
                                      <p:to>
                                        <p:strVal val="visible"/>
                                      </p:to>
                                    </p:set>
                                    <p:animEffect transition="in" filter="dissolve">
                                      <p:cBhvr>
                                        <p:cTn id="102" dur="500"/>
                                        <p:tgtEl>
                                          <p:spTgt spid="219140">
                                            <p:txEl>
                                              <p:pRg st="9" end="9"/>
                                            </p:txEl>
                                          </p:spTgt>
                                        </p:tgtEl>
                                      </p:cBhvr>
                                    </p:animEffect>
                                  </p:childTnLst>
                                  <p:subTnLst>
                                    <p:animClr clrSpc="rgb" dir="cw">
                                      <p:cBhvr override="childStyle">
                                        <p:cTn dur="1" fill="hold" display="0" masterRel="nextClick" afterEffect="1"/>
                                        <p:tgtEl>
                                          <p:spTgt spid="219140">
                                            <p:txEl>
                                              <p:pRg st="9" end="9"/>
                                            </p:txEl>
                                          </p:spTgt>
                                        </p:tgtEl>
                                        <p:attrNameLst>
                                          <p:attrName>ppt_c</p:attrName>
                                        </p:attrNameLst>
                                      </p:cBhvr>
                                      <p:to>
                                        <a:srgbClr val="B2B2B2"/>
                                      </p:to>
                                    </p:animClr>
                                  </p:sub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19140">
                                            <p:txEl>
                                              <p:pRg st="10" end="10"/>
                                            </p:txEl>
                                          </p:spTgt>
                                        </p:tgtEl>
                                        <p:attrNameLst>
                                          <p:attrName>style.visibility</p:attrName>
                                        </p:attrNameLst>
                                      </p:cBhvr>
                                      <p:to>
                                        <p:strVal val="visible"/>
                                      </p:to>
                                    </p:set>
                                    <p:animEffect transition="in" filter="dissolve">
                                      <p:cBhvr>
                                        <p:cTn id="107" dur="500"/>
                                        <p:tgtEl>
                                          <p:spTgt spid="219140">
                                            <p:txEl>
                                              <p:pRg st="10" end="10"/>
                                            </p:txEl>
                                          </p:spTgt>
                                        </p:tgtEl>
                                      </p:cBhvr>
                                    </p:animEffect>
                                  </p:childTnLst>
                                  <p:subTnLst>
                                    <p:animClr clrSpc="rgb" dir="cw">
                                      <p:cBhvr override="childStyle">
                                        <p:cTn dur="1" fill="hold" display="0" masterRel="nextClick" afterEffect="1"/>
                                        <p:tgtEl>
                                          <p:spTgt spid="219140">
                                            <p:txEl>
                                              <p:pRg st="10" end="1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bldLvl="2" autoUpdateAnimBg="0"/>
      <p:bldP spid="219140" grpId="0" build="p" bldLvl="2"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mtClean="0"/>
              <a:t>Solution</a:t>
            </a:r>
          </a:p>
        </p:txBody>
      </p:sp>
      <p:sp>
        <p:nvSpPr>
          <p:cNvPr id="221187" name="Rectangle 3"/>
          <p:cNvSpPr>
            <a:spLocks noGrp="1" noChangeArrowheads="1"/>
          </p:cNvSpPr>
          <p:nvPr>
            <p:ph type="body" sz="half" idx="1"/>
          </p:nvPr>
        </p:nvSpPr>
        <p:spPr>
          <a:xfrm>
            <a:off x="1173163" y="1981200"/>
            <a:ext cx="3810000" cy="4495800"/>
          </a:xfrm>
        </p:spPr>
        <p:txBody>
          <a:bodyPr/>
          <a:lstStyle/>
          <a:p>
            <a:r>
              <a:rPr lang="en-US" b="1" i="1" smtClean="0"/>
              <a:t># of PT Required</a:t>
            </a:r>
          </a:p>
          <a:p>
            <a:r>
              <a:rPr lang="en-US" smtClean="0"/>
              <a:t>Step #1</a:t>
            </a:r>
          </a:p>
          <a:p>
            <a:pPr lvl="1">
              <a:buFontTx/>
              <a:buNone/>
            </a:pPr>
            <a:r>
              <a:rPr lang="en-US" smtClean="0">
                <a:solidFill>
                  <a:srgbClr val="FF3300"/>
                </a:solidFill>
              </a:rPr>
              <a:t>.45	LT</a:t>
            </a:r>
          </a:p>
          <a:p>
            <a:r>
              <a:rPr lang="en-US" smtClean="0"/>
              <a:t>Step #2</a:t>
            </a:r>
          </a:p>
          <a:p>
            <a:pPr lvl="1">
              <a:buFontTx/>
              <a:buNone/>
            </a:pPr>
            <a:r>
              <a:rPr lang="en-US" smtClean="0">
                <a:solidFill>
                  <a:srgbClr val="FF3300"/>
                </a:solidFill>
              </a:rPr>
              <a:t>.25	BT</a:t>
            </a:r>
          </a:p>
          <a:p>
            <a:r>
              <a:rPr lang="en-US" smtClean="0"/>
              <a:t>Step #3</a:t>
            </a:r>
          </a:p>
          <a:p>
            <a:pPr lvl="1">
              <a:buFontTx/>
              <a:buNone/>
            </a:pPr>
            <a:r>
              <a:rPr lang="en-US" smtClean="0">
                <a:solidFill>
                  <a:srgbClr val="FF3300"/>
                </a:solidFill>
              </a:rPr>
              <a:t>.63RT</a:t>
            </a:r>
            <a:endParaRPr lang="en-US" smtClean="0"/>
          </a:p>
          <a:p>
            <a:r>
              <a:rPr lang="en-US" smtClean="0"/>
              <a:t>Step #4</a:t>
            </a:r>
          </a:p>
          <a:p>
            <a:pPr lvl="1">
              <a:buFontTx/>
              <a:buNone/>
            </a:pPr>
            <a:r>
              <a:rPr lang="en-US" smtClean="0">
                <a:solidFill>
                  <a:srgbClr val="FF3300"/>
                </a:solidFill>
              </a:rPr>
              <a:t>.88 	PT CT</a:t>
            </a:r>
            <a:endParaRPr lang="en-US" smtClean="0"/>
          </a:p>
        </p:txBody>
      </p:sp>
      <p:sp>
        <p:nvSpPr>
          <p:cNvPr id="221188" name="Rectangle 4"/>
          <p:cNvSpPr>
            <a:spLocks noGrp="1" noChangeArrowheads="1"/>
          </p:cNvSpPr>
          <p:nvPr>
            <p:ph type="body" sz="half" idx="2"/>
          </p:nvPr>
        </p:nvSpPr>
        <p:spPr/>
        <p:txBody>
          <a:bodyPr/>
          <a:lstStyle/>
          <a:p>
            <a:r>
              <a:rPr lang="en-US" smtClean="0"/>
              <a:t>Step #5</a:t>
            </a:r>
          </a:p>
          <a:p>
            <a:pPr lvl="1">
              <a:buFontTx/>
              <a:buNone/>
            </a:pPr>
            <a:r>
              <a:rPr lang="en-US" smtClean="0">
                <a:solidFill>
                  <a:srgbClr val="FF3300"/>
                </a:solidFill>
              </a:rPr>
              <a:t>15        </a:t>
            </a:r>
            <a:r>
              <a:rPr lang="en-US" sz="2000" smtClean="0">
                <a:solidFill>
                  <a:srgbClr val="FF3300"/>
                </a:solidFill>
              </a:rPr>
              <a:t>#scrapers/dozer</a:t>
            </a:r>
            <a:endParaRPr lang="en-US" sz="2000" smtClean="0"/>
          </a:p>
          <a:p>
            <a:r>
              <a:rPr lang="en-US" smtClean="0"/>
              <a:t>Step #6</a:t>
            </a:r>
          </a:p>
          <a:p>
            <a:pPr lvl="1">
              <a:buFontTx/>
              <a:buNone/>
            </a:pPr>
            <a:r>
              <a:rPr lang="en-US" smtClean="0">
                <a:solidFill>
                  <a:srgbClr val="3333FF"/>
                </a:solidFill>
              </a:rPr>
              <a:t>1 	PT required</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dissolve">
                                      <p:cBhvr>
                                        <p:cTn id="7" dur="500"/>
                                        <p:tgtEl>
                                          <p:spTgt spid="221187">
                                            <p:txEl>
                                              <p:pRg st="0" end="0"/>
                                            </p:txEl>
                                          </p:spTgt>
                                        </p:tgtEl>
                                      </p:cBhvr>
                                    </p:animEffect>
                                  </p:childTnLst>
                                  <p:subTnLst>
                                    <p:animClr clrSpc="rgb" dir="cw">
                                      <p:cBhvr override="childStyle">
                                        <p:cTn dur="1" fill="hold" display="0" masterRel="nextClick" afterEffect="1"/>
                                        <p:tgtEl>
                                          <p:spTgt spid="22118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1187">
                                            <p:txEl>
                                              <p:pRg st="1" end="1"/>
                                            </p:txEl>
                                          </p:spTgt>
                                        </p:tgtEl>
                                        <p:attrNameLst>
                                          <p:attrName>style.visibility</p:attrName>
                                        </p:attrNameLst>
                                      </p:cBhvr>
                                      <p:to>
                                        <p:strVal val="visible"/>
                                      </p:to>
                                    </p:set>
                                    <p:animEffect transition="in" filter="dissolve">
                                      <p:cBhvr>
                                        <p:cTn id="12" dur="500"/>
                                        <p:tgtEl>
                                          <p:spTgt spid="221187">
                                            <p:txEl>
                                              <p:pRg st="1" end="1"/>
                                            </p:txEl>
                                          </p:spTgt>
                                        </p:tgtEl>
                                      </p:cBhvr>
                                    </p:animEffect>
                                  </p:childTnLst>
                                  <p:subTnLst>
                                    <p:animClr clrSpc="rgb" dir="cw">
                                      <p:cBhvr override="childStyle">
                                        <p:cTn dur="1" fill="hold" display="0" masterRel="nextClick" afterEffect="1"/>
                                        <p:tgtEl>
                                          <p:spTgt spid="22118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1187">
                                            <p:txEl>
                                              <p:pRg st="2" end="2"/>
                                            </p:txEl>
                                          </p:spTgt>
                                        </p:tgtEl>
                                        <p:attrNameLst>
                                          <p:attrName>style.visibility</p:attrName>
                                        </p:attrNameLst>
                                      </p:cBhvr>
                                      <p:to>
                                        <p:strVal val="visible"/>
                                      </p:to>
                                    </p:set>
                                    <p:animEffect transition="in" filter="dissolve">
                                      <p:cBhvr>
                                        <p:cTn id="17" dur="500"/>
                                        <p:tgtEl>
                                          <p:spTgt spid="221187">
                                            <p:txEl>
                                              <p:pRg st="2" end="2"/>
                                            </p:txEl>
                                          </p:spTgt>
                                        </p:tgtEl>
                                      </p:cBhvr>
                                    </p:animEffect>
                                  </p:childTnLst>
                                  <p:subTnLst>
                                    <p:animClr clrSpc="rgb" dir="cw">
                                      <p:cBhvr override="childStyle">
                                        <p:cTn dur="1" fill="hold" display="0" masterRel="nextClick" afterEffect="1"/>
                                        <p:tgtEl>
                                          <p:spTgt spid="22118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1187">
                                            <p:txEl>
                                              <p:pRg st="3" end="3"/>
                                            </p:txEl>
                                          </p:spTgt>
                                        </p:tgtEl>
                                        <p:attrNameLst>
                                          <p:attrName>style.visibility</p:attrName>
                                        </p:attrNameLst>
                                      </p:cBhvr>
                                      <p:to>
                                        <p:strVal val="visible"/>
                                      </p:to>
                                    </p:set>
                                    <p:animEffect transition="in" filter="dissolve">
                                      <p:cBhvr>
                                        <p:cTn id="22" dur="500"/>
                                        <p:tgtEl>
                                          <p:spTgt spid="221187">
                                            <p:txEl>
                                              <p:pRg st="3" end="3"/>
                                            </p:txEl>
                                          </p:spTgt>
                                        </p:tgtEl>
                                      </p:cBhvr>
                                    </p:animEffect>
                                  </p:childTnLst>
                                  <p:subTnLst>
                                    <p:animClr clrSpc="rgb" dir="cw">
                                      <p:cBhvr override="childStyle">
                                        <p:cTn dur="1" fill="hold" display="0" masterRel="nextClick" afterEffect="1"/>
                                        <p:tgtEl>
                                          <p:spTgt spid="22118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1187">
                                            <p:txEl>
                                              <p:pRg st="4" end="4"/>
                                            </p:txEl>
                                          </p:spTgt>
                                        </p:tgtEl>
                                        <p:attrNameLst>
                                          <p:attrName>style.visibility</p:attrName>
                                        </p:attrNameLst>
                                      </p:cBhvr>
                                      <p:to>
                                        <p:strVal val="visible"/>
                                      </p:to>
                                    </p:set>
                                    <p:animEffect transition="in" filter="dissolve">
                                      <p:cBhvr>
                                        <p:cTn id="27" dur="500"/>
                                        <p:tgtEl>
                                          <p:spTgt spid="221187">
                                            <p:txEl>
                                              <p:pRg st="4" end="4"/>
                                            </p:txEl>
                                          </p:spTgt>
                                        </p:tgtEl>
                                      </p:cBhvr>
                                    </p:animEffect>
                                  </p:childTnLst>
                                  <p:subTnLst>
                                    <p:animClr clrSpc="rgb" dir="cw">
                                      <p:cBhvr override="childStyle">
                                        <p:cTn dur="1" fill="hold" display="0" masterRel="nextClick" afterEffect="1"/>
                                        <p:tgtEl>
                                          <p:spTgt spid="221187">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1187">
                                            <p:txEl>
                                              <p:pRg st="5" end="5"/>
                                            </p:txEl>
                                          </p:spTgt>
                                        </p:tgtEl>
                                        <p:attrNameLst>
                                          <p:attrName>style.visibility</p:attrName>
                                        </p:attrNameLst>
                                      </p:cBhvr>
                                      <p:to>
                                        <p:strVal val="visible"/>
                                      </p:to>
                                    </p:set>
                                    <p:animEffect transition="in" filter="dissolve">
                                      <p:cBhvr>
                                        <p:cTn id="32" dur="500"/>
                                        <p:tgtEl>
                                          <p:spTgt spid="221187">
                                            <p:txEl>
                                              <p:pRg st="5" end="5"/>
                                            </p:txEl>
                                          </p:spTgt>
                                        </p:tgtEl>
                                      </p:cBhvr>
                                    </p:animEffect>
                                  </p:childTnLst>
                                  <p:subTnLst>
                                    <p:animClr clrSpc="rgb" dir="cw">
                                      <p:cBhvr override="childStyle">
                                        <p:cTn dur="1" fill="hold" display="0" masterRel="nextClick" afterEffect="1"/>
                                        <p:tgtEl>
                                          <p:spTgt spid="221187">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1187">
                                            <p:txEl>
                                              <p:pRg st="6" end="6"/>
                                            </p:txEl>
                                          </p:spTgt>
                                        </p:tgtEl>
                                        <p:attrNameLst>
                                          <p:attrName>style.visibility</p:attrName>
                                        </p:attrNameLst>
                                      </p:cBhvr>
                                      <p:to>
                                        <p:strVal val="visible"/>
                                      </p:to>
                                    </p:set>
                                    <p:animEffect transition="in" filter="dissolve">
                                      <p:cBhvr>
                                        <p:cTn id="37" dur="500"/>
                                        <p:tgtEl>
                                          <p:spTgt spid="221187">
                                            <p:txEl>
                                              <p:pRg st="6" end="6"/>
                                            </p:txEl>
                                          </p:spTgt>
                                        </p:tgtEl>
                                      </p:cBhvr>
                                    </p:animEffect>
                                  </p:childTnLst>
                                  <p:subTnLst>
                                    <p:animClr clrSpc="rgb" dir="cw">
                                      <p:cBhvr override="childStyle">
                                        <p:cTn dur="1" fill="hold" display="0" masterRel="nextClick" afterEffect="1"/>
                                        <p:tgtEl>
                                          <p:spTgt spid="221187">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1187">
                                            <p:txEl>
                                              <p:pRg st="7" end="7"/>
                                            </p:txEl>
                                          </p:spTgt>
                                        </p:tgtEl>
                                        <p:attrNameLst>
                                          <p:attrName>style.visibility</p:attrName>
                                        </p:attrNameLst>
                                      </p:cBhvr>
                                      <p:to>
                                        <p:strVal val="visible"/>
                                      </p:to>
                                    </p:set>
                                    <p:animEffect transition="in" filter="dissolve">
                                      <p:cBhvr>
                                        <p:cTn id="42" dur="500"/>
                                        <p:tgtEl>
                                          <p:spTgt spid="221187">
                                            <p:txEl>
                                              <p:pRg st="7" end="7"/>
                                            </p:txEl>
                                          </p:spTgt>
                                        </p:tgtEl>
                                      </p:cBhvr>
                                    </p:animEffect>
                                  </p:childTnLst>
                                  <p:subTnLst>
                                    <p:animClr clrSpc="rgb" dir="cw">
                                      <p:cBhvr override="childStyle">
                                        <p:cTn dur="1" fill="hold" display="0" masterRel="nextClick" afterEffect="1"/>
                                        <p:tgtEl>
                                          <p:spTgt spid="221187">
                                            <p:txEl>
                                              <p:pRg st="7" end="7"/>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1187">
                                            <p:txEl>
                                              <p:pRg st="8" end="8"/>
                                            </p:txEl>
                                          </p:spTgt>
                                        </p:tgtEl>
                                        <p:attrNameLst>
                                          <p:attrName>style.visibility</p:attrName>
                                        </p:attrNameLst>
                                      </p:cBhvr>
                                      <p:to>
                                        <p:strVal val="visible"/>
                                      </p:to>
                                    </p:set>
                                    <p:animEffect transition="in" filter="dissolve">
                                      <p:cBhvr>
                                        <p:cTn id="47" dur="500"/>
                                        <p:tgtEl>
                                          <p:spTgt spid="221187">
                                            <p:txEl>
                                              <p:pRg st="8" end="8"/>
                                            </p:txEl>
                                          </p:spTgt>
                                        </p:tgtEl>
                                      </p:cBhvr>
                                    </p:animEffect>
                                  </p:childTnLst>
                                  <p:subTnLst>
                                    <p:animClr clrSpc="rgb" dir="cw">
                                      <p:cBhvr override="childStyle">
                                        <p:cTn dur="1" fill="hold" display="0" masterRel="nextClick" afterEffect="1"/>
                                        <p:tgtEl>
                                          <p:spTgt spid="221187">
                                            <p:txEl>
                                              <p:pRg st="8" end="8"/>
                                            </p:txEl>
                                          </p:spTgt>
                                        </p:tgtEl>
                                        <p:attrNameLst>
                                          <p:attrName>ppt_c</p:attrName>
                                        </p:attrNameLst>
                                      </p:cBhvr>
                                      <p:to>
                                        <a:srgbClr val="B2B2B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21188">
                                            <p:txEl>
                                              <p:pRg st="0" end="0"/>
                                            </p:txEl>
                                          </p:spTgt>
                                        </p:tgtEl>
                                        <p:attrNameLst>
                                          <p:attrName>style.visibility</p:attrName>
                                        </p:attrNameLst>
                                      </p:cBhvr>
                                      <p:to>
                                        <p:strVal val="visible"/>
                                      </p:to>
                                    </p:set>
                                    <p:animEffect transition="in" filter="dissolve">
                                      <p:cBhvr>
                                        <p:cTn id="52" dur="500"/>
                                        <p:tgtEl>
                                          <p:spTgt spid="221188">
                                            <p:txEl>
                                              <p:pRg st="0" end="0"/>
                                            </p:txEl>
                                          </p:spTgt>
                                        </p:tgtEl>
                                      </p:cBhvr>
                                    </p:animEffect>
                                  </p:childTnLst>
                                  <p:subTnLst>
                                    <p:animClr clrSpc="rgb" dir="cw">
                                      <p:cBhvr override="childStyle">
                                        <p:cTn dur="1" fill="hold" display="0" masterRel="nextClick" afterEffect="1"/>
                                        <p:tgtEl>
                                          <p:spTgt spid="221188">
                                            <p:txEl>
                                              <p:pRg st="0" end="0"/>
                                            </p:txEl>
                                          </p:spTgt>
                                        </p:tgtEl>
                                        <p:attrNameLst>
                                          <p:attrName>ppt_c</p:attrName>
                                        </p:attrNameLst>
                                      </p:cBhvr>
                                      <p:to>
                                        <a:srgbClr val="B2B2B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21188">
                                            <p:txEl>
                                              <p:pRg st="1" end="1"/>
                                            </p:txEl>
                                          </p:spTgt>
                                        </p:tgtEl>
                                        <p:attrNameLst>
                                          <p:attrName>style.visibility</p:attrName>
                                        </p:attrNameLst>
                                      </p:cBhvr>
                                      <p:to>
                                        <p:strVal val="visible"/>
                                      </p:to>
                                    </p:set>
                                    <p:animEffect transition="in" filter="dissolve">
                                      <p:cBhvr>
                                        <p:cTn id="57" dur="500"/>
                                        <p:tgtEl>
                                          <p:spTgt spid="221188">
                                            <p:txEl>
                                              <p:pRg st="1" end="1"/>
                                            </p:txEl>
                                          </p:spTgt>
                                        </p:tgtEl>
                                      </p:cBhvr>
                                    </p:animEffect>
                                  </p:childTnLst>
                                  <p:subTnLst>
                                    <p:animClr clrSpc="rgb" dir="cw">
                                      <p:cBhvr override="childStyle">
                                        <p:cTn dur="1" fill="hold" display="0" masterRel="nextClick" afterEffect="1"/>
                                        <p:tgtEl>
                                          <p:spTgt spid="221188">
                                            <p:txEl>
                                              <p:pRg st="1" end="1"/>
                                            </p:txEl>
                                          </p:spTgt>
                                        </p:tgtEl>
                                        <p:attrNameLst>
                                          <p:attrName>ppt_c</p:attrName>
                                        </p:attrNameLst>
                                      </p:cBhvr>
                                      <p:to>
                                        <a:srgbClr val="B2B2B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21188">
                                            <p:txEl>
                                              <p:pRg st="2" end="2"/>
                                            </p:txEl>
                                          </p:spTgt>
                                        </p:tgtEl>
                                        <p:attrNameLst>
                                          <p:attrName>style.visibility</p:attrName>
                                        </p:attrNameLst>
                                      </p:cBhvr>
                                      <p:to>
                                        <p:strVal val="visible"/>
                                      </p:to>
                                    </p:set>
                                    <p:animEffect transition="in" filter="dissolve">
                                      <p:cBhvr>
                                        <p:cTn id="62" dur="500"/>
                                        <p:tgtEl>
                                          <p:spTgt spid="221188">
                                            <p:txEl>
                                              <p:pRg st="2" end="2"/>
                                            </p:txEl>
                                          </p:spTgt>
                                        </p:tgtEl>
                                      </p:cBhvr>
                                    </p:animEffect>
                                  </p:childTnLst>
                                  <p:subTnLst>
                                    <p:animClr clrSpc="rgb" dir="cw">
                                      <p:cBhvr override="childStyle">
                                        <p:cTn dur="1" fill="hold" display="0" masterRel="nextClick" afterEffect="1"/>
                                        <p:tgtEl>
                                          <p:spTgt spid="221188">
                                            <p:txEl>
                                              <p:pRg st="2" end="2"/>
                                            </p:txEl>
                                          </p:spTgt>
                                        </p:tgtEl>
                                        <p:attrNameLst>
                                          <p:attrName>ppt_c</p:attrName>
                                        </p:attrNameLst>
                                      </p:cBhvr>
                                      <p:to>
                                        <a:srgbClr val="B2B2B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21188">
                                            <p:txEl>
                                              <p:pRg st="3" end="3"/>
                                            </p:txEl>
                                          </p:spTgt>
                                        </p:tgtEl>
                                        <p:attrNameLst>
                                          <p:attrName>style.visibility</p:attrName>
                                        </p:attrNameLst>
                                      </p:cBhvr>
                                      <p:to>
                                        <p:strVal val="visible"/>
                                      </p:to>
                                    </p:set>
                                    <p:animEffect transition="in" filter="dissolve">
                                      <p:cBhvr>
                                        <p:cTn id="67" dur="500"/>
                                        <p:tgtEl>
                                          <p:spTgt spid="221188">
                                            <p:txEl>
                                              <p:pRg st="3" end="3"/>
                                            </p:txEl>
                                          </p:spTgt>
                                        </p:tgtEl>
                                      </p:cBhvr>
                                    </p:animEffect>
                                  </p:childTnLst>
                                  <p:subTnLst>
                                    <p:animClr clrSpc="rgb" dir="cw">
                                      <p:cBhvr override="childStyle">
                                        <p:cTn dur="1" fill="hold" display="0" masterRel="nextClick" afterEffect="1"/>
                                        <p:tgtEl>
                                          <p:spTgt spid="221188">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bldLvl="2" autoUpdateAnimBg="0"/>
      <p:bldP spid="221188" grpId="0" build="p" bldLvl="2"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half" idx="1"/>
          </p:nvPr>
        </p:nvSpPr>
        <p:spPr>
          <a:xfrm>
            <a:off x="1173162" y="1981200"/>
            <a:ext cx="7437437" cy="4114800"/>
          </a:xfrm>
        </p:spPr>
        <p:txBody>
          <a:bodyPr/>
          <a:lstStyle/>
          <a:p>
            <a:pPr marL="457200" indent="-457200">
              <a:buAutoNum type="alphaLcPeriod"/>
            </a:pPr>
            <a:r>
              <a:rPr lang="en-US" sz="2000" b="1" dirty="0" smtClean="0"/>
              <a:t>What is the only dozer in the Marine Corps that can be used as a push tractor? </a:t>
            </a:r>
            <a:endParaRPr lang="en-US" sz="2000" dirty="0" smtClean="0"/>
          </a:p>
          <a:p>
            <a:pPr marL="457200" indent="-457200">
              <a:buNone/>
            </a:pPr>
            <a:r>
              <a:rPr lang="en-US" sz="2000" b="1" dirty="0" smtClean="0"/>
              <a:t> 	   Medium Crawler Tractor (MCT) </a:t>
            </a:r>
            <a:endParaRPr lang="en-US" sz="2000" dirty="0" smtClean="0"/>
          </a:p>
          <a:p>
            <a:pPr marL="457200" indent="-457200">
              <a:buAutoNum type="alphaLcPeriod" startAt="2"/>
            </a:pPr>
            <a:r>
              <a:rPr lang="en-US" sz="2000" b="1" dirty="0" smtClean="0"/>
              <a:t>What are the three types of push loading??</a:t>
            </a:r>
            <a:endParaRPr lang="en-US" sz="2000" dirty="0" smtClean="0"/>
          </a:p>
          <a:p>
            <a:pPr marL="457200" indent="-457200">
              <a:buNone/>
            </a:pPr>
            <a:r>
              <a:rPr lang="en-US" sz="2000" b="1" dirty="0" smtClean="0"/>
              <a:t>        Chain Loading, Shuttle Loading, Backtrack loading</a:t>
            </a:r>
            <a:endParaRPr lang="en-US" sz="2000" dirty="0" smtClean="0"/>
          </a:p>
          <a:p>
            <a:pPr>
              <a:buNone/>
            </a:pPr>
            <a:r>
              <a:rPr lang="en-US" sz="2000" b="1" dirty="0" smtClean="0"/>
              <a:t>c.    What should the load time be?</a:t>
            </a:r>
            <a:endParaRPr lang="en-US" sz="2000" dirty="0" smtClean="0"/>
          </a:p>
          <a:p>
            <a:pPr>
              <a:buNone/>
            </a:pPr>
            <a:r>
              <a:rPr lang="en-US" sz="2000" b="1" dirty="0" smtClean="0"/>
              <a:t>        One minute or less</a:t>
            </a:r>
          </a:p>
          <a:p>
            <a:pPr>
              <a:buNone/>
            </a:pPr>
            <a:endParaRPr lang="en-US" sz="2000" b="1" dirty="0" smtClean="0"/>
          </a:p>
          <a:p>
            <a:pPr>
              <a:buNone/>
            </a:pPr>
            <a:endParaRPr lang="en-US" sz="2000" dirty="0" smtClean="0"/>
          </a:p>
          <a:p>
            <a:endParaRPr lang="en-US" sz="2000" dirty="0"/>
          </a:p>
        </p:txBody>
      </p:sp>
    </p:spTree>
  </p:cSld>
  <p:clrMapOvr>
    <a:masterClrMapping/>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mtClean="0"/>
              <a:t>Push Tractor Production</a:t>
            </a:r>
          </a:p>
        </p:txBody>
      </p:sp>
      <p:sp>
        <p:nvSpPr>
          <p:cNvPr id="145411" name="Rectangle 3"/>
          <p:cNvSpPr>
            <a:spLocks noGrp="1" noChangeArrowheads="1"/>
          </p:cNvSpPr>
          <p:nvPr>
            <p:ph type="body" sz="half" idx="1"/>
          </p:nvPr>
        </p:nvSpPr>
        <p:spPr>
          <a:xfrm>
            <a:off x="1143000" y="3733800"/>
            <a:ext cx="3810000" cy="914400"/>
          </a:xfrm>
        </p:spPr>
        <p:txBody>
          <a:bodyPr/>
          <a:lstStyle/>
          <a:p>
            <a:r>
              <a:rPr lang="en-US" sz="2800" smtClean="0"/>
              <a:t>Take A Break!</a:t>
            </a:r>
          </a:p>
        </p:txBody>
      </p:sp>
      <p:pic>
        <p:nvPicPr>
          <p:cNvPr id="145412" name="Picture 6" descr="CPTRCHOK"/>
          <p:cNvPicPr>
            <a:picLocks noGrp="1" noChangeAspect="1" noChangeArrowheads="1"/>
          </p:cNvPicPr>
          <p:nvPr>
            <p:ph type="clipArt" sz="half" idx="2"/>
          </p:nvPr>
        </p:nvPicPr>
        <p:blipFill>
          <a:blip r:embed="rId2" cstate="print"/>
          <a:srcRect/>
          <a:stretch>
            <a:fillRect/>
          </a:stretch>
        </p:blipFill>
        <p:spPr>
          <a:xfrm>
            <a:off x="5135563" y="2540000"/>
            <a:ext cx="3810000" cy="2995613"/>
          </a:xfrm>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Example</a:t>
            </a:r>
          </a:p>
        </p:txBody>
      </p:sp>
      <p:sp>
        <p:nvSpPr>
          <p:cNvPr id="32773" name="Rectangle 5"/>
          <p:cNvSpPr>
            <a:spLocks noGrp="1" noChangeArrowheads="1"/>
          </p:cNvSpPr>
          <p:nvPr>
            <p:ph type="body" sz="half" idx="4294967295"/>
          </p:nvPr>
        </p:nvSpPr>
        <p:spPr>
          <a:xfrm>
            <a:off x="914400" y="1905000"/>
            <a:ext cx="8229600" cy="3962400"/>
          </a:xfrm>
        </p:spPr>
        <p:txBody>
          <a:bodyPr/>
          <a:lstStyle/>
          <a:p>
            <a:r>
              <a:rPr lang="en-US" sz="2800" smtClean="0"/>
              <a:t>If we needed to make a road that is 1,500’ long with a 3” lift of gravel and 24’ wide, it would be necessary to compute the volume first in compacted cubic yards and then convert it to a loose state.</a:t>
            </a:r>
          </a:p>
          <a:p>
            <a:r>
              <a:rPr lang="en-US" sz="2800" smtClean="0"/>
              <a:t>This determines how much material our haul units would have to move.</a:t>
            </a:r>
          </a:p>
          <a:p>
            <a:r>
              <a:rPr lang="en-US" sz="2800" smtClean="0"/>
              <a:t>This is done by multiplying the volume of the compacted material by a conversion factor.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calcmode="lin" valueType="num">
                                      <p:cBhvr>
                                        <p:cTn id="7" dur="500" fill="hold"/>
                                        <p:tgtEl>
                                          <p:spTgt spid="3277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277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77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2773">
                                            <p:txEl>
                                              <p:pRg st="1" end="1"/>
                                            </p:txEl>
                                          </p:spTgt>
                                        </p:tgtEl>
                                        <p:attrNameLst>
                                          <p:attrName>style.visibility</p:attrName>
                                        </p:attrNameLst>
                                      </p:cBhvr>
                                      <p:to>
                                        <p:strVal val="visible"/>
                                      </p:to>
                                    </p:set>
                                    <p:anim calcmode="lin" valueType="num">
                                      <p:cBhvr>
                                        <p:cTn id="13" dur="500" fill="hold"/>
                                        <p:tgtEl>
                                          <p:spTgt spid="3277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277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77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2773">
                                            <p:txEl>
                                              <p:pRg st="2" end="2"/>
                                            </p:txEl>
                                          </p:spTgt>
                                        </p:tgtEl>
                                        <p:attrNameLst>
                                          <p:attrName>style.visibility</p:attrName>
                                        </p:attrNameLst>
                                      </p:cBhvr>
                                      <p:to>
                                        <p:strVal val="visible"/>
                                      </p:to>
                                    </p:set>
                                    <p:anim calcmode="lin" valueType="num">
                                      <p:cBhvr>
                                        <p:cTn id="19" dur="500" fill="hold"/>
                                        <p:tgtEl>
                                          <p:spTgt spid="3277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3277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77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bldLvl="2"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dirty="0" smtClean="0"/>
              <a:t>Crawler Tractor</a:t>
            </a:r>
          </a:p>
        </p:txBody>
      </p:sp>
      <p:sp>
        <p:nvSpPr>
          <p:cNvPr id="177155" name="Rectangle 3"/>
          <p:cNvSpPr>
            <a:spLocks noGrp="1" noChangeArrowheads="1"/>
          </p:cNvSpPr>
          <p:nvPr>
            <p:ph type="body" idx="1"/>
          </p:nvPr>
        </p:nvSpPr>
        <p:spPr>
          <a:xfrm>
            <a:off x="1173163" y="1981200"/>
            <a:ext cx="7772400" cy="3429000"/>
          </a:xfrm>
        </p:spPr>
        <p:txBody>
          <a:bodyPr/>
          <a:lstStyle/>
          <a:p>
            <a:r>
              <a:rPr lang="en-US" sz="2800" smtClean="0"/>
              <a:t>Introduction</a:t>
            </a:r>
          </a:p>
          <a:p>
            <a:pPr lvl="1"/>
            <a:r>
              <a:rPr lang="en-US" sz="2400" smtClean="0"/>
              <a:t>Dozers and scrapers are the most common pieces of equipment on a project.</a:t>
            </a:r>
          </a:p>
          <a:p>
            <a:pPr lvl="1"/>
            <a:r>
              <a:rPr lang="en-US" sz="2400" smtClean="0"/>
              <a:t>It is important to be able to properly use these earthmovers to, get maximum production, to establish production estimation rates, and to insure the prompt completion of an earth moving task.</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p:cTn id="7" dur="500" fill="hold"/>
                                        <p:tgtEl>
                                          <p:spTgt spid="1771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715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715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7155">
                                            <p:txEl>
                                              <p:pRg st="1" end="1"/>
                                            </p:txEl>
                                          </p:spTgt>
                                        </p:tgtEl>
                                        <p:attrNameLst>
                                          <p:attrName>style.visibility</p:attrName>
                                        </p:attrNameLst>
                                      </p:cBhvr>
                                      <p:to>
                                        <p:strVal val="visible"/>
                                      </p:to>
                                    </p:set>
                                    <p:anim calcmode="lin" valueType="num">
                                      <p:cBhvr>
                                        <p:cTn id="13" dur="500" fill="hold"/>
                                        <p:tgtEl>
                                          <p:spTgt spid="17715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715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715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7155">
                                            <p:txEl>
                                              <p:pRg st="2" end="2"/>
                                            </p:txEl>
                                          </p:spTgt>
                                        </p:tgtEl>
                                        <p:attrNameLst>
                                          <p:attrName>style.visibility</p:attrName>
                                        </p:attrNameLst>
                                      </p:cBhvr>
                                      <p:to>
                                        <p:strVal val="visible"/>
                                      </p:to>
                                    </p:set>
                                    <p:anim calcmode="lin" valueType="num">
                                      <p:cBhvr>
                                        <p:cTn id="19" dur="500" fill="hold"/>
                                        <p:tgtEl>
                                          <p:spTgt spid="17715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7155">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77155">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bldLvl="2"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mtClean="0"/>
              <a:t>Dozer Uses</a:t>
            </a:r>
          </a:p>
        </p:txBody>
      </p:sp>
      <p:sp>
        <p:nvSpPr>
          <p:cNvPr id="194563" name="Rectangle 3"/>
          <p:cNvSpPr>
            <a:spLocks noGrp="1" noChangeArrowheads="1"/>
          </p:cNvSpPr>
          <p:nvPr>
            <p:ph type="body" idx="1"/>
          </p:nvPr>
        </p:nvSpPr>
        <p:spPr/>
        <p:txBody>
          <a:bodyPr/>
          <a:lstStyle/>
          <a:p>
            <a:r>
              <a:rPr lang="en-US" sz="2800" smtClean="0"/>
              <a:t>Used as prime movers for pushing or pulling loads.</a:t>
            </a:r>
          </a:p>
          <a:p>
            <a:r>
              <a:rPr lang="en-US" sz="2800" smtClean="0"/>
              <a:t>Used for power units for winches and hoists.</a:t>
            </a:r>
          </a:p>
          <a:p>
            <a:r>
              <a:rPr lang="en-US" sz="2800" smtClean="0"/>
              <a:t>As moving mounts for dozer blades.</a:t>
            </a:r>
          </a:p>
          <a:p>
            <a:r>
              <a:rPr lang="en-US" sz="2800" smtClean="0"/>
              <a:t>Used primarily where it is advantageous to obtain high drawbar pull and traction.</a:t>
            </a:r>
          </a:p>
          <a:p>
            <a:r>
              <a:rPr lang="en-US" sz="2800" smtClean="0"/>
              <a:t>Most suitable equipment for pushing or pulling loads through marshy areas.</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p:cTn id="7" dur="500" fill="hold"/>
                                        <p:tgtEl>
                                          <p:spTgt spid="19456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9456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9456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p:cTn id="13" dur="500" fill="hold"/>
                                        <p:tgtEl>
                                          <p:spTgt spid="19456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9456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9456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 calcmode="lin" valueType="num">
                                      <p:cBhvr>
                                        <p:cTn id="19" dur="500" fill="hold"/>
                                        <p:tgtEl>
                                          <p:spTgt spid="19456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19456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9456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94563">
                                            <p:txEl>
                                              <p:pRg st="3" end="3"/>
                                            </p:txEl>
                                          </p:spTgt>
                                        </p:tgtEl>
                                        <p:attrNameLst>
                                          <p:attrName>style.visibility</p:attrName>
                                        </p:attrNameLst>
                                      </p:cBhvr>
                                      <p:to>
                                        <p:strVal val="visible"/>
                                      </p:to>
                                    </p:set>
                                    <p:anim calcmode="lin" valueType="num">
                                      <p:cBhvr>
                                        <p:cTn id="25" dur="500" fill="hold"/>
                                        <p:tgtEl>
                                          <p:spTgt spid="19456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19456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94563">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194563">
                                            <p:txEl>
                                              <p:pRg st="4" end="4"/>
                                            </p:txEl>
                                          </p:spTgt>
                                        </p:tgtEl>
                                        <p:attrNameLst>
                                          <p:attrName>style.visibility</p:attrName>
                                        </p:attrNameLst>
                                      </p:cBhvr>
                                      <p:to>
                                        <p:strVal val="visible"/>
                                      </p:to>
                                    </p:set>
                                    <p:anim calcmode="lin" valueType="num">
                                      <p:cBhvr>
                                        <p:cTn id="31" dur="500" fill="hold"/>
                                        <p:tgtEl>
                                          <p:spTgt spid="194563">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194563">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94563">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bldLvl="2"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Dozer Classification</a:t>
            </a:r>
          </a:p>
        </p:txBody>
      </p:sp>
      <p:sp>
        <p:nvSpPr>
          <p:cNvPr id="148483" name="Rectangle 3"/>
          <p:cNvSpPr>
            <a:spLocks noGrp="1" noChangeArrowheads="1"/>
          </p:cNvSpPr>
          <p:nvPr>
            <p:ph type="body" sz="half" idx="1"/>
          </p:nvPr>
        </p:nvSpPr>
        <p:spPr/>
        <p:txBody>
          <a:bodyPr/>
          <a:lstStyle/>
          <a:p>
            <a:r>
              <a:rPr lang="en-US" sz="2800" smtClean="0"/>
              <a:t>Crawler tractors are classified according to weight.</a:t>
            </a:r>
          </a:p>
          <a:p>
            <a:pPr lvl="1"/>
            <a:r>
              <a:rPr lang="en-US" sz="2400" smtClean="0"/>
              <a:t>Light (1150 &amp; 1155)</a:t>
            </a:r>
          </a:p>
          <a:p>
            <a:pPr lvl="1"/>
            <a:r>
              <a:rPr lang="en-US" sz="2400" smtClean="0"/>
              <a:t>Medium (MCT)</a:t>
            </a:r>
          </a:p>
          <a:p>
            <a:pPr lvl="1"/>
            <a:r>
              <a:rPr lang="en-US" sz="2400" smtClean="0"/>
              <a:t>Heavy (D8)</a:t>
            </a:r>
          </a:p>
          <a:p>
            <a:pPr lvl="1">
              <a:buFontTx/>
              <a:buNone/>
            </a:pPr>
            <a:endParaRPr lang="en-US" sz="2400" smtClean="0"/>
          </a:p>
        </p:txBody>
      </p:sp>
      <p:pic>
        <p:nvPicPr>
          <p:cNvPr id="148484" name="Picture 6" descr="OPERA"/>
          <p:cNvPicPr>
            <a:picLocks noGrp="1" noChangeAspect="1" noChangeArrowheads="1"/>
          </p:cNvPicPr>
          <p:nvPr>
            <p:ph type="clipArt" sz="half" idx="2"/>
          </p:nvPr>
        </p:nvPicPr>
        <p:blipFill>
          <a:blip r:embed="rId2" cstate="print"/>
          <a:srcRect/>
          <a:stretch>
            <a:fillRect/>
          </a:stretch>
        </p:blipFill>
        <p:spPr>
          <a:xfrm>
            <a:off x="5135563" y="2357438"/>
            <a:ext cx="3810000" cy="3362325"/>
          </a:xfrm>
        </p:spPr>
      </p:pic>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mtClean="0"/>
              <a:t>Dozer Characteristics</a:t>
            </a:r>
          </a:p>
        </p:txBody>
      </p:sp>
      <p:sp>
        <p:nvSpPr>
          <p:cNvPr id="196611" name="Rectangle 3"/>
          <p:cNvSpPr>
            <a:spLocks noGrp="1" noChangeArrowheads="1"/>
          </p:cNvSpPr>
          <p:nvPr>
            <p:ph type="body" idx="1"/>
          </p:nvPr>
        </p:nvSpPr>
        <p:spPr>
          <a:xfrm>
            <a:off x="838200" y="1524000"/>
            <a:ext cx="8305800" cy="5334000"/>
          </a:xfrm>
        </p:spPr>
        <p:txBody>
          <a:bodyPr/>
          <a:lstStyle/>
          <a:p>
            <a:r>
              <a:rPr lang="en-US" sz="2800" smtClean="0"/>
              <a:t>Supported on the ground by track assemblies.</a:t>
            </a:r>
          </a:p>
          <a:p>
            <a:r>
              <a:rPr lang="en-US" sz="2800" smtClean="0"/>
              <a:t>Commonly called bulldozers, they are the work horses of construction.</a:t>
            </a:r>
          </a:p>
          <a:p>
            <a:r>
              <a:rPr lang="en-US" sz="2800" smtClean="0"/>
              <a:t>Usually the first piece of equipment on job site, last to leave.</a:t>
            </a:r>
          </a:p>
          <a:p>
            <a:r>
              <a:rPr lang="en-US" sz="2800" smtClean="0"/>
              <a:t>Used to cut haul roads, move dirt, trees, rocks, and many other.</a:t>
            </a:r>
          </a:p>
          <a:p>
            <a:r>
              <a:rPr lang="en-US" sz="2800" smtClean="0"/>
              <a:t>Simply a tractor with a blade mounted on the front which is used for pushing objects or materials.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subTnLst>
                                    <p:animClr clrSpc="rgb" dir="cw">
                                      <p:cBhvr override="childStyle">
                                        <p:cTn dur="1" fill="hold" display="0" masterRel="nextClick" afterEffect="1"/>
                                        <p:tgtEl>
                                          <p:spTgt spid="19661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wipe(left)">
                                      <p:cBhvr>
                                        <p:cTn id="12" dur="500"/>
                                        <p:tgtEl>
                                          <p:spTgt spid="196611">
                                            <p:txEl>
                                              <p:pRg st="1" end="1"/>
                                            </p:txEl>
                                          </p:spTgt>
                                        </p:tgtEl>
                                      </p:cBhvr>
                                    </p:animEffect>
                                  </p:childTnLst>
                                  <p:subTnLst>
                                    <p:animClr clrSpc="rgb" dir="cw">
                                      <p:cBhvr override="childStyle">
                                        <p:cTn dur="1" fill="hold" display="0" masterRel="nextClick" afterEffect="1"/>
                                        <p:tgtEl>
                                          <p:spTgt spid="19661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wipe(left)">
                                      <p:cBhvr>
                                        <p:cTn id="17" dur="500"/>
                                        <p:tgtEl>
                                          <p:spTgt spid="196611">
                                            <p:txEl>
                                              <p:pRg st="2" end="2"/>
                                            </p:txEl>
                                          </p:spTgt>
                                        </p:tgtEl>
                                      </p:cBhvr>
                                    </p:animEffect>
                                  </p:childTnLst>
                                  <p:subTnLst>
                                    <p:animClr clrSpc="rgb" dir="cw">
                                      <p:cBhvr override="childStyle">
                                        <p:cTn dur="1" fill="hold" display="0" masterRel="nextClick" afterEffect="1"/>
                                        <p:tgtEl>
                                          <p:spTgt spid="19661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wipe(left)">
                                      <p:cBhvr>
                                        <p:cTn id="22" dur="500"/>
                                        <p:tgtEl>
                                          <p:spTgt spid="196611">
                                            <p:txEl>
                                              <p:pRg st="3" end="3"/>
                                            </p:txEl>
                                          </p:spTgt>
                                        </p:tgtEl>
                                      </p:cBhvr>
                                    </p:animEffect>
                                  </p:childTnLst>
                                  <p:subTnLst>
                                    <p:animClr clrSpc="rgb" dir="cw">
                                      <p:cBhvr override="childStyle">
                                        <p:cTn dur="1" fill="hold" display="0" masterRel="nextClick" afterEffect="1"/>
                                        <p:tgtEl>
                                          <p:spTgt spid="19661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6611">
                                            <p:txEl>
                                              <p:pRg st="4" end="4"/>
                                            </p:txEl>
                                          </p:spTgt>
                                        </p:tgtEl>
                                        <p:attrNameLst>
                                          <p:attrName>style.visibility</p:attrName>
                                        </p:attrNameLst>
                                      </p:cBhvr>
                                      <p:to>
                                        <p:strVal val="visible"/>
                                      </p:to>
                                    </p:set>
                                    <p:animEffect transition="in" filter="wipe(left)">
                                      <p:cBhvr>
                                        <p:cTn id="27" dur="500"/>
                                        <p:tgtEl>
                                          <p:spTgt spid="196611">
                                            <p:txEl>
                                              <p:pRg st="4" end="4"/>
                                            </p:txEl>
                                          </p:spTgt>
                                        </p:tgtEl>
                                      </p:cBhvr>
                                    </p:animEffect>
                                  </p:childTnLst>
                                  <p:subTnLst>
                                    <p:animClr clrSpc="rgb" dir="cw">
                                      <p:cBhvr override="childStyle">
                                        <p:cTn dur="1" fill="hold" display="0" masterRel="nextClick" afterEffect="1"/>
                                        <p:tgtEl>
                                          <p:spTgt spid="196611">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bldLvl="2"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mtClean="0"/>
              <a:t>Dozer Characteristics</a:t>
            </a:r>
          </a:p>
        </p:txBody>
      </p:sp>
      <p:sp>
        <p:nvSpPr>
          <p:cNvPr id="198659" name="Rectangle 3"/>
          <p:cNvSpPr>
            <a:spLocks noGrp="1" noChangeArrowheads="1"/>
          </p:cNvSpPr>
          <p:nvPr>
            <p:ph type="body" idx="1"/>
          </p:nvPr>
        </p:nvSpPr>
        <p:spPr/>
        <p:txBody>
          <a:bodyPr/>
          <a:lstStyle/>
          <a:p>
            <a:r>
              <a:rPr lang="en-US" sz="2800" smtClean="0"/>
              <a:t>Once the blade is removed, it’s used as a towing unit.</a:t>
            </a:r>
          </a:p>
          <a:p>
            <a:r>
              <a:rPr lang="en-US" sz="2800" smtClean="0"/>
              <a:t>Since the weight of the machine is supported by the track sections, the crawler tractor has great traction pull.</a:t>
            </a:r>
          </a:p>
          <a:p>
            <a:r>
              <a:rPr lang="en-US" sz="2800" smtClean="0"/>
              <a:t>The ability to “lock” one side section of track while pulling with the other one enables the crawler tractor to pull itself out of material that would easily cause a wheeled machine to become stuck.</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ipe(left)">
                                      <p:cBhvr>
                                        <p:cTn id="7" dur="500"/>
                                        <p:tgtEl>
                                          <p:spTgt spid="198659">
                                            <p:txEl>
                                              <p:pRg st="0" end="0"/>
                                            </p:txEl>
                                          </p:spTgt>
                                        </p:tgtEl>
                                      </p:cBhvr>
                                    </p:animEffect>
                                  </p:childTnLst>
                                  <p:subTnLst>
                                    <p:animClr clrSpc="rgb" dir="cw">
                                      <p:cBhvr override="childStyle">
                                        <p:cTn dur="1" fill="hold" display="0" masterRel="nextClick" afterEffect="1"/>
                                        <p:tgtEl>
                                          <p:spTgt spid="19865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wipe(left)">
                                      <p:cBhvr>
                                        <p:cTn id="12" dur="500"/>
                                        <p:tgtEl>
                                          <p:spTgt spid="198659">
                                            <p:txEl>
                                              <p:pRg st="1" end="1"/>
                                            </p:txEl>
                                          </p:spTgt>
                                        </p:tgtEl>
                                      </p:cBhvr>
                                    </p:animEffect>
                                  </p:childTnLst>
                                  <p:subTnLst>
                                    <p:animClr clrSpc="rgb" dir="cw">
                                      <p:cBhvr override="childStyle">
                                        <p:cTn dur="1" fill="hold" display="0" masterRel="nextClick" afterEffect="1"/>
                                        <p:tgtEl>
                                          <p:spTgt spid="19865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Effect transition="in" filter="wipe(left)">
                                      <p:cBhvr>
                                        <p:cTn id="17" dur="500"/>
                                        <p:tgtEl>
                                          <p:spTgt spid="198659">
                                            <p:txEl>
                                              <p:pRg st="2" end="2"/>
                                            </p:txEl>
                                          </p:spTgt>
                                        </p:tgtEl>
                                      </p:cBhvr>
                                    </p:animEffect>
                                  </p:childTnLst>
                                  <p:subTnLst>
                                    <p:animClr clrSpc="rgb" dir="cw">
                                      <p:cBhvr override="childStyle">
                                        <p:cTn dur="1" fill="hold" display="0" masterRel="nextClick" afterEffect="1"/>
                                        <p:tgtEl>
                                          <p:spTgt spid="198659">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bldLvl="2"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mtClean="0"/>
              <a:t>Dozer Operation</a:t>
            </a:r>
          </a:p>
        </p:txBody>
      </p:sp>
      <p:sp>
        <p:nvSpPr>
          <p:cNvPr id="199683" name="Rectangle 3"/>
          <p:cNvSpPr>
            <a:spLocks noGrp="1" noChangeArrowheads="1"/>
          </p:cNvSpPr>
          <p:nvPr>
            <p:ph type="body" idx="1"/>
          </p:nvPr>
        </p:nvSpPr>
        <p:spPr>
          <a:xfrm>
            <a:off x="914400" y="1676400"/>
            <a:ext cx="8229600" cy="4953000"/>
          </a:xfrm>
        </p:spPr>
        <p:txBody>
          <a:bodyPr/>
          <a:lstStyle/>
          <a:p>
            <a:r>
              <a:rPr lang="en-US" sz="2800" smtClean="0"/>
              <a:t>Equipped with a diesel engine rated from 85 to 202 horsepower, and either 4 or 6 cylinders, depending on make and model.</a:t>
            </a:r>
          </a:p>
          <a:p>
            <a:r>
              <a:rPr lang="en-US" sz="2800" smtClean="0"/>
              <a:t>Low ground bearing pressure, varying form 6 - 9 lbs./Sq. in., which gives it  distinct “floatation” advantage.</a:t>
            </a:r>
          </a:p>
          <a:p>
            <a:r>
              <a:rPr lang="en-US" sz="2800" smtClean="0"/>
              <a:t>Capable of operating in muck or water as deep as the height of the track.</a:t>
            </a:r>
          </a:p>
          <a:p>
            <a:r>
              <a:rPr lang="en-US" sz="2800" smtClean="0"/>
              <a:t>Can move to jobsite on own power, but transporting is preferred.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p:cTn id="7" dur="500" fill="hold"/>
                                        <p:tgtEl>
                                          <p:spTgt spid="1996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9683">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9968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9683">
                                            <p:txEl>
                                              <p:pRg st="1" end="1"/>
                                            </p:txEl>
                                          </p:spTgt>
                                        </p:tgtEl>
                                        <p:attrNameLst>
                                          <p:attrName>style.visibility</p:attrName>
                                        </p:attrNameLst>
                                      </p:cBhvr>
                                      <p:to>
                                        <p:strVal val="visible"/>
                                      </p:to>
                                    </p:set>
                                    <p:anim calcmode="lin" valueType="num">
                                      <p:cBhvr>
                                        <p:cTn id="13" dur="500" fill="hold"/>
                                        <p:tgtEl>
                                          <p:spTgt spid="1996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9683">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9968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9683">
                                            <p:txEl>
                                              <p:pRg st="2" end="2"/>
                                            </p:txEl>
                                          </p:spTgt>
                                        </p:tgtEl>
                                        <p:attrNameLst>
                                          <p:attrName>style.visibility</p:attrName>
                                        </p:attrNameLst>
                                      </p:cBhvr>
                                      <p:to>
                                        <p:strVal val="visible"/>
                                      </p:to>
                                    </p:set>
                                    <p:anim calcmode="lin" valueType="num">
                                      <p:cBhvr>
                                        <p:cTn id="19" dur="500" fill="hold"/>
                                        <p:tgtEl>
                                          <p:spTgt spid="19968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99683">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9968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9683">
                                            <p:txEl>
                                              <p:pRg st="3" end="3"/>
                                            </p:txEl>
                                          </p:spTgt>
                                        </p:tgtEl>
                                        <p:attrNameLst>
                                          <p:attrName>style.visibility</p:attrName>
                                        </p:attrNameLst>
                                      </p:cBhvr>
                                      <p:to>
                                        <p:strVal val="visible"/>
                                      </p:to>
                                    </p:set>
                                    <p:anim calcmode="lin" valueType="num">
                                      <p:cBhvr>
                                        <p:cTn id="25" dur="500" fill="hold"/>
                                        <p:tgtEl>
                                          <p:spTgt spid="19968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99683">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99683">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bldLvl="2"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mtClean="0"/>
              <a:t>Dozer Production</a:t>
            </a:r>
          </a:p>
        </p:txBody>
      </p:sp>
      <p:sp>
        <p:nvSpPr>
          <p:cNvPr id="152579" name="Rectangle 3"/>
          <p:cNvSpPr>
            <a:spLocks noGrp="1" noChangeArrowheads="1"/>
          </p:cNvSpPr>
          <p:nvPr>
            <p:ph type="body" sz="half" idx="1"/>
          </p:nvPr>
        </p:nvSpPr>
        <p:spPr/>
        <p:txBody>
          <a:bodyPr/>
          <a:lstStyle/>
          <a:p>
            <a:r>
              <a:rPr lang="en-US" sz="2800" smtClean="0"/>
              <a:t>Estimated using the production from Table #9-3, and then adjusting the table with six correction factors.</a:t>
            </a:r>
          </a:p>
        </p:txBody>
      </p:sp>
      <p:pic>
        <p:nvPicPr>
          <p:cNvPr id="152580" name="Picture 6" descr="FOREMAN"/>
          <p:cNvPicPr>
            <a:picLocks noGrp="1" noChangeAspect="1" noChangeArrowheads="1"/>
          </p:cNvPicPr>
          <p:nvPr>
            <p:ph type="clipArt" sz="half" idx="2"/>
          </p:nvPr>
        </p:nvPicPr>
        <p:blipFill>
          <a:blip r:embed="rId2" cstate="print"/>
          <a:srcRect/>
          <a:stretch>
            <a:fillRect/>
          </a:stretch>
        </p:blipFill>
        <p:spPr>
          <a:xfrm>
            <a:off x="5467350" y="1981200"/>
            <a:ext cx="3146425" cy="4114800"/>
          </a:xfrm>
        </p:spPr>
      </p:pic>
    </p:spTree>
  </p:cSld>
  <p:clrMapOvr>
    <a:masterClrMapping/>
  </p:clrMapOvr>
  <p:transition>
    <p:random/>
  </p:transition>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mtClean="0"/>
              <a:t>Dozer Production</a:t>
            </a:r>
          </a:p>
        </p:txBody>
      </p:sp>
      <p:sp>
        <p:nvSpPr>
          <p:cNvPr id="178179" name="Rectangle 3"/>
          <p:cNvSpPr>
            <a:spLocks noGrp="1" noChangeArrowheads="1"/>
          </p:cNvSpPr>
          <p:nvPr>
            <p:ph type="body" idx="1"/>
          </p:nvPr>
        </p:nvSpPr>
        <p:spPr>
          <a:xfrm>
            <a:off x="228600" y="1981200"/>
            <a:ext cx="8915400" cy="4114800"/>
          </a:xfrm>
        </p:spPr>
        <p:txBody>
          <a:bodyPr/>
          <a:lstStyle/>
          <a:p>
            <a:r>
              <a:rPr lang="en-US" sz="3600" smtClean="0"/>
              <a:t>   Formula</a:t>
            </a:r>
          </a:p>
          <a:p>
            <a:pPr lvl="1">
              <a:buFontTx/>
              <a:buNone/>
            </a:pPr>
            <a:r>
              <a:rPr lang="en-US" sz="2000" smtClean="0"/>
              <a:t>Factor 1 x Factor 2 x Factor 3 x Factor 4 x Factor 5 x Factor 6 = LCYPH</a:t>
            </a:r>
          </a:p>
          <a:p>
            <a:pPr lvl="1">
              <a:buFontTx/>
              <a:buNone/>
            </a:pPr>
            <a:r>
              <a:rPr lang="en-US" sz="3200" smtClean="0"/>
              <a:t>  Note:  Round down LCYPH</a:t>
            </a:r>
          </a:p>
          <a:p>
            <a:pPr lvl="1">
              <a:buFontTx/>
              <a:buNone/>
            </a:pPr>
            <a:r>
              <a:rPr lang="en-US" sz="3200" smtClean="0"/>
              <a:t>  For classroom purposes, if you are not given the information for any step, that step will be N/A.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8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8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8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8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bldLvl="2"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smtClean="0"/>
              <a:t>Dozer Production Factor #1</a:t>
            </a:r>
          </a:p>
        </p:txBody>
      </p:sp>
      <p:sp>
        <p:nvSpPr>
          <p:cNvPr id="179203" name="Rectangle 3"/>
          <p:cNvSpPr>
            <a:spLocks noGrp="1" noChangeArrowheads="1"/>
          </p:cNvSpPr>
          <p:nvPr>
            <p:ph type="body" sz="half" idx="1"/>
          </p:nvPr>
        </p:nvSpPr>
        <p:spPr/>
        <p:txBody>
          <a:bodyPr/>
          <a:lstStyle/>
          <a:p>
            <a:r>
              <a:rPr lang="en-US" b="1" i="1" smtClean="0"/>
              <a:t>Maximum Basic Production</a:t>
            </a:r>
            <a:endParaRPr lang="en-US" smtClean="0"/>
          </a:p>
          <a:p>
            <a:pPr lvl="1"/>
            <a:r>
              <a:rPr lang="en-US" sz="2000" smtClean="0"/>
              <a:t>Find the average dozing distance line on the bottom of the scale.</a:t>
            </a:r>
          </a:p>
          <a:p>
            <a:pPr lvl="1"/>
            <a:r>
              <a:rPr lang="en-US" sz="2000" smtClean="0"/>
              <a:t>Read up until you intercept the production curve for the dozer you are using.</a:t>
            </a:r>
          </a:p>
          <a:p>
            <a:pPr lvl="1"/>
            <a:r>
              <a:rPr lang="en-US" sz="2000" smtClean="0"/>
              <a:t>Then read to the left to get the production rate in LCYPH.</a:t>
            </a:r>
          </a:p>
        </p:txBody>
      </p:sp>
      <p:sp>
        <p:nvSpPr>
          <p:cNvPr id="179205" name="Rectangle 5"/>
          <p:cNvSpPr>
            <a:spLocks noGrp="1" noChangeArrowheads="1"/>
          </p:cNvSpPr>
          <p:nvPr>
            <p:ph type="body" sz="half" idx="2"/>
          </p:nvPr>
        </p:nvSpPr>
        <p:spPr>
          <a:xfrm>
            <a:off x="4876800" y="2133600"/>
            <a:ext cx="4267200" cy="4724400"/>
          </a:xfrm>
        </p:spPr>
        <p:txBody>
          <a:bodyPr/>
          <a:lstStyle/>
          <a:p>
            <a:r>
              <a:rPr lang="en-US" smtClean="0"/>
              <a:t>Note:</a:t>
            </a:r>
          </a:p>
          <a:p>
            <a:pPr lvl="1"/>
            <a:r>
              <a:rPr lang="en-US" smtClean="0"/>
              <a:t>On the charts the </a:t>
            </a:r>
            <a:r>
              <a:rPr lang="en-US" b="1" smtClean="0"/>
              <a:t>4S</a:t>
            </a:r>
            <a:r>
              <a:rPr lang="en-US" smtClean="0"/>
              <a:t> is the 1150E and the </a:t>
            </a:r>
            <a:r>
              <a:rPr lang="en-US" b="1" smtClean="0"/>
              <a:t>7S </a:t>
            </a:r>
            <a:r>
              <a:rPr lang="en-US" smtClean="0"/>
              <a:t>is the MCT.</a:t>
            </a:r>
          </a:p>
          <a:p>
            <a:r>
              <a:rPr lang="en-US" smtClean="0"/>
              <a:t>Example</a:t>
            </a:r>
          </a:p>
          <a:p>
            <a:pPr lvl="1"/>
            <a:r>
              <a:rPr lang="en-US" smtClean="0"/>
              <a:t>Determine the maximum basic production for a MCT with an average dozing distance of 200’.</a:t>
            </a:r>
          </a:p>
          <a:p>
            <a:pPr lvl="1">
              <a:buFontTx/>
              <a:buNone/>
            </a:pPr>
            <a:r>
              <a:rPr lang="en-US" smtClean="0">
                <a:solidFill>
                  <a:srgbClr val="FF3300"/>
                </a:solidFill>
              </a:rPr>
              <a:t>200 LCYPH  </a:t>
            </a:r>
          </a:p>
          <a:p>
            <a:pPr lvl="1">
              <a:buFontTx/>
              <a:buNone/>
            </a:pPr>
            <a:r>
              <a:rPr lang="en-US" b="1" smtClean="0">
                <a:solidFill>
                  <a:srgbClr val="FF3300"/>
                </a:solidFill>
              </a:rPr>
              <a:t>Round down</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wipe(down)">
                                      <p:cBhvr>
                                        <p:cTn id="7" dur="500"/>
                                        <p:tgtEl>
                                          <p:spTgt spid="179203">
                                            <p:txEl>
                                              <p:pRg st="0" end="0"/>
                                            </p:txEl>
                                          </p:spTgt>
                                        </p:tgtEl>
                                      </p:cBhvr>
                                    </p:animEffect>
                                  </p:childTnLst>
                                  <p:subTnLst>
                                    <p:animClr clrSpc="rgb" dir="cw">
                                      <p:cBhvr override="childStyle">
                                        <p:cTn dur="1" fill="hold" display="0" masterRel="nextClick" afterEffect="1"/>
                                        <p:tgtEl>
                                          <p:spTgt spid="17920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9203">
                                            <p:txEl>
                                              <p:pRg st="1" end="1"/>
                                            </p:txEl>
                                          </p:spTgt>
                                        </p:tgtEl>
                                        <p:attrNameLst>
                                          <p:attrName>style.visibility</p:attrName>
                                        </p:attrNameLst>
                                      </p:cBhvr>
                                      <p:to>
                                        <p:strVal val="visible"/>
                                      </p:to>
                                    </p:set>
                                    <p:animEffect transition="in" filter="wipe(down)">
                                      <p:cBhvr>
                                        <p:cTn id="12" dur="500"/>
                                        <p:tgtEl>
                                          <p:spTgt spid="179203">
                                            <p:txEl>
                                              <p:pRg st="1" end="1"/>
                                            </p:txEl>
                                          </p:spTgt>
                                        </p:tgtEl>
                                      </p:cBhvr>
                                    </p:animEffect>
                                  </p:childTnLst>
                                  <p:subTnLst>
                                    <p:animClr clrSpc="rgb" dir="cw">
                                      <p:cBhvr override="childStyle">
                                        <p:cTn dur="1" fill="hold" display="0" masterRel="nextClick" afterEffect="1"/>
                                        <p:tgtEl>
                                          <p:spTgt spid="17920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9203">
                                            <p:txEl>
                                              <p:pRg st="2" end="2"/>
                                            </p:txEl>
                                          </p:spTgt>
                                        </p:tgtEl>
                                        <p:attrNameLst>
                                          <p:attrName>style.visibility</p:attrName>
                                        </p:attrNameLst>
                                      </p:cBhvr>
                                      <p:to>
                                        <p:strVal val="visible"/>
                                      </p:to>
                                    </p:set>
                                    <p:animEffect transition="in" filter="wipe(down)">
                                      <p:cBhvr>
                                        <p:cTn id="17" dur="500"/>
                                        <p:tgtEl>
                                          <p:spTgt spid="179203">
                                            <p:txEl>
                                              <p:pRg st="2" end="2"/>
                                            </p:txEl>
                                          </p:spTgt>
                                        </p:tgtEl>
                                      </p:cBhvr>
                                    </p:animEffect>
                                  </p:childTnLst>
                                  <p:subTnLst>
                                    <p:animClr clrSpc="rgb" dir="cw">
                                      <p:cBhvr override="childStyle">
                                        <p:cTn dur="1" fill="hold" display="0" masterRel="nextClick" afterEffect="1"/>
                                        <p:tgtEl>
                                          <p:spTgt spid="17920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9203">
                                            <p:txEl>
                                              <p:pRg st="3" end="3"/>
                                            </p:txEl>
                                          </p:spTgt>
                                        </p:tgtEl>
                                        <p:attrNameLst>
                                          <p:attrName>style.visibility</p:attrName>
                                        </p:attrNameLst>
                                      </p:cBhvr>
                                      <p:to>
                                        <p:strVal val="visible"/>
                                      </p:to>
                                    </p:set>
                                    <p:animEffect transition="in" filter="wipe(down)">
                                      <p:cBhvr>
                                        <p:cTn id="22" dur="500"/>
                                        <p:tgtEl>
                                          <p:spTgt spid="179203">
                                            <p:txEl>
                                              <p:pRg st="3" end="3"/>
                                            </p:txEl>
                                          </p:spTgt>
                                        </p:tgtEl>
                                      </p:cBhvr>
                                    </p:animEffect>
                                  </p:childTnLst>
                                  <p:subTnLst>
                                    <p:animClr clrSpc="rgb" dir="cw">
                                      <p:cBhvr override="childStyle">
                                        <p:cTn dur="1" fill="hold" display="0" masterRel="nextClick" afterEffect="1"/>
                                        <p:tgtEl>
                                          <p:spTgt spid="179203">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179205">
                                            <p:txEl>
                                              <p:pRg st="0" end="0"/>
                                            </p:txEl>
                                          </p:spTgt>
                                        </p:tgtEl>
                                        <p:attrNameLst>
                                          <p:attrName>style.visibility</p:attrName>
                                        </p:attrNameLst>
                                      </p:cBhvr>
                                      <p:to>
                                        <p:strVal val="visible"/>
                                      </p:to>
                                    </p:set>
                                    <p:anim calcmode="lin" valueType="num">
                                      <p:cBhvr>
                                        <p:cTn id="27" dur="500" fill="hold"/>
                                        <p:tgtEl>
                                          <p:spTgt spid="17920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79205">
                                            <p:txEl>
                                              <p:pRg st="0" end="0"/>
                                            </p:txEl>
                                          </p:spTgt>
                                        </p:tgtEl>
                                        <p:attrNameLst>
                                          <p:attrName>ppt_h</p:attrName>
                                        </p:attrNameLst>
                                      </p:cBhvr>
                                      <p:tavLst>
                                        <p:tav tm="0">
                                          <p:val>
                                            <p:fltVal val="0"/>
                                          </p:val>
                                        </p:tav>
                                        <p:tav tm="100000">
                                          <p:val>
                                            <p:strVal val="#ppt_h"/>
                                          </p:val>
                                        </p:tav>
                                      </p:tavLst>
                                    </p:anim>
                                    <p:anim calcmode="lin" valueType="num">
                                      <p:cBhvr>
                                        <p:cTn id="29" dur="500" fill="hold"/>
                                        <p:tgtEl>
                                          <p:spTgt spid="179205">
                                            <p:txEl>
                                              <p:pRg st="0" end="0"/>
                                            </p:txEl>
                                          </p:spTgt>
                                        </p:tgtEl>
                                        <p:attrNameLst>
                                          <p:attrName>ppt_x</p:attrName>
                                        </p:attrNameLst>
                                      </p:cBhvr>
                                      <p:tavLst>
                                        <p:tav tm="0">
                                          <p:val>
                                            <p:fltVal val="0.5"/>
                                          </p:val>
                                        </p:tav>
                                        <p:tav tm="100000">
                                          <p:val>
                                            <p:strVal val="#ppt_x"/>
                                          </p:val>
                                        </p:tav>
                                      </p:tavLst>
                                    </p:anim>
                                    <p:anim calcmode="lin" valueType="num">
                                      <p:cBhvr>
                                        <p:cTn id="30" dur="500" fill="hold"/>
                                        <p:tgtEl>
                                          <p:spTgt spid="179205">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0" end="0"/>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23" presetClass="entr" presetSubtype="528" fill="hold" grpId="0" nodeType="clickEffect">
                                  <p:stCondLst>
                                    <p:cond delay="0"/>
                                  </p:stCondLst>
                                  <p:childTnLst>
                                    <p:set>
                                      <p:cBhvr>
                                        <p:cTn id="34" dur="1" fill="hold">
                                          <p:stCondLst>
                                            <p:cond delay="0"/>
                                          </p:stCondLst>
                                        </p:cTn>
                                        <p:tgtEl>
                                          <p:spTgt spid="179205">
                                            <p:txEl>
                                              <p:pRg st="1" end="1"/>
                                            </p:txEl>
                                          </p:spTgt>
                                        </p:tgtEl>
                                        <p:attrNameLst>
                                          <p:attrName>style.visibility</p:attrName>
                                        </p:attrNameLst>
                                      </p:cBhvr>
                                      <p:to>
                                        <p:strVal val="visible"/>
                                      </p:to>
                                    </p:set>
                                    <p:anim calcmode="lin" valueType="num">
                                      <p:cBhvr>
                                        <p:cTn id="35" dur="500" fill="hold"/>
                                        <p:tgtEl>
                                          <p:spTgt spid="179205">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179205">
                                            <p:txEl>
                                              <p:pRg st="1" end="1"/>
                                            </p:txEl>
                                          </p:spTgt>
                                        </p:tgtEl>
                                        <p:attrNameLst>
                                          <p:attrName>ppt_h</p:attrName>
                                        </p:attrNameLst>
                                      </p:cBhvr>
                                      <p:tavLst>
                                        <p:tav tm="0">
                                          <p:val>
                                            <p:fltVal val="0"/>
                                          </p:val>
                                        </p:tav>
                                        <p:tav tm="100000">
                                          <p:val>
                                            <p:strVal val="#ppt_h"/>
                                          </p:val>
                                        </p:tav>
                                      </p:tavLst>
                                    </p:anim>
                                    <p:anim calcmode="lin" valueType="num">
                                      <p:cBhvr>
                                        <p:cTn id="37" dur="500" fill="hold"/>
                                        <p:tgtEl>
                                          <p:spTgt spid="179205">
                                            <p:txEl>
                                              <p:pRg st="1" end="1"/>
                                            </p:txEl>
                                          </p:spTgt>
                                        </p:tgtEl>
                                        <p:attrNameLst>
                                          <p:attrName>ppt_x</p:attrName>
                                        </p:attrNameLst>
                                      </p:cBhvr>
                                      <p:tavLst>
                                        <p:tav tm="0">
                                          <p:val>
                                            <p:fltVal val="0.5"/>
                                          </p:val>
                                        </p:tav>
                                        <p:tav tm="100000">
                                          <p:val>
                                            <p:strVal val="#ppt_x"/>
                                          </p:val>
                                        </p:tav>
                                      </p:tavLst>
                                    </p:anim>
                                    <p:anim calcmode="lin" valueType="num">
                                      <p:cBhvr>
                                        <p:cTn id="38" dur="500" fill="hold"/>
                                        <p:tgtEl>
                                          <p:spTgt spid="179205">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1" end="1"/>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528" fill="hold" grpId="0" nodeType="clickEffect">
                                  <p:stCondLst>
                                    <p:cond delay="0"/>
                                  </p:stCondLst>
                                  <p:childTnLst>
                                    <p:set>
                                      <p:cBhvr>
                                        <p:cTn id="42" dur="1" fill="hold">
                                          <p:stCondLst>
                                            <p:cond delay="0"/>
                                          </p:stCondLst>
                                        </p:cTn>
                                        <p:tgtEl>
                                          <p:spTgt spid="179205">
                                            <p:txEl>
                                              <p:pRg st="2" end="2"/>
                                            </p:txEl>
                                          </p:spTgt>
                                        </p:tgtEl>
                                        <p:attrNameLst>
                                          <p:attrName>style.visibility</p:attrName>
                                        </p:attrNameLst>
                                      </p:cBhvr>
                                      <p:to>
                                        <p:strVal val="visible"/>
                                      </p:to>
                                    </p:set>
                                    <p:anim calcmode="lin" valueType="num">
                                      <p:cBhvr>
                                        <p:cTn id="43" dur="500" fill="hold"/>
                                        <p:tgtEl>
                                          <p:spTgt spid="179205">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179205">
                                            <p:txEl>
                                              <p:pRg st="2" end="2"/>
                                            </p:txEl>
                                          </p:spTgt>
                                        </p:tgtEl>
                                        <p:attrNameLst>
                                          <p:attrName>ppt_h</p:attrName>
                                        </p:attrNameLst>
                                      </p:cBhvr>
                                      <p:tavLst>
                                        <p:tav tm="0">
                                          <p:val>
                                            <p:fltVal val="0"/>
                                          </p:val>
                                        </p:tav>
                                        <p:tav tm="100000">
                                          <p:val>
                                            <p:strVal val="#ppt_h"/>
                                          </p:val>
                                        </p:tav>
                                      </p:tavLst>
                                    </p:anim>
                                    <p:anim calcmode="lin" valueType="num">
                                      <p:cBhvr>
                                        <p:cTn id="45" dur="500" fill="hold"/>
                                        <p:tgtEl>
                                          <p:spTgt spid="179205">
                                            <p:txEl>
                                              <p:pRg st="2" end="2"/>
                                            </p:txEl>
                                          </p:spTgt>
                                        </p:tgtEl>
                                        <p:attrNameLst>
                                          <p:attrName>ppt_x</p:attrName>
                                        </p:attrNameLst>
                                      </p:cBhvr>
                                      <p:tavLst>
                                        <p:tav tm="0">
                                          <p:val>
                                            <p:fltVal val="0.5"/>
                                          </p:val>
                                        </p:tav>
                                        <p:tav tm="100000">
                                          <p:val>
                                            <p:strVal val="#ppt_x"/>
                                          </p:val>
                                        </p:tav>
                                      </p:tavLst>
                                    </p:anim>
                                    <p:anim calcmode="lin" valueType="num">
                                      <p:cBhvr>
                                        <p:cTn id="46" dur="500" fill="hold"/>
                                        <p:tgtEl>
                                          <p:spTgt spid="179205">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2" end="2"/>
                                            </p:txEl>
                                          </p:spTgt>
                                        </p:tgtEl>
                                        <p:attrNameLst>
                                          <p:attrName>ppt_c</p:attrName>
                                        </p:attrNameLst>
                                      </p:cBhvr>
                                      <p:to>
                                        <a:srgbClr val="B2B2B2"/>
                                      </p:to>
                                    </p:animClr>
                                  </p:subTnLst>
                                </p:cTn>
                              </p:par>
                            </p:childTnLst>
                          </p:cTn>
                        </p:par>
                      </p:childTnLst>
                    </p:cTn>
                  </p:par>
                  <p:par>
                    <p:cTn id="47" fill="hold">
                      <p:stCondLst>
                        <p:cond delay="indefinite"/>
                      </p:stCondLst>
                      <p:childTnLst>
                        <p:par>
                          <p:cTn id="48" fill="hold">
                            <p:stCondLst>
                              <p:cond delay="0"/>
                            </p:stCondLst>
                            <p:childTnLst>
                              <p:par>
                                <p:cTn id="49" presetID="23" presetClass="entr" presetSubtype="528" fill="hold" grpId="0" nodeType="clickEffect">
                                  <p:stCondLst>
                                    <p:cond delay="0"/>
                                  </p:stCondLst>
                                  <p:childTnLst>
                                    <p:set>
                                      <p:cBhvr>
                                        <p:cTn id="50" dur="1" fill="hold">
                                          <p:stCondLst>
                                            <p:cond delay="0"/>
                                          </p:stCondLst>
                                        </p:cTn>
                                        <p:tgtEl>
                                          <p:spTgt spid="179205">
                                            <p:txEl>
                                              <p:pRg st="3" end="3"/>
                                            </p:txEl>
                                          </p:spTgt>
                                        </p:tgtEl>
                                        <p:attrNameLst>
                                          <p:attrName>style.visibility</p:attrName>
                                        </p:attrNameLst>
                                      </p:cBhvr>
                                      <p:to>
                                        <p:strVal val="visible"/>
                                      </p:to>
                                    </p:set>
                                    <p:anim calcmode="lin" valueType="num">
                                      <p:cBhvr>
                                        <p:cTn id="51" dur="500" fill="hold"/>
                                        <p:tgtEl>
                                          <p:spTgt spid="179205">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179205">
                                            <p:txEl>
                                              <p:pRg st="3" end="3"/>
                                            </p:txEl>
                                          </p:spTgt>
                                        </p:tgtEl>
                                        <p:attrNameLst>
                                          <p:attrName>ppt_h</p:attrName>
                                        </p:attrNameLst>
                                      </p:cBhvr>
                                      <p:tavLst>
                                        <p:tav tm="0">
                                          <p:val>
                                            <p:fltVal val="0"/>
                                          </p:val>
                                        </p:tav>
                                        <p:tav tm="100000">
                                          <p:val>
                                            <p:strVal val="#ppt_h"/>
                                          </p:val>
                                        </p:tav>
                                      </p:tavLst>
                                    </p:anim>
                                    <p:anim calcmode="lin" valueType="num">
                                      <p:cBhvr>
                                        <p:cTn id="53" dur="500" fill="hold"/>
                                        <p:tgtEl>
                                          <p:spTgt spid="179205">
                                            <p:txEl>
                                              <p:pRg st="3" end="3"/>
                                            </p:txEl>
                                          </p:spTgt>
                                        </p:tgtEl>
                                        <p:attrNameLst>
                                          <p:attrName>ppt_x</p:attrName>
                                        </p:attrNameLst>
                                      </p:cBhvr>
                                      <p:tavLst>
                                        <p:tav tm="0">
                                          <p:val>
                                            <p:fltVal val="0.5"/>
                                          </p:val>
                                        </p:tav>
                                        <p:tav tm="100000">
                                          <p:val>
                                            <p:strVal val="#ppt_x"/>
                                          </p:val>
                                        </p:tav>
                                      </p:tavLst>
                                    </p:anim>
                                    <p:anim calcmode="lin" valueType="num">
                                      <p:cBhvr>
                                        <p:cTn id="54" dur="500" fill="hold"/>
                                        <p:tgtEl>
                                          <p:spTgt spid="179205">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3" end="3"/>
                                            </p:txEl>
                                          </p:spTgt>
                                        </p:tgtEl>
                                        <p:attrNameLst>
                                          <p:attrName>ppt_c</p:attrName>
                                        </p:attrNameLst>
                                      </p:cBhvr>
                                      <p:to>
                                        <a:srgbClr val="B2B2B2"/>
                                      </p:to>
                                    </p:animClr>
                                  </p:subTnLst>
                                </p:cTn>
                              </p:par>
                            </p:childTnLst>
                          </p:cTn>
                        </p:par>
                      </p:childTnLst>
                    </p:cTn>
                  </p:par>
                  <p:par>
                    <p:cTn id="55" fill="hold">
                      <p:stCondLst>
                        <p:cond delay="indefinite"/>
                      </p:stCondLst>
                      <p:childTnLst>
                        <p:par>
                          <p:cTn id="56" fill="hold">
                            <p:stCondLst>
                              <p:cond delay="0"/>
                            </p:stCondLst>
                            <p:childTnLst>
                              <p:par>
                                <p:cTn id="57" presetID="23" presetClass="entr" presetSubtype="528" fill="hold" grpId="0" nodeType="clickEffect">
                                  <p:stCondLst>
                                    <p:cond delay="0"/>
                                  </p:stCondLst>
                                  <p:childTnLst>
                                    <p:set>
                                      <p:cBhvr>
                                        <p:cTn id="58" dur="1" fill="hold">
                                          <p:stCondLst>
                                            <p:cond delay="0"/>
                                          </p:stCondLst>
                                        </p:cTn>
                                        <p:tgtEl>
                                          <p:spTgt spid="179205">
                                            <p:txEl>
                                              <p:pRg st="4" end="4"/>
                                            </p:txEl>
                                          </p:spTgt>
                                        </p:tgtEl>
                                        <p:attrNameLst>
                                          <p:attrName>style.visibility</p:attrName>
                                        </p:attrNameLst>
                                      </p:cBhvr>
                                      <p:to>
                                        <p:strVal val="visible"/>
                                      </p:to>
                                    </p:set>
                                    <p:anim calcmode="lin" valueType="num">
                                      <p:cBhvr>
                                        <p:cTn id="59" dur="500" fill="hold"/>
                                        <p:tgtEl>
                                          <p:spTgt spid="179205">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179205">
                                            <p:txEl>
                                              <p:pRg st="4" end="4"/>
                                            </p:txEl>
                                          </p:spTgt>
                                        </p:tgtEl>
                                        <p:attrNameLst>
                                          <p:attrName>ppt_h</p:attrName>
                                        </p:attrNameLst>
                                      </p:cBhvr>
                                      <p:tavLst>
                                        <p:tav tm="0">
                                          <p:val>
                                            <p:fltVal val="0"/>
                                          </p:val>
                                        </p:tav>
                                        <p:tav tm="100000">
                                          <p:val>
                                            <p:strVal val="#ppt_h"/>
                                          </p:val>
                                        </p:tav>
                                      </p:tavLst>
                                    </p:anim>
                                    <p:anim calcmode="lin" valueType="num">
                                      <p:cBhvr>
                                        <p:cTn id="61" dur="500" fill="hold"/>
                                        <p:tgtEl>
                                          <p:spTgt spid="179205">
                                            <p:txEl>
                                              <p:pRg st="4" end="4"/>
                                            </p:txEl>
                                          </p:spTgt>
                                        </p:tgtEl>
                                        <p:attrNameLst>
                                          <p:attrName>ppt_x</p:attrName>
                                        </p:attrNameLst>
                                      </p:cBhvr>
                                      <p:tavLst>
                                        <p:tav tm="0">
                                          <p:val>
                                            <p:fltVal val="0.5"/>
                                          </p:val>
                                        </p:tav>
                                        <p:tav tm="100000">
                                          <p:val>
                                            <p:strVal val="#ppt_x"/>
                                          </p:val>
                                        </p:tav>
                                      </p:tavLst>
                                    </p:anim>
                                    <p:anim calcmode="lin" valueType="num">
                                      <p:cBhvr>
                                        <p:cTn id="62" dur="500" fill="hold"/>
                                        <p:tgtEl>
                                          <p:spTgt spid="179205">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4" end="4"/>
                                            </p:txEl>
                                          </p:spTgt>
                                        </p:tgtEl>
                                        <p:attrNameLst>
                                          <p:attrName>ppt_c</p:attrName>
                                        </p:attrNameLst>
                                      </p:cBhvr>
                                      <p:to>
                                        <a:srgbClr val="B2B2B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528" fill="hold" grpId="0" nodeType="clickEffect">
                                  <p:stCondLst>
                                    <p:cond delay="0"/>
                                  </p:stCondLst>
                                  <p:childTnLst>
                                    <p:set>
                                      <p:cBhvr>
                                        <p:cTn id="66" dur="1" fill="hold">
                                          <p:stCondLst>
                                            <p:cond delay="0"/>
                                          </p:stCondLst>
                                        </p:cTn>
                                        <p:tgtEl>
                                          <p:spTgt spid="179205">
                                            <p:txEl>
                                              <p:pRg st="5" end="5"/>
                                            </p:txEl>
                                          </p:spTgt>
                                        </p:tgtEl>
                                        <p:attrNameLst>
                                          <p:attrName>style.visibility</p:attrName>
                                        </p:attrNameLst>
                                      </p:cBhvr>
                                      <p:to>
                                        <p:strVal val="visible"/>
                                      </p:to>
                                    </p:set>
                                    <p:anim calcmode="lin" valueType="num">
                                      <p:cBhvr>
                                        <p:cTn id="67" dur="500" fill="hold"/>
                                        <p:tgtEl>
                                          <p:spTgt spid="179205">
                                            <p:txEl>
                                              <p:pRg st="5" end="5"/>
                                            </p:txEl>
                                          </p:spTgt>
                                        </p:tgtEl>
                                        <p:attrNameLst>
                                          <p:attrName>ppt_w</p:attrName>
                                        </p:attrNameLst>
                                      </p:cBhvr>
                                      <p:tavLst>
                                        <p:tav tm="0">
                                          <p:val>
                                            <p:fltVal val="0"/>
                                          </p:val>
                                        </p:tav>
                                        <p:tav tm="100000">
                                          <p:val>
                                            <p:strVal val="#ppt_w"/>
                                          </p:val>
                                        </p:tav>
                                      </p:tavLst>
                                    </p:anim>
                                    <p:anim calcmode="lin" valueType="num">
                                      <p:cBhvr>
                                        <p:cTn id="68" dur="500" fill="hold"/>
                                        <p:tgtEl>
                                          <p:spTgt spid="179205">
                                            <p:txEl>
                                              <p:pRg st="5" end="5"/>
                                            </p:txEl>
                                          </p:spTgt>
                                        </p:tgtEl>
                                        <p:attrNameLst>
                                          <p:attrName>ppt_h</p:attrName>
                                        </p:attrNameLst>
                                      </p:cBhvr>
                                      <p:tavLst>
                                        <p:tav tm="0">
                                          <p:val>
                                            <p:fltVal val="0"/>
                                          </p:val>
                                        </p:tav>
                                        <p:tav tm="100000">
                                          <p:val>
                                            <p:strVal val="#ppt_h"/>
                                          </p:val>
                                        </p:tav>
                                      </p:tavLst>
                                    </p:anim>
                                    <p:anim calcmode="lin" valueType="num">
                                      <p:cBhvr>
                                        <p:cTn id="69" dur="500" fill="hold"/>
                                        <p:tgtEl>
                                          <p:spTgt spid="179205">
                                            <p:txEl>
                                              <p:pRg st="5" end="5"/>
                                            </p:txEl>
                                          </p:spTgt>
                                        </p:tgtEl>
                                        <p:attrNameLst>
                                          <p:attrName>ppt_x</p:attrName>
                                        </p:attrNameLst>
                                      </p:cBhvr>
                                      <p:tavLst>
                                        <p:tav tm="0">
                                          <p:val>
                                            <p:fltVal val="0.5"/>
                                          </p:val>
                                        </p:tav>
                                        <p:tav tm="100000">
                                          <p:val>
                                            <p:strVal val="#ppt_x"/>
                                          </p:val>
                                        </p:tav>
                                      </p:tavLst>
                                    </p:anim>
                                    <p:anim calcmode="lin" valueType="num">
                                      <p:cBhvr>
                                        <p:cTn id="70" dur="500" fill="hold"/>
                                        <p:tgtEl>
                                          <p:spTgt spid="179205">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79205">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bldLvl="2" autoUpdateAnimBg="0"/>
      <p:bldP spid="179205" grpId="0" build="p" bldLvl="2"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ChangeArrowheads="1"/>
          </p:cNvSpPr>
          <p:nvPr/>
        </p:nvSpPr>
        <p:spPr bwMode="auto">
          <a:xfrm>
            <a:off x="1871663" y="1885950"/>
            <a:ext cx="9144000" cy="0"/>
          </a:xfrm>
          <a:prstGeom prst="rect">
            <a:avLst/>
          </a:prstGeom>
          <a:noFill/>
          <a:ln w="9525">
            <a:noFill/>
            <a:miter lim="800000"/>
            <a:headEnd/>
            <a:tailEnd/>
          </a:ln>
        </p:spPr>
        <p:txBody>
          <a:bodyPr>
            <a:spAutoFit/>
          </a:bodyPr>
          <a:lstStyle/>
          <a:p>
            <a:endParaRPr lang="en-US"/>
          </a:p>
        </p:txBody>
      </p:sp>
      <p:pic>
        <p:nvPicPr>
          <p:cNvPr id="155651" name="Picture 2"/>
          <p:cNvPicPr>
            <a:picLocks noChangeAspect="1" noChangeArrowheads="1"/>
          </p:cNvPicPr>
          <p:nvPr/>
        </p:nvPicPr>
        <p:blipFill>
          <a:blip r:embed="rId2" cstate="print"/>
          <a:srcRect/>
          <a:stretch>
            <a:fillRect/>
          </a:stretch>
        </p:blipFill>
        <p:spPr bwMode="auto">
          <a:xfrm>
            <a:off x="838200" y="1219200"/>
            <a:ext cx="8305800" cy="5638800"/>
          </a:xfrm>
          <a:prstGeom prst="rect">
            <a:avLst/>
          </a:prstGeom>
          <a:noFill/>
          <a:ln w="9525">
            <a:noFill/>
            <a:miter lim="800000"/>
            <a:headEnd/>
            <a:tailEnd/>
          </a:ln>
        </p:spPr>
      </p:pic>
      <p:sp>
        <p:nvSpPr>
          <p:cNvPr id="155652" name="Rectangle 4"/>
          <p:cNvSpPr>
            <a:spLocks noGrp="1" noChangeArrowheads="1"/>
          </p:cNvSpPr>
          <p:nvPr>
            <p:ph type="title"/>
          </p:nvPr>
        </p:nvSpPr>
        <p:spPr/>
        <p:txBody>
          <a:bodyPr/>
          <a:lstStyle/>
          <a:p>
            <a:r>
              <a:rPr lang="en-US" smtClean="0"/>
              <a:t>Dozer Production Factor #1</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73163" y="533400"/>
            <a:ext cx="7772400" cy="1143000"/>
          </a:xfrm>
        </p:spPr>
        <p:txBody>
          <a:bodyPr/>
          <a:lstStyle/>
          <a:p>
            <a:r>
              <a:rPr lang="en-US" smtClean="0"/>
              <a:t>Solution</a:t>
            </a:r>
          </a:p>
        </p:txBody>
      </p:sp>
      <p:sp>
        <p:nvSpPr>
          <p:cNvPr id="36868" name="Rectangle 4"/>
          <p:cNvSpPr>
            <a:spLocks noGrp="1" noChangeArrowheads="1"/>
          </p:cNvSpPr>
          <p:nvPr>
            <p:ph type="body" sz="half" idx="1"/>
          </p:nvPr>
        </p:nvSpPr>
        <p:spPr>
          <a:xfrm>
            <a:off x="1295400" y="1828800"/>
            <a:ext cx="4572000" cy="4343400"/>
          </a:xfrm>
        </p:spPr>
        <p:txBody>
          <a:bodyPr/>
          <a:lstStyle/>
          <a:p>
            <a:pPr>
              <a:buFont typeface="Monotype Sorts" pitchFamily="2" charset="2"/>
              <a:buNone/>
            </a:pPr>
            <a:r>
              <a:rPr lang="en-US" sz="2000" smtClean="0"/>
              <a:t>3” </a:t>
            </a:r>
            <a:r>
              <a:rPr lang="en-US" sz="2000" smtClean="0">
                <a:cs typeface="Arial" charset="0"/>
                <a:sym typeface="Math B" pitchFamily="2" charset="2"/>
              </a:rPr>
              <a:t>÷</a:t>
            </a:r>
            <a:r>
              <a:rPr lang="en-US" sz="2000" smtClean="0">
                <a:sym typeface="Math B" pitchFamily="2" charset="2"/>
              </a:rPr>
              <a:t> 12” = .25’</a:t>
            </a:r>
            <a:endParaRPr lang="en-US" sz="2000" smtClean="0"/>
          </a:p>
          <a:p>
            <a:pPr>
              <a:buFont typeface="Monotype Sorts" pitchFamily="2" charset="2"/>
              <a:buNone/>
            </a:pPr>
            <a:r>
              <a:rPr lang="en-US" sz="2000" smtClean="0"/>
              <a:t>1500’ (L) x .25’ (H) x 24’ (W) =</a:t>
            </a:r>
          </a:p>
          <a:p>
            <a:pPr>
              <a:buFont typeface="Monotype Sorts" pitchFamily="2" charset="2"/>
              <a:buNone/>
            </a:pPr>
            <a:endParaRPr lang="en-US" sz="2000" smtClean="0"/>
          </a:p>
          <a:p>
            <a:pPr>
              <a:buFont typeface="Monotype Sorts" pitchFamily="2" charset="2"/>
              <a:buNone/>
            </a:pPr>
            <a:r>
              <a:rPr lang="en-US" sz="2000" smtClean="0"/>
              <a:t>9000’ </a:t>
            </a:r>
            <a:r>
              <a:rPr lang="en-US" sz="2000" smtClean="0">
                <a:cs typeface="Arial" charset="0"/>
                <a:sym typeface="Math B" pitchFamily="2" charset="2"/>
              </a:rPr>
              <a:t>÷</a:t>
            </a:r>
            <a:r>
              <a:rPr lang="en-US" sz="2000" smtClean="0">
                <a:sym typeface="Math B" pitchFamily="2" charset="2"/>
              </a:rPr>
              <a:t> 27 = 333.33 or 334 CCY</a:t>
            </a:r>
          </a:p>
          <a:p>
            <a:pPr>
              <a:buFont typeface="Monotype Sorts" pitchFamily="2" charset="2"/>
              <a:buNone/>
            </a:pPr>
            <a:endParaRPr lang="en-US" sz="2800" smtClean="0"/>
          </a:p>
          <a:p>
            <a:pPr>
              <a:buFont typeface="Monotype Sorts" pitchFamily="2" charset="2"/>
              <a:buNone/>
            </a:pPr>
            <a:r>
              <a:rPr lang="en-US" sz="2400" smtClean="0"/>
              <a:t>  334 CCY</a:t>
            </a:r>
          </a:p>
          <a:p>
            <a:pPr>
              <a:buFont typeface="Monotype Sorts" pitchFamily="2" charset="2"/>
              <a:buNone/>
            </a:pPr>
            <a:r>
              <a:rPr lang="en-US" sz="2400" u="sng" smtClean="0"/>
              <a:t>x1.17</a:t>
            </a:r>
            <a:r>
              <a:rPr lang="en-US" sz="2400" smtClean="0"/>
              <a:t> Conversion Factor</a:t>
            </a:r>
          </a:p>
          <a:p>
            <a:pPr>
              <a:buFont typeface="Monotype Sorts" pitchFamily="2" charset="2"/>
              <a:buNone/>
            </a:pPr>
            <a:r>
              <a:rPr lang="en-US" sz="2400" smtClean="0"/>
              <a:t>390.78 or </a:t>
            </a:r>
            <a:r>
              <a:rPr lang="en-US" sz="2400" smtClean="0">
                <a:solidFill>
                  <a:srgbClr val="FF3300"/>
                </a:solidFill>
              </a:rPr>
              <a:t>391 LCY</a:t>
            </a:r>
          </a:p>
          <a:p>
            <a:pPr>
              <a:buFont typeface="Monotype Sorts" pitchFamily="2" charset="2"/>
              <a:buNone/>
            </a:pPr>
            <a:r>
              <a:rPr lang="en-US" sz="2400" smtClean="0"/>
              <a:t>Note:  Round up to the next full cubic yard.</a:t>
            </a:r>
          </a:p>
        </p:txBody>
      </p:sp>
      <p:pic>
        <p:nvPicPr>
          <p:cNvPr id="48132" name="Picture 6" descr="TALK4"/>
          <p:cNvPicPr>
            <a:picLocks noGrp="1" noChangeAspect="1" noChangeArrowheads="1"/>
          </p:cNvPicPr>
          <p:nvPr>
            <p:ph type="clipArt" sz="half" idx="2"/>
          </p:nvPr>
        </p:nvPicPr>
        <p:blipFill>
          <a:blip r:embed="rId2" cstate="print"/>
          <a:srcRect/>
          <a:stretch>
            <a:fillRect/>
          </a:stretch>
        </p:blipFill>
        <p:spPr>
          <a:xfrm>
            <a:off x="5410200" y="1981200"/>
            <a:ext cx="3001963"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500" fill="hold"/>
                                        <p:tgtEl>
                                          <p:spTgt spid="36868">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6868">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6868">
                                            <p:txEl>
                                              <p:pRg st="1" end="1"/>
                                            </p:txEl>
                                          </p:spTgt>
                                        </p:tgtEl>
                                        <p:attrNameLst>
                                          <p:attrName>style.visibility</p:attrName>
                                        </p:attrNameLst>
                                      </p:cBhvr>
                                      <p:to>
                                        <p:strVal val="visible"/>
                                      </p:to>
                                    </p:set>
                                    <p:anim calcmode="lin" valueType="num">
                                      <p:cBhvr>
                                        <p:cTn id="13" dur="500" fill="hold"/>
                                        <p:tgtEl>
                                          <p:spTgt spid="36868">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6868">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6868">
                                            <p:txEl>
                                              <p:pRg st="3" end="3"/>
                                            </p:txEl>
                                          </p:spTgt>
                                        </p:tgtEl>
                                        <p:attrNameLst>
                                          <p:attrName>style.visibility</p:attrName>
                                        </p:attrNameLst>
                                      </p:cBhvr>
                                      <p:to>
                                        <p:strVal val="visible"/>
                                      </p:to>
                                    </p:set>
                                    <p:anim calcmode="lin" valueType="num">
                                      <p:cBhvr>
                                        <p:cTn id="19" dur="500" fill="hold"/>
                                        <p:tgtEl>
                                          <p:spTgt spid="36868">
                                            <p:txEl>
                                              <p:pRg st="3" end="3"/>
                                            </p:txEl>
                                          </p:spTgt>
                                        </p:tgtEl>
                                        <p:attrNameLst>
                                          <p:attrName>ppt_w</p:attrName>
                                        </p:attrNameLst>
                                      </p:cBhvr>
                                      <p:tavLst>
                                        <p:tav tm="0">
                                          <p:val>
                                            <p:strVal val="4/3*#ppt_w"/>
                                          </p:val>
                                        </p:tav>
                                        <p:tav tm="100000">
                                          <p:val>
                                            <p:strVal val="#ppt_w"/>
                                          </p:val>
                                        </p:tav>
                                      </p:tavLst>
                                    </p:anim>
                                    <p:anim calcmode="lin" valueType="num">
                                      <p:cBhvr>
                                        <p:cTn id="20" dur="500" fill="hold"/>
                                        <p:tgtEl>
                                          <p:spTgt spid="36868">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3" end="3"/>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6868">
                                            <p:txEl>
                                              <p:pRg st="5" end="5"/>
                                            </p:txEl>
                                          </p:spTgt>
                                        </p:tgtEl>
                                        <p:attrNameLst>
                                          <p:attrName>style.visibility</p:attrName>
                                        </p:attrNameLst>
                                      </p:cBhvr>
                                      <p:to>
                                        <p:strVal val="visible"/>
                                      </p:to>
                                    </p:set>
                                    <p:anim calcmode="lin" valueType="num">
                                      <p:cBhvr>
                                        <p:cTn id="25" dur="500" fill="hold"/>
                                        <p:tgtEl>
                                          <p:spTgt spid="36868">
                                            <p:txEl>
                                              <p:pRg st="5" end="5"/>
                                            </p:txEl>
                                          </p:spTgt>
                                        </p:tgtEl>
                                        <p:attrNameLst>
                                          <p:attrName>ppt_w</p:attrName>
                                        </p:attrNameLst>
                                      </p:cBhvr>
                                      <p:tavLst>
                                        <p:tav tm="0">
                                          <p:val>
                                            <p:strVal val="4/3*#ppt_w"/>
                                          </p:val>
                                        </p:tav>
                                        <p:tav tm="100000">
                                          <p:val>
                                            <p:strVal val="#ppt_w"/>
                                          </p:val>
                                        </p:tav>
                                      </p:tavLst>
                                    </p:anim>
                                    <p:anim calcmode="lin" valueType="num">
                                      <p:cBhvr>
                                        <p:cTn id="26" dur="500" fill="hold"/>
                                        <p:tgtEl>
                                          <p:spTgt spid="36868">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6868">
                                            <p:txEl>
                                              <p:pRg st="6" end="6"/>
                                            </p:txEl>
                                          </p:spTgt>
                                        </p:tgtEl>
                                        <p:attrNameLst>
                                          <p:attrName>style.visibility</p:attrName>
                                        </p:attrNameLst>
                                      </p:cBhvr>
                                      <p:to>
                                        <p:strVal val="visible"/>
                                      </p:to>
                                    </p:set>
                                    <p:anim calcmode="lin" valueType="num">
                                      <p:cBhvr>
                                        <p:cTn id="31" dur="500" fill="hold"/>
                                        <p:tgtEl>
                                          <p:spTgt spid="36868">
                                            <p:txEl>
                                              <p:pRg st="6" end="6"/>
                                            </p:txEl>
                                          </p:spTgt>
                                        </p:tgtEl>
                                        <p:attrNameLst>
                                          <p:attrName>ppt_w</p:attrName>
                                        </p:attrNameLst>
                                      </p:cBhvr>
                                      <p:tavLst>
                                        <p:tav tm="0">
                                          <p:val>
                                            <p:strVal val="4/3*#ppt_w"/>
                                          </p:val>
                                        </p:tav>
                                        <p:tav tm="100000">
                                          <p:val>
                                            <p:strVal val="#ppt_w"/>
                                          </p:val>
                                        </p:tav>
                                      </p:tavLst>
                                    </p:anim>
                                    <p:anim calcmode="lin" valueType="num">
                                      <p:cBhvr>
                                        <p:cTn id="32" dur="500" fill="hold"/>
                                        <p:tgtEl>
                                          <p:spTgt spid="36868">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6" end="6"/>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36868">
                                            <p:txEl>
                                              <p:pRg st="7" end="7"/>
                                            </p:txEl>
                                          </p:spTgt>
                                        </p:tgtEl>
                                        <p:attrNameLst>
                                          <p:attrName>style.visibility</p:attrName>
                                        </p:attrNameLst>
                                      </p:cBhvr>
                                      <p:to>
                                        <p:strVal val="visible"/>
                                      </p:to>
                                    </p:set>
                                    <p:anim calcmode="lin" valueType="num">
                                      <p:cBhvr>
                                        <p:cTn id="37" dur="500" fill="hold"/>
                                        <p:tgtEl>
                                          <p:spTgt spid="36868">
                                            <p:txEl>
                                              <p:pRg st="7" end="7"/>
                                            </p:txEl>
                                          </p:spTgt>
                                        </p:tgtEl>
                                        <p:attrNameLst>
                                          <p:attrName>ppt_w</p:attrName>
                                        </p:attrNameLst>
                                      </p:cBhvr>
                                      <p:tavLst>
                                        <p:tav tm="0">
                                          <p:val>
                                            <p:strVal val="4/3*#ppt_w"/>
                                          </p:val>
                                        </p:tav>
                                        <p:tav tm="100000">
                                          <p:val>
                                            <p:strVal val="#ppt_w"/>
                                          </p:val>
                                        </p:tav>
                                      </p:tavLst>
                                    </p:anim>
                                    <p:anim calcmode="lin" valueType="num">
                                      <p:cBhvr>
                                        <p:cTn id="38" dur="500" fill="hold"/>
                                        <p:tgtEl>
                                          <p:spTgt spid="36868">
                                            <p:txEl>
                                              <p:pRg st="7" end="7"/>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7" end="7"/>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36868">
                                            <p:txEl>
                                              <p:pRg st="8" end="8"/>
                                            </p:txEl>
                                          </p:spTgt>
                                        </p:tgtEl>
                                        <p:attrNameLst>
                                          <p:attrName>style.visibility</p:attrName>
                                        </p:attrNameLst>
                                      </p:cBhvr>
                                      <p:to>
                                        <p:strVal val="visible"/>
                                      </p:to>
                                    </p:set>
                                    <p:anim calcmode="lin" valueType="num">
                                      <p:cBhvr>
                                        <p:cTn id="43" dur="500" fill="hold"/>
                                        <p:tgtEl>
                                          <p:spTgt spid="36868">
                                            <p:txEl>
                                              <p:pRg st="8" end="8"/>
                                            </p:txEl>
                                          </p:spTgt>
                                        </p:tgtEl>
                                        <p:attrNameLst>
                                          <p:attrName>ppt_w</p:attrName>
                                        </p:attrNameLst>
                                      </p:cBhvr>
                                      <p:tavLst>
                                        <p:tav tm="0">
                                          <p:val>
                                            <p:strVal val="4/3*#ppt_w"/>
                                          </p:val>
                                        </p:tav>
                                        <p:tav tm="100000">
                                          <p:val>
                                            <p:strVal val="#ppt_w"/>
                                          </p:val>
                                        </p:tav>
                                      </p:tavLst>
                                    </p:anim>
                                    <p:anim calcmode="lin" valueType="num">
                                      <p:cBhvr>
                                        <p:cTn id="44" dur="500" fill="hold"/>
                                        <p:tgtEl>
                                          <p:spTgt spid="36868">
                                            <p:txEl>
                                              <p:pRg st="8" end="8"/>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6868">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bldLvl="2"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mtClean="0"/>
              <a:t>Dozer Production Factor #1</a:t>
            </a:r>
          </a:p>
        </p:txBody>
      </p:sp>
      <p:sp>
        <p:nvSpPr>
          <p:cNvPr id="156675" name="Rectangle 8"/>
          <p:cNvSpPr>
            <a:spLocks noChangeArrowheads="1"/>
          </p:cNvSpPr>
          <p:nvPr/>
        </p:nvSpPr>
        <p:spPr bwMode="auto">
          <a:xfrm>
            <a:off x="1471613" y="1414463"/>
            <a:ext cx="9144000" cy="0"/>
          </a:xfrm>
          <a:prstGeom prst="rect">
            <a:avLst/>
          </a:prstGeom>
          <a:noFill/>
          <a:ln w="9525">
            <a:noFill/>
            <a:miter lim="800000"/>
            <a:headEnd/>
            <a:tailEnd/>
          </a:ln>
        </p:spPr>
        <p:txBody>
          <a:bodyPr>
            <a:spAutoFit/>
          </a:bodyPr>
          <a:lstStyle/>
          <a:p>
            <a:endParaRPr lang="en-US"/>
          </a:p>
        </p:txBody>
      </p:sp>
      <p:pic>
        <p:nvPicPr>
          <p:cNvPr id="156676" name="Picture 7"/>
          <p:cNvPicPr>
            <a:picLocks noChangeAspect="1" noChangeArrowheads="1"/>
          </p:cNvPicPr>
          <p:nvPr/>
        </p:nvPicPr>
        <p:blipFill>
          <a:blip r:embed="rId2" cstate="print"/>
          <a:srcRect/>
          <a:stretch>
            <a:fillRect/>
          </a:stretch>
        </p:blipFill>
        <p:spPr bwMode="auto">
          <a:xfrm>
            <a:off x="914400" y="1295400"/>
            <a:ext cx="8229600" cy="5346700"/>
          </a:xfrm>
          <a:prstGeom prst="rect">
            <a:avLst/>
          </a:prstGeom>
          <a:noFill/>
          <a:ln w="9525">
            <a:noFill/>
            <a:miter lim="800000"/>
            <a:headEnd/>
            <a:tailEnd/>
          </a:ln>
        </p:spPr>
      </p:pic>
    </p:spTree>
  </p:cSld>
  <p:clrMapOvr>
    <a:masterClrMapping/>
  </p:clrMapOvr>
  <p:transition>
    <p:random/>
  </p:transition>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mtClean="0"/>
              <a:t>Dozer Production Factor #2</a:t>
            </a:r>
          </a:p>
        </p:txBody>
      </p:sp>
      <p:sp>
        <p:nvSpPr>
          <p:cNvPr id="201731" name="Rectangle 3"/>
          <p:cNvSpPr>
            <a:spLocks noGrp="1" noChangeArrowheads="1"/>
          </p:cNvSpPr>
          <p:nvPr>
            <p:ph type="body" idx="1"/>
          </p:nvPr>
        </p:nvSpPr>
        <p:spPr>
          <a:xfrm>
            <a:off x="838200" y="1676400"/>
            <a:ext cx="8305800" cy="4953000"/>
          </a:xfrm>
        </p:spPr>
        <p:txBody>
          <a:bodyPr/>
          <a:lstStyle/>
          <a:p>
            <a:r>
              <a:rPr lang="en-US" sz="2800" b="1" i="1" smtClean="0"/>
              <a:t>Grade Correction Factor</a:t>
            </a:r>
          </a:p>
          <a:p>
            <a:pPr lvl="1"/>
            <a:r>
              <a:rPr lang="en-US" sz="2400" smtClean="0"/>
              <a:t>Using table #10-3 find the % of grade (-) favorable, (+) unfavorable, on the top of the scale, read down until you intercept the grade correction curve.</a:t>
            </a:r>
          </a:p>
          <a:p>
            <a:pPr lvl="1"/>
            <a:r>
              <a:rPr lang="en-US" sz="2400" smtClean="0"/>
              <a:t>Read to the right to determine the grade correction factor.</a:t>
            </a:r>
          </a:p>
          <a:p>
            <a:pPr lvl="1"/>
            <a:r>
              <a:rPr lang="en-US" sz="2400" smtClean="0"/>
              <a:t>Each vertical line on this scale represents multiples of two.</a:t>
            </a:r>
          </a:p>
          <a:p>
            <a:pPr lvl="1"/>
            <a:r>
              <a:rPr lang="en-US" sz="2400" smtClean="0"/>
              <a:t>Each horizontal line represents 0.04.</a:t>
            </a:r>
          </a:p>
          <a:p>
            <a:pPr lvl="1"/>
            <a:r>
              <a:rPr lang="en-US" sz="2400" smtClean="0"/>
              <a:t>Note:  For classroom purposes round off, up or down to the closest factor.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strips(downRight)">
                                      <p:cBhvr>
                                        <p:cTn id="7" dur="500"/>
                                        <p:tgtEl>
                                          <p:spTgt spid="201731">
                                            <p:txEl>
                                              <p:pRg st="0" end="0"/>
                                            </p:txEl>
                                          </p:spTgt>
                                        </p:tgtEl>
                                      </p:cBhvr>
                                    </p:animEffect>
                                  </p:childTnLst>
                                  <p:subTnLst>
                                    <p:animClr clrSpc="rgb" dir="cw">
                                      <p:cBhvr override="childStyle">
                                        <p:cTn dur="1" fill="hold" display="0" masterRel="nextClick" afterEffect="1"/>
                                        <p:tgtEl>
                                          <p:spTgt spid="20173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strips(downRight)">
                                      <p:cBhvr>
                                        <p:cTn id="12" dur="500"/>
                                        <p:tgtEl>
                                          <p:spTgt spid="201731">
                                            <p:txEl>
                                              <p:pRg st="1" end="1"/>
                                            </p:txEl>
                                          </p:spTgt>
                                        </p:tgtEl>
                                      </p:cBhvr>
                                    </p:animEffect>
                                  </p:childTnLst>
                                  <p:subTnLst>
                                    <p:animClr clrSpc="rgb" dir="cw">
                                      <p:cBhvr override="childStyle">
                                        <p:cTn dur="1" fill="hold" display="0" masterRel="nextClick" afterEffect="1"/>
                                        <p:tgtEl>
                                          <p:spTgt spid="20173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1731">
                                            <p:txEl>
                                              <p:pRg st="2" end="2"/>
                                            </p:txEl>
                                          </p:spTgt>
                                        </p:tgtEl>
                                        <p:attrNameLst>
                                          <p:attrName>style.visibility</p:attrName>
                                        </p:attrNameLst>
                                      </p:cBhvr>
                                      <p:to>
                                        <p:strVal val="visible"/>
                                      </p:to>
                                    </p:set>
                                    <p:animEffect transition="in" filter="strips(downRight)">
                                      <p:cBhvr>
                                        <p:cTn id="17" dur="500"/>
                                        <p:tgtEl>
                                          <p:spTgt spid="201731">
                                            <p:txEl>
                                              <p:pRg st="2" end="2"/>
                                            </p:txEl>
                                          </p:spTgt>
                                        </p:tgtEl>
                                      </p:cBhvr>
                                    </p:animEffect>
                                  </p:childTnLst>
                                  <p:subTnLst>
                                    <p:animClr clrSpc="rgb" dir="cw">
                                      <p:cBhvr override="childStyle">
                                        <p:cTn dur="1" fill="hold" display="0" masterRel="nextClick" afterEffect="1"/>
                                        <p:tgtEl>
                                          <p:spTgt spid="20173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01731">
                                            <p:txEl>
                                              <p:pRg st="3" end="3"/>
                                            </p:txEl>
                                          </p:spTgt>
                                        </p:tgtEl>
                                        <p:attrNameLst>
                                          <p:attrName>style.visibility</p:attrName>
                                        </p:attrNameLst>
                                      </p:cBhvr>
                                      <p:to>
                                        <p:strVal val="visible"/>
                                      </p:to>
                                    </p:set>
                                    <p:animEffect transition="in" filter="strips(downRight)">
                                      <p:cBhvr>
                                        <p:cTn id="22" dur="500"/>
                                        <p:tgtEl>
                                          <p:spTgt spid="201731">
                                            <p:txEl>
                                              <p:pRg st="3" end="3"/>
                                            </p:txEl>
                                          </p:spTgt>
                                        </p:tgtEl>
                                      </p:cBhvr>
                                    </p:animEffect>
                                  </p:childTnLst>
                                  <p:subTnLst>
                                    <p:animClr clrSpc="rgb" dir="cw">
                                      <p:cBhvr override="childStyle">
                                        <p:cTn dur="1" fill="hold" display="0" masterRel="nextClick" afterEffect="1"/>
                                        <p:tgtEl>
                                          <p:spTgt spid="20173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01731">
                                            <p:txEl>
                                              <p:pRg st="4" end="4"/>
                                            </p:txEl>
                                          </p:spTgt>
                                        </p:tgtEl>
                                        <p:attrNameLst>
                                          <p:attrName>style.visibility</p:attrName>
                                        </p:attrNameLst>
                                      </p:cBhvr>
                                      <p:to>
                                        <p:strVal val="visible"/>
                                      </p:to>
                                    </p:set>
                                    <p:animEffect transition="in" filter="strips(downRight)">
                                      <p:cBhvr>
                                        <p:cTn id="27" dur="500"/>
                                        <p:tgtEl>
                                          <p:spTgt spid="201731">
                                            <p:txEl>
                                              <p:pRg st="4" end="4"/>
                                            </p:txEl>
                                          </p:spTgt>
                                        </p:tgtEl>
                                      </p:cBhvr>
                                    </p:animEffect>
                                  </p:childTnLst>
                                  <p:subTnLst>
                                    <p:animClr clrSpc="rgb" dir="cw">
                                      <p:cBhvr override="childStyle">
                                        <p:cTn dur="1" fill="hold" display="0" masterRel="nextClick" afterEffect="1"/>
                                        <p:tgtEl>
                                          <p:spTgt spid="201731">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01731">
                                            <p:txEl>
                                              <p:pRg st="5" end="5"/>
                                            </p:txEl>
                                          </p:spTgt>
                                        </p:tgtEl>
                                        <p:attrNameLst>
                                          <p:attrName>style.visibility</p:attrName>
                                        </p:attrNameLst>
                                      </p:cBhvr>
                                      <p:to>
                                        <p:strVal val="visible"/>
                                      </p:to>
                                    </p:set>
                                    <p:animEffect transition="in" filter="strips(downRight)">
                                      <p:cBhvr>
                                        <p:cTn id="32" dur="500"/>
                                        <p:tgtEl>
                                          <p:spTgt spid="201731">
                                            <p:txEl>
                                              <p:pRg st="5" end="5"/>
                                            </p:txEl>
                                          </p:spTgt>
                                        </p:tgtEl>
                                      </p:cBhvr>
                                    </p:animEffect>
                                  </p:childTnLst>
                                  <p:subTnLst>
                                    <p:animClr clrSpc="rgb" dir="cw">
                                      <p:cBhvr override="childStyle">
                                        <p:cTn dur="1" fill="hold" display="0" masterRel="nextClick" afterEffect="1"/>
                                        <p:tgtEl>
                                          <p:spTgt spid="201731">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bldLvl="2"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11" descr="ROWCLIFF_GRAFPH"/>
          <p:cNvPicPr>
            <a:picLocks noChangeAspect="1" noChangeArrowheads="1"/>
          </p:cNvPicPr>
          <p:nvPr/>
        </p:nvPicPr>
        <p:blipFill>
          <a:blip r:embed="rId2" cstate="print"/>
          <a:srcRect/>
          <a:stretch>
            <a:fillRect/>
          </a:stretch>
        </p:blipFill>
        <p:spPr bwMode="auto">
          <a:xfrm>
            <a:off x="2057400" y="533400"/>
            <a:ext cx="5938838" cy="5626100"/>
          </a:xfrm>
          <a:prstGeom prst="rect">
            <a:avLst/>
          </a:prstGeom>
          <a:noFill/>
          <a:ln w="9525">
            <a:noFill/>
            <a:miter lim="800000"/>
            <a:headEnd/>
            <a:tailEnd/>
          </a:ln>
        </p:spPr>
      </p:pic>
    </p:spTree>
  </p:cSld>
  <p:clrMapOvr>
    <a:masterClrMapping/>
  </p:clrMapOvr>
  <p:transition>
    <p:random/>
  </p:transition>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mtClean="0"/>
              <a:t>Example</a:t>
            </a:r>
          </a:p>
        </p:txBody>
      </p:sp>
      <p:sp>
        <p:nvSpPr>
          <p:cNvPr id="202755" name="Rectangle 3"/>
          <p:cNvSpPr>
            <a:spLocks noGrp="1" noChangeArrowheads="1"/>
          </p:cNvSpPr>
          <p:nvPr>
            <p:ph type="body" sz="half" idx="1"/>
          </p:nvPr>
        </p:nvSpPr>
        <p:spPr/>
        <p:txBody>
          <a:bodyPr/>
          <a:lstStyle/>
          <a:p>
            <a:r>
              <a:rPr lang="en-US" sz="2800" smtClean="0"/>
              <a:t>If you had to move the material up a 2% grade (+), what would be your grade correction factor?</a:t>
            </a:r>
          </a:p>
          <a:p>
            <a:pPr lvl="1">
              <a:buFontTx/>
              <a:buNone/>
            </a:pPr>
            <a:r>
              <a:rPr lang="en-US" sz="2400" smtClean="0">
                <a:solidFill>
                  <a:srgbClr val="FF3300"/>
                </a:solidFill>
              </a:rPr>
              <a:t>.96</a:t>
            </a:r>
          </a:p>
        </p:txBody>
      </p:sp>
      <p:pic>
        <p:nvPicPr>
          <p:cNvPr id="159748" name="Picture 6" descr="CLIMBHIL"/>
          <p:cNvPicPr>
            <a:picLocks noGrp="1" noChangeAspect="1" noChangeArrowheads="1"/>
          </p:cNvPicPr>
          <p:nvPr>
            <p:ph type="clipArt" sz="half" idx="2"/>
          </p:nvPr>
        </p:nvPicPr>
        <p:blipFill>
          <a:blip r:embed="rId2" cstate="print"/>
          <a:srcRect/>
          <a:stretch>
            <a:fillRect/>
          </a:stretch>
        </p:blipFill>
        <p:spPr>
          <a:xfrm>
            <a:off x="5135563" y="2303463"/>
            <a:ext cx="3810000" cy="3470275"/>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dissolve">
                                      <p:cBhvr>
                                        <p:cTn id="7" dur="500"/>
                                        <p:tgtEl>
                                          <p:spTgt spid="202755">
                                            <p:txEl>
                                              <p:pRg st="0" end="0"/>
                                            </p:txEl>
                                          </p:spTgt>
                                        </p:tgtEl>
                                      </p:cBhvr>
                                    </p:animEffect>
                                  </p:childTnLst>
                                  <p:subTnLst>
                                    <p:animClr clrSpc="rgb" dir="cw">
                                      <p:cBhvr override="childStyle">
                                        <p:cTn dur="1" fill="hold" display="0" masterRel="nextClick" afterEffect="1"/>
                                        <p:tgtEl>
                                          <p:spTgt spid="20275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dissolve">
                                      <p:cBhvr>
                                        <p:cTn id="12" dur="500"/>
                                        <p:tgtEl>
                                          <p:spTgt spid="202755">
                                            <p:txEl>
                                              <p:pRg st="1" end="1"/>
                                            </p:txEl>
                                          </p:spTgt>
                                        </p:tgtEl>
                                      </p:cBhvr>
                                    </p:animEffect>
                                  </p:childTnLst>
                                  <p:subTnLst>
                                    <p:animClr clrSpc="rgb" dir="cw">
                                      <p:cBhvr override="childStyle">
                                        <p:cTn dur="1" fill="hold" display="0" masterRel="nextClick" afterEffect="1"/>
                                        <p:tgtEl>
                                          <p:spTgt spid="202755">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bldLvl="2"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smtClean="0"/>
              <a:t>Dozer Production Factor #3</a:t>
            </a:r>
          </a:p>
        </p:txBody>
      </p:sp>
      <p:sp>
        <p:nvSpPr>
          <p:cNvPr id="203779" name="Rectangle 3"/>
          <p:cNvSpPr>
            <a:spLocks noGrp="1" noChangeArrowheads="1"/>
          </p:cNvSpPr>
          <p:nvPr>
            <p:ph type="body" idx="1"/>
          </p:nvPr>
        </p:nvSpPr>
        <p:spPr>
          <a:xfrm>
            <a:off x="838200" y="1371600"/>
            <a:ext cx="8305800" cy="5486400"/>
          </a:xfrm>
        </p:spPr>
        <p:txBody>
          <a:bodyPr/>
          <a:lstStyle/>
          <a:p>
            <a:r>
              <a:rPr lang="en-US" sz="2800" b="1" i="1" smtClean="0"/>
              <a:t>Soil Weight Correction Factor</a:t>
            </a:r>
            <a:endParaRPr lang="en-US" sz="2800" smtClean="0"/>
          </a:p>
          <a:p>
            <a:pPr lvl="1"/>
            <a:r>
              <a:rPr lang="en-US" sz="2400" smtClean="0"/>
              <a:t>Using table #2-2 as before, get your ASW.</a:t>
            </a:r>
          </a:p>
          <a:p>
            <a:pPr lvl="1"/>
            <a:r>
              <a:rPr lang="en-US" sz="2400" smtClean="0"/>
              <a:t>Divide 2,300 lbs./CY by you ASW to find the correction factor.</a:t>
            </a:r>
          </a:p>
          <a:p>
            <a:pPr lvl="1">
              <a:buFontTx/>
              <a:buNone/>
            </a:pPr>
            <a:r>
              <a:rPr lang="en-US" sz="2400" b="1" smtClean="0"/>
              <a:t>    2,300 lbs. is a constant which is the weight of soil used to determine table #9-3.</a:t>
            </a:r>
          </a:p>
          <a:p>
            <a:r>
              <a:rPr lang="en-US" sz="2800" smtClean="0"/>
              <a:t>Example:</a:t>
            </a:r>
          </a:p>
          <a:p>
            <a:pPr lvl="1"/>
            <a:r>
              <a:rPr lang="en-US" sz="2400" smtClean="0"/>
              <a:t>You are working in clay with a 5% moisture content.</a:t>
            </a:r>
          </a:p>
          <a:p>
            <a:pPr lvl="1">
              <a:buFontTx/>
              <a:buNone/>
            </a:pPr>
            <a:r>
              <a:rPr lang="en-US" sz="2400" smtClean="0"/>
              <a:t>      2,300   	Constant</a:t>
            </a:r>
          </a:p>
          <a:p>
            <a:pPr lvl="1">
              <a:buFontTx/>
              <a:buChar char=" "/>
            </a:pPr>
            <a:r>
              <a:rPr lang="en-US" sz="2400" u="sng" smtClean="0"/>
              <a:t>÷2,100</a:t>
            </a:r>
            <a:r>
              <a:rPr lang="en-US" sz="2400" smtClean="0"/>
              <a:t>             ASW</a:t>
            </a:r>
          </a:p>
          <a:p>
            <a:pPr lvl="1">
              <a:buFontTx/>
              <a:buChar char=" "/>
            </a:pPr>
            <a:r>
              <a:rPr lang="en-US" sz="2400" smtClean="0">
                <a:solidFill>
                  <a:srgbClr val="FF3300"/>
                </a:solidFill>
              </a:rPr>
              <a:t>    1.10 		Soil weight correction factor</a:t>
            </a:r>
            <a:endParaRPr lang="en-US" sz="2400" smtClean="0"/>
          </a:p>
          <a:p>
            <a:pPr lvl="1"/>
            <a:r>
              <a:rPr lang="en-US" sz="2400" b="1" smtClean="0"/>
              <a:t>Note:  Never round off.</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03779">
                                            <p:txEl>
                                              <p:pRg st="0" end="0"/>
                                            </p:txEl>
                                          </p:spTgt>
                                        </p:tgtEl>
                                        <p:attrNameLst>
                                          <p:attrName>style.visibility</p:attrName>
                                        </p:attrNameLst>
                                      </p:cBhvr>
                                      <p:to>
                                        <p:strVal val="visible"/>
                                      </p:to>
                                    </p:set>
                                    <p:anim to="" calcmode="lin" valueType="num">
                                      <p:cBhvr>
                                        <p:cTn id="7" dur="1" fill="hold"/>
                                        <p:tgtEl>
                                          <p:spTgt spid="203779">
                                            <p:txEl>
                                              <p:pRg st="0" end="0"/>
                                            </p:txEl>
                                          </p:spTgt>
                                        </p:tgtEl>
                                        <p:attrNameLst>
                                          <p:attrName/>
                                        </p:attrNameLst>
                                      </p:cBhvr>
                                    </p:anim>
                                  </p:childTnLst>
                                  <p:subTnLst>
                                    <p:animClr clrSpc="rgb" dir="cw">
                                      <p:cBhvr override="childStyle">
                                        <p:cTn dur="1" fill="hold" display="0" masterRel="nextClick" afterEffect="1"/>
                                        <p:tgtEl>
                                          <p:spTgt spid="20377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03779">
                                            <p:txEl>
                                              <p:pRg st="1" end="1"/>
                                            </p:txEl>
                                          </p:spTgt>
                                        </p:tgtEl>
                                        <p:attrNameLst>
                                          <p:attrName>style.visibility</p:attrName>
                                        </p:attrNameLst>
                                      </p:cBhvr>
                                      <p:to>
                                        <p:strVal val="visible"/>
                                      </p:to>
                                    </p:set>
                                    <p:anim to="" calcmode="lin" valueType="num">
                                      <p:cBhvr>
                                        <p:cTn id="12" dur="1" fill="hold"/>
                                        <p:tgtEl>
                                          <p:spTgt spid="203779">
                                            <p:txEl>
                                              <p:pRg st="1" end="1"/>
                                            </p:txEl>
                                          </p:spTgt>
                                        </p:tgtEl>
                                        <p:attrNameLst>
                                          <p:attrName/>
                                        </p:attrNameLst>
                                      </p:cBhvr>
                                    </p:anim>
                                  </p:childTnLst>
                                  <p:subTnLst>
                                    <p:animClr clrSpc="rgb" dir="cw">
                                      <p:cBhvr override="childStyle">
                                        <p:cTn dur="1" fill="hold" display="0" masterRel="nextClick" afterEffect="1"/>
                                        <p:tgtEl>
                                          <p:spTgt spid="20377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03779">
                                            <p:txEl>
                                              <p:pRg st="2" end="2"/>
                                            </p:txEl>
                                          </p:spTgt>
                                        </p:tgtEl>
                                        <p:attrNameLst>
                                          <p:attrName>style.visibility</p:attrName>
                                        </p:attrNameLst>
                                      </p:cBhvr>
                                      <p:to>
                                        <p:strVal val="visible"/>
                                      </p:to>
                                    </p:set>
                                    <p:anim to="" calcmode="lin" valueType="num">
                                      <p:cBhvr>
                                        <p:cTn id="17" dur="1" fill="hold"/>
                                        <p:tgtEl>
                                          <p:spTgt spid="203779">
                                            <p:txEl>
                                              <p:pRg st="2" end="2"/>
                                            </p:txEl>
                                          </p:spTgt>
                                        </p:tgtEl>
                                        <p:attrNameLst>
                                          <p:attrName/>
                                        </p:attrNameLst>
                                      </p:cBhvr>
                                    </p:anim>
                                  </p:childTnLst>
                                  <p:subTnLst>
                                    <p:animClr clrSpc="rgb" dir="cw">
                                      <p:cBhvr override="childStyle">
                                        <p:cTn dur="1" fill="hold" display="0" masterRel="nextClick" afterEffect="1"/>
                                        <p:tgtEl>
                                          <p:spTgt spid="20377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03779">
                                            <p:txEl>
                                              <p:pRg st="3" end="3"/>
                                            </p:txEl>
                                          </p:spTgt>
                                        </p:tgtEl>
                                        <p:attrNameLst>
                                          <p:attrName>style.visibility</p:attrName>
                                        </p:attrNameLst>
                                      </p:cBhvr>
                                      <p:to>
                                        <p:strVal val="visible"/>
                                      </p:to>
                                    </p:set>
                                    <p:anim to="" calcmode="lin" valueType="num">
                                      <p:cBhvr>
                                        <p:cTn id="22" dur="1" fill="hold"/>
                                        <p:tgtEl>
                                          <p:spTgt spid="203779">
                                            <p:txEl>
                                              <p:pRg st="3" end="3"/>
                                            </p:txEl>
                                          </p:spTgt>
                                        </p:tgtEl>
                                        <p:attrNameLst>
                                          <p:attrName/>
                                        </p:attrNameLst>
                                      </p:cBhvr>
                                    </p:anim>
                                  </p:childTnLst>
                                  <p:subTnLst>
                                    <p:animClr clrSpc="rgb" dir="cw">
                                      <p:cBhvr override="childStyle">
                                        <p:cTn dur="1" fill="hold" display="0" masterRel="nextClick" afterEffect="1"/>
                                        <p:tgtEl>
                                          <p:spTgt spid="203779">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03779">
                                            <p:txEl>
                                              <p:pRg st="4" end="4"/>
                                            </p:txEl>
                                          </p:spTgt>
                                        </p:tgtEl>
                                        <p:attrNameLst>
                                          <p:attrName>style.visibility</p:attrName>
                                        </p:attrNameLst>
                                      </p:cBhvr>
                                      <p:to>
                                        <p:strVal val="visible"/>
                                      </p:to>
                                    </p:set>
                                    <p:anim to="" calcmode="lin" valueType="num">
                                      <p:cBhvr>
                                        <p:cTn id="27" dur="1" fill="hold"/>
                                        <p:tgtEl>
                                          <p:spTgt spid="203779">
                                            <p:txEl>
                                              <p:pRg st="4" end="4"/>
                                            </p:txEl>
                                          </p:spTgt>
                                        </p:tgtEl>
                                        <p:attrNameLst>
                                          <p:attrName/>
                                        </p:attrNameLst>
                                      </p:cBhvr>
                                    </p:anim>
                                  </p:childTnLst>
                                  <p:subTnLst>
                                    <p:animClr clrSpc="rgb" dir="cw">
                                      <p:cBhvr override="childStyle">
                                        <p:cTn dur="1" fill="hold" display="0" masterRel="nextClick" afterEffect="1"/>
                                        <p:tgtEl>
                                          <p:spTgt spid="203779">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03779">
                                            <p:txEl>
                                              <p:pRg st="5" end="5"/>
                                            </p:txEl>
                                          </p:spTgt>
                                        </p:tgtEl>
                                        <p:attrNameLst>
                                          <p:attrName>style.visibility</p:attrName>
                                        </p:attrNameLst>
                                      </p:cBhvr>
                                      <p:to>
                                        <p:strVal val="visible"/>
                                      </p:to>
                                    </p:set>
                                    <p:anim to="" calcmode="lin" valueType="num">
                                      <p:cBhvr>
                                        <p:cTn id="32" dur="1" fill="hold"/>
                                        <p:tgtEl>
                                          <p:spTgt spid="203779">
                                            <p:txEl>
                                              <p:pRg st="5" end="5"/>
                                            </p:txEl>
                                          </p:spTgt>
                                        </p:tgtEl>
                                        <p:attrNameLst>
                                          <p:attrName/>
                                        </p:attrNameLst>
                                      </p:cBhvr>
                                    </p:anim>
                                  </p:childTnLst>
                                  <p:subTnLst>
                                    <p:animClr clrSpc="rgb" dir="cw">
                                      <p:cBhvr override="childStyle">
                                        <p:cTn dur="1" fill="hold" display="0" masterRel="nextClick" afterEffect="1"/>
                                        <p:tgtEl>
                                          <p:spTgt spid="203779">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03779">
                                            <p:txEl>
                                              <p:pRg st="6" end="6"/>
                                            </p:txEl>
                                          </p:spTgt>
                                        </p:tgtEl>
                                        <p:attrNameLst>
                                          <p:attrName>style.visibility</p:attrName>
                                        </p:attrNameLst>
                                      </p:cBhvr>
                                      <p:to>
                                        <p:strVal val="visible"/>
                                      </p:to>
                                    </p:set>
                                    <p:anim to="" calcmode="lin" valueType="num">
                                      <p:cBhvr>
                                        <p:cTn id="37" dur="1" fill="hold"/>
                                        <p:tgtEl>
                                          <p:spTgt spid="203779">
                                            <p:txEl>
                                              <p:pRg st="6" end="6"/>
                                            </p:txEl>
                                          </p:spTgt>
                                        </p:tgtEl>
                                        <p:attrNameLst>
                                          <p:attrName/>
                                        </p:attrNameLst>
                                      </p:cBhvr>
                                    </p:anim>
                                  </p:childTnLst>
                                  <p:subTnLst>
                                    <p:animClr clrSpc="rgb" dir="cw">
                                      <p:cBhvr override="childStyle">
                                        <p:cTn dur="1" fill="hold" display="0" masterRel="nextClick" afterEffect="1"/>
                                        <p:tgtEl>
                                          <p:spTgt spid="203779">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203779">
                                            <p:txEl>
                                              <p:pRg st="7" end="7"/>
                                            </p:txEl>
                                          </p:spTgt>
                                        </p:tgtEl>
                                        <p:attrNameLst>
                                          <p:attrName>style.visibility</p:attrName>
                                        </p:attrNameLst>
                                      </p:cBhvr>
                                      <p:to>
                                        <p:strVal val="visible"/>
                                      </p:to>
                                    </p:set>
                                    <p:anim to="" calcmode="lin" valueType="num">
                                      <p:cBhvr>
                                        <p:cTn id="42" dur="1" fill="hold"/>
                                        <p:tgtEl>
                                          <p:spTgt spid="203779">
                                            <p:txEl>
                                              <p:pRg st="7" end="7"/>
                                            </p:txEl>
                                          </p:spTgt>
                                        </p:tgtEl>
                                        <p:attrNameLst>
                                          <p:attrName/>
                                        </p:attrNameLst>
                                      </p:cBhvr>
                                    </p:anim>
                                  </p:childTnLst>
                                  <p:subTnLst>
                                    <p:animClr clrSpc="rgb" dir="cw">
                                      <p:cBhvr override="childStyle">
                                        <p:cTn dur="1" fill="hold" display="0" masterRel="nextClick" afterEffect="1"/>
                                        <p:tgtEl>
                                          <p:spTgt spid="203779">
                                            <p:txEl>
                                              <p:pRg st="7" end="7"/>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203779">
                                            <p:txEl>
                                              <p:pRg st="8" end="8"/>
                                            </p:txEl>
                                          </p:spTgt>
                                        </p:tgtEl>
                                        <p:attrNameLst>
                                          <p:attrName>style.visibility</p:attrName>
                                        </p:attrNameLst>
                                      </p:cBhvr>
                                      <p:to>
                                        <p:strVal val="visible"/>
                                      </p:to>
                                    </p:set>
                                    <p:anim to="" calcmode="lin" valueType="num">
                                      <p:cBhvr>
                                        <p:cTn id="47" dur="1" fill="hold"/>
                                        <p:tgtEl>
                                          <p:spTgt spid="203779">
                                            <p:txEl>
                                              <p:pRg st="8" end="8"/>
                                            </p:txEl>
                                          </p:spTgt>
                                        </p:tgtEl>
                                        <p:attrNameLst>
                                          <p:attrName/>
                                        </p:attrNameLst>
                                      </p:cBhvr>
                                    </p:anim>
                                  </p:childTnLst>
                                  <p:subTnLst>
                                    <p:animClr clrSpc="rgb" dir="cw">
                                      <p:cBhvr override="childStyle">
                                        <p:cTn dur="1" fill="hold" display="0" masterRel="nextClick" afterEffect="1"/>
                                        <p:tgtEl>
                                          <p:spTgt spid="203779">
                                            <p:txEl>
                                              <p:pRg st="8" end="8"/>
                                            </p:txEl>
                                          </p:spTgt>
                                        </p:tgtEl>
                                        <p:attrNameLst>
                                          <p:attrName>ppt_c</p:attrName>
                                        </p:attrNameLst>
                                      </p:cBhvr>
                                      <p:to>
                                        <a:srgbClr val="B2B2B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203779">
                                            <p:txEl>
                                              <p:pRg st="9" end="9"/>
                                            </p:txEl>
                                          </p:spTgt>
                                        </p:tgtEl>
                                        <p:attrNameLst>
                                          <p:attrName>style.visibility</p:attrName>
                                        </p:attrNameLst>
                                      </p:cBhvr>
                                      <p:to>
                                        <p:strVal val="visible"/>
                                      </p:to>
                                    </p:set>
                                    <p:anim to="" calcmode="lin" valueType="num">
                                      <p:cBhvr>
                                        <p:cTn id="52" dur="1" fill="hold"/>
                                        <p:tgtEl>
                                          <p:spTgt spid="203779">
                                            <p:txEl>
                                              <p:pRg st="9" end="9"/>
                                            </p:txEl>
                                          </p:spTgt>
                                        </p:tgtEl>
                                        <p:attrNameLst>
                                          <p:attrName/>
                                        </p:attrNameLst>
                                      </p:cBhvr>
                                    </p:anim>
                                  </p:childTnLst>
                                  <p:subTnLst>
                                    <p:animClr clrSpc="rgb" dir="cw">
                                      <p:cBhvr override="childStyle">
                                        <p:cTn dur="1" fill="hold" display="0" masterRel="nextClick" afterEffect="1"/>
                                        <p:tgtEl>
                                          <p:spTgt spid="203779">
                                            <p:txEl>
                                              <p:pRg st="9" end="9"/>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bldLvl="2"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t>Dozer Production Factor #4</a:t>
            </a:r>
          </a:p>
        </p:txBody>
      </p:sp>
      <p:sp>
        <p:nvSpPr>
          <p:cNvPr id="20484" name="Rectangle 3"/>
          <p:cNvSpPr>
            <a:spLocks noGrp="1" noChangeArrowheads="1"/>
          </p:cNvSpPr>
          <p:nvPr>
            <p:ph type="body" idx="1"/>
          </p:nvPr>
        </p:nvSpPr>
        <p:spPr>
          <a:xfrm>
            <a:off x="838200" y="1447800"/>
            <a:ext cx="8305800" cy="2667000"/>
          </a:xfrm>
        </p:spPr>
        <p:txBody>
          <a:bodyPr/>
          <a:lstStyle/>
          <a:p>
            <a:r>
              <a:rPr lang="en-US" sz="2800" smtClean="0"/>
              <a:t>Soil Type Correction Factor</a:t>
            </a:r>
          </a:p>
          <a:p>
            <a:pPr lvl="1"/>
            <a:r>
              <a:rPr lang="en-US" sz="2400" smtClean="0"/>
              <a:t>The dozer blade is designed to cut the material and give is a rolling effect for a production factor of 1.00.</a:t>
            </a:r>
          </a:p>
          <a:p>
            <a:pPr lvl="1"/>
            <a:r>
              <a:rPr lang="en-US" sz="2400" smtClean="0"/>
              <a:t>Material found in different states will effect dozer production as in the following table.</a:t>
            </a:r>
          </a:p>
          <a:p>
            <a:pPr lvl="1" algn="ctr">
              <a:buFontTx/>
              <a:buChar char=" "/>
            </a:pPr>
            <a:r>
              <a:rPr lang="en-US" sz="2400" smtClean="0"/>
              <a:t>Table #11-3  </a:t>
            </a:r>
            <a:r>
              <a:rPr lang="en-US" sz="2400" b="1" smtClean="0"/>
              <a:t>Soil Correction Factor</a:t>
            </a:r>
            <a:endParaRPr lang="en-US" sz="2400" smtClean="0"/>
          </a:p>
        </p:txBody>
      </p:sp>
      <p:graphicFrame>
        <p:nvGraphicFramePr>
          <p:cNvPr id="20482" name="Object 4"/>
          <p:cNvGraphicFramePr>
            <a:graphicFrameLocks noChangeAspect="1"/>
          </p:cNvGraphicFramePr>
          <p:nvPr/>
        </p:nvGraphicFramePr>
        <p:xfrm>
          <a:off x="1524000" y="3962400"/>
          <a:ext cx="6343650" cy="2838450"/>
        </p:xfrm>
        <a:graphic>
          <a:graphicData uri="http://schemas.openxmlformats.org/presentationml/2006/ole">
            <mc:AlternateContent xmlns:mc="http://schemas.openxmlformats.org/markup-compatibility/2006">
              <mc:Choice xmlns:v="urn:schemas-microsoft-com:vml" Requires="v">
                <p:oleObj spid="_x0000_s20483" name="Document" r:id="rId4" imgW="7701840" imgH="3475800" progId="Word.Document.8">
                  <p:embed/>
                </p:oleObj>
              </mc:Choice>
              <mc:Fallback>
                <p:oleObj name="Document" r:id="rId4" imgW="7701840" imgH="34758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962400"/>
                        <a:ext cx="6343650" cy="283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Rectangle 5"/>
          <p:cNvSpPr>
            <a:spLocks noChangeArrowheads="1"/>
          </p:cNvSpPr>
          <p:nvPr/>
        </p:nvSpPr>
        <p:spPr bwMode="auto">
          <a:xfrm>
            <a:off x="1447800" y="3962400"/>
            <a:ext cx="6705600" cy="2667000"/>
          </a:xfrm>
          <a:prstGeom prst="rect">
            <a:avLst/>
          </a:prstGeom>
          <a:noFill/>
          <a:ln w="9525">
            <a:solidFill>
              <a:schemeClr val="tx1"/>
            </a:solidFill>
            <a:miter lim="800000"/>
            <a:headEnd/>
            <a:tailEnd/>
          </a:ln>
        </p:spPr>
        <p:txBody>
          <a:bodyPr wrap="none" anchor="ctr"/>
          <a:lstStyle/>
          <a:p>
            <a:endParaRPr lang="en-US"/>
          </a:p>
        </p:txBody>
      </p:sp>
      <p:sp>
        <p:nvSpPr>
          <p:cNvPr id="20486" name="Line 6"/>
          <p:cNvSpPr>
            <a:spLocks noChangeShapeType="1"/>
          </p:cNvSpPr>
          <p:nvPr/>
        </p:nvSpPr>
        <p:spPr bwMode="auto">
          <a:xfrm>
            <a:off x="1447800" y="4343400"/>
            <a:ext cx="6705600" cy="0"/>
          </a:xfrm>
          <a:prstGeom prst="line">
            <a:avLst/>
          </a:prstGeom>
          <a:noFill/>
          <a:ln w="9525">
            <a:solidFill>
              <a:schemeClr val="tx1"/>
            </a:solidFill>
            <a:round/>
            <a:headEnd/>
            <a:tailEnd/>
          </a:ln>
        </p:spPr>
        <p:txBody>
          <a:bodyPr wrap="none" anchor="ctr"/>
          <a:lstStyle/>
          <a:p>
            <a:endParaRPr lang="en-US"/>
          </a:p>
        </p:txBody>
      </p:sp>
      <p:sp>
        <p:nvSpPr>
          <p:cNvPr id="20487" name="Line 7"/>
          <p:cNvSpPr>
            <a:spLocks noChangeShapeType="1"/>
          </p:cNvSpPr>
          <p:nvPr/>
        </p:nvSpPr>
        <p:spPr bwMode="auto">
          <a:xfrm>
            <a:off x="7010400" y="3962400"/>
            <a:ext cx="0" cy="2667000"/>
          </a:xfrm>
          <a:prstGeom prst="line">
            <a:avLst/>
          </a:prstGeom>
          <a:noFill/>
          <a:ln w="9525">
            <a:solidFill>
              <a:schemeClr val="tx1"/>
            </a:solidFill>
            <a:round/>
            <a:headEnd/>
            <a:tailEnd/>
          </a:ln>
        </p:spPr>
        <p:txBody>
          <a:bodyPr wrap="none" anchor="ctr"/>
          <a:lstStyle/>
          <a:p>
            <a:endParaRPr lang="en-US"/>
          </a:p>
        </p:txBody>
      </p:sp>
      <p:sp>
        <p:nvSpPr>
          <p:cNvPr id="20488" name="Line 8"/>
          <p:cNvSpPr>
            <a:spLocks noChangeShapeType="1"/>
          </p:cNvSpPr>
          <p:nvPr/>
        </p:nvSpPr>
        <p:spPr bwMode="auto">
          <a:xfrm>
            <a:off x="1447800" y="4876800"/>
            <a:ext cx="6705600" cy="0"/>
          </a:xfrm>
          <a:prstGeom prst="line">
            <a:avLst/>
          </a:prstGeom>
          <a:noFill/>
          <a:ln w="9525">
            <a:solidFill>
              <a:schemeClr val="tx1"/>
            </a:solidFill>
            <a:round/>
            <a:headEnd/>
            <a:tailEnd/>
          </a:ln>
        </p:spPr>
        <p:txBody>
          <a:bodyPr wrap="none" anchor="ctr"/>
          <a:lstStyle/>
          <a:p>
            <a:endParaRPr lang="en-US"/>
          </a:p>
        </p:txBody>
      </p:sp>
      <p:sp>
        <p:nvSpPr>
          <p:cNvPr id="20489" name="Line 9"/>
          <p:cNvSpPr>
            <a:spLocks noChangeShapeType="1"/>
          </p:cNvSpPr>
          <p:nvPr/>
        </p:nvSpPr>
        <p:spPr bwMode="auto">
          <a:xfrm>
            <a:off x="1447800" y="5257800"/>
            <a:ext cx="6705600" cy="0"/>
          </a:xfrm>
          <a:prstGeom prst="line">
            <a:avLst/>
          </a:prstGeom>
          <a:noFill/>
          <a:ln w="9525">
            <a:solidFill>
              <a:schemeClr val="tx1"/>
            </a:solidFill>
            <a:round/>
            <a:headEnd/>
            <a:tailEnd/>
          </a:ln>
        </p:spPr>
        <p:txBody>
          <a:bodyPr wrap="none" anchor="ctr"/>
          <a:lstStyle/>
          <a:p>
            <a:endParaRPr lang="en-US"/>
          </a:p>
        </p:txBody>
      </p:sp>
      <p:sp>
        <p:nvSpPr>
          <p:cNvPr id="20490" name="Line 10"/>
          <p:cNvSpPr>
            <a:spLocks noChangeShapeType="1"/>
          </p:cNvSpPr>
          <p:nvPr/>
        </p:nvSpPr>
        <p:spPr bwMode="auto">
          <a:xfrm>
            <a:off x="1447800" y="5638800"/>
            <a:ext cx="6705600" cy="0"/>
          </a:xfrm>
          <a:prstGeom prst="line">
            <a:avLst/>
          </a:prstGeom>
          <a:noFill/>
          <a:ln w="9525">
            <a:solidFill>
              <a:schemeClr val="tx1"/>
            </a:solidFill>
            <a:round/>
            <a:headEnd/>
            <a:tailEnd/>
          </a:ln>
        </p:spPr>
        <p:txBody>
          <a:bodyPr wrap="none" anchor="ctr"/>
          <a:lstStyle/>
          <a:p>
            <a:endParaRPr lang="en-US"/>
          </a:p>
        </p:txBody>
      </p:sp>
      <p:sp>
        <p:nvSpPr>
          <p:cNvPr id="20491" name="Line 11"/>
          <p:cNvSpPr>
            <a:spLocks noChangeShapeType="1"/>
          </p:cNvSpPr>
          <p:nvPr/>
        </p:nvSpPr>
        <p:spPr bwMode="auto">
          <a:xfrm>
            <a:off x="1447800" y="6096000"/>
            <a:ext cx="67056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Dozer Production Factor #5</a:t>
            </a:r>
          </a:p>
        </p:txBody>
      </p:sp>
      <p:sp>
        <p:nvSpPr>
          <p:cNvPr id="21508" name="Rectangle 3"/>
          <p:cNvSpPr>
            <a:spLocks noGrp="1" noChangeArrowheads="1"/>
          </p:cNvSpPr>
          <p:nvPr>
            <p:ph type="body" idx="1"/>
          </p:nvPr>
        </p:nvSpPr>
        <p:spPr>
          <a:xfrm>
            <a:off x="838200" y="1447800"/>
            <a:ext cx="8305800" cy="2895600"/>
          </a:xfrm>
        </p:spPr>
        <p:txBody>
          <a:bodyPr/>
          <a:lstStyle/>
          <a:p>
            <a:pPr>
              <a:lnSpc>
                <a:spcPct val="90000"/>
              </a:lnSpc>
            </a:pPr>
            <a:r>
              <a:rPr lang="en-US" sz="2800" b="1" i="1" smtClean="0"/>
              <a:t>Equipment/Operator Efficiency Correction Factor</a:t>
            </a:r>
          </a:p>
          <a:p>
            <a:pPr lvl="1">
              <a:lnSpc>
                <a:spcPct val="90000"/>
              </a:lnSpc>
            </a:pPr>
            <a:r>
              <a:rPr lang="en-US" sz="2400" smtClean="0"/>
              <a:t>These factors include operator efficiency and visibility (dust, rain, snow, fog, and darkness) with a job efficiency of a 60 min. hour.</a:t>
            </a:r>
          </a:p>
          <a:p>
            <a:pPr algn="ctr">
              <a:lnSpc>
                <a:spcPct val="90000"/>
              </a:lnSpc>
              <a:buFont typeface="Monotype Sorts" pitchFamily="2" charset="2"/>
              <a:buChar char=" "/>
            </a:pPr>
            <a:endParaRPr lang="en-US" sz="2400" b="1" smtClean="0"/>
          </a:p>
          <a:p>
            <a:pPr algn="ctr">
              <a:lnSpc>
                <a:spcPct val="90000"/>
              </a:lnSpc>
              <a:buFont typeface="Monotype Sorts" pitchFamily="2" charset="2"/>
              <a:buChar char=" "/>
            </a:pPr>
            <a:r>
              <a:rPr lang="en-US" sz="2400" b="1" smtClean="0"/>
              <a:t>Table #7-2  Equipment/Operator Efficiency Factor</a:t>
            </a:r>
          </a:p>
        </p:txBody>
      </p:sp>
      <p:graphicFrame>
        <p:nvGraphicFramePr>
          <p:cNvPr id="21506" name="Object 4"/>
          <p:cNvGraphicFramePr>
            <a:graphicFrameLocks noChangeAspect="1"/>
          </p:cNvGraphicFramePr>
          <p:nvPr/>
        </p:nvGraphicFramePr>
        <p:xfrm>
          <a:off x="1676400" y="4572000"/>
          <a:ext cx="6288088" cy="2286000"/>
        </p:xfrm>
        <a:graphic>
          <a:graphicData uri="http://schemas.openxmlformats.org/presentationml/2006/ole">
            <mc:AlternateContent xmlns:mc="http://schemas.openxmlformats.org/markup-compatibility/2006">
              <mc:Choice xmlns:v="urn:schemas-microsoft-com:vml" Requires="v">
                <p:oleObj spid="_x0000_s21507" name="Document" r:id="rId4" imgW="6286320" imgH="2269440" progId="Word.Document.8">
                  <p:embed/>
                </p:oleObj>
              </mc:Choice>
              <mc:Fallback>
                <p:oleObj name="Document" r:id="rId4" imgW="6286320" imgH="22694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572000"/>
                        <a:ext cx="6288088"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9" name="Rectangle 5"/>
          <p:cNvSpPr>
            <a:spLocks noChangeArrowheads="1"/>
          </p:cNvSpPr>
          <p:nvPr/>
        </p:nvSpPr>
        <p:spPr bwMode="auto">
          <a:xfrm>
            <a:off x="1600200" y="4572000"/>
            <a:ext cx="6324600" cy="2057400"/>
          </a:xfrm>
          <a:prstGeom prst="rect">
            <a:avLst/>
          </a:prstGeom>
          <a:noFill/>
          <a:ln w="9525">
            <a:solidFill>
              <a:schemeClr val="tx1"/>
            </a:solidFill>
            <a:miter lim="800000"/>
            <a:headEnd/>
            <a:tailEnd/>
          </a:ln>
        </p:spPr>
        <p:txBody>
          <a:bodyPr wrap="none" anchor="ctr"/>
          <a:lstStyle/>
          <a:p>
            <a:endParaRPr lang="en-US"/>
          </a:p>
        </p:txBody>
      </p:sp>
      <p:sp>
        <p:nvSpPr>
          <p:cNvPr id="21510" name="Line 6"/>
          <p:cNvSpPr>
            <a:spLocks noChangeShapeType="1"/>
          </p:cNvSpPr>
          <p:nvPr/>
        </p:nvSpPr>
        <p:spPr bwMode="auto">
          <a:xfrm>
            <a:off x="3352800" y="4572000"/>
            <a:ext cx="0" cy="2057400"/>
          </a:xfrm>
          <a:prstGeom prst="line">
            <a:avLst/>
          </a:prstGeom>
          <a:noFill/>
          <a:ln w="9525">
            <a:solidFill>
              <a:schemeClr val="tx1"/>
            </a:solidFill>
            <a:round/>
            <a:headEnd/>
            <a:tailEnd/>
          </a:ln>
        </p:spPr>
        <p:txBody>
          <a:bodyPr wrap="none" anchor="ctr"/>
          <a:lstStyle/>
          <a:p>
            <a:endParaRPr lang="en-US"/>
          </a:p>
        </p:txBody>
      </p:sp>
      <p:sp>
        <p:nvSpPr>
          <p:cNvPr id="21511" name="Line 7"/>
          <p:cNvSpPr>
            <a:spLocks noChangeShapeType="1"/>
          </p:cNvSpPr>
          <p:nvPr/>
        </p:nvSpPr>
        <p:spPr bwMode="auto">
          <a:xfrm>
            <a:off x="5105400" y="4572000"/>
            <a:ext cx="0" cy="2057400"/>
          </a:xfrm>
          <a:prstGeom prst="line">
            <a:avLst/>
          </a:prstGeom>
          <a:noFill/>
          <a:ln w="9525">
            <a:solidFill>
              <a:schemeClr val="tx1"/>
            </a:solidFill>
            <a:round/>
            <a:headEnd/>
            <a:tailEnd/>
          </a:ln>
        </p:spPr>
        <p:txBody>
          <a:bodyPr wrap="none" anchor="ctr"/>
          <a:lstStyle/>
          <a:p>
            <a:endParaRPr lang="en-US"/>
          </a:p>
        </p:txBody>
      </p:sp>
      <p:sp>
        <p:nvSpPr>
          <p:cNvPr id="21512" name="Line 8"/>
          <p:cNvSpPr>
            <a:spLocks noChangeShapeType="1"/>
          </p:cNvSpPr>
          <p:nvPr/>
        </p:nvSpPr>
        <p:spPr bwMode="auto">
          <a:xfrm>
            <a:off x="6400800" y="4572000"/>
            <a:ext cx="0" cy="2057400"/>
          </a:xfrm>
          <a:prstGeom prst="line">
            <a:avLst/>
          </a:prstGeom>
          <a:noFill/>
          <a:ln w="9525">
            <a:solidFill>
              <a:schemeClr val="tx1"/>
            </a:solidFill>
            <a:round/>
            <a:headEnd/>
            <a:tailEnd/>
          </a:ln>
        </p:spPr>
        <p:txBody>
          <a:bodyPr wrap="none" anchor="ctr"/>
          <a:lstStyle/>
          <a:p>
            <a:endParaRPr lang="en-US"/>
          </a:p>
        </p:txBody>
      </p:sp>
      <p:sp>
        <p:nvSpPr>
          <p:cNvPr id="21513" name="Line 9"/>
          <p:cNvSpPr>
            <a:spLocks noChangeShapeType="1"/>
          </p:cNvSpPr>
          <p:nvPr/>
        </p:nvSpPr>
        <p:spPr bwMode="auto">
          <a:xfrm>
            <a:off x="3352800" y="5562600"/>
            <a:ext cx="4572000" cy="0"/>
          </a:xfrm>
          <a:prstGeom prst="line">
            <a:avLst/>
          </a:prstGeom>
          <a:noFill/>
          <a:ln w="9525">
            <a:solidFill>
              <a:schemeClr val="tx1"/>
            </a:solidFill>
            <a:round/>
            <a:headEnd/>
            <a:tailEnd/>
          </a:ln>
        </p:spPr>
        <p:txBody>
          <a:bodyPr wrap="none" anchor="ctr"/>
          <a:lstStyle/>
          <a:p>
            <a:endParaRPr lang="en-US"/>
          </a:p>
        </p:txBody>
      </p:sp>
      <p:sp>
        <p:nvSpPr>
          <p:cNvPr id="21514" name="Line 10"/>
          <p:cNvSpPr>
            <a:spLocks noChangeShapeType="1"/>
          </p:cNvSpPr>
          <p:nvPr/>
        </p:nvSpPr>
        <p:spPr bwMode="auto">
          <a:xfrm>
            <a:off x="1600200" y="5029200"/>
            <a:ext cx="6324600" cy="0"/>
          </a:xfrm>
          <a:prstGeom prst="line">
            <a:avLst/>
          </a:prstGeom>
          <a:noFill/>
          <a:ln w="9525">
            <a:solidFill>
              <a:schemeClr val="tx1"/>
            </a:solidFill>
            <a:round/>
            <a:headEnd/>
            <a:tailEnd/>
          </a:ln>
        </p:spPr>
        <p:txBody>
          <a:bodyPr wrap="none" anchor="ctr"/>
          <a:lstStyle/>
          <a:p>
            <a:endParaRPr lang="en-US"/>
          </a:p>
        </p:txBody>
      </p:sp>
      <p:sp>
        <p:nvSpPr>
          <p:cNvPr id="21515" name="Line 11"/>
          <p:cNvSpPr>
            <a:spLocks noChangeShapeType="1"/>
          </p:cNvSpPr>
          <p:nvPr/>
        </p:nvSpPr>
        <p:spPr bwMode="auto">
          <a:xfrm>
            <a:off x="3352800" y="6172200"/>
            <a:ext cx="45720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mtClean="0"/>
              <a:t>Dozer Production Factor #6</a:t>
            </a:r>
          </a:p>
        </p:txBody>
      </p:sp>
      <p:sp>
        <p:nvSpPr>
          <p:cNvPr id="22532" name="Rectangle 3"/>
          <p:cNvSpPr>
            <a:spLocks noGrp="1" noChangeArrowheads="1"/>
          </p:cNvSpPr>
          <p:nvPr>
            <p:ph type="body" idx="1"/>
          </p:nvPr>
        </p:nvSpPr>
        <p:spPr>
          <a:xfrm>
            <a:off x="1173163" y="1981200"/>
            <a:ext cx="7772400" cy="2057400"/>
          </a:xfrm>
        </p:spPr>
        <p:txBody>
          <a:bodyPr/>
          <a:lstStyle/>
          <a:p>
            <a:r>
              <a:rPr lang="en-US" sz="2800" b="1" i="1" smtClean="0"/>
              <a:t>Management Technique Correction Factor</a:t>
            </a:r>
          </a:p>
          <a:p>
            <a:pPr algn="ctr">
              <a:buFont typeface="Monotype Sorts" pitchFamily="2" charset="2"/>
              <a:buChar char=" "/>
            </a:pPr>
            <a:endParaRPr lang="en-US" sz="2800" smtClean="0"/>
          </a:p>
          <a:p>
            <a:pPr algn="ctr">
              <a:buFont typeface="Monotype Sorts" pitchFamily="2" charset="2"/>
              <a:buChar char=" "/>
            </a:pPr>
            <a:endParaRPr lang="en-US" sz="2800" smtClean="0"/>
          </a:p>
          <a:p>
            <a:pPr algn="ctr">
              <a:buFont typeface="Monotype Sorts" pitchFamily="2" charset="2"/>
              <a:buChar char=" "/>
            </a:pPr>
            <a:r>
              <a:rPr lang="en-US" sz="2800" b="1" smtClean="0"/>
              <a:t>Table #12-3</a:t>
            </a:r>
          </a:p>
        </p:txBody>
      </p:sp>
      <p:graphicFrame>
        <p:nvGraphicFramePr>
          <p:cNvPr id="22530" name="Object 4"/>
          <p:cNvGraphicFramePr>
            <a:graphicFrameLocks noChangeAspect="1"/>
          </p:cNvGraphicFramePr>
          <p:nvPr/>
        </p:nvGraphicFramePr>
        <p:xfrm>
          <a:off x="1960563" y="4410075"/>
          <a:ext cx="6634162" cy="1985963"/>
        </p:xfrm>
        <a:graphic>
          <a:graphicData uri="http://schemas.openxmlformats.org/presentationml/2006/ole">
            <mc:AlternateContent xmlns:mc="http://schemas.openxmlformats.org/markup-compatibility/2006">
              <mc:Choice xmlns:v="urn:schemas-microsoft-com:vml" Requires="v">
                <p:oleObj spid="_x0000_s22531" name="Document" r:id="rId4" imgW="6748200" imgH="2018880" progId="Word.Document.8">
                  <p:embed/>
                </p:oleObj>
              </mc:Choice>
              <mc:Fallback>
                <p:oleObj name="Document" r:id="rId4" imgW="6748200" imgH="201888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563" y="4410075"/>
                        <a:ext cx="6634162" cy="198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3" name="Rectangle 5"/>
          <p:cNvSpPr>
            <a:spLocks noChangeArrowheads="1"/>
          </p:cNvSpPr>
          <p:nvPr/>
        </p:nvSpPr>
        <p:spPr bwMode="auto">
          <a:xfrm>
            <a:off x="1905000" y="4267200"/>
            <a:ext cx="6477000" cy="2057400"/>
          </a:xfrm>
          <a:prstGeom prst="rect">
            <a:avLst/>
          </a:prstGeom>
          <a:noFill/>
          <a:ln w="9525">
            <a:solidFill>
              <a:schemeClr val="tx1"/>
            </a:solidFill>
            <a:miter lim="800000"/>
            <a:headEnd/>
            <a:tailEnd/>
          </a:ln>
        </p:spPr>
        <p:txBody>
          <a:bodyPr wrap="none" anchor="ctr"/>
          <a:lstStyle/>
          <a:p>
            <a:endParaRPr lang="en-US"/>
          </a:p>
        </p:txBody>
      </p:sp>
      <p:sp>
        <p:nvSpPr>
          <p:cNvPr id="22534" name="Line 6"/>
          <p:cNvSpPr>
            <a:spLocks noChangeShapeType="1"/>
          </p:cNvSpPr>
          <p:nvPr/>
        </p:nvSpPr>
        <p:spPr bwMode="auto">
          <a:xfrm>
            <a:off x="1905000" y="4876800"/>
            <a:ext cx="6477000" cy="0"/>
          </a:xfrm>
          <a:prstGeom prst="line">
            <a:avLst/>
          </a:prstGeom>
          <a:noFill/>
          <a:ln w="9525">
            <a:solidFill>
              <a:schemeClr val="tx1"/>
            </a:solidFill>
            <a:round/>
            <a:headEnd/>
            <a:tailEnd/>
          </a:ln>
        </p:spPr>
        <p:txBody>
          <a:bodyPr wrap="none" anchor="ctr"/>
          <a:lstStyle/>
          <a:p>
            <a:endParaRPr lang="en-US"/>
          </a:p>
        </p:txBody>
      </p:sp>
      <p:sp>
        <p:nvSpPr>
          <p:cNvPr id="22535" name="Line 7"/>
          <p:cNvSpPr>
            <a:spLocks noChangeShapeType="1"/>
          </p:cNvSpPr>
          <p:nvPr/>
        </p:nvSpPr>
        <p:spPr bwMode="auto">
          <a:xfrm>
            <a:off x="6858000" y="4267200"/>
            <a:ext cx="0" cy="2057400"/>
          </a:xfrm>
          <a:prstGeom prst="line">
            <a:avLst/>
          </a:prstGeom>
          <a:noFill/>
          <a:ln w="9525">
            <a:solidFill>
              <a:schemeClr val="tx1"/>
            </a:solidFill>
            <a:round/>
            <a:headEnd/>
            <a:tailEnd/>
          </a:ln>
        </p:spPr>
        <p:txBody>
          <a:bodyPr wrap="none" anchor="ctr"/>
          <a:lstStyle/>
          <a:p>
            <a:endParaRPr lang="en-US"/>
          </a:p>
        </p:txBody>
      </p:sp>
      <p:sp>
        <p:nvSpPr>
          <p:cNvPr id="22536" name="Line 8"/>
          <p:cNvSpPr>
            <a:spLocks noChangeShapeType="1"/>
          </p:cNvSpPr>
          <p:nvPr/>
        </p:nvSpPr>
        <p:spPr bwMode="auto">
          <a:xfrm>
            <a:off x="1905000" y="5486400"/>
            <a:ext cx="64770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t>Dozer Production Step #1</a:t>
            </a:r>
          </a:p>
        </p:txBody>
      </p:sp>
      <p:sp>
        <p:nvSpPr>
          <p:cNvPr id="207875" name="Rectangle 3"/>
          <p:cNvSpPr>
            <a:spLocks noGrp="1" noChangeArrowheads="1"/>
          </p:cNvSpPr>
          <p:nvPr>
            <p:ph type="body" sz="half" idx="1"/>
          </p:nvPr>
        </p:nvSpPr>
        <p:spPr>
          <a:xfrm>
            <a:off x="914400" y="1600200"/>
            <a:ext cx="4068763" cy="4953000"/>
          </a:xfrm>
        </p:spPr>
        <p:txBody>
          <a:bodyPr/>
          <a:lstStyle/>
          <a:p>
            <a:r>
              <a:rPr lang="en-US" sz="2800" b="1" i="1" smtClean="0"/>
              <a:t>Production Calculation</a:t>
            </a:r>
          </a:p>
          <a:p>
            <a:pPr lvl="1">
              <a:buFontTx/>
              <a:buNone/>
            </a:pPr>
            <a:r>
              <a:rPr lang="en-US" sz="2400" smtClean="0"/>
              <a:t>      Factor #1 </a:t>
            </a:r>
          </a:p>
          <a:p>
            <a:pPr lvl="1">
              <a:buFontTx/>
              <a:buChar char=" "/>
            </a:pPr>
            <a:r>
              <a:rPr lang="en-US" sz="2400" smtClean="0"/>
              <a:t>x Factor #2 </a:t>
            </a:r>
          </a:p>
          <a:p>
            <a:pPr lvl="1">
              <a:buFontTx/>
              <a:buChar char=" "/>
            </a:pPr>
            <a:r>
              <a:rPr lang="en-US" sz="2400" smtClean="0"/>
              <a:t>x Factor #3 </a:t>
            </a:r>
          </a:p>
          <a:p>
            <a:pPr lvl="1">
              <a:buFontTx/>
              <a:buChar char=" "/>
            </a:pPr>
            <a:r>
              <a:rPr lang="en-US" sz="2400" smtClean="0"/>
              <a:t>x Factor #4 </a:t>
            </a:r>
          </a:p>
          <a:p>
            <a:pPr lvl="1">
              <a:buFontTx/>
              <a:buChar char=" "/>
            </a:pPr>
            <a:r>
              <a:rPr lang="en-US" sz="2400" smtClean="0"/>
              <a:t>x Factor #5 </a:t>
            </a:r>
          </a:p>
          <a:p>
            <a:pPr lvl="1">
              <a:buFontTx/>
              <a:buChar char=" "/>
            </a:pPr>
            <a:r>
              <a:rPr lang="en-US" sz="2400" u="sng" smtClean="0"/>
              <a:t>x Factor #6</a:t>
            </a:r>
            <a:r>
              <a:rPr lang="en-US" sz="2400" smtClean="0"/>
              <a:t> </a:t>
            </a:r>
          </a:p>
          <a:p>
            <a:pPr lvl="1">
              <a:buFontTx/>
              <a:buChar char=" "/>
            </a:pPr>
            <a:r>
              <a:rPr lang="en-US" sz="2400" smtClean="0">
                <a:solidFill>
                  <a:srgbClr val="FF3300"/>
                </a:solidFill>
              </a:rPr>
              <a:t>LCYPH/dozer</a:t>
            </a:r>
            <a:endParaRPr lang="en-US" sz="2400" smtClean="0"/>
          </a:p>
          <a:p>
            <a:r>
              <a:rPr lang="en-US" sz="2800" smtClean="0"/>
              <a:t>Note:  Round down LCYPH</a:t>
            </a:r>
          </a:p>
        </p:txBody>
      </p:sp>
      <p:pic>
        <p:nvPicPr>
          <p:cNvPr id="161796" name="Picture 6" descr="CHECKMRK"/>
          <p:cNvPicPr>
            <a:picLocks noGrp="1" noChangeAspect="1" noChangeArrowheads="1"/>
          </p:cNvPicPr>
          <p:nvPr>
            <p:ph type="clipArt" sz="half" idx="2"/>
          </p:nvPr>
        </p:nvPicPr>
        <p:blipFill>
          <a:blip r:embed="rId2" cstate="print"/>
          <a:srcRect/>
          <a:stretch>
            <a:fillRect/>
          </a:stretch>
        </p:blipFill>
        <p:spPr>
          <a:xfrm>
            <a:off x="5641975" y="1981200"/>
            <a:ext cx="2797175"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dissolve">
                                      <p:cBhvr>
                                        <p:cTn id="7" dur="500"/>
                                        <p:tgtEl>
                                          <p:spTgt spid="207875">
                                            <p:txEl>
                                              <p:pRg st="0" end="0"/>
                                            </p:txEl>
                                          </p:spTgt>
                                        </p:tgtEl>
                                      </p:cBhvr>
                                    </p:animEffect>
                                  </p:childTnLst>
                                  <p:subTnLst>
                                    <p:animClr clrSpc="rgb" dir="cw">
                                      <p:cBhvr override="childStyle">
                                        <p:cTn dur="1" fill="hold" display="0" masterRel="nextClick" afterEffect="1"/>
                                        <p:tgtEl>
                                          <p:spTgt spid="20787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dissolve">
                                      <p:cBhvr>
                                        <p:cTn id="12" dur="500"/>
                                        <p:tgtEl>
                                          <p:spTgt spid="207875">
                                            <p:txEl>
                                              <p:pRg st="1" end="1"/>
                                            </p:txEl>
                                          </p:spTgt>
                                        </p:tgtEl>
                                      </p:cBhvr>
                                    </p:animEffect>
                                  </p:childTnLst>
                                  <p:subTnLst>
                                    <p:animClr clrSpc="rgb" dir="cw">
                                      <p:cBhvr override="childStyle">
                                        <p:cTn dur="1" fill="hold" display="0" masterRel="nextClick" afterEffect="1"/>
                                        <p:tgtEl>
                                          <p:spTgt spid="20787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dissolve">
                                      <p:cBhvr>
                                        <p:cTn id="17" dur="500"/>
                                        <p:tgtEl>
                                          <p:spTgt spid="207875">
                                            <p:txEl>
                                              <p:pRg st="2" end="2"/>
                                            </p:txEl>
                                          </p:spTgt>
                                        </p:tgtEl>
                                      </p:cBhvr>
                                    </p:animEffect>
                                  </p:childTnLst>
                                  <p:subTnLst>
                                    <p:animClr clrSpc="rgb" dir="cw">
                                      <p:cBhvr override="childStyle">
                                        <p:cTn dur="1" fill="hold" display="0" masterRel="nextClick" afterEffect="1"/>
                                        <p:tgtEl>
                                          <p:spTgt spid="20787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7875">
                                            <p:txEl>
                                              <p:pRg st="3" end="3"/>
                                            </p:txEl>
                                          </p:spTgt>
                                        </p:tgtEl>
                                        <p:attrNameLst>
                                          <p:attrName>style.visibility</p:attrName>
                                        </p:attrNameLst>
                                      </p:cBhvr>
                                      <p:to>
                                        <p:strVal val="visible"/>
                                      </p:to>
                                    </p:set>
                                    <p:animEffect transition="in" filter="dissolve">
                                      <p:cBhvr>
                                        <p:cTn id="22" dur="500"/>
                                        <p:tgtEl>
                                          <p:spTgt spid="207875">
                                            <p:txEl>
                                              <p:pRg st="3" end="3"/>
                                            </p:txEl>
                                          </p:spTgt>
                                        </p:tgtEl>
                                      </p:cBhvr>
                                    </p:animEffect>
                                  </p:childTnLst>
                                  <p:subTnLst>
                                    <p:animClr clrSpc="rgb" dir="cw">
                                      <p:cBhvr override="childStyle">
                                        <p:cTn dur="1" fill="hold" display="0" masterRel="nextClick" afterEffect="1"/>
                                        <p:tgtEl>
                                          <p:spTgt spid="20787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7875">
                                            <p:txEl>
                                              <p:pRg st="4" end="4"/>
                                            </p:txEl>
                                          </p:spTgt>
                                        </p:tgtEl>
                                        <p:attrNameLst>
                                          <p:attrName>style.visibility</p:attrName>
                                        </p:attrNameLst>
                                      </p:cBhvr>
                                      <p:to>
                                        <p:strVal val="visible"/>
                                      </p:to>
                                    </p:set>
                                    <p:animEffect transition="in" filter="dissolve">
                                      <p:cBhvr>
                                        <p:cTn id="27" dur="500"/>
                                        <p:tgtEl>
                                          <p:spTgt spid="207875">
                                            <p:txEl>
                                              <p:pRg st="4" end="4"/>
                                            </p:txEl>
                                          </p:spTgt>
                                        </p:tgtEl>
                                      </p:cBhvr>
                                    </p:animEffect>
                                  </p:childTnLst>
                                  <p:subTnLst>
                                    <p:animClr clrSpc="rgb" dir="cw">
                                      <p:cBhvr override="childStyle">
                                        <p:cTn dur="1" fill="hold" display="0" masterRel="nextClick" afterEffect="1"/>
                                        <p:tgtEl>
                                          <p:spTgt spid="207875">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7875">
                                            <p:txEl>
                                              <p:pRg st="5" end="5"/>
                                            </p:txEl>
                                          </p:spTgt>
                                        </p:tgtEl>
                                        <p:attrNameLst>
                                          <p:attrName>style.visibility</p:attrName>
                                        </p:attrNameLst>
                                      </p:cBhvr>
                                      <p:to>
                                        <p:strVal val="visible"/>
                                      </p:to>
                                    </p:set>
                                    <p:animEffect transition="in" filter="dissolve">
                                      <p:cBhvr>
                                        <p:cTn id="32" dur="500"/>
                                        <p:tgtEl>
                                          <p:spTgt spid="207875">
                                            <p:txEl>
                                              <p:pRg st="5" end="5"/>
                                            </p:txEl>
                                          </p:spTgt>
                                        </p:tgtEl>
                                      </p:cBhvr>
                                    </p:animEffect>
                                  </p:childTnLst>
                                  <p:subTnLst>
                                    <p:animClr clrSpc="rgb" dir="cw">
                                      <p:cBhvr override="childStyle">
                                        <p:cTn dur="1" fill="hold" display="0" masterRel="nextClick" afterEffect="1"/>
                                        <p:tgtEl>
                                          <p:spTgt spid="207875">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7875">
                                            <p:txEl>
                                              <p:pRg st="6" end="6"/>
                                            </p:txEl>
                                          </p:spTgt>
                                        </p:tgtEl>
                                        <p:attrNameLst>
                                          <p:attrName>style.visibility</p:attrName>
                                        </p:attrNameLst>
                                      </p:cBhvr>
                                      <p:to>
                                        <p:strVal val="visible"/>
                                      </p:to>
                                    </p:set>
                                    <p:animEffect transition="in" filter="dissolve">
                                      <p:cBhvr>
                                        <p:cTn id="37" dur="500"/>
                                        <p:tgtEl>
                                          <p:spTgt spid="207875">
                                            <p:txEl>
                                              <p:pRg st="6" end="6"/>
                                            </p:txEl>
                                          </p:spTgt>
                                        </p:tgtEl>
                                      </p:cBhvr>
                                    </p:animEffect>
                                  </p:childTnLst>
                                  <p:subTnLst>
                                    <p:animClr clrSpc="rgb" dir="cw">
                                      <p:cBhvr override="childStyle">
                                        <p:cTn dur="1" fill="hold" display="0" masterRel="nextClick" afterEffect="1"/>
                                        <p:tgtEl>
                                          <p:spTgt spid="207875">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7875">
                                            <p:txEl>
                                              <p:pRg st="7" end="7"/>
                                            </p:txEl>
                                          </p:spTgt>
                                        </p:tgtEl>
                                        <p:attrNameLst>
                                          <p:attrName>style.visibility</p:attrName>
                                        </p:attrNameLst>
                                      </p:cBhvr>
                                      <p:to>
                                        <p:strVal val="visible"/>
                                      </p:to>
                                    </p:set>
                                    <p:animEffect transition="in" filter="dissolve">
                                      <p:cBhvr>
                                        <p:cTn id="42" dur="500"/>
                                        <p:tgtEl>
                                          <p:spTgt spid="207875">
                                            <p:txEl>
                                              <p:pRg st="7" end="7"/>
                                            </p:txEl>
                                          </p:spTgt>
                                        </p:tgtEl>
                                      </p:cBhvr>
                                    </p:animEffect>
                                  </p:childTnLst>
                                  <p:subTnLst>
                                    <p:animClr clrSpc="rgb" dir="cw">
                                      <p:cBhvr override="childStyle">
                                        <p:cTn dur="1" fill="hold" display="0" masterRel="nextClick" afterEffect="1"/>
                                        <p:tgtEl>
                                          <p:spTgt spid="207875">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7875">
                                            <p:txEl>
                                              <p:pRg st="8" end="8"/>
                                            </p:txEl>
                                          </p:spTgt>
                                        </p:tgtEl>
                                        <p:attrNameLst>
                                          <p:attrName>style.visibility</p:attrName>
                                        </p:attrNameLst>
                                      </p:cBhvr>
                                      <p:to>
                                        <p:strVal val="visible"/>
                                      </p:to>
                                    </p:set>
                                    <p:animEffect transition="in" filter="dissolve">
                                      <p:cBhvr>
                                        <p:cTn id="47" dur="500"/>
                                        <p:tgtEl>
                                          <p:spTgt spid="207875">
                                            <p:txEl>
                                              <p:pRg st="8" end="8"/>
                                            </p:txEl>
                                          </p:spTgt>
                                        </p:tgtEl>
                                      </p:cBhvr>
                                    </p:animEffect>
                                  </p:childTnLst>
                                  <p:subTnLst>
                                    <p:animClr clrSpc="rgb" dir="cw">
                                      <p:cBhvr override="childStyle">
                                        <p:cTn dur="1" fill="hold" display="0" masterRel="nextClick" afterEffect="1"/>
                                        <p:tgtEl>
                                          <p:spTgt spid="20787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bldLvl="2"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mtClean="0"/>
              <a:t>Dozer Production Step #2</a:t>
            </a:r>
          </a:p>
        </p:txBody>
      </p:sp>
      <p:sp>
        <p:nvSpPr>
          <p:cNvPr id="209923" name="Rectangle 3"/>
          <p:cNvSpPr>
            <a:spLocks noGrp="1" noChangeArrowheads="1"/>
          </p:cNvSpPr>
          <p:nvPr>
            <p:ph type="body" sz="half" idx="1"/>
          </p:nvPr>
        </p:nvSpPr>
        <p:spPr/>
        <p:txBody>
          <a:bodyPr/>
          <a:lstStyle/>
          <a:p>
            <a:r>
              <a:rPr lang="en-US" sz="2800" b="1" i="1" smtClean="0"/>
              <a:t>Soil Conversion Factor (if required)</a:t>
            </a:r>
          </a:p>
          <a:p>
            <a:pPr lvl="1"/>
            <a:r>
              <a:rPr lang="en-US" sz="2400" smtClean="0"/>
              <a:t>Convert soil by using table #1-1 as before.</a:t>
            </a:r>
          </a:p>
        </p:txBody>
      </p:sp>
      <p:pic>
        <p:nvPicPr>
          <p:cNvPr id="162820" name="Picture 6" descr="ARROWS3"/>
          <p:cNvPicPr>
            <a:picLocks noGrp="1" noChangeAspect="1" noChangeArrowheads="1"/>
          </p:cNvPicPr>
          <p:nvPr>
            <p:ph type="clipArt" sz="half" idx="2"/>
          </p:nvPr>
        </p:nvPicPr>
        <p:blipFill>
          <a:blip r:embed="rId2" cstate="print"/>
          <a:srcRect/>
          <a:stretch>
            <a:fillRect/>
          </a:stretch>
        </p:blipFill>
        <p:spPr>
          <a:xfrm>
            <a:off x="5135563" y="2047875"/>
            <a:ext cx="3810000" cy="3981450"/>
          </a:xfrm>
        </p:spPr>
      </p:pic>
      <p:sp>
        <p:nvSpPr>
          <p:cNvPr id="209927" name="WordArt 7"/>
          <p:cNvSpPr>
            <a:spLocks noChangeArrowheads="1" noChangeShapeType="1" noTextEdit="1"/>
          </p:cNvSpPr>
          <p:nvPr/>
        </p:nvSpPr>
        <p:spPr bwMode="auto">
          <a:xfrm rot="2797077">
            <a:off x="7086600" y="3124201"/>
            <a:ext cx="12731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Bank</a:t>
            </a:r>
          </a:p>
        </p:txBody>
      </p:sp>
      <p:sp>
        <p:nvSpPr>
          <p:cNvPr id="209928" name="WordArt 8"/>
          <p:cNvSpPr>
            <a:spLocks noChangeArrowheads="1" noChangeShapeType="1" noTextEdit="1"/>
          </p:cNvSpPr>
          <p:nvPr/>
        </p:nvSpPr>
        <p:spPr bwMode="auto">
          <a:xfrm rot="-4568591">
            <a:off x="5364162" y="3703638"/>
            <a:ext cx="15017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Loose</a:t>
            </a:r>
          </a:p>
        </p:txBody>
      </p:sp>
      <p:sp>
        <p:nvSpPr>
          <p:cNvPr id="209929" name="WordArt 9"/>
          <p:cNvSpPr>
            <a:spLocks noChangeArrowheads="1" noChangeShapeType="1" noTextEdit="1"/>
          </p:cNvSpPr>
          <p:nvPr/>
        </p:nvSpPr>
        <p:spPr bwMode="auto">
          <a:xfrm rot="-1423199">
            <a:off x="6400800" y="5029200"/>
            <a:ext cx="2193925" cy="604838"/>
          </a:xfrm>
          <a:prstGeom prst="rect">
            <a:avLst/>
          </a:prstGeom>
        </p:spPr>
        <p:txBody>
          <a:bodyPr wrap="none" fromWordArt="1">
            <a:prstTxWarp prst="textCanDown">
              <a:avLst>
                <a:gd name="adj" fmla="val 33333"/>
              </a:avLst>
            </a:prstTxWarp>
          </a:bodyPr>
          <a:lstStyle/>
          <a:p>
            <a:pPr algn="ctr">
              <a:defRPr/>
            </a:pPr>
            <a:r>
              <a:rPr lang="en-US" sz="3600" b="1" kern="10">
                <a:ln w="9525">
                  <a:solidFill>
                    <a:srgbClr val="000000"/>
                  </a:solidFill>
                  <a:round/>
                  <a:headEnd/>
                  <a:tailEnd/>
                </a:ln>
                <a:solidFill>
                  <a:srgbClr val="000000"/>
                </a:solidFill>
                <a:latin typeface="Times New Roman"/>
                <a:cs typeface="Times New Roman"/>
              </a:rPr>
              <a:t>Compacted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09923">
                                            <p:txEl>
                                              <p:pRg st="0" end="0"/>
                                            </p:txEl>
                                          </p:spTgt>
                                        </p:tgtEl>
                                        <p:attrNameLst>
                                          <p:attrName>style.visibility</p:attrName>
                                        </p:attrNameLst>
                                      </p:cBhvr>
                                      <p:to>
                                        <p:strVal val="visible"/>
                                      </p:to>
                                    </p:set>
                                    <p:anim to="" calcmode="lin" valueType="num">
                                      <p:cBhvr>
                                        <p:cTn id="7" dur="1" fill="hold"/>
                                        <p:tgtEl>
                                          <p:spTgt spid="209923">
                                            <p:txEl>
                                              <p:pRg st="0" end="0"/>
                                            </p:txEl>
                                          </p:spTgt>
                                        </p:tgtEl>
                                        <p:attrNameLst>
                                          <p:attrName/>
                                        </p:attrNameLst>
                                      </p:cBhvr>
                                    </p:anim>
                                  </p:childTnLst>
                                  <p:subTnLst>
                                    <p:animClr clrSpc="rgb" dir="cw">
                                      <p:cBhvr override="childStyle">
                                        <p:cTn dur="1" fill="hold" display="0" masterRel="nextClick" afterEffect="1"/>
                                        <p:tgtEl>
                                          <p:spTgt spid="20992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09923">
                                            <p:txEl>
                                              <p:pRg st="1" end="1"/>
                                            </p:txEl>
                                          </p:spTgt>
                                        </p:tgtEl>
                                        <p:attrNameLst>
                                          <p:attrName>style.visibility</p:attrName>
                                        </p:attrNameLst>
                                      </p:cBhvr>
                                      <p:to>
                                        <p:strVal val="visible"/>
                                      </p:to>
                                    </p:set>
                                    <p:anim to="" calcmode="lin" valueType="num">
                                      <p:cBhvr>
                                        <p:cTn id="12" dur="1" fill="hold"/>
                                        <p:tgtEl>
                                          <p:spTgt spid="209923">
                                            <p:txEl>
                                              <p:pRg st="1" end="1"/>
                                            </p:txEl>
                                          </p:spTgt>
                                        </p:tgtEl>
                                        <p:attrNameLst>
                                          <p:attrName/>
                                        </p:attrNameLst>
                                      </p:cBhvr>
                                    </p:anim>
                                  </p:childTnLst>
                                  <p:subTnLst>
                                    <p:animClr clrSpc="rgb" dir="cw">
                                      <p:cBhvr override="childStyle">
                                        <p:cTn dur="1" fill="hold" display="0" masterRel="nextClick" afterEffect="1"/>
                                        <p:tgtEl>
                                          <p:spTgt spid="209923">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3000" y="304800"/>
            <a:ext cx="7772400" cy="914400"/>
          </a:xfrm>
        </p:spPr>
        <p:txBody>
          <a:bodyPr/>
          <a:lstStyle/>
          <a:p>
            <a:r>
              <a:rPr lang="en-US" smtClean="0"/>
              <a:t>What Have You Learned? </a:t>
            </a:r>
          </a:p>
        </p:txBody>
      </p:sp>
      <p:sp>
        <p:nvSpPr>
          <p:cNvPr id="38915" name="Rectangle 3"/>
          <p:cNvSpPr>
            <a:spLocks noGrp="1" noChangeArrowheads="1"/>
          </p:cNvSpPr>
          <p:nvPr>
            <p:ph type="body" sz="half" idx="1"/>
          </p:nvPr>
        </p:nvSpPr>
        <p:spPr>
          <a:xfrm>
            <a:off x="914400" y="1371600"/>
            <a:ext cx="3810000" cy="5181600"/>
          </a:xfrm>
        </p:spPr>
        <p:txBody>
          <a:bodyPr/>
          <a:lstStyle/>
          <a:p>
            <a:r>
              <a:rPr lang="en-US" sz="2600" smtClean="0"/>
              <a:t>Problem #1</a:t>
            </a:r>
          </a:p>
          <a:p>
            <a:r>
              <a:rPr lang="en-US" sz="2600" smtClean="0"/>
              <a:t>Your crew is tasked to dig a trench which is 300’ long, 9’ wide, and 6’ deep.</a:t>
            </a:r>
          </a:p>
          <a:p>
            <a:pPr lvl="1"/>
            <a:r>
              <a:rPr lang="en-US" sz="2200" smtClean="0"/>
              <a:t>Earth loam, dry and the soil has been undisturbed for more than 10 years.</a:t>
            </a:r>
          </a:p>
          <a:p>
            <a:pPr lvl="1"/>
            <a:r>
              <a:rPr lang="en-US" sz="2200" smtClean="0"/>
              <a:t>Using a 420 DV</a:t>
            </a:r>
          </a:p>
          <a:p>
            <a:pPr lvl="1"/>
            <a:r>
              <a:rPr lang="en-US" sz="2200" smtClean="0"/>
              <a:t>How many loose cubic yards of soil will you remove?</a:t>
            </a:r>
            <a:endParaRPr lang="en-US" smtClean="0"/>
          </a:p>
        </p:txBody>
      </p:sp>
      <p:sp>
        <p:nvSpPr>
          <p:cNvPr id="38917" name="Rectangle 5"/>
          <p:cNvSpPr>
            <a:spLocks noGrp="1" noChangeArrowheads="1"/>
          </p:cNvSpPr>
          <p:nvPr>
            <p:ph type="body" sz="half" idx="2"/>
          </p:nvPr>
        </p:nvSpPr>
        <p:spPr>
          <a:xfrm>
            <a:off x="4343400" y="1524000"/>
            <a:ext cx="4800600" cy="3733800"/>
          </a:xfrm>
        </p:spPr>
        <p:txBody>
          <a:bodyPr/>
          <a:lstStyle/>
          <a:p>
            <a:pPr>
              <a:buFont typeface="Monotype Sorts" pitchFamily="2" charset="2"/>
              <a:buNone/>
            </a:pPr>
            <a:r>
              <a:rPr lang="en-US" sz="2400" b="1" smtClean="0"/>
              <a:t>                 Solution</a:t>
            </a:r>
            <a:endParaRPr lang="en-US" sz="2400" u="sng" smtClean="0"/>
          </a:p>
          <a:p>
            <a:endParaRPr lang="en-US" sz="2400" u="sng" smtClean="0"/>
          </a:p>
          <a:p>
            <a:endParaRPr lang="en-US" sz="2400" u="sng" smtClean="0"/>
          </a:p>
          <a:p>
            <a:pPr>
              <a:buFont typeface="Monotype Sorts" pitchFamily="2" charset="2"/>
              <a:buNone/>
            </a:pPr>
            <a:r>
              <a:rPr lang="en-US" sz="2400" smtClean="0"/>
              <a:t>      </a:t>
            </a:r>
            <a:r>
              <a:rPr lang="en-US" sz="2400" u="sng" smtClean="0"/>
              <a:t>300’ x 9’ x 6’</a:t>
            </a:r>
            <a:endParaRPr lang="en-US" sz="2400" smtClean="0"/>
          </a:p>
          <a:p>
            <a:pPr>
              <a:buFont typeface="Monotype Sorts" pitchFamily="2" charset="2"/>
              <a:buChar char=" "/>
            </a:pPr>
            <a:r>
              <a:rPr lang="en-US" sz="2400" smtClean="0"/>
              <a:t>           27         = </a:t>
            </a:r>
            <a:r>
              <a:rPr lang="en-US" sz="2400" smtClean="0">
                <a:solidFill>
                  <a:srgbClr val="FF3300"/>
                </a:solidFill>
              </a:rPr>
              <a:t>600 </a:t>
            </a:r>
            <a:r>
              <a:rPr lang="en-US" sz="1600" smtClean="0">
                <a:solidFill>
                  <a:srgbClr val="FF3300"/>
                </a:solidFill>
              </a:rPr>
              <a:t>BCY</a:t>
            </a:r>
          </a:p>
          <a:p>
            <a:pPr>
              <a:buFont typeface="Monotype Sorts" pitchFamily="2" charset="2"/>
              <a:buChar char=" "/>
            </a:pPr>
            <a:endParaRPr lang="en-US" sz="1600" smtClean="0"/>
          </a:p>
          <a:p>
            <a:pPr>
              <a:buFont typeface="Monotype Sorts" pitchFamily="2" charset="2"/>
              <a:buChar char=" "/>
            </a:pPr>
            <a:r>
              <a:rPr lang="en-US" sz="2400" smtClean="0"/>
              <a:t>600 BCY x 1.25 =</a:t>
            </a:r>
            <a:r>
              <a:rPr lang="en-US" sz="2400" smtClean="0">
                <a:solidFill>
                  <a:srgbClr val="FF3300"/>
                </a:solidFill>
              </a:rPr>
              <a:t>750 LCY</a:t>
            </a:r>
            <a:endParaRPr lang="en-US" sz="16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500" fill="hold"/>
                                        <p:tgtEl>
                                          <p:spTgt spid="3891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891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p:cTn id="13" dur="500" fill="hold"/>
                                        <p:tgtEl>
                                          <p:spTgt spid="3891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891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p:cTn id="19" dur="500" fill="hold"/>
                                        <p:tgtEl>
                                          <p:spTgt spid="38915">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38915">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5">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p:cTn id="25" dur="500" fill="hold"/>
                                        <p:tgtEl>
                                          <p:spTgt spid="38915">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38915">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5">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p:cTn id="31" dur="500" fill="hold"/>
                                        <p:tgtEl>
                                          <p:spTgt spid="38915">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38915">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5">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38917">
                                            <p:txEl>
                                              <p:pRg st="0" end="0"/>
                                            </p:txEl>
                                          </p:spTgt>
                                        </p:tgtEl>
                                        <p:attrNameLst>
                                          <p:attrName>style.visibility</p:attrName>
                                        </p:attrNameLst>
                                      </p:cBhvr>
                                      <p:to>
                                        <p:strVal val="visible"/>
                                      </p:to>
                                    </p:set>
                                    <p:anim calcmode="lin" valueType="num">
                                      <p:cBhvr>
                                        <p:cTn id="37" dur="500" fill="hold"/>
                                        <p:tgtEl>
                                          <p:spTgt spid="38917">
                                            <p:txEl>
                                              <p:pRg st="0" end="0"/>
                                            </p:txEl>
                                          </p:spTgt>
                                        </p:tgtEl>
                                        <p:attrNameLst>
                                          <p:attrName>ppt_w</p:attrName>
                                        </p:attrNameLst>
                                      </p:cBhvr>
                                      <p:tavLst>
                                        <p:tav tm="0">
                                          <p:val>
                                            <p:strVal val="4/3*#ppt_w"/>
                                          </p:val>
                                        </p:tav>
                                        <p:tav tm="100000">
                                          <p:val>
                                            <p:strVal val="#ppt_w"/>
                                          </p:val>
                                        </p:tav>
                                      </p:tavLst>
                                    </p:anim>
                                    <p:anim calcmode="lin" valueType="num">
                                      <p:cBhvr>
                                        <p:cTn id="38" dur="500" fill="hold"/>
                                        <p:tgtEl>
                                          <p:spTgt spid="3891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7">
                                            <p:txEl>
                                              <p:pRg st="0" end="0"/>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38917">
                                            <p:txEl>
                                              <p:pRg st="3" end="3"/>
                                            </p:txEl>
                                          </p:spTgt>
                                        </p:tgtEl>
                                        <p:attrNameLst>
                                          <p:attrName>style.visibility</p:attrName>
                                        </p:attrNameLst>
                                      </p:cBhvr>
                                      <p:to>
                                        <p:strVal val="visible"/>
                                      </p:to>
                                    </p:set>
                                    <p:anim calcmode="lin" valueType="num">
                                      <p:cBhvr>
                                        <p:cTn id="43" dur="500" fill="hold"/>
                                        <p:tgtEl>
                                          <p:spTgt spid="38917">
                                            <p:txEl>
                                              <p:pRg st="3" end="3"/>
                                            </p:txEl>
                                          </p:spTgt>
                                        </p:tgtEl>
                                        <p:attrNameLst>
                                          <p:attrName>ppt_w</p:attrName>
                                        </p:attrNameLst>
                                      </p:cBhvr>
                                      <p:tavLst>
                                        <p:tav tm="0">
                                          <p:val>
                                            <p:strVal val="4/3*#ppt_w"/>
                                          </p:val>
                                        </p:tav>
                                        <p:tav tm="100000">
                                          <p:val>
                                            <p:strVal val="#ppt_w"/>
                                          </p:val>
                                        </p:tav>
                                      </p:tavLst>
                                    </p:anim>
                                    <p:anim calcmode="lin" valueType="num">
                                      <p:cBhvr>
                                        <p:cTn id="44" dur="500" fill="hold"/>
                                        <p:tgtEl>
                                          <p:spTgt spid="38917">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7">
                                            <p:txEl>
                                              <p:pRg st="3" end="3"/>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38917">
                                            <p:txEl>
                                              <p:pRg st="4" end="4"/>
                                            </p:txEl>
                                          </p:spTgt>
                                        </p:tgtEl>
                                        <p:attrNameLst>
                                          <p:attrName>style.visibility</p:attrName>
                                        </p:attrNameLst>
                                      </p:cBhvr>
                                      <p:to>
                                        <p:strVal val="visible"/>
                                      </p:to>
                                    </p:set>
                                    <p:anim calcmode="lin" valueType="num">
                                      <p:cBhvr>
                                        <p:cTn id="49" dur="500" fill="hold"/>
                                        <p:tgtEl>
                                          <p:spTgt spid="38917">
                                            <p:txEl>
                                              <p:pRg st="4" end="4"/>
                                            </p:txEl>
                                          </p:spTgt>
                                        </p:tgtEl>
                                        <p:attrNameLst>
                                          <p:attrName>ppt_w</p:attrName>
                                        </p:attrNameLst>
                                      </p:cBhvr>
                                      <p:tavLst>
                                        <p:tav tm="0">
                                          <p:val>
                                            <p:strVal val="4/3*#ppt_w"/>
                                          </p:val>
                                        </p:tav>
                                        <p:tav tm="100000">
                                          <p:val>
                                            <p:strVal val="#ppt_w"/>
                                          </p:val>
                                        </p:tav>
                                      </p:tavLst>
                                    </p:anim>
                                    <p:anim calcmode="lin" valueType="num">
                                      <p:cBhvr>
                                        <p:cTn id="50" dur="500" fill="hold"/>
                                        <p:tgtEl>
                                          <p:spTgt spid="38917">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7">
                                            <p:txEl>
                                              <p:pRg st="4" end="4"/>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38917">
                                            <p:txEl>
                                              <p:pRg st="6" end="6"/>
                                            </p:txEl>
                                          </p:spTgt>
                                        </p:tgtEl>
                                        <p:attrNameLst>
                                          <p:attrName>style.visibility</p:attrName>
                                        </p:attrNameLst>
                                      </p:cBhvr>
                                      <p:to>
                                        <p:strVal val="visible"/>
                                      </p:to>
                                    </p:set>
                                    <p:anim calcmode="lin" valueType="num">
                                      <p:cBhvr>
                                        <p:cTn id="55" dur="500" fill="hold"/>
                                        <p:tgtEl>
                                          <p:spTgt spid="38917">
                                            <p:txEl>
                                              <p:pRg st="6" end="6"/>
                                            </p:txEl>
                                          </p:spTgt>
                                        </p:tgtEl>
                                        <p:attrNameLst>
                                          <p:attrName>ppt_w</p:attrName>
                                        </p:attrNameLst>
                                      </p:cBhvr>
                                      <p:tavLst>
                                        <p:tav tm="0">
                                          <p:val>
                                            <p:strVal val="4/3*#ppt_w"/>
                                          </p:val>
                                        </p:tav>
                                        <p:tav tm="100000">
                                          <p:val>
                                            <p:strVal val="#ppt_w"/>
                                          </p:val>
                                        </p:tav>
                                      </p:tavLst>
                                    </p:anim>
                                    <p:anim calcmode="lin" valueType="num">
                                      <p:cBhvr>
                                        <p:cTn id="56" dur="500" fill="hold"/>
                                        <p:tgtEl>
                                          <p:spTgt spid="38917">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8917">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autoUpdateAnimBg="0"/>
      <p:bldP spid="38917" grpId="0" build="p" bldLvl="2"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mtClean="0"/>
              <a:t>Dozer Production Step #3</a:t>
            </a:r>
          </a:p>
        </p:txBody>
      </p:sp>
      <p:sp>
        <p:nvSpPr>
          <p:cNvPr id="211971" name="Rectangle 3"/>
          <p:cNvSpPr>
            <a:spLocks noGrp="1" noChangeArrowheads="1"/>
          </p:cNvSpPr>
          <p:nvPr>
            <p:ph type="body" sz="half" idx="1"/>
          </p:nvPr>
        </p:nvSpPr>
        <p:spPr>
          <a:xfrm>
            <a:off x="1173163" y="1981200"/>
            <a:ext cx="3810000" cy="4495800"/>
          </a:xfrm>
        </p:spPr>
        <p:txBody>
          <a:bodyPr/>
          <a:lstStyle/>
          <a:p>
            <a:r>
              <a:rPr lang="en-US" b="1" i="1" smtClean="0"/>
              <a:t>Total Hours Required</a:t>
            </a:r>
            <a:endParaRPr lang="en-US" smtClean="0"/>
          </a:p>
          <a:p>
            <a:pPr lvl="1"/>
            <a:r>
              <a:rPr lang="en-US" smtClean="0"/>
              <a:t>Quantity to be moved, divided by the hourly production rate, multiplied by the number of dozers you have employed, equals the total time in hours to complete the job.</a:t>
            </a:r>
          </a:p>
        </p:txBody>
      </p:sp>
      <p:sp>
        <p:nvSpPr>
          <p:cNvPr id="211973" name="Rectangle 5"/>
          <p:cNvSpPr>
            <a:spLocks noGrp="1" noChangeArrowheads="1"/>
          </p:cNvSpPr>
          <p:nvPr>
            <p:ph type="body" sz="half" idx="2"/>
          </p:nvPr>
        </p:nvSpPr>
        <p:spPr>
          <a:xfrm>
            <a:off x="4876800" y="1752600"/>
            <a:ext cx="4267200" cy="4876800"/>
          </a:xfrm>
        </p:spPr>
        <p:txBody>
          <a:bodyPr/>
          <a:lstStyle/>
          <a:p>
            <a:r>
              <a:rPr lang="en-US" smtClean="0"/>
              <a:t>Example:</a:t>
            </a:r>
          </a:p>
          <a:p>
            <a:pPr lvl="1"/>
            <a:r>
              <a:rPr lang="en-US" smtClean="0"/>
              <a:t>How long would it take to move 4,500 CCY of clay, using 3 MCTs with a production rate of 143 CCYPH?</a:t>
            </a:r>
          </a:p>
          <a:p>
            <a:pPr lvl="1">
              <a:buFontTx/>
              <a:buNone/>
            </a:pPr>
            <a:r>
              <a:rPr lang="en-US" smtClean="0"/>
              <a:t>        4,500	CCY</a:t>
            </a:r>
          </a:p>
          <a:p>
            <a:pPr lvl="1">
              <a:buFontTx/>
              <a:buChar char=" "/>
            </a:pPr>
            <a:r>
              <a:rPr lang="en-US" u="sng" smtClean="0"/>
              <a:t>÷(143x3)</a:t>
            </a:r>
            <a:r>
              <a:rPr lang="en-US" smtClean="0"/>
              <a:t> </a:t>
            </a:r>
            <a:r>
              <a:rPr lang="en-US" sz="1800" smtClean="0"/>
              <a:t>Basic prod. Rate x     	                                   # dozers</a:t>
            </a:r>
          </a:p>
          <a:p>
            <a:pPr lvl="1">
              <a:buFontTx/>
              <a:buChar char=" "/>
            </a:pPr>
            <a:r>
              <a:rPr lang="en-US" smtClean="0">
                <a:solidFill>
                  <a:srgbClr val="FF3300"/>
                </a:solidFill>
              </a:rPr>
              <a:t>10.49 hrs. required</a:t>
            </a:r>
          </a:p>
          <a:p>
            <a:pPr lvl="1"/>
            <a:r>
              <a:rPr lang="en-US" smtClean="0"/>
              <a:t>Note:  Never round off time.</a:t>
            </a:r>
            <a:endParaRPr lang="en-US" smtClean="0">
              <a:solidFill>
                <a:srgbClr val="FF33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dissolve">
                                      <p:cBhvr>
                                        <p:cTn id="7" dur="500"/>
                                        <p:tgtEl>
                                          <p:spTgt spid="211971">
                                            <p:txEl>
                                              <p:pRg st="0" end="0"/>
                                            </p:txEl>
                                          </p:spTgt>
                                        </p:tgtEl>
                                      </p:cBhvr>
                                    </p:animEffect>
                                  </p:childTnLst>
                                  <p:subTnLst>
                                    <p:animClr clrSpc="rgb" dir="cw">
                                      <p:cBhvr override="childStyle">
                                        <p:cTn dur="1" fill="hold" display="0" masterRel="nextClick" afterEffect="1"/>
                                        <p:tgtEl>
                                          <p:spTgt spid="21197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dissolve">
                                      <p:cBhvr>
                                        <p:cTn id="12" dur="500"/>
                                        <p:tgtEl>
                                          <p:spTgt spid="211971">
                                            <p:txEl>
                                              <p:pRg st="1" end="1"/>
                                            </p:txEl>
                                          </p:spTgt>
                                        </p:tgtEl>
                                      </p:cBhvr>
                                    </p:animEffect>
                                  </p:childTnLst>
                                  <p:subTnLst>
                                    <p:animClr clrSpc="rgb" dir="cw">
                                      <p:cBhvr override="childStyle">
                                        <p:cTn dur="1" fill="hold" display="0" masterRel="nextClick" afterEffect="1"/>
                                        <p:tgtEl>
                                          <p:spTgt spid="21197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1973">
                                            <p:txEl>
                                              <p:pRg st="0" end="0"/>
                                            </p:txEl>
                                          </p:spTgt>
                                        </p:tgtEl>
                                        <p:attrNameLst>
                                          <p:attrName>style.visibility</p:attrName>
                                        </p:attrNameLst>
                                      </p:cBhvr>
                                      <p:to>
                                        <p:strVal val="visible"/>
                                      </p:to>
                                    </p:set>
                                    <p:animEffect transition="in" filter="dissolve">
                                      <p:cBhvr>
                                        <p:cTn id="17" dur="500"/>
                                        <p:tgtEl>
                                          <p:spTgt spid="211973">
                                            <p:txEl>
                                              <p:pRg st="0" end="0"/>
                                            </p:txEl>
                                          </p:spTgt>
                                        </p:tgtEl>
                                      </p:cBhvr>
                                    </p:animEffect>
                                  </p:childTnLst>
                                  <p:subTnLst>
                                    <p:animClr clrSpc="rgb" dir="cw">
                                      <p:cBhvr override="childStyle">
                                        <p:cTn dur="1" fill="hold" display="0" masterRel="nextClick" afterEffect="1"/>
                                        <p:tgtEl>
                                          <p:spTgt spid="211973">
                                            <p:txEl>
                                              <p:pRg st="0" end="0"/>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1973">
                                            <p:txEl>
                                              <p:pRg st="1" end="1"/>
                                            </p:txEl>
                                          </p:spTgt>
                                        </p:tgtEl>
                                        <p:attrNameLst>
                                          <p:attrName>style.visibility</p:attrName>
                                        </p:attrNameLst>
                                      </p:cBhvr>
                                      <p:to>
                                        <p:strVal val="visible"/>
                                      </p:to>
                                    </p:set>
                                    <p:animEffect transition="in" filter="dissolve">
                                      <p:cBhvr>
                                        <p:cTn id="22" dur="500"/>
                                        <p:tgtEl>
                                          <p:spTgt spid="211973">
                                            <p:txEl>
                                              <p:pRg st="1" end="1"/>
                                            </p:txEl>
                                          </p:spTgt>
                                        </p:tgtEl>
                                      </p:cBhvr>
                                    </p:animEffect>
                                  </p:childTnLst>
                                  <p:subTnLst>
                                    <p:animClr clrSpc="rgb" dir="cw">
                                      <p:cBhvr override="childStyle">
                                        <p:cTn dur="1" fill="hold" display="0" masterRel="nextClick" afterEffect="1"/>
                                        <p:tgtEl>
                                          <p:spTgt spid="211973">
                                            <p:txEl>
                                              <p:pRg st="1" end="1"/>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1973">
                                            <p:txEl>
                                              <p:pRg st="2" end="2"/>
                                            </p:txEl>
                                          </p:spTgt>
                                        </p:tgtEl>
                                        <p:attrNameLst>
                                          <p:attrName>style.visibility</p:attrName>
                                        </p:attrNameLst>
                                      </p:cBhvr>
                                      <p:to>
                                        <p:strVal val="visible"/>
                                      </p:to>
                                    </p:set>
                                    <p:animEffect transition="in" filter="dissolve">
                                      <p:cBhvr>
                                        <p:cTn id="27" dur="500"/>
                                        <p:tgtEl>
                                          <p:spTgt spid="211973">
                                            <p:txEl>
                                              <p:pRg st="2" end="2"/>
                                            </p:txEl>
                                          </p:spTgt>
                                        </p:tgtEl>
                                      </p:cBhvr>
                                    </p:animEffect>
                                  </p:childTnLst>
                                  <p:subTnLst>
                                    <p:animClr clrSpc="rgb" dir="cw">
                                      <p:cBhvr override="childStyle">
                                        <p:cTn dur="1" fill="hold" display="0" masterRel="nextClick" afterEffect="1"/>
                                        <p:tgtEl>
                                          <p:spTgt spid="211973">
                                            <p:txEl>
                                              <p:pRg st="2" end="2"/>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1973">
                                            <p:txEl>
                                              <p:pRg st="3" end="3"/>
                                            </p:txEl>
                                          </p:spTgt>
                                        </p:tgtEl>
                                        <p:attrNameLst>
                                          <p:attrName>style.visibility</p:attrName>
                                        </p:attrNameLst>
                                      </p:cBhvr>
                                      <p:to>
                                        <p:strVal val="visible"/>
                                      </p:to>
                                    </p:set>
                                    <p:animEffect transition="in" filter="dissolve">
                                      <p:cBhvr>
                                        <p:cTn id="32" dur="500"/>
                                        <p:tgtEl>
                                          <p:spTgt spid="211973">
                                            <p:txEl>
                                              <p:pRg st="3" end="3"/>
                                            </p:txEl>
                                          </p:spTgt>
                                        </p:tgtEl>
                                      </p:cBhvr>
                                    </p:animEffect>
                                  </p:childTnLst>
                                  <p:subTnLst>
                                    <p:animClr clrSpc="rgb" dir="cw">
                                      <p:cBhvr override="childStyle">
                                        <p:cTn dur="1" fill="hold" display="0" masterRel="nextClick" afterEffect="1"/>
                                        <p:tgtEl>
                                          <p:spTgt spid="211973">
                                            <p:txEl>
                                              <p:pRg st="3" end="3"/>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1973">
                                            <p:txEl>
                                              <p:pRg st="4" end="4"/>
                                            </p:txEl>
                                          </p:spTgt>
                                        </p:tgtEl>
                                        <p:attrNameLst>
                                          <p:attrName>style.visibility</p:attrName>
                                        </p:attrNameLst>
                                      </p:cBhvr>
                                      <p:to>
                                        <p:strVal val="visible"/>
                                      </p:to>
                                    </p:set>
                                    <p:animEffect transition="in" filter="dissolve">
                                      <p:cBhvr>
                                        <p:cTn id="37" dur="500"/>
                                        <p:tgtEl>
                                          <p:spTgt spid="211973">
                                            <p:txEl>
                                              <p:pRg st="4" end="4"/>
                                            </p:txEl>
                                          </p:spTgt>
                                        </p:tgtEl>
                                      </p:cBhvr>
                                    </p:animEffect>
                                  </p:childTnLst>
                                  <p:subTnLst>
                                    <p:animClr clrSpc="rgb" dir="cw">
                                      <p:cBhvr override="childStyle">
                                        <p:cTn dur="1" fill="hold" display="0" masterRel="nextClick" afterEffect="1"/>
                                        <p:tgtEl>
                                          <p:spTgt spid="211973">
                                            <p:txEl>
                                              <p:pRg st="4" end="4"/>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1973">
                                            <p:txEl>
                                              <p:pRg st="5" end="5"/>
                                            </p:txEl>
                                          </p:spTgt>
                                        </p:tgtEl>
                                        <p:attrNameLst>
                                          <p:attrName>style.visibility</p:attrName>
                                        </p:attrNameLst>
                                      </p:cBhvr>
                                      <p:to>
                                        <p:strVal val="visible"/>
                                      </p:to>
                                    </p:set>
                                    <p:animEffect transition="in" filter="dissolve">
                                      <p:cBhvr>
                                        <p:cTn id="42" dur="500"/>
                                        <p:tgtEl>
                                          <p:spTgt spid="211973">
                                            <p:txEl>
                                              <p:pRg st="5" end="5"/>
                                            </p:txEl>
                                          </p:spTgt>
                                        </p:tgtEl>
                                      </p:cBhvr>
                                    </p:animEffect>
                                  </p:childTnLst>
                                  <p:subTnLst>
                                    <p:animClr clrSpc="rgb" dir="cw">
                                      <p:cBhvr override="childStyle">
                                        <p:cTn dur="1" fill="hold" display="0" masterRel="nextClick" afterEffect="1"/>
                                        <p:tgtEl>
                                          <p:spTgt spid="21197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bldLvl="2" autoUpdateAnimBg="0"/>
      <p:bldP spid="211973" grpId="0" build="p" bldLvl="2"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smtClean="0"/>
              <a:t>Dozer Production Step #4</a:t>
            </a:r>
          </a:p>
        </p:txBody>
      </p:sp>
      <p:sp>
        <p:nvSpPr>
          <p:cNvPr id="214019" name="Rectangle 3"/>
          <p:cNvSpPr>
            <a:spLocks noGrp="1" noChangeArrowheads="1"/>
          </p:cNvSpPr>
          <p:nvPr>
            <p:ph type="body" sz="half" idx="1"/>
          </p:nvPr>
        </p:nvSpPr>
        <p:spPr/>
        <p:txBody>
          <a:bodyPr/>
          <a:lstStyle/>
          <a:p>
            <a:pPr>
              <a:lnSpc>
                <a:spcPct val="90000"/>
              </a:lnSpc>
            </a:pPr>
            <a:r>
              <a:rPr lang="en-US" sz="2800" smtClean="0"/>
              <a:t>Total Production (Days)</a:t>
            </a:r>
          </a:p>
          <a:p>
            <a:pPr lvl="1">
              <a:lnSpc>
                <a:spcPct val="90000"/>
              </a:lnSpc>
            </a:pPr>
            <a:endParaRPr lang="en-US" sz="2400" smtClean="0"/>
          </a:p>
          <a:p>
            <a:pPr>
              <a:lnSpc>
                <a:spcPct val="90000"/>
              </a:lnSpc>
            </a:pPr>
            <a:r>
              <a:rPr lang="en-US" sz="2800" smtClean="0"/>
              <a:t>Example:</a:t>
            </a:r>
          </a:p>
          <a:p>
            <a:pPr lvl="1">
              <a:lnSpc>
                <a:spcPct val="90000"/>
              </a:lnSpc>
              <a:buFontTx/>
              <a:buNone/>
            </a:pPr>
            <a:r>
              <a:rPr lang="en-US" sz="2400" smtClean="0"/>
              <a:t> 10.49	Hrs required</a:t>
            </a:r>
          </a:p>
          <a:p>
            <a:pPr lvl="1">
              <a:lnSpc>
                <a:spcPct val="90000"/>
              </a:lnSpc>
              <a:buFontTx/>
              <a:buChar char=" "/>
            </a:pPr>
            <a:r>
              <a:rPr lang="en-US" sz="2400" u="sng" smtClean="0"/>
              <a:t>÷  8</a:t>
            </a:r>
            <a:r>
              <a:rPr lang="en-US" sz="2400" smtClean="0"/>
              <a:t>	Hrs/day</a:t>
            </a:r>
          </a:p>
          <a:p>
            <a:pPr lvl="1">
              <a:lnSpc>
                <a:spcPct val="90000"/>
              </a:lnSpc>
              <a:buFontTx/>
              <a:buChar char=" "/>
            </a:pPr>
            <a:r>
              <a:rPr lang="en-US" sz="2400" smtClean="0"/>
              <a:t>1.31 </a:t>
            </a:r>
            <a:r>
              <a:rPr lang="en-US" sz="1800" smtClean="0"/>
              <a:t>or</a:t>
            </a:r>
            <a:r>
              <a:rPr lang="en-US" sz="2400" smtClean="0"/>
              <a:t> </a:t>
            </a:r>
            <a:r>
              <a:rPr lang="en-US" sz="2400" smtClean="0">
                <a:solidFill>
                  <a:srgbClr val="FF3300"/>
                </a:solidFill>
              </a:rPr>
              <a:t>2  Days</a:t>
            </a:r>
          </a:p>
          <a:p>
            <a:pPr>
              <a:lnSpc>
                <a:spcPct val="90000"/>
              </a:lnSpc>
            </a:pPr>
            <a:r>
              <a:rPr lang="en-US" sz="2800" smtClean="0"/>
              <a:t>Note:  round days to next full day.</a:t>
            </a:r>
          </a:p>
        </p:txBody>
      </p:sp>
      <p:pic>
        <p:nvPicPr>
          <p:cNvPr id="164868" name="Picture 7" descr="MICEMAZE"/>
          <p:cNvPicPr>
            <a:picLocks noGrp="1" noChangeAspect="1" noChangeArrowheads="1"/>
          </p:cNvPicPr>
          <p:nvPr>
            <p:ph type="clipArt" sz="half" idx="2"/>
          </p:nvPr>
        </p:nvPicPr>
        <p:blipFill>
          <a:blip r:embed="rId2" cstate="print"/>
          <a:srcRect/>
          <a:stretch>
            <a:fillRect/>
          </a:stretch>
        </p:blipFill>
        <p:spPr>
          <a:xfrm>
            <a:off x="5135563" y="2990850"/>
            <a:ext cx="3810000" cy="2093913"/>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dissolve">
                                      <p:cBhvr>
                                        <p:cTn id="7" dur="500"/>
                                        <p:tgtEl>
                                          <p:spTgt spid="214019">
                                            <p:txEl>
                                              <p:pRg st="0" end="0"/>
                                            </p:txEl>
                                          </p:spTgt>
                                        </p:tgtEl>
                                      </p:cBhvr>
                                    </p:animEffect>
                                  </p:childTnLst>
                                  <p:subTnLst>
                                    <p:animClr clrSpc="rgb" dir="cw">
                                      <p:cBhvr override="childStyle">
                                        <p:cTn dur="1" fill="hold" display="0" masterRel="nextClick" afterEffect="1"/>
                                        <p:tgtEl>
                                          <p:spTgt spid="21401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4019">
                                            <p:txEl>
                                              <p:pRg st="2" end="2"/>
                                            </p:txEl>
                                          </p:spTgt>
                                        </p:tgtEl>
                                        <p:attrNameLst>
                                          <p:attrName>style.visibility</p:attrName>
                                        </p:attrNameLst>
                                      </p:cBhvr>
                                      <p:to>
                                        <p:strVal val="visible"/>
                                      </p:to>
                                    </p:set>
                                    <p:animEffect transition="in" filter="dissolve">
                                      <p:cBhvr>
                                        <p:cTn id="12" dur="500"/>
                                        <p:tgtEl>
                                          <p:spTgt spid="214019">
                                            <p:txEl>
                                              <p:pRg st="2" end="2"/>
                                            </p:txEl>
                                          </p:spTgt>
                                        </p:tgtEl>
                                      </p:cBhvr>
                                    </p:animEffect>
                                  </p:childTnLst>
                                  <p:subTnLst>
                                    <p:animClr clrSpc="rgb" dir="cw">
                                      <p:cBhvr override="childStyle">
                                        <p:cTn dur="1" fill="hold" display="0" masterRel="nextClick" afterEffect="1"/>
                                        <p:tgtEl>
                                          <p:spTgt spid="214019">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animEffect transition="in" filter="dissolve">
                                      <p:cBhvr>
                                        <p:cTn id="17" dur="500"/>
                                        <p:tgtEl>
                                          <p:spTgt spid="214019">
                                            <p:txEl>
                                              <p:pRg st="3" end="3"/>
                                            </p:txEl>
                                          </p:spTgt>
                                        </p:tgtEl>
                                      </p:cBhvr>
                                    </p:animEffect>
                                  </p:childTnLst>
                                  <p:subTnLst>
                                    <p:animClr clrSpc="rgb" dir="cw">
                                      <p:cBhvr override="childStyle">
                                        <p:cTn dur="1" fill="hold" display="0" masterRel="nextClick" afterEffect="1"/>
                                        <p:tgtEl>
                                          <p:spTgt spid="214019">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4019">
                                            <p:txEl>
                                              <p:pRg st="4" end="4"/>
                                            </p:txEl>
                                          </p:spTgt>
                                        </p:tgtEl>
                                        <p:attrNameLst>
                                          <p:attrName>style.visibility</p:attrName>
                                        </p:attrNameLst>
                                      </p:cBhvr>
                                      <p:to>
                                        <p:strVal val="visible"/>
                                      </p:to>
                                    </p:set>
                                    <p:animEffect transition="in" filter="dissolve">
                                      <p:cBhvr>
                                        <p:cTn id="22" dur="500"/>
                                        <p:tgtEl>
                                          <p:spTgt spid="214019">
                                            <p:txEl>
                                              <p:pRg st="4" end="4"/>
                                            </p:txEl>
                                          </p:spTgt>
                                        </p:tgtEl>
                                      </p:cBhvr>
                                    </p:animEffect>
                                  </p:childTnLst>
                                  <p:subTnLst>
                                    <p:animClr clrSpc="rgb" dir="cw">
                                      <p:cBhvr override="childStyle">
                                        <p:cTn dur="1" fill="hold" display="0" masterRel="nextClick" afterEffect="1"/>
                                        <p:tgtEl>
                                          <p:spTgt spid="214019">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4019">
                                            <p:txEl>
                                              <p:pRg st="5" end="5"/>
                                            </p:txEl>
                                          </p:spTgt>
                                        </p:tgtEl>
                                        <p:attrNameLst>
                                          <p:attrName>style.visibility</p:attrName>
                                        </p:attrNameLst>
                                      </p:cBhvr>
                                      <p:to>
                                        <p:strVal val="visible"/>
                                      </p:to>
                                    </p:set>
                                    <p:animEffect transition="in" filter="dissolve">
                                      <p:cBhvr>
                                        <p:cTn id="27" dur="500"/>
                                        <p:tgtEl>
                                          <p:spTgt spid="214019">
                                            <p:txEl>
                                              <p:pRg st="5" end="5"/>
                                            </p:txEl>
                                          </p:spTgt>
                                        </p:tgtEl>
                                      </p:cBhvr>
                                    </p:animEffect>
                                  </p:childTnLst>
                                  <p:subTnLst>
                                    <p:animClr clrSpc="rgb" dir="cw">
                                      <p:cBhvr override="childStyle">
                                        <p:cTn dur="1" fill="hold" display="0" masterRel="nextClick" afterEffect="1"/>
                                        <p:tgtEl>
                                          <p:spTgt spid="214019">
                                            <p:txEl>
                                              <p:pRg st="5" end="5"/>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4019">
                                            <p:txEl>
                                              <p:pRg st="6" end="6"/>
                                            </p:txEl>
                                          </p:spTgt>
                                        </p:tgtEl>
                                        <p:attrNameLst>
                                          <p:attrName>style.visibility</p:attrName>
                                        </p:attrNameLst>
                                      </p:cBhvr>
                                      <p:to>
                                        <p:strVal val="visible"/>
                                      </p:to>
                                    </p:set>
                                    <p:animEffect transition="in" filter="dissolve">
                                      <p:cBhvr>
                                        <p:cTn id="32" dur="500"/>
                                        <p:tgtEl>
                                          <p:spTgt spid="214019">
                                            <p:txEl>
                                              <p:pRg st="6" end="6"/>
                                            </p:txEl>
                                          </p:spTgt>
                                        </p:tgtEl>
                                      </p:cBhvr>
                                    </p:animEffect>
                                  </p:childTnLst>
                                  <p:subTnLst>
                                    <p:animClr clrSpc="rgb" dir="cw">
                                      <p:cBhvr override="childStyle">
                                        <p:cTn dur="1" fill="hold" display="0" masterRel="nextClick" afterEffect="1"/>
                                        <p:tgtEl>
                                          <p:spTgt spid="21401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2"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Dozer Production Step #5</a:t>
            </a:r>
          </a:p>
        </p:txBody>
      </p:sp>
      <p:sp>
        <p:nvSpPr>
          <p:cNvPr id="216067" name="Rectangle 3"/>
          <p:cNvSpPr>
            <a:spLocks noGrp="1" noChangeArrowheads="1"/>
          </p:cNvSpPr>
          <p:nvPr>
            <p:ph type="body" sz="half" idx="1"/>
          </p:nvPr>
        </p:nvSpPr>
        <p:spPr/>
        <p:txBody>
          <a:bodyPr/>
          <a:lstStyle/>
          <a:p>
            <a:r>
              <a:rPr lang="en-US" smtClean="0"/>
              <a:t>Total Number of Dozers Required</a:t>
            </a:r>
          </a:p>
          <a:p>
            <a:pPr lvl="1"/>
            <a:r>
              <a:rPr lang="en-US" smtClean="0"/>
              <a:t>Quantity of material to be moved. </a:t>
            </a:r>
          </a:p>
          <a:p>
            <a:pPr lvl="1"/>
            <a:r>
              <a:rPr lang="en-US" smtClean="0"/>
              <a:t>Divided by the hourly production rate.</a:t>
            </a:r>
          </a:p>
          <a:p>
            <a:pPr lvl="1"/>
            <a:r>
              <a:rPr lang="en-US" smtClean="0"/>
              <a:t>Multiplied by the number of hours you have to complete the job.</a:t>
            </a:r>
          </a:p>
        </p:txBody>
      </p:sp>
      <p:sp>
        <p:nvSpPr>
          <p:cNvPr id="216068" name="Rectangle 4"/>
          <p:cNvSpPr>
            <a:spLocks noGrp="1" noChangeArrowheads="1"/>
          </p:cNvSpPr>
          <p:nvPr>
            <p:ph type="body" sz="half" idx="2"/>
          </p:nvPr>
        </p:nvSpPr>
        <p:spPr>
          <a:xfrm>
            <a:off x="4876800" y="1981200"/>
            <a:ext cx="4267200" cy="4876800"/>
          </a:xfrm>
        </p:spPr>
        <p:txBody>
          <a:bodyPr/>
          <a:lstStyle/>
          <a:p>
            <a:r>
              <a:rPr lang="en-US" smtClean="0"/>
              <a:t>Example:</a:t>
            </a:r>
          </a:p>
          <a:p>
            <a:pPr lvl="1"/>
            <a:r>
              <a:rPr lang="en-US" smtClean="0"/>
              <a:t>How many MCTs would be needed to move 4,500 CCY of loam in 5 hrs. if the dozers have a hourly production rate of 143 CCYPH?</a:t>
            </a:r>
          </a:p>
          <a:p>
            <a:pPr lvl="1">
              <a:buFontTx/>
              <a:buNone/>
            </a:pPr>
            <a:r>
              <a:rPr lang="en-US" smtClean="0"/>
              <a:t>		    4,500     </a:t>
            </a:r>
            <a:r>
              <a:rPr lang="en-US" sz="2000" smtClean="0"/>
              <a:t>CCY required</a:t>
            </a:r>
          </a:p>
          <a:p>
            <a:pPr lvl="1">
              <a:buFontTx/>
              <a:buChar char=" "/>
            </a:pPr>
            <a:r>
              <a:rPr lang="en-US" u="sng" smtClean="0"/>
              <a:t>÷ (143x5)</a:t>
            </a:r>
            <a:r>
              <a:rPr lang="en-US" smtClean="0"/>
              <a:t>   </a:t>
            </a:r>
            <a:r>
              <a:rPr lang="en-US" sz="2000" smtClean="0"/>
              <a:t>CCYPH x hrs.</a:t>
            </a:r>
          </a:p>
          <a:p>
            <a:pPr lvl="1">
              <a:buFontTx/>
              <a:buChar char=" "/>
            </a:pPr>
            <a:r>
              <a:rPr lang="en-US" smtClean="0"/>
              <a:t>6.29 or </a:t>
            </a:r>
            <a:r>
              <a:rPr lang="en-US" smtClean="0">
                <a:solidFill>
                  <a:srgbClr val="FF3300"/>
                </a:solidFill>
              </a:rPr>
              <a:t>7 D7Gs</a:t>
            </a:r>
          </a:p>
          <a:p>
            <a:r>
              <a:rPr lang="en-US" smtClean="0"/>
              <a:t>Note:  Always round up</a:t>
            </a:r>
            <a:r>
              <a:rPr lang="en-US" smtClean="0">
                <a:solidFill>
                  <a:srgbClr val="FF3300"/>
                </a:solidFill>
              </a:rPr>
              <a:t> </a:t>
            </a:r>
            <a:endParaRPr lang="en-US" sz="2400" smtClean="0">
              <a:solidFill>
                <a:srgbClr val="FF33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6067">
                                            <p:txEl>
                                              <p:pRg st="0" end="0"/>
                                            </p:txEl>
                                          </p:spTgt>
                                        </p:tgtEl>
                                        <p:attrNameLst>
                                          <p:attrName>ppt_c</p:attrName>
                                        </p:attrNameLst>
                                      </p:cBhvr>
                                      <p:to>
                                        <a:srgbClr val="B2B2B2"/>
                                      </p:to>
                                    </p:animClr>
                                  </p:subTnLst>
                                </p:cTn>
                              </p:par>
                              <p:par>
                                <p:cTn id="9" presetID="2" presetClass="entr" presetSubtype="4" fill="hold" grpId="0" nodeType="withEffect">
                                  <p:stCondLst>
                                    <p:cond delay="0"/>
                                  </p:stCondLst>
                                  <p:childTnLst>
                                    <p:set>
                                      <p:cBhvr>
                                        <p:cTn id="10" dur="1" fill="hold">
                                          <p:stCondLst>
                                            <p:cond delay="0"/>
                                          </p:stCondLst>
                                        </p:cTn>
                                        <p:tgtEl>
                                          <p:spTgt spid="216067">
                                            <p:txEl>
                                              <p:pRg st="1" end="1"/>
                                            </p:txEl>
                                          </p:spTgt>
                                        </p:tgtEl>
                                        <p:attrNameLst>
                                          <p:attrName>style.visibility</p:attrName>
                                        </p:attrNameLst>
                                      </p:cBhvr>
                                      <p:to>
                                        <p:strVal val="visible"/>
                                      </p:to>
                                    </p:set>
                                    <p:anim calcmode="lin" valueType="num">
                                      <p:cBhvr additive="base">
                                        <p:cTn id="11" dur="5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606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6067">
                                            <p:txEl>
                                              <p:pRg st="1" end="1"/>
                                            </p:txEl>
                                          </p:spTgt>
                                        </p:tgtEl>
                                        <p:attrNameLst>
                                          <p:attrName>ppt_c</p:attrName>
                                        </p:attrNameLst>
                                      </p:cBhvr>
                                      <p:to>
                                        <a:srgbClr val="B2B2B2"/>
                                      </p:to>
                                    </p:animClr>
                                  </p:subTnLst>
                                </p:cTn>
                              </p:par>
                              <p:par>
                                <p:cTn id="13" presetID="2" presetClass="entr" presetSubtype="4" fill="hold" grpId="0" nodeType="withEffect">
                                  <p:stCondLst>
                                    <p:cond delay="0"/>
                                  </p:stCondLst>
                                  <p:childTnLst>
                                    <p:set>
                                      <p:cBhvr>
                                        <p:cTn id="14" dur="1" fill="hold">
                                          <p:stCondLst>
                                            <p:cond delay="0"/>
                                          </p:stCondLst>
                                        </p:cTn>
                                        <p:tgtEl>
                                          <p:spTgt spid="216067">
                                            <p:txEl>
                                              <p:pRg st="2" end="2"/>
                                            </p:txEl>
                                          </p:spTgt>
                                        </p:tgtEl>
                                        <p:attrNameLst>
                                          <p:attrName>style.visibility</p:attrName>
                                        </p:attrNameLst>
                                      </p:cBhvr>
                                      <p:to>
                                        <p:strVal val="visible"/>
                                      </p:to>
                                    </p:set>
                                    <p:anim calcmode="lin" valueType="num">
                                      <p:cBhvr additive="base">
                                        <p:cTn id="15"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6067">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6067">
                                            <p:txEl>
                                              <p:pRg st="2" end="2"/>
                                            </p:txEl>
                                          </p:spTgt>
                                        </p:tgtEl>
                                        <p:attrNameLst>
                                          <p:attrName>ppt_c</p:attrName>
                                        </p:attrNameLst>
                                      </p:cBhvr>
                                      <p:to>
                                        <a:srgbClr val="B2B2B2"/>
                                      </p:to>
                                    </p:animClr>
                                  </p:subTnLst>
                                </p:cTn>
                              </p:par>
                              <p:par>
                                <p:cTn id="17" presetID="2" presetClass="entr" presetSubtype="4" fill="hold" grpId="0" nodeType="withEffect">
                                  <p:stCondLst>
                                    <p:cond delay="0"/>
                                  </p:stCondLst>
                                  <p:childTnLst>
                                    <p:set>
                                      <p:cBhvr>
                                        <p:cTn id="18" dur="1" fill="hold">
                                          <p:stCondLst>
                                            <p:cond delay="0"/>
                                          </p:stCondLst>
                                        </p:cTn>
                                        <p:tgtEl>
                                          <p:spTgt spid="216067">
                                            <p:txEl>
                                              <p:pRg st="3" end="3"/>
                                            </p:txEl>
                                          </p:spTgt>
                                        </p:tgtEl>
                                        <p:attrNameLst>
                                          <p:attrName>style.visibility</p:attrName>
                                        </p:attrNameLst>
                                      </p:cBhvr>
                                      <p:to>
                                        <p:strVal val="visible"/>
                                      </p:to>
                                    </p:set>
                                    <p:anim calcmode="lin" valueType="num">
                                      <p:cBhvr additive="base">
                                        <p:cTn id="19" dur="500" fill="hold"/>
                                        <p:tgtEl>
                                          <p:spTgt spid="2160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067">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6067">
                                            <p:txEl>
                                              <p:pRg st="3" end="3"/>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6068">
                                            <p:txEl>
                                              <p:pRg st="0" end="0"/>
                                            </p:txEl>
                                          </p:spTgt>
                                        </p:tgtEl>
                                        <p:attrNameLst>
                                          <p:attrName>style.visibility</p:attrName>
                                        </p:attrNameLst>
                                      </p:cBhvr>
                                      <p:to>
                                        <p:strVal val="visible"/>
                                      </p:to>
                                    </p:set>
                                    <p:animEffect transition="in" filter="dissolve">
                                      <p:cBhvr>
                                        <p:cTn id="25" dur="500"/>
                                        <p:tgtEl>
                                          <p:spTgt spid="216068">
                                            <p:txEl>
                                              <p:pRg st="0" end="0"/>
                                            </p:txEl>
                                          </p:spTgt>
                                        </p:tgtEl>
                                      </p:cBhvr>
                                    </p:animEffect>
                                  </p:childTnLst>
                                  <p:subTnLst>
                                    <p:animClr clrSpc="rgb" dir="cw">
                                      <p:cBhvr override="childStyle">
                                        <p:cTn dur="1" fill="hold" display="0" masterRel="nextClick" afterEffect="1"/>
                                        <p:tgtEl>
                                          <p:spTgt spid="216068">
                                            <p:txEl>
                                              <p:pRg st="0" end="0"/>
                                            </p:txEl>
                                          </p:spTgt>
                                        </p:tgtEl>
                                        <p:attrNameLst>
                                          <p:attrName>ppt_c</p:attrName>
                                        </p:attrNameLst>
                                      </p:cBhvr>
                                      <p:to>
                                        <a:schemeClr val="bg2"/>
                                      </p:to>
                                    </p:animClr>
                                  </p:sub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16068">
                                            <p:txEl>
                                              <p:pRg st="1" end="1"/>
                                            </p:txEl>
                                          </p:spTgt>
                                        </p:tgtEl>
                                        <p:attrNameLst>
                                          <p:attrName>style.visibility</p:attrName>
                                        </p:attrNameLst>
                                      </p:cBhvr>
                                      <p:to>
                                        <p:strVal val="visible"/>
                                      </p:to>
                                    </p:set>
                                    <p:animEffect transition="in" filter="dissolve">
                                      <p:cBhvr>
                                        <p:cTn id="30" dur="500"/>
                                        <p:tgtEl>
                                          <p:spTgt spid="216068">
                                            <p:txEl>
                                              <p:pRg st="1" end="1"/>
                                            </p:txEl>
                                          </p:spTgt>
                                        </p:tgtEl>
                                      </p:cBhvr>
                                    </p:animEffect>
                                  </p:childTnLst>
                                  <p:subTnLst>
                                    <p:animClr clrSpc="rgb" dir="cw">
                                      <p:cBhvr override="childStyle">
                                        <p:cTn dur="1" fill="hold" display="0" masterRel="nextClick" afterEffect="1"/>
                                        <p:tgtEl>
                                          <p:spTgt spid="216068">
                                            <p:txEl>
                                              <p:pRg st="1" end="1"/>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16068">
                                            <p:txEl>
                                              <p:pRg st="2" end="2"/>
                                            </p:txEl>
                                          </p:spTgt>
                                        </p:tgtEl>
                                        <p:attrNameLst>
                                          <p:attrName>style.visibility</p:attrName>
                                        </p:attrNameLst>
                                      </p:cBhvr>
                                      <p:to>
                                        <p:strVal val="visible"/>
                                      </p:to>
                                    </p:set>
                                    <p:animEffect transition="in" filter="dissolve">
                                      <p:cBhvr>
                                        <p:cTn id="35" dur="500"/>
                                        <p:tgtEl>
                                          <p:spTgt spid="216068">
                                            <p:txEl>
                                              <p:pRg st="2" end="2"/>
                                            </p:txEl>
                                          </p:spTgt>
                                        </p:tgtEl>
                                      </p:cBhvr>
                                    </p:animEffect>
                                  </p:childTnLst>
                                  <p:subTnLst>
                                    <p:animClr clrSpc="rgb" dir="cw">
                                      <p:cBhvr override="childStyle">
                                        <p:cTn dur="1" fill="hold" display="0" masterRel="nextClick" afterEffect="1"/>
                                        <p:tgtEl>
                                          <p:spTgt spid="216068">
                                            <p:txEl>
                                              <p:pRg st="2" end="2"/>
                                            </p:txEl>
                                          </p:spTgt>
                                        </p:tgtEl>
                                        <p:attrNameLst>
                                          <p:attrName>ppt_c</p:attrName>
                                        </p:attrNameLst>
                                      </p:cBhvr>
                                      <p:to>
                                        <a:schemeClr val="bg2"/>
                                      </p:to>
                                    </p:animClr>
                                  </p:sub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16068">
                                            <p:txEl>
                                              <p:pRg st="3" end="3"/>
                                            </p:txEl>
                                          </p:spTgt>
                                        </p:tgtEl>
                                        <p:attrNameLst>
                                          <p:attrName>style.visibility</p:attrName>
                                        </p:attrNameLst>
                                      </p:cBhvr>
                                      <p:to>
                                        <p:strVal val="visible"/>
                                      </p:to>
                                    </p:set>
                                    <p:animEffect transition="in" filter="dissolve">
                                      <p:cBhvr>
                                        <p:cTn id="40" dur="500"/>
                                        <p:tgtEl>
                                          <p:spTgt spid="216068">
                                            <p:txEl>
                                              <p:pRg st="3" end="3"/>
                                            </p:txEl>
                                          </p:spTgt>
                                        </p:tgtEl>
                                      </p:cBhvr>
                                    </p:animEffect>
                                  </p:childTnLst>
                                  <p:subTnLst>
                                    <p:animClr clrSpc="rgb" dir="cw">
                                      <p:cBhvr override="childStyle">
                                        <p:cTn dur="1" fill="hold" display="0" masterRel="nextClick" afterEffect="1"/>
                                        <p:tgtEl>
                                          <p:spTgt spid="216068">
                                            <p:txEl>
                                              <p:pRg st="3" end="3"/>
                                            </p:txEl>
                                          </p:spTgt>
                                        </p:tgtEl>
                                        <p:attrNameLst>
                                          <p:attrName>ppt_c</p:attrName>
                                        </p:attrNameLst>
                                      </p:cBhvr>
                                      <p:to>
                                        <a:schemeClr val="bg2"/>
                                      </p:to>
                                    </p:animClr>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16068">
                                            <p:txEl>
                                              <p:pRg st="4" end="4"/>
                                            </p:txEl>
                                          </p:spTgt>
                                        </p:tgtEl>
                                        <p:attrNameLst>
                                          <p:attrName>style.visibility</p:attrName>
                                        </p:attrNameLst>
                                      </p:cBhvr>
                                      <p:to>
                                        <p:strVal val="visible"/>
                                      </p:to>
                                    </p:set>
                                    <p:animEffect transition="in" filter="dissolve">
                                      <p:cBhvr>
                                        <p:cTn id="45" dur="500"/>
                                        <p:tgtEl>
                                          <p:spTgt spid="216068">
                                            <p:txEl>
                                              <p:pRg st="4" end="4"/>
                                            </p:txEl>
                                          </p:spTgt>
                                        </p:tgtEl>
                                      </p:cBhvr>
                                    </p:animEffect>
                                  </p:childTnLst>
                                  <p:subTnLst>
                                    <p:animClr clrSpc="rgb" dir="cw">
                                      <p:cBhvr override="childStyle">
                                        <p:cTn dur="1" fill="hold" display="0" masterRel="nextClick" afterEffect="1"/>
                                        <p:tgtEl>
                                          <p:spTgt spid="216068">
                                            <p:txEl>
                                              <p:pRg st="4" end="4"/>
                                            </p:txEl>
                                          </p:spTgt>
                                        </p:tgtEl>
                                        <p:attrNameLst>
                                          <p:attrName>ppt_c</p:attrName>
                                        </p:attrNameLst>
                                      </p:cBhvr>
                                      <p:to>
                                        <a:schemeClr val="bg2"/>
                                      </p:to>
                                    </p:animClr>
                                  </p:sub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16068">
                                            <p:txEl>
                                              <p:pRg st="5" end="5"/>
                                            </p:txEl>
                                          </p:spTgt>
                                        </p:tgtEl>
                                        <p:attrNameLst>
                                          <p:attrName>style.visibility</p:attrName>
                                        </p:attrNameLst>
                                      </p:cBhvr>
                                      <p:to>
                                        <p:strVal val="visible"/>
                                      </p:to>
                                    </p:set>
                                    <p:animEffect transition="in" filter="dissolve">
                                      <p:cBhvr>
                                        <p:cTn id="50" dur="500"/>
                                        <p:tgtEl>
                                          <p:spTgt spid="216068">
                                            <p:txEl>
                                              <p:pRg st="5" end="5"/>
                                            </p:txEl>
                                          </p:spTgt>
                                        </p:tgtEl>
                                      </p:cBhvr>
                                    </p:animEffect>
                                  </p:childTnLst>
                                  <p:subTnLst>
                                    <p:animClr clrSpc="rgb" dir="cw">
                                      <p:cBhvr override="childStyle">
                                        <p:cTn dur="1" fill="hold" display="0" masterRel="nextClick" afterEffect="1"/>
                                        <p:tgtEl>
                                          <p:spTgt spid="216068">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P spid="216068" grpId="0" build="p" bldLvl="2"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mtClean="0"/>
              <a:t>What Have You Learned?</a:t>
            </a:r>
          </a:p>
        </p:txBody>
      </p:sp>
      <p:sp>
        <p:nvSpPr>
          <p:cNvPr id="217091" name="Rectangle 3"/>
          <p:cNvSpPr>
            <a:spLocks noGrp="1" noChangeArrowheads="1"/>
          </p:cNvSpPr>
          <p:nvPr>
            <p:ph type="body" sz="half" idx="1"/>
          </p:nvPr>
        </p:nvSpPr>
        <p:spPr>
          <a:xfrm>
            <a:off x="990600" y="1981200"/>
            <a:ext cx="3992563" cy="4114800"/>
          </a:xfrm>
        </p:spPr>
        <p:txBody>
          <a:bodyPr/>
          <a:lstStyle/>
          <a:p>
            <a:r>
              <a:rPr lang="en-US" sz="2800" b="1" i="1" smtClean="0"/>
              <a:t>Problem #1</a:t>
            </a:r>
            <a:endParaRPr lang="en-US" sz="2800" smtClean="0"/>
          </a:p>
          <a:p>
            <a:pPr lvl="1"/>
            <a:r>
              <a:rPr lang="en-US" sz="2400" smtClean="0"/>
              <a:t>Using the information in your handout, determine how long it will take 2 MCTs to complete the job:</a:t>
            </a:r>
          </a:p>
        </p:txBody>
      </p:sp>
      <p:pic>
        <p:nvPicPr>
          <p:cNvPr id="166916" name="Picture 6" descr="CALC"/>
          <p:cNvPicPr>
            <a:picLocks noGrp="1" noChangeAspect="1" noChangeArrowheads="1"/>
          </p:cNvPicPr>
          <p:nvPr>
            <p:ph type="clipArt" sz="half" idx="2"/>
          </p:nvPr>
        </p:nvPicPr>
        <p:blipFill>
          <a:blip r:embed="rId2" cstate="print"/>
          <a:srcRect/>
          <a:stretch>
            <a:fillRect/>
          </a:stretch>
        </p:blipFill>
        <p:spPr>
          <a:xfrm>
            <a:off x="5595938" y="1981200"/>
            <a:ext cx="2887662"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dissolve">
                                      <p:cBhvr>
                                        <p:cTn id="7" dur="500"/>
                                        <p:tgtEl>
                                          <p:spTgt spid="217091">
                                            <p:txEl>
                                              <p:pRg st="0" end="0"/>
                                            </p:txEl>
                                          </p:spTgt>
                                        </p:tgtEl>
                                      </p:cBhvr>
                                    </p:animEffect>
                                  </p:childTnLst>
                                  <p:subTnLst>
                                    <p:animClr clrSpc="rgb" dir="cw">
                                      <p:cBhvr override="childStyle">
                                        <p:cTn dur="1" fill="hold" display="0" masterRel="nextClick" afterEffect="1"/>
                                        <p:tgtEl>
                                          <p:spTgt spid="21709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dissolve">
                                      <p:cBhvr>
                                        <p:cTn id="12" dur="500"/>
                                        <p:tgtEl>
                                          <p:spTgt spid="217091">
                                            <p:txEl>
                                              <p:pRg st="1" end="1"/>
                                            </p:txEl>
                                          </p:spTgt>
                                        </p:tgtEl>
                                      </p:cBhvr>
                                    </p:animEffect>
                                  </p:childTnLst>
                                  <p:subTnLst>
                                    <p:animClr clrSpc="rgb" dir="cw">
                                      <p:cBhvr override="childStyle">
                                        <p:cTn dur="1" fill="hold" display="0" masterRel="nextClick" afterEffect="1"/>
                                        <p:tgtEl>
                                          <p:spTgt spid="217091">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bldLvl="2"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mtClean="0"/>
              <a:t>Solution</a:t>
            </a:r>
          </a:p>
        </p:txBody>
      </p:sp>
      <p:sp>
        <p:nvSpPr>
          <p:cNvPr id="223235" name="Rectangle 3"/>
          <p:cNvSpPr>
            <a:spLocks noGrp="1" noChangeArrowheads="1"/>
          </p:cNvSpPr>
          <p:nvPr>
            <p:ph type="body" sz="half" idx="1"/>
          </p:nvPr>
        </p:nvSpPr>
        <p:spPr>
          <a:xfrm>
            <a:off x="838200" y="1676400"/>
            <a:ext cx="4343400" cy="4876800"/>
          </a:xfrm>
        </p:spPr>
        <p:txBody>
          <a:bodyPr/>
          <a:lstStyle/>
          <a:p>
            <a:r>
              <a:rPr lang="en-US" sz="2400" smtClean="0"/>
              <a:t>Factor #1</a:t>
            </a:r>
            <a:endParaRPr lang="en-US" smtClean="0"/>
          </a:p>
          <a:p>
            <a:pPr lvl="1">
              <a:buFontTx/>
              <a:buNone/>
            </a:pPr>
            <a:r>
              <a:rPr lang="en-US" sz="2000" smtClean="0">
                <a:solidFill>
                  <a:srgbClr val="FF3300"/>
                </a:solidFill>
              </a:rPr>
              <a:t>300 LCYPH Max. basic prod.</a:t>
            </a:r>
            <a:endParaRPr lang="en-US" sz="2000" smtClean="0"/>
          </a:p>
          <a:p>
            <a:r>
              <a:rPr lang="en-US" sz="2400" smtClean="0"/>
              <a:t>Factor #2</a:t>
            </a:r>
            <a:endParaRPr lang="en-US" smtClean="0"/>
          </a:p>
          <a:p>
            <a:pPr lvl="1">
              <a:buFontTx/>
              <a:buNone/>
            </a:pPr>
            <a:r>
              <a:rPr lang="en-US" sz="2000" smtClean="0">
                <a:solidFill>
                  <a:srgbClr val="FF3300"/>
                </a:solidFill>
              </a:rPr>
              <a:t>.96  Grade correction factor</a:t>
            </a:r>
            <a:endParaRPr lang="en-US" sz="2000" smtClean="0"/>
          </a:p>
          <a:p>
            <a:r>
              <a:rPr lang="en-US" sz="2400" smtClean="0"/>
              <a:t>Factor #3</a:t>
            </a:r>
            <a:endParaRPr lang="en-US" smtClean="0"/>
          </a:p>
          <a:p>
            <a:pPr lvl="1">
              <a:buFontTx/>
              <a:buNone/>
            </a:pPr>
            <a:r>
              <a:rPr lang="en-US" sz="2000" smtClean="0">
                <a:solidFill>
                  <a:srgbClr val="FF3300"/>
                </a:solidFill>
              </a:rPr>
              <a:t>2,040 ASW</a:t>
            </a:r>
          </a:p>
          <a:p>
            <a:pPr lvl="1">
              <a:buFontTx/>
              <a:buNone/>
            </a:pPr>
            <a:r>
              <a:rPr lang="en-US" sz="2000" smtClean="0">
                <a:solidFill>
                  <a:srgbClr val="FF3300"/>
                </a:solidFill>
              </a:rPr>
              <a:t>1.13</a:t>
            </a:r>
            <a:r>
              <a:rPr lang="en-US" sz="1800" smtClean="0">
                <a:solidFill>
                  <a:srgbClr val="FF3300"/>
                </a:solidFill>
              </a:rPr>
              <a:t> Soil wt correction factor</a:t>
            </a:r>
            <a:endParaRPr lang="en-US" sz="1800" smtClean="0"/>
          </a:p>
          <a:p>
            <a:r>
              <a:rPr lang="en-US" sz="2400" smtClean="0"/>
              <a:t>Factor #4</a:t>
            </a:r>
          </a:p>
          <a:p>
            <a:pPr lvl="1">
              <a:buFontTx/>
              <a:buNone/>
            </a:pPr>
            <a:r>
              <a:rPr lang="en-US" sz="2000" smtClean="0">
                <a:solidFill>
                  <a:srgbClr val="FF3300"/>
                </a:solidFill>
              </a:rPr>
              <a:t>.80  Soil correction factor</a:t>
            </a:r>
            <a:endParaRPr lang="en-US" sz="2000" smtClean="0"/>
          </a:p>
          <a:p>
            <a:r>
              <a:rPr lang="en-US" sz="2400" smtClean="0"/>
              <a:t>Factor #5</a:t>
            </a:r>
          </a:p>
          <a:p>
            <a:pPr lvl="1">
              <a:buFontTx/>
              <a:buNone/>
            </a:pPr>
            <a:r>
              <a:rPr lang="en-US" sz="2000" smtClean="0">
                <a:solidFill>
                  <a:srgbClr val="FF3300"/>
                </a:solidFill>
              </a:rPr>
              <a:t>.45  Equip/Op correct. factor</a:t>
            </a:r>
          </a:p>
        </p:txBody>
      </p:sp>
      <p:sp>
        <p:nvSpPr>
          <p:cNvPr id="223236" name="Rectangle 4"/>
          <p:cNvSpPr>
            <a:spLocks noGrp="1" noChangeArrowheads="1"/>
          </p:cNvSpPr>
          <p:nvPr>
            <p:ph type="body" sz="half" idx="2"/>
          </p:nvPr>
        </p:nvSpPr>
        <p:spPr>
          <a:xfrm>
            <a:off x="5105400" y="1828800"/>
            <a:ext cx="4038600" cy="4114800"/>
          </a:xfrm>
        </p:spPr>
        <p:txBody>
          <a:bodyPr/>
          <a:lstStyle/>
          <a:p>
            <a:pPr>
              <a:lnSpc>
                <a:spcPct val="90000"/>
              </a:lnSpc>
            </a:pPr>
            <a:r>
              <a:rPr lang="en-US" smtClean="0"/>
              <a:t>Factor #6</a:t>
            </a:r>
          </a:p>
          <a:p>
            <a:pPr lvl="1">
              <a:lnSpc>
                <a:spcPct val="90000"/>
              </a:lnSpc>
              <a:buFontTx/>
              <a:buNone/>
            </a:pPr>
            <a:r>
              <a:rPr lang="en-US" smtClean="0">
                <a:solidFill>
                  <a:srgbClr val="FF3300"/>
                </a:solidFill>
              </a:rPr>
              <a:t>1.15  Mngt. correct. Factor</a:t>
            </a:r>
            <a:endParaRPr lang="en-US" smtClean="0"/>
          </a:p>
          <a:p>
            <a:pPr>
              <a:lnSpc>
                <a:spcPct val="90000"/>
              </a:lnSpc>
            </a:pPr>
            <a:r>
              <a:rPr lang="en-US" smtClean="0"/>
              <a:t>Step #1</a:t>
            </a:r>
          </a:p>
          <a:p>
            <a:pPr lvl="1">
              <a:lnSpc>
                <a:spcPct val="90000"/>
              </a:lnSpc>
              <a:buFontTx/>
              <a:buNone/>
            </a:pPr>
            <a:r>
              <a:rPr lang="en-US" smtClean="0">
                <a:solidFill>
                  <a:srgbClr val="FF3300"/>
                </a:solidFill>
              </a:rPr>
              <a:t>134.73  or  134  LCYPH</a:t>
            </a:r>
            <a:endParaRPr lang="en-US" smtClean="0"/>
          </a:p>
          <a:p>
            <a:pPr>
              <a:lnSpc>
                <a:spcPct val="90000"/>
              </a:lnSpc>
            </a:pPr>
            <a:r>
              <a:rPr lang="en-US" smtClean="0"/>
              <a:t>Step #2</a:t>
            </a:r>
          </a:p>
          <a:p>
            <a:pPr lvl="1">
              <a:lnSpc>
                <a:spcPct val="90000"/>
              </a:lnSpc>
              <a:buFontTx/>
              <a:buNone/>
            </a:pPr>
            <a:r>
              <a:rPr lang="en-US" smtClean="0">
                <a:solidFill>
                  <a:srgbClr val="FF3300"/>
                </a:solidFill>
              </a:rPr>
              <a:t>84.42  or  84 CCYPH</a:t>
            </a:r>
          </a:p>
          <a:p>
            <a:pPr>
              <a:lnSpc>
                <a:spcPct val="90000"/>
              </a:lnSpc>
            </a:pPr>
            <a:r>
              <a:rPr lang="en-US" smtClean="0"/>
              <a:t>Step #3</a:t>
            </a:r>
          </a:p>
          <a:p>
            <a:pPr lvl="1">
              <a:lnSpc>
                <a:spcPct val="90000"/>
              </a:lnSpc>
              <a:buFontTx/>
              <a:buNone/>
            </a:pPr>
            <a:r>
              <a:rPr lang="en-US" smtClean="0">
                <a:solidFill>
                  <a:srgbClr val="3333FF"/>
                </a:solidFill>
              </a:rPr>
              <a:t>9.21 Hours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dissolve">
                                      <p:cBhvr>
                                        <p:cTn id="7" dur="500"/>
                                        <p:tgtEl>
                                          <p:spTgt spid="223235">
                                            <p:txEl>
                                              <p:pRg st="0" end="0"/>
                                            </p:txEl>
                                          </p:spTgt>
                                        </p:tgtEl>
                                      </p:cBhvr>
                                    </p:animEffect>
                                  </p:childTnLst>
                                  <p:subTnLst>
                                    <p:animClr clrSpc="rgb" dir="cw">
                                      <p:cBhvr override="childStyle">
                                        <p:cTn dur="1" fill="hold" display="0" masterRel="nextClick" afterEffect="1"/>
                                        <p:tgtEl>
                                          <p:spTgt spid="22323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dissolve">
                                      <p:cBhvr>
                                        <p:cTn id="12" dur="500"/>
                                        <p:tgtEl>
                                          <p:spTgt spid="223235">
                                            <p:txEl>
                                              <p:pRg st="1" end="1"/>
                                            </p:txEl>
                                          </p:spTgt>
                                        </p:tgtEl>
                                      </p:cBhvr>
                                    </p:animEffect>
                                  </p:childTnLst>
                                  <p:subTnLst>
                                    <p:animClr clrSpc="rgb" dir="cw">
                                      <p:cBhvr override="childStyle">
                                        <p:cTn dur="1" fill="hold" display="0" masterRel="nextClick" afterEffect="1"/>
                                        <p:tgtEl>
                                          <p:spTgt spid="22323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3235">
                                            <p:txEl>
                                              <p:pRg st="2" end="2"/>
                                            </p:txEl>
                                          </p:spTgt>
                                        </p:tgtEl>
                                        <p:attrNameLst>
                                          <p:attrName>style.visibility</p:attrName>
                                        </p:attrNameLst>
                                      </p:cBhvr>
                                      <p:to>
                                        <p:strVal val="visible"/>
                                      </p:to>
                                    </p:set>
                                    <p:animEffect transition="in" filter="dissolve">
                                      <p:cBhvr>
                                        <p:cTn id="17" dur="500"/>
                                        <p:tgtEl>
                                          <p:spTgt spid="223235">
                                            <p:txEl>
                                              <p:pRg st="2" end="2"/>
                                            </p:txEl>
                                          </p:spTgt>
                                        </p:tgtEl>
                                      </p:cBhvr>
                                    </p:animEffect>
                                  </p:childTnLst>
                                  <p:subTnLst>
                                    <p:animClr clrSpc="rgb" dir="cw">
                                      <p:cBhvr override="childStyle">
                                        <p:cTn dur="1" fill="hold" display="0" masterRel="nextClick" afterEffect="1"/>
                                        <p:tgtEl>
                                          <p:spTgt spid="22323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3235">
                                            <p:txEl>
                                              <p:pRg st="3" end="3"/>
                                            </p:txEl>
                                          </p:spTgt>
                                        </p:tgtEl>
                                        <p:attrNameLst>
                                          <p:attrName>style.visibility</p:attrName>
                                        </p:attrNameLst>
                                      </p:cBhvr>
                                      <p:to>
                                        <p:strVal val="visible"/>
                                      </p:to>
                                    </p:set>
                                    <p:animEffect transition="in" filter="dissolve">
                                      <p:cBhvr>
                                        <p:cTn id="22" dur="500"/>
                                        <p:tgtEl>
                                          <p:spTgt spid="223235">
                                            <p:txEl>
                                              <p:pRg st="3" end="3"/>
                                            </p:txEl>
                                          </p:spTgt>
                                        </p:tgtEl>
                                      </p:cBhvr>
                                    </p:animEffect>
                                  </p:childTnLst>
                                  <p:subTnLst>
                                    <p:animClr clrSpc="rgb" dir="cw">
                                      <p:cBhvr override="childStyle">
                                        <p:cTn dur="1" fill="hold" display="0" masterRel="nextClick" afterEffect="1"/>
                                        <p:tgtEl>
                                          <p:spTgt spid="22323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3235">
                                            <p:txEl>
                                              <p:pRg st="4" end="4"/>
                                            </p:txEl>
                                          </p:spTgt>
                                        </p:tgtEl>
                                        <p:attrNameLst>
                                          <p:attrName>style.visibility</p:attrName>
                                        </p:attrNameLst>
                                      </p:cBhvr>
                                      <p:to>
                                        <p:strVal val="visible"/>
                                      </p:to>
                                    </p:set>
                                    <p:animEffect transition="in" filter="dissolve">
                                      <p:cBhvr>
                                        <p:cTn id="27" dur="500"/>
                                        <p:tgtEl>
                                          <p:spTgt spid="223235">
                                            <p:txEl>
                                              <p:pRg st="4" end="4"/>
                                            </p:txEl>
                                          </p:spTgt>
                                        </p:tgtEl>
                                      </p:cBhvr>
                                    </p:animEffect>
                                  </p:childTnLst>
                                  <p:subTnLst>
                                    <p:animClr clrSpc="rgb" dir="cw">
                                      <p:cBhvr override="childStyle">
                                        <p:cTn dur="1" fill="hold" display="0" masterRel="nextClick" afterEffect="1"/>
                                        <p:tgtEl>
                                          <p:spTgt spid="223235">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3235">
                                            <p:txEl>
                                              <p:pRg st="5" end="5"/>
                                            </p:txEl>
                                          </p:spTgt>
                                        </p:tgtEl>
                                        <p:attrNameLst>
                                          <p:attrName>style.visibility</p:attrName>
                                        </p:attrNameLst>
                                      </p:cBhvr>
                                      <p:to>
                                        <p:strVal val="visible"/>
                                      </p:to>
                                    </p:set>
                                    <p:animEffect transition="in" filter="dissolve">
                                      <p:cBhvr>
                                        <p:cTn id="32" dur="500"/>
                                        <p:tgtEl>
                                          <p:spTgt spid="223235">
                                            <p:txEl>
                                              <p:pRg st="5" end="5"/>
                                            </p:txEl>
                                          </p:spTgt>
                                        </p:tgtEl>
                                      </p:cBhvr>
                                    </p:animEffect>
                                  </p:childTnLst>
                                  <p:subTnLst>
                                    <p:animClr clrSpc="rgb" dir="cw">
                                      <p:cBhvr override="childStyle">
                                        <p:cTn dur="1" fill="hold" display="0" masterRel="nextClick" afterEffect="1"/>
                                        <p:tgtEl>
                                          <p:spTgt spid="223235">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3235">
                                            <p:txEl>
                                              <p:pRg st="6" end="6"/>
                                            </p:txEl>
                                          </p:spTgt>
                                        </p:tgtEl>
                                        <p:attrNameLst>
                                          <p:attrName>style.visibility</p:attrName>
                                        </p:attrNameLst>
                                      </p:cBhvr>
                                      <p:to>
                                        <p:strVal val="visible"/>
                                      </p:to>
                                    </p:set>
                                    <p:animEffect transition="in" filter="dissolve">
                                      <p:cBhvr>
                                        <p:cTn id="37" dur="500"/>
                                        <p:tgtEl>
                                          <p:spTgt spid="223235">
                                            <p:txEl>
                                              <p:pRg st="6" end="6"/>
                                            </p:txEl>
                                          </p:spTgt>
                                        </p:tgtEl>
                                      </p:cBhvr>
                                    </p:animEffect>
                                  </p:childTnLst>
                                  <p:subTnLst>
                                    <p:animClr clrSpc="rgb" dir="cw">
                                      <p:cBhvr override="childStyle">
                                        <p:cTn dur="1" fill="hold" display="0" masterRel="nextClick" afterEffect="1"/>
                                        <p:tgtEl>
                                          <p:spTgt spid="223235">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3235">
                                            <p:txEl>
                                              <p:pRg st="7" end="7"/>
                                            </p:txEl>
                                          </p:spTgt>
                                        </p:tgtEl>
                                        <p:attrNameLst>
                                          <p:attrName>style.visibility</p:attrName>
                                        </p:attrNameLst>
                                      </p:cBhvr>
                                      <p:to>
                                        <p:strVal val="visible"/>
                                      </p:to>
                                    </p:set>
                                    <p:animEffect transition="in" filter="dissolve">
                                      <p:cBhvr>
                                        <p:cTn id="42" dur="500"/>
                                        <p:tgtEl>
                                          <p:spTgt spid="223235">
                                            <p:txEl>
                                              <p:pRg st="7" end="7"/>
                                            </p:txEl>
                                          </p:spTgt>
                                        </p:tgtEl>
                                      </p:cBhvr>
                                    </p:animEffect>
                                  </p:childTnLst>
                                  <p:subTnLst>
                                    <p:animClr clrSpc="rgb" dir="cw">
                                      <p:cBhvr override="childStyle">
                                        <p:cTn dur="1" fill="hold" display="0" masterRel="nextClick" afterEffect="1"/>
                                        <p:tgtEl>
                                          <p:spTgt spid="223235">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3235">
                                            <p:txEl>
                                              <p:pRg st="8" end="8"/>
                                            </p:txEl>
                                          </p:spTgt>
                                        </p:tgtEl>
                                        <p:attrNameLst>
                                          <p:attrName>style.visibility</p:attrName>
                                        </p:attrNameLst>
                                      </p:cBhvr>
                                      <p:to>
                                        <p:strVal val="visible"/>
                                      </p:to>
                                    </p:set>
                                    <p:animEffect transition="in" filter="dissolve">
                                      <p:cBhvr>
                                        <p:cTn id="47" dur="500"/>
                                        <p:tgtEl>
                                          <p:spTgt spid="223235">
                                            <p:txEl>
                                              <p:pRg st="8" end="8"/>
                                            </p:txEl>
                                          </p:spTgt>
                                        </p:tgtEl>
                                      </p:cBhvr>
                                    </p:animEffect>
                                  </p:childTnLst>
                                  <p:subTnLst>
                                    <p:animClr clrSpc="rgb" dir="cw">
                                      <p:cBhvr override="childStyle">
                                        <p:cTn dur="1" fill="hold" display="0" masterRel="nextClick" afterEffect="1"/>
                                        <p:tgtEl>
                                          <p:spTgt spid="223235">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23235">
                                            <p:txEl>
                                              <p:pRg st="9" end="9"/>
                                            </p:txEl>
                                          </p:spTgt>
                                        </p:tgtEl>
                                        <p:attrNameLst>
                                          <p:attrName>style.visibility</p:attrName>
                                        </p:attrNameLst>
                                      </p:cBhvr>
                                      <p:to>
                                        <p:strVal val="visible"/>
                                      </p:to>
                                    </p:set>
                                    <p:animEffect transition="in" filter="dissolve">
                                      <p:cBhvr>
                                        <p:cTn id="52" dur="500"/>
                                        <p:tgtEl>
                                          <p:spTgt spid="223235">
                                            <p:txEl>
                                              <p:pRg st="9" end="9"/>
                                            </p:txEl>
                                          </p:spTgt>
                                        </p:tgtEl>
                                      </p:cBhvr>
                                    </p:animEffect>
                                  </p:childTnLst>
                                  <p:subTnLst>
                                    <p:animClr clrSpc="rgb" dir="cw">
                                      <p:cBhvr override="childStyle">
                                        <p:cTn dur="1" fill="hold" display="0" masterRel="nextClick" afterEffect="1"/>
                                        <p:tgtEl>
                                          <p:spTgt spid="223235">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23235">
                                            <p:txEl>
                                              <p:pRg st="10" end="10"/>
                                            </p:txEl>
                                          </p:spTgt>
                                        </p:tgtEl>
                                        <p:attrNameLst>
                                          <p:attrName>style.visibility</p:attrName>
                                        </p:attrNameLst>
                                      </p:cBhvr>
                                      <p:to>
                                        <p:strVal val="visible"/>
                                      </p:to>
                                    </p:set>
                                    <p:animEffect transition="in" filter="dissolve">
                                      <p:cBhvr>
                                        <p:cTn id="57" dur="500"/>
                                        <p:tgtEl>
                                          <p:spTgt spid="223235">
                                            <p:txEl>
                                              <p:pRg st="10" end="10"/>
                                            </p:txEl>
                                          </p:spTgt>
                                        </p:tgtEl>
                                      </p:cBhvr>
                                    </p:animEffect>
                                  </p:childTnLst>
                                  <p:subTnLst>
                                    <p:animClr clrSpc="rgb" dir="cw">
                                      <p:cBhvr override="childStyle">
                                        <p:cTn dur="1" fill="hold" display="0" masterRel="nextClick" afterEffect="1"/>
                                        <p:tgtEl>
                                          <p:spTgt spid="223235">
                                            <p:txEl>
                                              <p:pRg st="10" end="1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23236">
                                            <p:txEl>
                                              <p:pRg st="0" end="0"/>
                                            </p:txEl>
                                          </p:spTgt>
                                        </p:tgtEl>
                                        <p:attrNameLst>
                                          <p:attrName>style.visibility</p:attrName>
                                        </p:attrNameLst>
                                      </p:cBhvr>
                                      <p:to>
                                        <p:strVal val="visible"/>
                                      </p:to>
                                    </p:set>
                                    <p:animEffect transition="in" filter="dissolve">
                                      <p:cBhvr>
                                        <p:cTn id="62" dur="500"/>
                                        <p:tgtEl>
                                          <p:spTgt spid="223236">
                                            <p:txEl>
                                              <p:pRg st="0" end="0"/>
                                            </p:txEl>
                                          </p:spTgt>
                                        </p:tgtEl>
                                      </p:cBhvr>
                                    </p:animEffect>
                                  </p:childTnLst>
                                  <p:subTnLst>
                                    <p:animClr clrSpc="rgb" dir="cw">
                                      <p:cBhvr override="childStyle">
                                        <p:cTn dur="1" fill="hold" display="0" masterRel="nextClick" afterEffect="1"/>
                                        <p:tgtEl>
                                          <p:spTgt spid="223236">
                                            <p:txEl>
                                              <p:pRg st="0" end="0"/>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23236">
                                            <p:txEl>
                                              <p:pRg st="1" end="1"/>
                                            </p:txEl>
                                          </p:spTgt>
                                        </p:tgtEl>
                                        <p:attrNameLst>
                                          <p:attrName>style.visibility</p:attrName>
                                        </p:attrNameLst>
                                      </p:cBhvr>
                                      <p:to>
                                        <p:strVal val="visible"/>
                                      </p:to>
                                    </p:set>
                                    <p:animEffect transition="in" filter="dissolve">
                                      <p:cBhvr>
                                        <p:cTn id="67" dur="500"/>
                                        <p:tgtEl>
                                          <p:spTgt spid="223236">
                                            <p:txEl>
                                              <p:pRg st="1" end="1"/>
                                            </p:txEl>
                                          </p:spTgt>
                                        </p:tgtEl>
                                      </p:cBhvr>
                                    </p:animEffect>
                                  </p:childTnLst>
                                  <p:subTnLst>
                                    <p:animClr clrSpc="rgb" dir="cw">
                                      <p:cBhvr override="childStyle">
                                        <p:cTn dur="1" fill="hold" display="0" masterRel="nextClick" afterEffect="1"/>
                                        <p:tgtEl>
                                          <p:spTgt spid="223236">
                                            <p:txEl>
                                              <p:pRg st="1" end="1"/>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23236">
                                            <p:txEl>
                                              <p:pRg st="2" end="2"/>
                                            </p:txEl>
                                          </p:spTgt>
                                        </p:tgtEl>
                                        <p:attrNameLst>
                                          <p:attrName>style.visibility</p:attrName>
                                        </p:attrNameLst>
                                      </p:cBhvr>
                                      <p:to>
                                        <p:strVal val="visible"/>
                                      </p:to>
                                    </p:set>
                                    <p:animEffect transition="in" filter="dissolve">
                                      <p:cBhvr>
                                        <p:cTn id="72" dur="500"/>
                                        <p:tgtEl>
                                          <p:spTgt spid="223236">
                                            <p:txEl>
                                              <p:pRg st="2" end="2"/>
                                            </p:txEl>
                                          </p:spTgt>
                                        </p:tgtEl>
                                      </p:cBhvr>
                                    </p:animEffect>
                                  </p:childTnLst>
                                  <p:subTnLst>
                                    <p:animClr clrSpc="rgb" dir="cw">
                                      <p:cBhvr override="childStyle">
                                        <p:cTn dur="1" fill="hold" display="0" masterRel="nextClick" afterEffect="1"/>
                                        <p:tgtEl>
                                          <p:spTgt spid="223236">
                                            <p:txEl>
                                              <p:pRg st="2" end="2"/>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23236">
                                            <p:txEl>
                                              <p:pRg st="3" end="3"/>
                                            </p:txEl>
                                          </p:spTgt>
                                        </p:tgtEl>
                                        <p:attrNameLst>
                                          <p:attrName>style.visibility</p:attrName>
                                        </p:attrNameLst>
                                      </p:cBhvr>
                                      <p:to>
                                        <p:strVal val="visible"/>
                                      </p:to>
                                    </p:set>
                                    <p:animEffect transition="in" filter="dissolve">
                                      <p:cBhvr>
                                        <p:cTn id="77" dur="500"/>
                                        <p:tgtEl>
                                          <p:spTgt spid="223236">
                                            <p:txEl>
                                              <p:pRg st="3" end="3"/>
                                            </p:txEl>
                                          </p:spTgt>
                                        </p:tgtEl>
                                      </p:cBhvr>
                                    </p:animEffect>
                                  </p:childTnLst>
                                  <p:subTnLst>
                                    <p:animClr clrSpc="rgb" dir="cw">
                                      <p:cBhvr override="childStyle">
                                        <p:cTn dur="1" fill="hold" display="0" masterRel="nextClick" afterEffect="1"/>
                                        <p:tgtEl>
                                          <p:spTgt spid="223236">
                                            <p:txEl>
                                              <p:pRg st="3" end="3"/>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23236">
                                            <p:txEl>
                                              <p:pRg st="4" end="4"/>
                                            </p:txEl>
                                          </p:spTgt>
                                        </p:tgtEl>
                                        <p:attrNameLst>
                                          <p:attrName>style.visibility</p:attrName>
                                        </p:attrNameLst>
                                      </p:cBhvr>
                                      <p:to>
                                        <p:strVal val="visible"/>
                                      </p:to>
                                    </p:set>
                                    <p:animEffect transition="in" filter="dissolve">
                                      <p:cBhvr>
                                        <p:cTn id="82" dur="500"/>
                                        <p:tgtEl>
                                          <p:spTgt spid="223236">
                                            <p:txEl>
                                              <p:pRg st="4" end="4"/>
                                            </p:txEl>
                                          </p:spTgt>
                                        </p:tgtEl>
                                      </p:cBhvr>
                                    </p:animEffect>
                                  </p:childTnLst>
                                  <p:subTnLst>
                                    <p:animClr clrSpc="rgb" dir="cw">
                                      <p:cBhvr override="childStyle">
                                        <p:cTn dur="1" fill="hold" display="0" masterRel="nextClick" afterEffect="1"/>
                                        <p:tgtEl>
                                          <p:spTgt spid="223236">
                                            <p:txEl>
                                              <p:pRg st="4" end="4"/>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23236">
                                            <p:txEl>
                                              <p:pRg st="5" end="5"/>
                                            </p:txEl>
                                          </p:spTgt>
                                        </p:tgtEl>
                                        <p:attrNameLst>
                                          <p:attrName>style.visibility</p:attrName>
                                        </p:attrNameLst>
                                      </p:cBhvr>
                                      <p:to>
                                        <p:strVal val="visible"/>
                                      </p:to>
                                    </p:set>
                                    <p:animEffect transition="in" filter="dissolve">
                                      <p:cBhvr>
                                        <p:cTn id="87" dur="500"/>
                                        <p:tgtEl>
                                          <p:spTgt spid="223236">
                                            <p:txEl>
                                              <p:pRg st="5" end="5"/>
                                            </p:txEl>
                                          </p:spTgt>
                                        </p:tgtEl>
                                      </p:cBhvr>
                                    </p:animEffect>
                                  </p:childTnLst>
                                  <p:subTnLst>
                                    <p:animClr clrSpc="rgb" dir="cw">
                                      <p:cBhvr override="childStyle">
                                        <p:cTn dur="1" fill="hold" display="0" masterRel="nextClick" afterEffect="1"/>
                                        <p:tgtEl>
                                          <p:spTgt spid="223236">
                                            <p:txEl>
                                              <p:pRg st="5" end="5"/>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23236">
                                            <p:txEl>
                                              <p:pRg st="6" end="6"/>
                                            </p:txEl>
                                          </p:spTgt>
                                        </p:tgtEl>
                                        <p:attrNameLst>
                                          <p:attrName>style.visibility</p:attrName>
                                        </p:attrNameLst>
                                      </p:cBhvr>
                                      <p:to>
                                        <p:strVal val="visible"/>
                                      </p:to>
                                    </p:set>
                                    <p:animEffect transition="in" filter="dissolve">
                                      <p:cBhvr>
                                        <p:cTn id="92" dur="500"/>
                                        <p:tgtEl>
                                          <p:spTgt spid="223236">
                                            <p:txEl>
                                              <p:pRg st="6" end="6"/>
                                            </p:txEl>
                                          </p:spTgt>
                                        </p:tgtEl>
                                      </p:cBhvr>
                                    </p:animEffect>
                                  </p:childTnLst>
                                  <p:subTnLst>
                                    <p:animClr clrSpc="rgb" dir="cw">
                                      <p:cBhvr override="childStyle">
                                        <p:cTn dur="1" fill="hold" display="0" masterRel="nextClick" afterEffect="1"/>
                                        <p:tgtEl>
                                          <p:spTgt spid="223236">
                                            <p:txEl>
                                              <p:pRg st="6" end="6"/>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23236">
                                            <p:txEl>
                                              <p:pRg st="7" end="7"/>
                                            </p:txEl>
                                          </p:spTgt>
                                        </p:tgtEl>
                                        <p:attrNameLst>
                                          <p:attrName>style.visibility</p:attrName>
                                        </p:attrNameLst>
                                      </p:cBhvr>
                                      <p:to>
                                        <p:strVal val="visible"/>
                                      </p:to>
                                    </p:set>
                                    <p:animEffect transition="in" filter="dissolve">
                                      <p:cBhvr>
                                        <p:cTn id="97" dur="500"/>
                                        <p:tgtEl>
                                          <p:spTgt spid="223236">
                                            <p:txEl>
                                              <p:pRg st="7" end="7"/>
                                            </p:txEl>
                                          </p:spTgt>
                                        </p:tgtEl>
                                      </p:cBhvr>
                                    </p:animEffect>
                                  </p:childTnLst>
                                  <p:subTnLst>
                                    <p:animClr clrSpc="rgb" dir="cw">
                                      <p:cBhvr override="childStyle">
                                        <p:cTn dur="1" fill="hold" display="0" masterRel="nextClick" afterEffect="1"/>
                                        <p:tgtEl>
                                          <p:spTgt spid="223236">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bldLvl="2" autoUpdateAnimBg="0"/>
      <p:bldP spid="223236" grpId="0" build="p" bldLvl="2"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smtClean="0"/>
              <a:t>What Have You Learned?</a:t>
            </a:r>
          </a:p>
        </p:txBody>
      </p:sp>
      <p:sp>
        <p:nvSpPr>
          <p:cNvPr id="224259" name="Rectangle 3"/>
          <p:cNvSpPr>
            <a:spLocks noGrp="1" noChangeArrowheads="1"/>
          </p:cNvSpPr>
          <p:nvPr>
            <p:ph type="body" sz="half" idx="1"/>
          </p:nvPr>
        </p:nvSpPr>
        <p:spPr/>
        <p:txBody>
          <a:bodyPr/>
          <a:lstStyle/>
          <a:p>
            <a:r>
              <a:rPr lang="en-US" sz="2800" b="1" i="1" smtClean="0"/>
              <a:t>Problem #2</a:t>
            </a:r>
            <a:endParaRPr lang="en-US" sz="2800" smtClean="0"/>
          </a:p>
          <a:p>
            <a:pPr lvl="1"/>
            <a:r>
              <a:rPr lang="en-US" sz="2400" smtClean="0"/>
              <a:t>Using the information in your student handout, determine how many MC1150Es are required to complete the job in 5 hours.</a:t>
            </a:r>
          </a:p>
        </p:txBody>
      </p:sp>
      <p:graphicFrame>
        <p:nvGraphicFramePr>
          <p:cNvPr id="23554" name="Object 0"/>
          <p:cNvGraphicFramePr>
            <a:graphicFrameLocks noGrp="1" noChangeAspect="1"/>
          </p:cNvGraphicFramePr>
          <p:nvPr>
            <p:ph type="clipArt" sz="half" idx="2"/>
          </p:nvPr>
        </p:nvGraphicFramePr>
        <p:xfrm>
          <a:off x="5360988" y="1981200"/>
          <a:ext cx="3359150" cy="4114800"/>
        </p:xfrm>
        <a:graphic>
          <a:graphicData uri="http://schemas.openxmlformats.org/presentationml/2006/ole">
            <mc:AlternateContent xmlns:mc="http://schemas.openxmlformats.org/markup-compatibility/2006">
              <mc:Choice xmlns:v="urn:schemas-microsoft-com:vml" Requires="v">
                <p:oleObj spid="_x0000_s23555" name="Clip" r:id="rId3" imgW="3212280" imgH="3935520" progId="">
                  <p:embed/>
                </p:oleObj>
              </mc:Choice>
              <mc:Fallback>
                <p:oleObj name="Clip" r:id="rId3" imgW="3212280" imgH="393552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8" y="1981200"/>
                        <a:ext cx="335915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dissolve">
                                      <p:cBhvr>
                                        <p:cTn id="7" dur="500"/>
                                        <p:tgtEl>
                                          <p:spTgt spid="224259">
                                            <p:txEl>
                                              <p:pRg st="0" end="0"/>
                                            </p:txEl>
                                          </p:spTgt>
                                        </p:tgtEl>
                                      </p:cBhvr>
                                    </p:animEffect>
                                  </p:childTnLst>
                                  <p:subTnLst>
                                    <p:animClr clrSpc="rgb" dir="cw">
                                      <p:cBhvr override="childStyle">
                                        <p:cTn dur="1" fill="hold" display="0" masterRel="nextClick" afterEffect="1"/>
                                        <p:tgtEl>
                                          <p:spTgt spid="22425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dissolve">
                                      <p:cBhvr>
                                        <p:cTn id="12" dur="500"/>
                                        <p:tgtEl>
                                          <p:spTgt spid="224259">
                                            <p:txEl>
                                              <p:pRg st="1" end="1"/>
                                            </p:txEl>
                                          </p:spTgt>
                                        </p:tgtEl>
                                      </p:cBhvr>
                                    </p:animEffect>
                                  </p:childTnLst>
                                  <p:subTnLst>
                                    <p:animClr clrSpc="rgb" dir="cw">
                                      <p:cBhvr override="childStyle">
                                        <p:cTn dur="1" fill="hold" display="0" masterRel="nextClick" afterEffect="1"/>
                                        <p:tgtEl>
                                          <p:spTgt spid="224259">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bldLvl="2"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mtClean="0"/>
              <a:t>Solution</a:t>
            </a:r>
          </a:p>
        </p:txBody>
      </p:sp>
      <p:sp>
        <p:nvSpPr>
          <p:cNvPr id="226307" name="Rectangle 3"/>
          <p:cNvSpPr>
            <a:spLocks noGrp="1" noChangeArrowheads="1"/>
          </p:cNvSpPr>
          <p:nvPr>
            <p:ph type="body" sz="half" idx="1"/>
          </p:nvPr>
        </p:nvSpPr>
        <p:spPr>
          <a:xfrm>
            <a:off x="838200" y="1600200"/>
            <a:ext cx="4343400" cy="5257800"/>
          </a:xfrm>
        </p:spPr>
        <p:txBody>
          <a:bodyPr/>
          <a:lstStyle/>
          <a:p>
            <a:r>
              <a:rPr lang="en-US" sz="2400" smtClean="0"/>
              <a:t>Factor #1</a:t>
            </a:r>
            <a:endParaRPr lang="en-US" smtClean="0"/>
          </a:p>
          <a:p>
            <a:pPr lvl="1">
              <a:buFontTx/>
              <a:buNone/>
            </a:pPr>
            <a:r>
              <a:rPr lang="en-US" sz="2000" smtClean="0">
                <a:solidFill>
                  <a:srgbClr val="FF3300"/>
                </a:solidFill>
              </a:rPr>
              <a:t>200  LCYPH Max. basic prod.</a:t>
            </a:r>
            <a:endParaRPr lang="en-US" sz="2000" smtClean="0"/>
          </a:p>
          <a:p>
            <a:r>
              <a:rPr lang="en-US" sz="2400" smtClean="0"/>
              <a:t>Factor #2</a:t>
            </a:r>
          </a:p>
          <a:p>
            <a:pPr lvl="1">
              <a:buFontTx/>
              <a:buNone/>
            </a:pPr>
            <a:r>
              <a:rPr lang="en-US" sz="2000" smtClean="0">
                <a:solidFill>
                  <a:srgbClr val="FF3300"/>
                </a:solidFill>
              </a:rPr>
              <a:t>.92  Grade correction factor</a:t>
            </a:r>
            <a:endParaRPr lang="en-US" sz="2000" smtClean="0"/>
          </a:p>
          <a:p>
            <a:r>
              <a:rPr lang="en-US" sz="2400" smtClean="0"/>
              <a:t>Factor #3</a:t>
            </a:r>
          </a:p>
          <a:p>
            <a:pPr lvl="1">
              <a:buFontTx/>
              <a:buNone/>
            </a:pPr>
            <a:r>
              <a:rPr lang="en-US" sz="1800" smtClean="0">
                <a:solidFill>
                  <a:srgbClr val="FF3300"/>
                </a:solidFill>
              </a:rPr>
              <a:t>2200 ASW</a:t>
            </a:r>
          </a:p>
          <a:p>
            <a:pPr lvl="1">
              <a:buFontTx/>
              <a:buNone/>
            </a:pPr>
            <a:r>
              <a:rPr lang="en-US" sz="2000" smtClean="0">
                <a:solidFill>
                  <a:srgbClr val="FF3300"/>
                </a:solidFill>
              </a:rPr>
              <a:t>1.05  Soil wt correction factor</a:t>
            </a:r>
            <a:endParaRPr lang="en-US" sz="2000" smtClean="0"/>
          </a:p>
          <a:p>
            <a:r>
              <a:rPr lang="en-US" sz="2400" smtClean="0"/>
              <a:t>Factor #4</a:t>
            </a:r>
          </a:p>
          <a:p>
            <a:pPr lvl="1">
              <a:buFontTx/>
              <a:buNone/>
            </a:pPr>
            <a:r>
              <a:rPr lang="en-US" sz="2000" smtClean="0">
                <a:solidFill>
                  <a:srgbClr val="FF3300"/>
                </a:solidFill>
              </a:rPr>
              <a:t>.80  Soil correction factor</a:t>
            </a:r>
            <a:endParaRPr lang="en-US" sz="2000" smtClean="0"/>
          </a:p>
          <a:p>
            <a:r>
              <a:rPr lang="en-US" sz="2400" smtClean="0"/>
              <a:t>Factor #5</a:t>
            </a:r>
          </a:p>
          <a:p>
            <a:pPr lvl="1">
              <a:buFontTx/>
              <a:buNone/>
            </a:pPr>
            <a:r>
              <a:rPr lang="en-US" sz="2000" smtClean="0">
                <a:solidFill>
                  <a:srgbClr val="FF3300"/>
                </a:solidFill>
              </a:rPr>
              <a:t>1.00  Equip/op correct. factor</a:t>
            </a:r>
            <a:endParaRPr lang="en-US" sz="2000" smtClean="0"/>
          </a:p>
          <a:p>
            <a:pPr lvl="1"/>
            <a:endParaRPr lang="en-US" smtClean="0"/>
          </a:p>
        </p:txBody>
      </p:sp>
      <p:sp>
        <p:nvSpPr>
          <p:cNvPr id="226308" name="Rectangle 4"/>
          <p:cNvSpPr>
            <a:spLocks noGrp="1" noChangeArrowheads="1"/>
          </p:cNvSpPr>
          <p:nvPr>
            <p:ph type="body" sz="half" idx="2"/>
          </p:nvPr>
        </p:nvSpPr>
        <p:spPr>
          <a:xfrm>
            <a:off x="5135563" y="1676400"/>
            <a:ext cx="4008437" cy="4419600"/>
          </a:xfrm>
        </p:spPr>
        <p:txBody>
          <a:bodyPr/>
          <a:lstStyle/>
          <a:p>
            <a:r>
              <a:rPr lang="en-US" smtClean="0"/>
              <a:t>Factor #6</a:t>
            </a:r>
          </a:p>
          <a:p>
            <a:pPr lvl="1">
              <a:buFontTx/>
              <a:buNone/>
            </a:pPr>
            <a:r>
              <a:rPr lang="en-US" smtClean="0">
                <a:solidFill>
                  <a:srgbClr val="FF3300"/>
                </a:solidFill>
              </a:rPr>
              <a:t>1.20  Mngt. Correct. factor</a:t>
            </a:r>
            <a:endParaRPr lang="en-US" smtClean="0"/>
          </a:p>
          <a:p>
            <a:r>
              <a:rPr lang="en-US" smtClean="0"/>
              <a:t>Step #1</a:t>
            </a:r>
          </a:p>
          <a:p>
            <a:pPr lvl="1">
              <a:buFontTx/>
              <a:buNone/>
            </a:pPr>
            <a:r>
              <a:rPr lang="en-US" smtClean="0">
                <a:solidFill>
                  <a:srgbClr val="FF3300"/>
                </a:solidFill>
              </a:rPr>
              <a:t>185.47  or  185 LCYPH</a:t>
            </a:r>
          </a:p>
          <a:p>
            <a:r>
              <a:rPr lang="en-US" smtClean="0"/>
              <a:t>Step #2</a:t>
            </a:r>
          </a:p>
          <a:p>
            <a:pPr lvl="1">
              <a:buFontTx/>
              <a:buNone/>
            </a:pPr>
            <a:r>
              <a:rPr lang="en-US" smtClean="0">
                <a:solidFill>
                  <a:srgbClr val="FF3300"/>
                </a:solidFill>
              </a:rPr>
              <a:t>N/A</a:t>
            </a:r>
          </a:p>
          <a:p>
            <a:r>
              <a:rPr lang="en-US" smtClean="0"/>
              <a:t>Step #3</a:t>
            </a:r>
          </a:p>
          <a:p>
            <a:pPr lvl="1">
              <a:buFontTx/>
              <a:buNone/>
            </a:pPr>
            <a:r>
              <a:rPr lang="en-US" smtClean="0">
                <a:solidFill>
                  <a:srgbClr val="3333FF"/>
                </a:solidFill>
              </a:rPr>
              <a:t>3.22  or  (4)  MC1150Es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6307">
                                            <p:txEl>
                                              <p:pRg st="0" end="0"/>
                                            </p:txEl>
                                          </p:spTgt>
                                        </p:tgtEl>
                                        <p:attrNameLst>
                                          <p:attrName>style.visibility</p:attrName>
                                        </p:attrNameLst>
                                      </p:cBhvr>
                                      <p:to>
                                        <p:strVal val="visible"/>
                                      </p:to>
                                    </p:set>
                                    <p:anim to="" calcmode="lin" valueType="num">
                                      <p:cBhvr>
                                        <p:cTn id="7" dur="1" fill="hold"/>
                                        <p:tgtEl>
                                          <p:spTgt spid="226307">
                                            <p:txEl>
                                              <p:pRg st="0" end="0"/>
                                            </p:txEl>
                                          </p:spTgt>
                                        </p:tgtEl>
                                        <p:attrNameLst>
                                          <p:attrName/>
                                        </p:attrNameLst>
                                      </p:cBhvr>
                                    </p:anim>
                                  </p:childTnLst>
                                  <p:subTnLst>
                                    <p:animClr clrSpc="rgb" dir="cw">
                                      <p:cBhvr override="childStyle">
                                        <p:cTn dur="1" fill="hold" display="0" masterRel="nextClick" afterEffect="1"/>
                                        <p:tgtEl>
                                          <p:spTgt spid="22630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26307">
                                            <p:txEl>
                                              <p:pRg st="1" end="1"/>
                                            </p:txEl>
                                          </p:spTgt>
                                        </p:tgtEl>
                                        <p:attrNameLst>
                                          <p:attrName>style.visibility</p:attrName>
                                        </p:attrNameLst>
                                      </p:cBhvr>
                                      <p:to>
                                        <p:strVal val="visible"/>
                                      </p:to>
                                    </p:set>
                                    <p:anim to="" calcmode="lin" valueType="num">
                                      <p:cBhvr>
                                        <p:cTn id="12" dur="1" fill="hold"/>
                                        <p:tgtEl>
                                          <p:spTgt spid="226307">
                                            <p:txEl>
                                              <p:pRg st="1" end="1"/>
                                            </p:txEl>
                                          </p:spTgt>
                                        </p:tgtEl>
                                        <p:attrNameLst>
                                          <p:attrName/>
                                        </p:attrNameLst>
                                      </p:cBhvr>
                                    </p:anim>
                                  </p:childTnLst>
                                  <p:subTnLst>
                                    <p:animClr clrSpc="rgb" dir="cw">
                                      <p:cBhvr override="childStyle">
                                        <p:cTn dur="1" fill="hold" display="0" masterRel="nextClick" afterEffect="1"/>
                                        <p:tgtEl>
                                          <p:spTgt spid="22630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26307">
                                            <p:txEl>
                                              <p:pRg st="2" end="2"/>
                                            </p:txEl>
                                          </p:spTgt>
                                        </p:tgtEl>
                                        <p:attrNameLst>
                                          <p:attrName>style.visibility</p:attrName>
                                        </p:attrNameLst>
                                      </p:cBhvr>
                                      <p:to>
                                        <p:strVal val="visible"/>
                                      </p:to>
                                    </p:set>
                                    <p:anim to="" calcmode="lin" valueType="num">
                                      <p:cBhvr>
                                        <p:cTn id="17" dur="1" fill="hold"/>
                                        <p:tgtEl>
                                          <p:spTgt spid="226307">
                                            <p:txEl>
                                              <p:pRg st="2" end="2"/>
                                            </p:txEl>
                                          </p:spTgt>
                                        </p:tgtEl>
                                        <p:attrNameLst>
                                          <p:attrName/>
                                        </p:attrNameLst>
                                      </p:cBhvr>
                                    </p:anim>
                                  </p:childTnLst>
                                  <p:subTnLst>
                                    <p:animClr clrSpc="rgb" dir="cw">
                                      <p:cBhvr override="childStyle">
                                        <p:cTn dur="1" fill="hold" display="0" masterRel="nextClick" afterEffect="1"/>
                                        <p:tgtEl>
                                          <p:spTgt spid="226307">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26307">
                                            <p:txEl>
                                              <p:pRg st="3" end="3"/>
                                            </p:txEl>
                                          </p:spTgt>
                                        </p:tgtEl>
                                        <p:attrNameLst>
                                          <p:attrName>style.visibility</p:attrName>
                                        </p:attrNameLst>
                                      </p:cBhvr>
                                      <p:to>
                                        <p:strVal val="visible"/>
                                      </p:to>
                                    </p:set>
                                    <p:anim to="" calcmode="lin" valueType="num">
                                      <p:cBhvr>
                                        <p:cTn id="22" dur="1" fill="hold"/>
                                        <p:tgtEl>
                                          <p:spTgt spid="226307">
                                            <p:txEl>
                                              <p:pRg st="3" end="3"/>
                                            </p:txEl>
                                          </p:spTgt>
                                        </p:tgtEl>
                                        <p:attrNameLst>
                                          <p:attrName/>
                                        </p:attrNameLst>
                                      </p:cBhvr>
                                    </p:anim>
                                  </p:childTnLst>
                                  <p:subTnLst>
                                    <p:animClr clrSpc="rgb" dir="cw">
                                      <p:cBhvr override="childStyle">
                                        <p:cTn dur="1" fill="hold" display="0" masterRel="nextClick" afterEffect="1"/>
                                        <p:tgtEl>
                                          <p:spTgt spid="226307">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26307">
                                            <p:txEl>
                                              <p:pRg st="4" end="4"/>
                                            </p:txEl>
                                          </p:spTgt>
                                        </p:tgtEl>
                                        <p:attrNameLst>
                                          <p:attrName>style.visibility</p:attrName>
                                        </p:attrNameLst>
                                      </p:cBhvr>
                                      <p:to>
                                        <p:strVal val="visible"/>
                                      </p:to>
                                    </p:set>
                                    <p:anim to="" calcmode="lin" valueType="num">
                                      <p:cBhvr>
                                        <p:cTn id="27" dur="1" fill="hold"/>
                                        <p:tgtEl>
                                          <p:spTgt spid="226307">
                                            <p:txEl>
                                              <p:pRg st="4" end="4"/>
                                            </p:txEl>
                                          </p:spTgt>
                                        </p:tgtEl>
                                        <p:attrNameLst>
                                          <p:attrName/>
                                        </p:attrNameLst>
                                      </p:cBhvr>
                                    </p:anim>
                                  </p:childTnLst>
                                  <p:subTnLst>
                                    <p:animClr clrSpc="rgb" dir="cw">
                                      <p:cBhvr override="childStyle">
                                        <p:cTn dur="1" fill="hold" display="0" masterRel="nextClick" afterEffect="1"/>
                                        <p:tgtEl>
                                          <p:spTgt spid="226307">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26307">
                                            <p:txEl>
                                              <p:pRg st="5" end="5"/>
                                            </p:txEl>
                                          </p:spTgt>
                                        </p:tgtEl>
                                        <p:attrNameLst>
                                          <p:attrName>style.visibility</p:attrName>
                                        </p:attrNameLst>
                                      </p:cBhvr>
                                      <p:to>
                                        <p:strVal val="visible"/>
                                      </p:to>
                                    </p:set>
                                    <p:anim to="" calcmode="lin" valueType="num">
                                      <p:cBhvr>
                                        <p:cTn id="32" dur="1" fill="hold"/>
                                        <p:tgtEl>
                                          <p:spTgt spid="226307">
                                            <p:txEl>
                                              <p:pRg st="5" end="5"/>
                                            </p:txEl>
                                          </p:spTgt>
                                        </p:tgtEl>
                                        <p:attrNameLst>
                                          <p:attrName/>
                                        </p:attrNameLst>
                                      </p:cBhvr>
                                    </p:anim>
                                  </p:childTnLst>
                                  <p:subTnLst>
                                    <p:animClr clrSpc="rgb" dir="cw">
                                      <p:cBhvr override="childStyle">
                                        <p:cTn dur="1" fill="hold" display="0" masterRel="nextClick" afterEffect="1"/>
                                        <p:tgtEl>
                                          <p:spTgt spid="226307">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26307">
                                            <p:txEl>
                                              <p:pRg st="6" end="6"/>
                                            </p:txEl>
                                          </p:spTgt>
                                        </p:tgtEl>
                                        <p:attrNameLst>
                                          <p:attrName>style.visibility</p:attrName>
                                        </p:attrNameLst>
                                      </p:cBhvr>
                                      <p:to>
                                        <p:strVal val="visible"/>
                                      </p:to>
                                    </p:set>
                                    <p:anim to="" calcmode="lin" valueType="num">
                                      <p:cBhvr>
                                        <p:cTn id="37" dur="1" fill="hold"/>
                                        <p:tgtEl>
                                          <p:spTgt spid="226307">
                                            <p:txEl>
                                              <p:pRg st="6" end="6"/>
                                            </p:txEl>
                                          </p:spTgt>
                                        </p:tgtEl>
                                        <p:attrNameLst>
                                          <p:attrName/>
                                        </p:attrNameLst>
                                      </p:cBhvr>
                                    </p:anim>
                                  </p:childTnLst>
                                  <p:subTnLst>
                                    <p:animClr clrSpc="rgb" dir="cw">
                                      <p:cBhvr override="childStyle">
                                        <p:cTn dur="1" fill="hold" display="0" masterRel="nextClick" afterEffect="1"/>
                                        <p:tgtEl>
                                          <p:spTgt spid="226307">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226307">
                                            <p:txEl>
                                              <p:pRg st="7" end="7"/>
                                            </p:txEl>
                                          </p:spTgt>
                                        </p:tgtEl>
                                        <p:attrNameLst>
                                          <p:attrName>style.visibility</p:attrName>
                                        </p:attrNameLst>
                                      </p:cBhvr>
                                      <p:to>
                                        <p:strVal val="visible"/>
                                      </p:to>
                                    </p:set>
                                    <p:anim to="" calcmode="lin" valueType="num">
                                      <p:cBhvr>
                                        <p:cTn id="42" dur="1" fill="hold"/>
                                        <p:tgtEl>
                                          <p:spTgt spid="226307">
                                            <p:txEl>
                                              <p:pRg st="7" end="7"/>
                                            </p:txEl>
                                          </p:spTgt>
                                        </p:tgtEl>
                                        <p:attrNameLst>
                                          <p:attrName/>
                                        </p:attrNameLst>
                                      </p:cBhvr>
                                    </p:anim>
                                  </p:childTnLst>
                                  <p:subTnLst>
                                    <p:animClr clrSpc="rgb" dir="cw">
                                      <p:cBhvr override="childStyle">
                                        <p:cTn dur="1" fill="hold" display="0" masterRel="nextClick" afterEffect="1"/>
                                        <p:tgtEl>
                                          <p:spTgt spid="226307">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226307">
                                            <p:txEl>
                                              <p:pRg st="8" end="8"/>
                                            </p:txEl>
                                          </p:spTgt>
                                        </p:tgtEl>
                                        <p:attrNameLst>
                                          <p:attrName>style.visibility</p:attrName>
                                        </p:attrNameLst>
                                      </p:cBhvr>
                                      <p:to>
                                        <p:strVal val="visible"/>
                                      </p:to>
                                    </p:set>
                                    <p:anim to="" calcmode="lin" valueType="num">
                                      <p:cBhvr>
                                        <p:cTn id="47" dur="1" fill="hold"/>
                                        <p:tgtEl>
                                          <p:spTgt spid="226307">
                                            <p:txEl>
                                              <p:pRg st="8" end="8"/>
                                            </p:txEl>
                                          </p:spTgt>
                                        </p:tgtEl>
                                        <p:attrNameLst>
                                          <p:attrName/>
                                        </p:attrNameLst>
                                      </p:cBhvr>
                                    </p:anim>
                                  </p:childTnLst>
                                  <p:subTnLst>
                                    <p:animClr clrSpc="rgb" dir="cw">
                                      <p:cBhvr override="childStyle">
                                        <p:cTn dur="1" fill="hold" display="0" masterRel="nextClick" afterEffect="1"/>
                                        <p:tgtEl>
                                          <p:spTgt spid="226307">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226307">
                                            <p:txEl>
                                              <p:pRg st="9" end="9"/>
                                            </p:txEl>
                                          </p:spTgt>
                                        </p:tgtEl>
                                        <p:attrNameLst>
                                          <p:attrName>style.visibility</p:attrName>
                                        </p:attrNameLst>
                                      </p:cBhvr>
                                      <p:to>
                                        <p:strVal val="visible"/>
                                      </p:to>
                                    </p:set>
                                    <p:anim to="" calcmode="lin" valueType="num">
                                      <p:cBhvr>
                                        <p:cTn id="52" dur="1" fill="hold"/>
                                        <p:tgtEl>
                                          <p:spTgt spid="226307">
                                            <p:txEl>
                                              <p:pRg st="9" end="9"/>
                                            </p:txEl>
                                          </p:spTgt>
                                        </p:tgtEl>
                                        <p:attrNameLst>
                                          <p:attrName/>
                                        </p:attrNameLst>
                                      </p:cBhvr>
                                    </p:anim>
                                  </p:childTnLst>
                                  <p:subTnLst>
                                    <p:animClr clrSpc="rgb" dir="cw">
                                      <p:cBhvr override="childStyle">
                                        <p:cTn dur="1" fill="hold" display="0" masterRel="nextClick" afterEffect="1"/>
                                        <p:tgtEl>
                                          <p:spTgt spid="226307">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499"/>
                                          </p:stCondLst>
                                        </p:cTn>
                                        <p:tgtEl>
                                          <p:spTgt spid="226307">
                                            <p:txEl>
                                              <p:pRg st="10" end="10"/>
                                            </p:txEl>
                                          </p:spTgt>
                                        </p:tgtEl>
                                        <p:attrNameLst>
                                          <p:attrName>style.visibility</p:attrName>
                                        </p:attrNameLst>
                                      </p:cBhvr>
                                      <p:to>
                                        <p:strVal val="visible"/>
                                      </p:to>
                                    </p:set>
                                    <p:anim to="" calcmode="lin" valueType="num">
                                      <p:cBhvr>
                                        <p:cTn id="57" dur="1" fill="hold"/>
                                        <p:tgtEl>
                                          <p:spTgt spid="226307">
                                            <p:txEl>
                                              <p:pRg st="10" end="10"/>
                                            </p:txEl>
                                          </p:spTgt>
                                        </p:tgtEl>
                                        <p:attrNameLst>
                                          <p:attrName/>
                                        </p:attrNameLst>
                                      </p:cBhvr>
                                    </p:anim>
                                  </p:childTnLst>
                                  <p:subTnLst>
                                    <p:animClr clrSpc="rgb" dir="cw">
                                      <p:cBhvr override="childStyle">
                                        <p:cTn dur="1" fill="hold" display="0" masterRel="nextClick" afterEffect="1"/>
                                        <p:tgtEl>
                                          <p:spTgt spid="226307">
                                            <p:txEl>
                                              <p:pRg st="10" end="1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499"/>
                                          </p:stCondLst>
                                        </p:cTn>
                                        <p:tgtEl>
                                          <p:spTgt spid="226308">
                                            <p:txEl>
                                              <p:pRg st="0" end="0"/>
                                            </p:txEl>
                                          </p:spTgt>
                                        </p:tgtEl>
                                        <p:attrNameLst>
                                          <p:attrName>style.visibility</p:attrName>
                                        </p:attrNameLst>
                                      </p:cBhvr>
                                      <p:to>
                                        <p:strVal val="visible"/>
                                      </p:to>
                                    </p:set>
                                    <p:anim to="" calcmode="lin" valueType="num">
                                      <p:cBhvr>
                                        <p:cTn id="62" dur="1" fill="hold"/>
                                        <p:tgtEl>
                                          <p:spTgt spid="226308">
                                            <p:txEl>
                                              <p:pRg st="0" end="0"/>
                                            </p:txEl>
                                          </p:spTgt>
                                        </p:tgtEl>
                                        <p:attrNameLst>
                                          <p:attrName/>
                                        </p:attrNameLst>
                                      </p:cBhvr>
                                    </p:anim>
                                  </p:childTnLst>
                                  <p:subTnLst>
                                    <p:animClr clrSpc="rgb" dir="cw">
                                      <p:cBhvr override="childStyle">
                                        <p:cTn dur="1" fill="hold" display="0" masterRel="nextClick" afterEffect="1"/>
                                        <p:tgtEl>
                                          <p:spTgt spid="226308">
                                            <p:txEl>
                                              <p:pRg st="0" end="0"/>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499"/>
                                          </p:stCondLst>
                                        </p:cTn>
                                        <p:tgtEl>
                                          <p:spTgt spid="226308">
                                            <p:txEl>
                                              <p:pRg st="1" end="1"/>
                                            </p:txEl>
                                          </p:spTgt>
                                        </p:tgtEl>
                                        <p:attrNameLst>
                                          <p:attrName>style.visibility</p:attrName>
                                        </p:attrNameLst>
                                      </p:cBhvr>
                                      <p:to>
                                        <p:strVal val="visible"/>
                                      </p:to>
                                    </p:set>
                                    <p:anim to="" calcmode="lin" valueType="num">
                                      <p:cBhvr>
                                        <p:cTn id="67" dur="1" fill="hold"/>
                                        <p:tgtEl>
                                          <p:spTgt spid="226308">
                                            <p:txEl>
                                              <p:pRg st="1" end="1"/>
                                            </p:txEl>
                                          </p:spTgt>
                                        </p:tgtEl>
                                        <p:attrNameLst>
                                          <p:attrName/>
                                        </p:attrNameLst>
                                      </p:cBhvr>
                                    </p:anim>
                                  </p:childTnLst>
                                  <p:subTnLst>
                                    <p:animClr clrSpc="rgb" dir="cw">
                                      <p:cBhvr override="childStyle">
                                        <p:cTn dur="1" fill="hold" display="0" masterRel="nextClick" afterEffect="1"/>
                                        <p:tgtEl>
                                          <p:spTgt spid="226308">
                                            <p:txEl>
                                              <p:pRg st="1" end="1"/>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499"/>
                                          </p:stCondLst>
                                        </p:cTn>
                                        <p:tgtEl>
                                          <p:spTgt spid="226308">
                                            <p:txEl>
                                              <p:pRg st="2" end="2"/>
                                            </p:txEl>
                                          </p:spTgt>
                                        </p:tgtEl>
                                        <p:attrNameLst>
                                          <p:attrName>style.visibility</p:attrName>
                                        </p:attrNameLst>
                                      </p:cBhvr>
                                      <p:to>
                                        <p:strVal val="visible"/>
                                      </p:to>
                                    </p:set>
                                    <p:anim to="" calcmode="lin" valueType="num">
                                      <p:cBhvr>
                                        <p:cTn id="72" dur="1" fill="hold"/>
                                        <p:tgtEl>
                                          <p:spTgt spid="226308">
                                            <p:txEl>
                                              <p:pRg st="2" end="2"/>
                                            </p:txEl>
                                          </p:spTgt>
                                        </p:tgtEl>
                                        <p:attrNameLst>
                                          <p:attrName/>
                                        </p:attrNameLst>
                                      </p:cBhvr>
                                    </p:anim>
                                  </p:childTnLst>
                                  <p:subTnLst>
                                    <p:animClr clrSpc="rgb" dir="cw">
                                      <p:cBhvr override="childStyle">
                                        <p:cTn dur="1" fill="hold" display="0" masterRel="nextClick" afterEffect="1"/>
                                        <p:tgtEl>
                                          <p:spTgt spid="226308">
                                            <p:txEl>
                                              <p:pRg st="2" end="2"/>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499"/>
                                          </p:stCondLst>
                                        </p:cTn>
                                        <p:tgtEl>
                                          <p:spTgt spid="226308">
                                            <p:txEl>
                                              <p:pRg st="3" end="3"/>
                                            </p:txEl>
                                          </p:spTgt>
                                        </p:tgtEl>
                                        <p:attrNameLst>
                                          <p:attrName>style.visibility</p:attrName>
                                        </p:attrNameLst>
                                      </p:cBhvr>
                                      <p:to>
                                        <p:strVal val="visible"/>
                                      </p:to>
                                    </p:set>
                                    <p:anim to="" calcmode="lin" valueType="num">
                                      <p:cBhvr>
                                        <p:cTn id="77" dur="1" fill="hold"/>
                                        <p:tgtEl>
                                          <p:spTgt spid="226308">
                                            <p:txEl>
                                              <p:pRg st="3" end="3"/>
                                            </p:txEl>
                                          </p:spTgt>
                                        </p:tgtEl>
                                        <p:attrNameLst>
                                          <p:attrName/>
                                        </p:attrNameLst>
                                      </p:cBhvr>
                                    </p:anim>
                                  </p:childTnLst>
                                  <p:subTnLst>
                                    <p:animClr clrSpc="rgb" dir="cw">
                                      <p:cBhvr override="childStyle">
                                        <p:cTn dur="1" fill="hold" display="0" masterRel="nextClick" afterEffect="1"/>
                                        <p:tgtEl>
                                          <p:spTgt spid="226308">
                                            <p:txEl>
                                              <p:pRg st="3" end="3"/>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499"/>
                                          </p:stCondLst>
                                        </p:cTn>
                                        <p:tgtEl>
                                          <p:spTgt spid="226308">
                                            <p:txEl>
                                              <p:pRg st="4" end="4"/>
                                            </p:txEl>
                                          </p:spTgt>
                                        </p:tgtEl>
                                        <p:attrNameLst>
                                          <p:attrName>style.visibility</p:attrName>
                                        </p:attrNameLst>
                                      </p:cBhvr>
                                      <p:to>
                                        <p:strVal val="visible"/>
                                      </p:to>
                                    </p:set>
                                    <p:anim to="" calcmode="lin" valueType="num">
                                      <p:cBhvr>
                                        <p:cTn id="82" dur="1" fill="hold"/>
                                        <p:tgtEl>
                                          <p:spTgt spid="226308">
                                            <p:txEl>
                                              <p:pRg st="4" end="4"/>
                                            </p:txEl>
                                          </p:spTgt>
                                        </p:tgtEl>
                                        <p:attrNameLst>
                                          <p:attrName/>
                                        </p:attrNameLst>
                                      </p:cBhvr>
                                    </p:anim>
                                  </p:childTnLst>
                                  <p:subTnLst>
                                    <p:animClr clrSpc="rgb" dir="cw">
                                      <p:cBhvr override="childStyle">
                                        <p:cTn dur="1" fill="hold" display="0" masterRel="nextClick" afterEffect="1"/>
                                        <p:tgtEl>
                                          <p:spTgt spid="226308">
                                            <p:txEl>
                                              <p:pRg st="4" end="4"/>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499"/>
                                          </p:stCondLst>
                                        </p:cTn>
                                        <p:tgtEl>
                                          <p:spTgt spid="226308">
                                            <p:txEl>
                                              <p:pRg st="5" end="5"/>
                                            </p:txEl>
                                          </p:spTgt>
                                        </p:tgtEl>
                                        <p:attrNameLst>
                                          <p:attrName>style.visibility</p:attrName>
                                        </p:attrNameLst>
                                      </p:cBhvr>
                                      <p:to>
                                        <p:strVal val="visible"/>
                                      </p:to>
                                    </p:set>
                                    <p:anim to="" calcmode="lin" valueType="num">
                                      <p:cBhvr>
                                        <p:cTn id="87" dur="1" fill="hold"/>
                                        <p:tgtEl>
                                          <p:spTgt spid="226308">
                                            <p:txEl>
                                              <p:pRg st="5" end="5"/>
                                            </p:txEl>
                                          </p:spTgt>
                                        </p:tgtEl>
                                        <p:attrNameLst>
                                          <p:attrName/>
                                        </p:attrNameLst>
                                      </p:cBhvr>
                                    </p:anim>
                                  </p:childTnLst>
                                  <p:subTnLst>
                                    <p:animClr clrSpc="rgb" dir="cw">
                                      <p:cBhvr override="childStyle">
                                        <p:cTn dur="1" fill="hold" display="0" masterRel="nextClick" afterEffect="1"/>
                                        <p:tgtEl>
                                          <p:spTgt spid="226308">
                                            <p:txEl>
                                              <p:pRg st="5" end="5"/>
                                            </p:txEl>
                                          </p:spTgt>
                                        </p:tgtEl>
                                        <p:attrNameLst>
                                          <p:attrName>ppt_c</p:attrName>
                                        </p:attrNameLst>
                                      </p:cBhvr>
                                      <p:to>
                                        <a:schemeClr val="bg2"/>
                                      </p:to>
                                    </p:animClr>
                                  </p:sub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499"/>
                                          </p:stCondLst>
                                        </p:cTn>
                                        <p:tgtEl>
                                          <p:spTgt spid="226308">
                                            <p:txEl>
                                              <p:pRg st="6" end="6"/>
                                            </p:txEl>
                                          </p:spTgt>
                                        </p:tgtEl>
                                        <p:attrNameLst>
                                          <p:attrName>style.visibility</p:attrName>
                                        </p:attrNameLst>
                                      </p:cBhvr>
                                      <p:to>
                                        <p:strVal val="visible"/>
                                      </p:to>
                                    </p:set>
                                    <p:anim to="" calcmode="lin" valueType="num">
                                      <p:cBhvr>
                                        <p:cTn id="92" dur="1" fill="hold"/>
                                        <p:tgtEl>
                                          <p:spTgt spid="226308">
                                            <p:txEl>
                                              <p:pRg st="6" end="6"/>
                                            </p:txEl>
                                          </p:spTgt>
                                        </p:tgtEl>
                                        <p:attrNameLst>
                                          <p:attrName/>
                                        </p:attrNameLst>
                                      </p:cBhvr>
                                    </p:anim>
                                  </p:childTnLst>
                                  <p:subTnLst>
                                    <p:animClr clrSpc="rgb" dir="cw">
                                      <p:cBhvr override="childStyle">
                                        <p:cTn dur="1" fill="hold" display="0" masterRel="nextClick" afterEffect="1"/>
                                        <p:tgtEl>
                                          <p:spTgt spid="226308">
                                            <p:txEl>
                                              <p:pRg st="6" end="6"/>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4" presetClass="entr" presetSubtype="0" fill="hold" grpId="0" nodeType="clickEffect">
                                  <p:stCondLst>
                                    <p:cond delay="0"/>
                                  </p:stCondLst>
                                  <p:childTnLst>
                                    <p:set>
                                      <p:cBhvr>
                                        <p:cTn id="96" dur="1" fill="hold">
                                          <p:stCondLst>
                                            <p:cond delay="499"/>
                                          </p:stCondLst>
                                        </p:cTn>
                                        <p:tgtEl>
                                          <p:spTgt spid="226308">
                                            <p:txEl>
                                              <p:pRg st="7" end="7"/>
                                            </p:txEl>
                                          </p:spTgt>
                                        </p:tgtEl>
                                        <p:attrNameLst>
                                          <p:attrName>style.visibility</p:attrName>
                                        </p:attrNameLst>
                                      </p:cBhvr>
                                      <p:to>
                                        <p:strVal val="visible"/>
                                      </p:to>
                                    </p:set>
                                    <p:anim to="" calcmode="lin" valueType="num">
                                      <p:cBhvr>
                                        <p:cTn id="97" dur="1" fill="hold"/>
                                        <p:tgtEl>
                                          <p:spTgt spid="226308">
                                            <p:txEl>
                                              <p:pRg st="7" end="7"/>
                                            </p:txEl>
                                          </p:spTgt>
                                        </p:tgtEl>
                                        <p:attrNameLst>
                                          <p:attrName/>
                                        </p:attrNameLst>
                                      </p:cBhvr>
                                    </p:anim>
                                  </p:childTnLst>
                                  <p:subTnLst>
                                    <p:animClr clrSpc="rgb" dir="cw">
                                      <p:cBhvr override="childStyle">
                                        <p:cTn dur="1" fill="hold" display="0" masterRel="nextClick" afterEffect="1"/>
                                        <p:tgtEl>
                                          <p:spTgt spid="226308">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bldLvl="2" autoUpdateAnimBg="0"/>
      <p:bldP spid="226308" grpId="0" build="p" bldLvl="2"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smtClean="0"/>
              <a:t>Dozer Production Estimation</a:t>
            </a:r>
          </a:p>
        </p:txBody>
      </p:sp>
      <p:sp>
        <p:nvSpPr>
          <p:cNvPr id="169987" name="Rectangle 3"/>
          <p:cNvSpPr>
            <a:spLocks noGrp="1" noChangeArrowheads="1"/>
          </p:cNvSpPr>
          <p:nvPr>
            <p:ph type="body" sz="half" idx="1"/>
          </p:nvPr>
        </p:nvSpPr>
        <p:spPr/>
        <p:txBody>
          <a:bodyPr/>
          <a:lstStyle/>
          <a:p>
            <a:r>
              <a:rPr lang="en-US" sz="2800" smtClean="0"/>
              <a:t>Are there any questions?</a:t>
            </a:r>
          </a:p>
          <a:p>
            <a:r>
              <a:rPr lang="en-US" sz="2800" smtClean="0"/>
              <a:t>Take a break!</a:t>
            </a:r>
          </a:p>
        </p:txBody>
      </p:sp>
      <p:pic>
        <p:nvPicPr>
          <p:cNvPr id="169988" name="Picture 6" descr="forces12"/>
          <p:cNvPicPr>
            <a:picLocks noGrp="1" noChangeAspect="1" noChangeArrowheads="1"/>
          </p:cNvPicPr>
          <p:nvPr>
            <p:ph type="clipArt" sz="half" idx="2"/>
          </p:nvPr>
        </p:nvPicPr>
        <p:blipFill>
          <a:blip r:embed="rId2" cstate="print"/>
          <a:srcRect/>
          <a:stretch>
            <a:fillRect/>
          </a:stretch>
        </p:blipFill>
        <p:spPr>
          <a:xfrm>
            <a:off x="5135563" y="2771775"/>
            <a:ext cx="3810000" cy="2533650"/>
          </a:xfrm>
        </p:spPr>
      </p:pic>
    </p:spTree>
  </p:cSld>
  <p:clrMapOvr>
    <a:masterClrMapping/>
  </p:clrMapOvr>
  <p:transition>
    <p:random/>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smtClean="0"/>
              <a:t>PRODUCTION ESTIMATIONS</a:t>
            </a:r>
            <a:br>
              <a:rPr lang="en-US" sz="3600" b="1" u="sng" dirty="0" smtClean="0"/>
            </a:br>
            <a:r>
              <a:rPr lang="en-US" sz="3600" b="1" dirty="0" smtClean="0"/>
              <a:t>		LOADERS</a:t>
            </a:r>
            <a:endParaRPr lang="en-US" sz="3600" b="1" u="sng" dirty="0"/>
          </a:p>
        </p:txBody>
      </p:sp>
      <p:pic>
        <p:nvPicPr>
          <p:cNvPr id="4" name="Picture 3" descr="IMG_0327.JPG"/>
          <p:cNvPicPr/>
          <p:nvPr/>
        </p:nvPicPr>
        <p:blipFill>
          <a:blip r:embed="rId2" cstate="print"/>
          <a:srcRect/>
          <a:stretch>
            <a:fillRect/>
          </a:stretch>
        </p:blipFill>
        <p:spPr bwMode="auto">
          <a:xfrm>
            <a:off x="1219201" y="1600200"/>
            <a:ext cx="6858000" cy="4648199"/>
          </a:xfrm>
          <a:prstGeom prst="rect">
            <a:avLst/>
          </a:prstGeom>
          <a:noFill/>
          <a:ln w="9525">
            <a:noFill/>
            <a:miter lim="800000"/>
            <a:headEnd/>
            <a:tailEnd/>
          </a:ln>
        </p:spPr>
      </p:pic>
    </p:spTree>
  </p:cSld>
  <p:clrMapOvr>
    <a:masterClrMapping/>
  </p:clrMapOvr>
  <p:transition>
    <p:random/>
  </p:transition>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kumimoji="0" lang="en-US" smtClean="0"/>
              <a:t>Scoop Loader Production</a:t>
            </a:r>
          </a:p>
        </p:txBody>
      </p:sp>
      <p:sp>
        <p:nvSpPr>
          <p:cNvPr id="257027" name="Rectangle 3"/>
          <p:cNvSpPr>
            <a:spLocks noGrp="1" noChangeArrowheads="1"/>
          </p:cNvSpPr>
          <p:nvPr>
            <p:ph type="body" idx="1"/>
          </p:nvPr>
        </p:nvSpPr>
        <p:spPr>
          <a:xfrm>
            <a:off x="838200" y="1447800"/>
            <a:ext cx="8305800" cy="5410200"/>
          </a:xfrm>
        </p:spPr>
        <p:txBody>
          <a:bodyPr/>
          <a:lstStyle/>
          <a:p>
            <a:r>
              <a:rPr lang="en-US" sz="2800" smtClean="0"/>
              <a:t>Introduction</a:t>
            </a:r>
          </a:p>
          <a:p>
            <a:pPr lvl="1"/>
            <a:r>
              <a:rPr lang="en-US" sz="2400" smtClean="0"/>
              <a:t>Loaders are available in varied sizes and bucket capacities.</a:t>
            </a:r>
          </a:p>
          <a:p>
            <a:pPr lvl="1"/>
            <a:r>
              <a:rPr lang="en-US" sz="2400" smtClean="0"/>
              <a:t>Loaders have a hinged frame which provides the steering, this steering method is referred to as articulated, and provides greater maneuverability.</a:t>
            </a:r>
          </a:p>
          <a:p>
            <a:pPr lvl="1"/>
            <a:r>
              <a:rPr lang="en-US" sz="2400" smtClean="0"/>
              <a:t>Articulated steering provides zero clearance for personnel at the point of articulation.</a:t>
            </a:r>
          </a:p>
          <a:p>
            <a:pPr lvl="1"/>
            <a:r>
              <a:rPr lang="en-US" sz="2400" smtClean="0"/>
              <a:t>Most loaders have a towing pintle for towing small trailers.</a:t>
            </a:r>
          </a:p>
          <a:p>
            <a:pPr lvl="1"/>
            <a:r>
              <a:rPr lang="en-US" sz="2400" smtClean="0"/>
              <a:t>Special caution should be exercised when the bucket is fully raised, because the chances of rollover or tipping are greatly increased.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7027">
                                            <p:txEl>
                                              <p:pRg st="0" end="0"/>
                                            </p:txEl>
                                          </p:spTgt>
                                        </p:tgtEl>
                                        <p:attrNameLst>
                                          <p:attrName>style.visibility</p:attrName>
                                        </p:attrNameLst>
                                      </p:cBhvr>
                                      <p:to>
                                        <p:strVal val="visible"/>
                                      </p:to>
                                    </p:set>
                                    <p:anim to="" calcmode="lin" valueType="num">
                                      <p:cBhvr>
                                        <p:cTn id="7" dur="1" fill="hold"/>
                                        <p:tgtEl>
                                          <p:spTgt spid="257027">
                                            <p:txEl>
                                              <p:pRg st="0" end="0"/>
                                            </p:txEl>
                                          </p:spTgt>
                                        </p:tgtEl>
                                        <p:attrNameLst>
                                          <p:attrName/>
                                        </p:attrNameLst>
                                      </p:cBhvr>
                                    </p:anim>
                                  </p:childTnLst>
                                  <p:subTnLst>
                                    <p:animClr clrSpc="rgb" dir="cw">
                                      <p:cBhvr override="childStyle">
                                        <p:cTn dur="1" fill="hold" display="0" masterRel="nextClick" afterEffect="1"/>
                                        <p:tgtEl>
                                          <p:spTgt spid="25702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7027">
                                            <p:txEl>
                                              <p:pRg st="1" end="1"/>
                                            </p:txEl>
                                          </p:spTgt>
                                        </p:tgtEl>
                                        <p:attrNameLst>
                                          <p:attrName>style.visibility</p:attrName>
                                        </p:attrNameLst>
                                      </p:cBhvr>
                                      <p:to>
                                        <p:strVal val="visible"/>
                                      </p:to>
                                    </p:set>
                                    <p:anim to="" calcmode="lin" valueType="num">
                                      <p:cBhvr>
                                        <p:cTn id="12" dur="1" fill="hold"/>
                                        <p:tgtEl>
                                          <p:spTgt spid="257027">
                                            <p:txEl>
                                              <p:pRg st="1" end="1"/>
                                            </p:txEl>
                                          </p:spTgt>
                                        </p:tgtEl>
                                        <p:attrNameLst>
                                          <p:attrName/>
                                        </p:attrNameLst>
                                      </p:cBhvr>
                                    </p:anim>
                                  </p:childTnLst>
                                  <p:subTnLst>
                                    <p:animClr clrSpc="rgb" dir="cw">
                                      <p:cBhvr override="childStyle">
                                        <p:cTn dur="1" fill="hold" display="0" masterRel="nextClick" afterEffect="1"/>
                                        <p:tgtEl>
                                          <p:spTgt spid="25702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57027">
                                            <p:txEl>
                                              <p:pRg st="2" end="2"/>
                                            </p:txEl>
                                          </p:spTgt>
                                        </p:tgtEl>
                                        <p:attrNameLst>
                                          <p:attrName>style.visibility</p:attrName>
                                        </p:attrNameLst>
                                      </p:cBhvr>
                                      <p:to>
                                        <p:strVal val="visible"/>
                                      </p:to>
                                    </p:set>
                                    <p:anim to="" calcmode="lin" valueType="num">
                                      <p:cBhvr>
                                        <p:cTn id="17" dur="1" fill="hold"/>
                                        <p:tgtEl>
                                          <p:spTgt spid="257027">
                                            <p:txEl>
                                              <p:pRg st="2" end="2"/>
                                            </p:txEl>
                                          </p:spTgt>
                                        </p:tgtEl>
                                        <p:attrNameLst>
                                          <p:attrName/>
                                        </p:attrNameLst>
                                      </p:cBhvr>
                                    </p:anim>
                                  </p:childTnLst>
                                  <p:subTnLst>
                                    <p:animClr clrSpc="rgb" dir="cw">
                                      <p:cBhvr override="childStyle">
                                        <p:cTn dur="1" fill="hold" display="0" masterRel="nextClick" afterEffect="1"/>
                                        <p:tgtEl>
                                          <p:spTgt spid="25702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57027">
                                            <p:txEl>
                                              <p:pRg st="3" end="3"/>
                                            </p:txEl>
                                          </p:spTgt>
                                        </p:tgtEl>
                                        <p:attrNameLst>
                                          <p:attrName>style.visibility</p:attrName>
                                        </p:attrNameLst>
                                      </p:cBhvr>
                                      <p:to>
                                        <p:strVal val="visible"/>
                                      </p:to>
                                    </p:set>
                                    <p:anim to="" calcmode="lin" valueType="num">
                                      <p:cBhvr>
                                        <p:cTn id="22" dur="1" fill="hold"/>
                                        <p:tgtEl>
                                          <p:spTgt spid="257027">
                                            <p:txEl>
                                              <p:pRg st="3" end="3"/>
                                            </p:txEl>
                                          </p:spTgt>
                                        </p:tgtEl>
                                        <p:attrNameLst>
                                          <p:attrName/>
                                        </p:attrNameLst>
                                      </p:cBhvr>
                                    </p:anim>
                                  </p:childTnLst>
                                  <p:subTnLst>
                                    <p:animClr clrSpc="rgb" dir="cw">
                                      <p:cBhvr override="childStyle">
                                        <p:cTn dur="1" fill="hold" display="0" masterRel="nextClick" afterEffect="1"/>
                                        <p:tgtEl>
                                          <p:spTgt spid="25702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57027">
                                            <p:txEl>
                                              <p:pRg st="4" end="4"/>
                                            </p:txEl>
                                          </p:spTgt>
                                        </p:tgtEl>
                                        <p:attrNameLst>
                                          <p:attrName>style.visibility</p:attrName>
                                        </p:attrNameLst>
                                      </p:cBhvr>
                                      <p:to>
                                        <p:strVal val="visible"/>
                                      </p:to>
                                    </p:set>
                                    <p:anim to="" calcmode="lin" valueType="num">
                                      <p:cBhvr>
                                        <p:cTn id="27" dur="1" fill="hold"/>
                                        <p:tgtEl>
                                          <p:spTgt spid="257027">
                                            <p:txEl>
                                              <p:pRg st="4" end="4"/>
                                            </p:txEl>
                                          </p:spTgt>
                                        </p:tgtEl>
                                        <p:attrNameLst>
                                          <p:attrName/>
                                        </p:attrNameLst>
                                      </p:cBhvr>
                                    </p:anim>
                                  </p:childTnLst>
                                  <p:subTnLst>
                                    <p:animClr clrSpc="rgb" dir="cw">
                                      <p:cBhvr override="childStyle">
                                        <p:cTn dur="1" fill="hold" display="0" masterRel="nextClick" afterEffect="1"/>
                                        <p:tgtEl>
                                          <p:spTgt spid="257027">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57027">
                                            <p:txEl>
                                              <p:pRg st="5" end="5"/>
                                            </p:txEl>
                                          </p:spTgt>
                                        </p:tgtEl>
                                        <p:attrNameLst>
                                          <p:attrName>style.visibility</p:attrName>
                                        </p:attrNameLst>
                                      </p:cBhvr>
                                      <p:to>
                                        <p:strVal val="visible"/>
                                      </p:to>
                                    </p:set>
                                    <p:anim to="" calcmode="lin" valueType="num">
                                      <p:cBhvr>
                                        <p:cTn id="32" dur="1" fill="hold"/>
                                        <p:tgtEl>
                                          <p:spTgt spid="257027">
                                            <p:txEl>
                                              <p:pRg st="5" end="5"/>
                                            </p:txEl>
                                          </p:spTgt>
                                        </p:tgtEl>
                                        <p:attrNameLst>
                                          <p:attrName/>
                                        </p:attrNameLst>
                                      </p:cBhvr>
                                    </p:anim>
                                  </p:childTnLst>
                                  <p:subTnLst>
                                    <p:animClr clrSpc="rgb" dir="cw">
                                      <p:cBhvr override="childStyle">
                                        <p:cTn dur="1" fill="hold" display="0" masterRel="nextClick" afterEffect="1"/>
                                        <p:tgtEl>
                                          <p:spTgt spid="257027">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What Have You Learned?</a:t>
            </a:r>
          </a:p>
        </p:txBody>
      </p:sp>
      <p:sp>
        <p:nvSpPr>
          <p:cNvPr id="40963" name="Rectangle 3"/>
          <p:cNvSpPr>
            <a:spLocks noGrp="1" noChangeArrowheads="1"/>
          </p:cNvSpPr>
          <p:nvPr>
            <p:ph type="body" sz="half" idx="1"/>
          </p:nvPr>
        </p:nvSpPr>
        <p:spPr>
          <a:xfrm>
            <a:off x="1173163" y="1524000"/>
            <a:ext cx="3703637" cy="5334000"/>
          </a:xfrm>
        </p:spPr>
        <p:txBody>
          <a:bodyPr/>
          <a:lstStyle/>
          <a:p>
            <a:r>
              <a:rPr lang="en-US" sz="2400" smtClean="0"/>
              <a:t>Problem #2</a:t>
            </a:r>
          </a:p>
          <a:p>
            <a:r>
              <a:rPr lang="en-US" sz="2400" smtClean="0"/>
              <a:t>In the previous problem you removed ___ LCY of soil.</a:t>
            </a:r>
          </a:p>
          <a:p>
            <a:r>
              <a:rPr lang="en-US" sz="2400" smtClean="0"/>
              <a:t>However you requirement for a road you are working on is 16,600 CCY.  </a:t>
            </a:r>
          </a:p>
          <a:p>
            <a:r>
              <a:rPr lang="en-US" sz="2400" smtClean="0"/>
              <a:t>Will you have enough soil to do the road?</a:t>
            </a:r>
          </a:p>
          <a:p>
            <a:r>
              <a:rPr lang="en-US" sz="2400" smtClean="0"/>
              <a:t>If yes, how much over?</a:t>
            </a:r>
          </a:p>
          <a:p>
            <a:r>
              <a:rPr lang="en-US" sz="2400" smtClean="0"/>
              <a:t>If no, how much under?</a:t>
            </a:r>
          </a:p>
        </p:txBody>
      </p:sp>
      <p:sp>
        <p:nvSpPr>
          <p:cNvPr id="40964" name="Rectangle 4"/>
          <p:cNvSpPr>
            <a:spLocks noGrp="1" noChangeArrowheads="1"/>
          </p:cNvSpPr>
          <p:nvPr>
            <p:ph type="body" sz="half" idx="2"/>
          </p:nvPr>
        </p:nvSpPr>
        <p:spPr>
          <a:xfrm>
            <a:off x="5029200" y="1981200"/>
            <a:ext cx="4114800" cy="3352800"/>
          </a:xfrm>
        </p:spPr>
        <p:txBody>
          <a:bodyPr/>
          <a:lstStyle/>
          <a:p>
            <a:pPr>
              <a:buFont typeface="Monotype Sorts" pitchFamily="2" charset="2"/>
              <a:buNone/>
            </a:pPr>
            <a:r>
              <a:rPr lang="en-US" sz="2600" smtClean="0"/>
              <a:t>             </a:t>
            </a:r>
            <a:r>
              <a:rPr lang="en-US" sz="2600" b="1" smtClean="0"/>
              <a:t>Solution</a:t>
            </a:r>
          </a:p>
          <a:p>
            <a:pPr>
              <a:buFont typeface="Monotype Sorts" pitchFamily="2" charset="2"/>
              <a:buNone/>
            </a:pPr>
            <a:endParaRPr lang="en-US" sz="2600" smtClean="0"/>
          </a:p>
          <a:p>
            <a:pPr>
              <a:buFont typeface="Monotype Sorts" pitchFamily="2" charset="2"/>
              <a:buNone/>
            </a:pPr>
            <a:r>
              <a:rPr lang="en-US" sz="2600" smtClean="0"/>
              <a:t>750 LCY x .72 = </a:t>
            </a:r>
            <a:r>
              <a:rPr lang="en-US" sz="2600" smtClean="0">
                <a:solidFill>
                  <a:srgbClr val="FF3300"/>
                </a:solidFill>
              </a:rPr>
              <a:t>540 CCY</a:t>
            </a:r>
            <a:endParaRPr lang="en-US" sz="2600" smtClean="0"/>
          </a:p>
          <a:p>
            <a:pPr>
              <a:buFont typeface="Monotype Sorts" pitchFamily="2" charset="2"/>
              <a:buNone/>
            </a:pPr>
            <a:endParaRPr lang="en-US" sz="2600" smtClean="0"/>
          </a:p>
          <a:p>
            <a:pPr>
              <a:buFont typeface="Monotype Sorts" pitchFamily="2" charset="2"/>
              <a:buNone/>
            </a:pPr>
            <a:r>
              <a:rPr lang="en-US" sz="2600" smtClean="0"/>
              <a:t>16,600 CCY</a:t>
            </a:r>
          </a:p>
          <a:p>
            <a:pPr>
              <a:buFont typeface="Monotype Sorts" pitchFamily="2" charset="2"/>
              <a:buNone/>
            </a:pPr>
            <a:r>
              <a:rPr lang="en-US" sz="2600" u="sng" smtClean="0"/>
              <a:t>-    540</a:t>
            </a:r>
            <a:r>
              <a:rPr lang="en-US" sz="2600" smtClean="0"/>
              <a:t> CCY</a:t>
            </a:r>
          </a:p>
          <a:p>
            <a:pPr>
              <a:buFont typeface="Monotype Sorts" pitchFamily="2" charset="2"/>
              <a:buNone/>
            </a:pPr>
            <a:r>
              <a:rPr lang="en-US" sz="2600" smtClean="0"/>
              <a:t> </a:t>
            </a:r>
            <a:r>
              <a:rPr lang="en-US" sz="2600" smtClean="0">
                <a:solidFill>
                  <a:srgbClr val="FF3300"/>
                </a:solidFill>
              </a:rPr>
              <a:t>16,060 CCY under</a:t>
            </a:r>
            <a:r>
              <a:rPr lang="en-US" smtClean="0">
                <a:solidFill>
                  <a:srgbClr val="FF3300"/>
                </a:solidFill>
              </a:rPr>
              <a:t> </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096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p:cTn id="13" dur="500" fill="hold"/>
                                        <p:tgtEl>
                                          <p:spTgt spid="4096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4096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p:cTn id="19" dur="500" fill="hold"/>
                                        <p:tgtEl>
                                          <p:spTgt spid="4096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096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p:cTn id="25" dur="500" fill="hold"/>
                                        <p:tgtEl>
                                          <p:spTgt spid="4096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4096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p:cTn id="31" dur="500" fill="hold"/>
                                        <p:tgtEl>
                                          <p:spTgt spid="40963">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40963">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p:cTn id="37" dur="500" fill="hold"/>
                                        <p:tgtEl>
                                          <p:spTgt spid="40963">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40963">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3">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40964">
                                            <p:txEl>
                                              <p:pRg st="0" end="0"/>
                                            </p:txEl>
                                          </p:spTgt>
                                        </p:tgtEl>
                                        <p:attrNameLst>
                                          <p:attrName>style.visibility</p:attrName>
                                        </p:attrNameLst>
                                      </p:cBhvr>
                                      <p:to>
                                        <p:strVal val="visible"/>
                                      </p:to>
                                    </p:set>
                                    <p:anim calcmode="lin" valueType="num">
                                      <p:cBhvr>
                                        <p:cTn id="43" dur="500" fill="hold"/>
                                        <p:tgtEl>
                                          <p:spTgt spid="40964">
                                            <p:txEl>
                                              <p:pRg st="0" end="0"/>
                                            </p:txEl>
                                          </p:spTgt>
                                        </p:tgtEl>
                                        <p:attrNameLst>
                                          <p:attrName>ppt_w</p:attrName>
                                        </p:attrNameLst>
                                      </p:cBhvr>
                                      <p:tavLst>
                                        <p:tav tm="0">
                                          <p:val>
                                            <p:strVal val="4/3*#ppt_w"/>
                                          </p:val>
                                        </p:tav>
                                        <p:tav tm="100000">
                                          <p:val>
                                            <p:strVal val="#ppt_w"/>
                                          </p:val>
                                        </p:tav>
                                      </p:tavLst>
                                    </p:anim>
                                    <p:anim calcmode="lin" valueType="num">
                                      <p:cBhvr>
                                        <p:cTn id="44" dur="500" fill="hold"/>
                                        <p:tgtEl>
                                          <p:spTgt spid="40964">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4">
                                            <p:txEl>
                                              <p:pRg st="0" end="0"/>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40964">
                                            <p:txEl>
                                              <p:pRg st="2" end="2"/>
                                            </p:txEl>
                                          </p:spTgt>
                                        </p:tgtEl>
                                        <p:attrNameLst>
                                          <p:attrName>style.visibility</p:attrName>
                                        </p:attrNameLst>
                                      </p:cBhvr>
                                      <p:to>
                                        <p:strVal val="visible"/>
                                      </p:to>
                                    </p:set>
                                    <p:anim calcmode="lin" valueType="num">
                                      <p:cBhvr>
                                        <p:cTn id="49" dur="500" fill="hold"/>
                                        <p:tgtEl>
                                          <p:spTgt spid="40964">
                                            <p:txEl>
                                              <p:pRg st="2" end="2"/>
                                            </p:txEl>
                                          </p:spTgt>
                                        </p:tgtEl>
                                        <p:attrNameLst>
                                          <p:attrName>ppt_w</p:attrName>
                                        </p:attrNameLst>
                                      </p:cBhvr>
                                      <p:tavLst>
                                        <p:tav tm="0">
                                          <p:val>
                                            <p:strVal val="4/3*#ppt_w"/>
                                          </p:val>
                                        </p:tav>
                                        <p:tav tm="100000">
                                          <p:val>
                                            <p:strVal val="#ppt_w"/>
                                          </p:val>
                                        </p:tav>
                                      </p:tavLst>
                                    </p:anim>
                                    <p:anim calcmode="lin" valueType="num">
                                      <p:cBhvr>
                                        <p:cTn id="50" dur="500" fill="hold"/>
                                        <p:tgtEl>
                                          <p:spTgt spid="40964">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4">
                                            <p:txEl>
                                              <p:pRg st="2" end="2"/>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40964">
                                            <p:txEl>
                                              <p:pRg st="4" end="4"/>
                                            </p:txEl>
                                          </p:spTgt>
                                        </p:tgtEl>
                                        <p:attrNameLst>
                                          <p:attrName>style.visibility</p:attrName>
                                        </p:attrNameLst>
                                      </p:cBhvr>
                                      <p:to>
                                        <p:strVal val="visible"/>
                                      </p:to>
                                    </p:set>
                                    <p:anim calcmode="lin" valueType="num">
                                      <p:cBhvr>
                                        <p:cTn id="55" dur="500" fill="hold"/>
                                        <p:tgtEl>
                                          <p:spTgt spid="40964">
                                            <p:txEl>
                                              <p:pRg st="4" end="4"/>
                                            </p:txEl>
                                          </p:spTgt>
                                        </p:tgtEl>
                                        <p:attrNameLst>
                                          <p:attrName>ppt_w</p:attrName>
                                        </p:attrNameLst>
                                      </p:cBhvr>
                                      <p:tavLst>
                                        <p:tav tm="0">
                                          <p:val>
                                            <p:strVal val="4/3*#ppt_w"/>
                                          </p:val>
                                        </p:tav>
                                        <p:tav tm="100000">
                                          <p:val>
                                            <p:strVal val="#ppt_w"/>
                                          </p:val>
                                        </p:tav>
                                      </p:tavLst>
                                    </p:anim>
                                    <p:anim calcmode="lin" valueType="num">
                                      <p:cBhvr>
                                        <p:cTn id="56" dur="500" fill="hold"/>
                                        <p:tgtEl>
                                          <p:spTgt spid="40964">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4">
                                            <p:txEl>
                                              <p:pRg st="4" end="4"/>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40964">
                                            <p:txEl>
                                              <p:pRg st="5" end="5"/>
                                            </p:txEl>
                                          </p:spTgt>
                                        </p:tgtEl>
                                        <p:attrNameLst>
                                          <p:attrName>style.visibility</p:attrName>
                                        </p:attrNameLst>
                                      </p:cBhvr>
                                      <p:to>
                                        <p:strVal val="visible"/>
                                      </p:to>
                                    </p:set>
                                    <p:anim calcmode="lin" valueType="num">
                                      <p:cBhvr>
                                        <p:cTn id="61" dur="500" fill="hold"/>
                                        <p:tgtEl>
                                          <p:spTgt spid="40964">
                                            <p:txEl>
                                              <p:pRg st="5" end="5"/>
                                            </p:txEl>
                                          </p:spTgt>
                                        </p:tgtEl>
                                        <p:attrNameLst>
                                          <p:attrName>ppt_w</p:attrName>
                                        </p:attrNameLst>
                                      </p:cBhvr>
                                      <p:tavLst>
                                        <p:tav tm="0">
                                          <p:val>
                                            <p:strVal val="4/3*#ppt_w"/>
                                          </p:val>
                                        </p:tav>
                                        <p:tav tm="100000">
                                          <p:val>
                                            <p:strVal val="#ppt_w"/>
                                          </p:val>
                                        </p:tav>
                                      </p:tavLst>
                                    </p:anim>
                                    <p:anim calcmode="lin" valueType="num">
                                      <p:cBhvr>
                                        <p:cTn id="62" dur="500" fill="hold"/>
                                        <p:tgtEl>
                                          <p:spTgt spid="40964">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4">
                                            <p:txEl>
                                              <p:pRg st="5" end="5"/>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40964">
                                            <p:txEl>
                                              <p:pRg st="6" end="6"/>
                                            </p:txEl>
                                          </p:spTgt>
                                        </p:tgtEl>
                                        <p:attrNameLst>
                                          <p:attrName>style.visibility</p:attrName>
                                        </p:attrNameLst>
                                      </p:cBhvr>
                                      <p:to>
                                        <p:strVal val="visible"/>
                                      </p:to>
                                    </p:set>
                                    <p:anim calcmode="lin" valueType="num">
                                      <p:cBhvr>
                                        <p:cTn id="67" dur="500" fill="hold"/>
                                        <p:tgtEl>
                                          <p:spTgt spid="40964">
                                            <p:txEl>
                                              <p:pRg st="6" end="6"/>
                                            </p:txEl>
                                          </p:spTgt>
                                        </p:tgtEl>
                                        <p:attrNameLst>
                                          <p:attrName>ppt_w</p:attrName>
                                        </p:attrNameLst>
                                      </p:cBhvr>
                                      <p:tavLst>
                                        <p:tav tm="0">
                                          <p:val>
                                            <p:strVal val="4/3*#ppt_w"/>
                                          </p:val>
                                        </p:tav>
                                        <p:tav tm="100000">
                                          <p:val>
                                            <p:strVal val="#ppt_w"/>
                                          </p:val>
                                        </p:tav>
                                      </p:tavLst>
                                    </p:anim>
                                    <p:anim calcmode="lin" valueType="num">
                                      <p:cBhvr>
                                        <p:cTn id="68" dur="500" fill="hold"/>
                                        <p:tgtEl>
                                          <p:spTgt spid="40964">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0964">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P spid="40964" grpId="0" build="p" bldLvl="2"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kumimoji="0" lang="en-US" smtClean="0"/>
              <a:t>Production Estimation</a:t>
            </a:r>
          </a:p>
        </p:txBody>
      </p:sp>
      <p:sp>
        <p:nvSpPr>
          <p:cNvPr id="259075" name="Rectangle 3"/>
          <p:cNvSpPr>
            <a:spLocks noGrp="1" noChangeArrowheads="1"/>
          </p:cNvSpPr>
          <p:nvPr>
            <p:ph type="body" idx="1"/>
          </p:nvPr>
        </p:nvSpPr>
        <p:spPr>
          <a:xfrm>
            <a:off x="990600" y="1600200"/>
            <a:ext cx="8153400" cy="5029200"/>
          </a:xfrm>
        </p:spPr>
        <p:txBody>
          <a:bodyPr/>
          <a:lstStyle/>
          <a:p>
            <a:r>
              <a:rPr lang="en-US" sz="2800" smtClean="0"/>
              <a:t>Uses</a:t>
            </a:r>
          </a:p>
          <a:p>
            <a:pPr lvl="1"/>
            <a:r>
              <a:rPr lang="en-US" sz="2400" smtClean="0"/>
              <a:t>Primarily used for front end loading.</a:t>
            </a:r>
          </a:p>
          <a:p>
            <a:pPr lvl="1"/>
            <a:r>
              <a:rPr lang="en-US" sz="2400" smtClean="0"/>
              <a:t>Also used for excavating, snow removal, and back filling.</a:t>
            </a:r>
          </a:p>
          <a:p>
            <a:pPr lvl="1"/>
            <a:r>
              <a:rPr lang="en-US" sz="2400" smtClean="0"/>
              <a:t>It is capable of many other operations with the proper attachments such as; forks, sweeper, snowplow, and multi segmented bucket.</a:t>
            </a:r>
          </a:p>
          <a:p>
            <a:pPr lvl="1"/>
            <a:r>
              <a:rPr lang="en-US" sz="2400" smtClean="0"/>
              <a:t>Used around rock quarries, when equipped with rock-type tread tires.</a:t>
            </a:r>
          </a:p>
          <a:p>
            <a:pPr lvl="1"/>
            <a:r>
              <a:rPr lang="en-US" sz="2400" smtClean="0"/>
              <a:t>Used in various tasks, including, stripping overburden, charging hoppers, and carrying materials.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anim to="" calcmode="lin" valueType="num">
                                      <p:cBhvr>
                                        <p:cTn id="7" dur="1" fill="hold"/>
                                        <p:tgtEl>
                                          <p:spTgt spid="259075">
                                            <p:txEl>
                                              <p:pRg st="0" end="0"/>
                                            </p:txEl>
                                          </p:spTgt>
                                        </p:tgtEl>
                                        <p:attrNameLst>
                                          <p:attrName/>
                                        </p:attrNameLst>
                                      </p:cBhvr>
                                    </p:anim>
                                  </p:childTnLst>
                                  <p:subTnLst>
                                    <p:animClr clrSpc="rgb" dir="cw">
                                      <p:cBhvr override="childStyle">
                                        <p:cTn dur="1" fill="hold" display="0" masterRel="nextClick" afterEffect="1"/>
                                        <p:tgtEl>
                                          <p:spTgt spid="25907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9075">
                                            <p:txEl>
                                              <p:pRg st="1" end="1"/>
                                            </p:txEl>
                                          </p:spTgt>
                                        </p:tgtEl>
                                        <p:attrNameLst>
                                          <p:attrName>style.visibility</p:attrName>
                                        </p:attrNameLst>
                                      </p:cBhvr>
                                      <p:to>
                                        <p:strVal val="visible"/>
                                      </p:to>
                                    </p:set>
                                    <p:anim to="" calcmode="lin" valueType="num">
                                      <p:cBhvr>
                                        <p:cTn id="12" dur="1" fill="hold"/>
                                        <p:tgtEl>
                                          <p:spTgt spid="259075">
                                            <p:txEl>
                                              <p:pRg st="1" end="1"/>
                                            </p:txEl>
                                          </p:spTgt>
                                        </p:tgtEl>
                                        <p:attrNameLst>
                                          <p:attrName/>
                                        </p:attrNameLst>
                                      </p:cBhvr>
                                    </p:anim>
                                  </p:childTnLst>
                                  <p:subTnLst>
                                    <p:animClr clrSpc="rgb" dir="cw">
                                      <p:cBhvr override="childStyle">
                                        <p:cTn dur="1" fill="hold" display="0" masterRel="nextClick" afterEffect="1"/>
                                        <p:tgtEl>
                                          <p:spTgt spid="25907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59075">
                                            <p:txEl>
                                              <p:pRg st="2" end="2"/>
                                            </p:txEl>
                                          </p:spTgt>
                                        </p:tgtEl>
                                        <p:attrNameLst>
                                          <p:attrName>style.visibility</p:attrName>
                                        </p:attrNameLst>
                                      </p:cBhvr>
                                      <p:to>
                                        <p:strVal val="visible"/>
                                      </p:to>
                                    </p:set>
                                    <p:anim to="" calcmode="lin" valueType="num">
                                      <p:cBhvr>
                                        <p:cTn id="17" dur="1" fill="hold"/>
                                        <p:tgtEl>
                                          <p:spTgt spid="259075">
                                            <p:txEl>
                                              <p:pRg st="2" end="2"/>
                                            </p:txEl>
                                          </p:spTgt>
                                        </p:tgtEl>
                                        <p:attrNameLst>
                                          <p:attrName/>
                                        </p:attrNameLst>
                                      </p:cBhvr>
                                    </p:anim>
                                  </p:childTnLst>
                                  <p:subTnLst>
                                    <p:animClr clrSpc="rgb" dir="cw">
                                      <p:cBhvr override="childStyle">
                                        <p:cTn dur="1" fill="hold" display="0" masterRel="nextClick" afterEffect="1"/>
                                        <p:tgtEl>
                                          <p:spTgt spid="25907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59075">
                                            <p:txEl>
                                              <p:pRg st="3" end="3"/>
                                            </p:txEl>
                                          </p:spTgt>
                                        </p:tgtEl>
                                        <p:attrNameLst>
                                          <p:attrName>style.visibility</p:attrName>
                                        </p:attrNameLst>
                                      </p:cBhvr>
                                      <p:to>
                                        <p:strVal val="visible"/>
                                      </p:to>
                                    </p:set>
                                    <p:anim to="" calcmode="lin" valueType="num">
                                      <p:cBhvr>
                                        <p:cTn id="22" dur="1" fill="hold"/>
                                        <p:tgtEl>
                                          <p:spTgt spid="259075">
                                            <p:txEl>
                                              <p:pRg st="3" end="3"/>
                                            </p:txEl>
                                          </p:spTgt>
                                        </p:tgtEl>
                                        <p:attrNameLst>
                                          <p:attrName/>
                                        </p:attrNameLst>
                                      </p:cBhvr>
                                    </p:anim>
                                  </p:childTnLst>
                                  <p:subTnLst>
                                    <p:animClr clrSpc="rgb" dir="cw">
                                      <p:cBhvr override="childStyle">
                                        <p:cTn dur="1" fill="hold" display="0" masterRel="nextClick" afterEffect="1"/>
                                        <p:tgtEl>
                                          <p:spTgt spid="25907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59075">
                                            <p:txEl>
                                              <p:pRg st="4" end="4"/>
                                            </p:txEl>
                                          </p:spTgt>
                                        </p:tgtEl>
                                        <p:attrNameLst>
                                          <p:attrName>style.visibility</p:attrName>
                                        </p:attrNameLst>
                                      </p:cBhvr>
                                      <p:to>
                                        <p:strVal val="visible"/>
                                      </p:to>
                                    </p:set>
                                    <p:anim to="" calcmode="lin" valueType="num">
                                      <p:cBhvr>
                                        <p:cTn id="27" dur="1" fill="hold"/>
                                        <p:tgtEl>
                                          <p:spTgt spid="259075">
                                            <p:txEl>
                                              <p:pRg st="4" end="4"/>
                                            </p:txEl>
                                          </p:spTgt>
                                        </p:tgtEl>
                                        <p:attrNameLst>
                                          <p:attrName/>
                                        </p:attrNameLst>
                                      </p:cBhvr>
                                    </p:anim>
                                  </p:childTnLst>
                                  <p:subTnLst>
                                    <p:animClr clrSpc="rgb" dir="cw">
                                      <p:cBhvr override="childStyle">
                                        <p:cTn dur="1" fill="hold" display="0" masterRel="nextClick" afterEffect="1"/>
                                        <p:tgtEl>
                                          <p:spTgt spid="25907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59075">
                                            <p:txEl>
                                              <p:pRg st="5" end="5"/>
                                            </p:txEl>
                                          </p:spTgt>
                                        </p:tgtEl>
                                        <p:attrNameLst>
                                          <p:attrName>style.visibility</p:attrName>
                                        </p:attrNameLst>
                                      </p:cBhvr>
                                      <p:to>
                                        <p:strVal val="visible"/>
                                      </p:to>
                                    </p:set>
                                    <p:anim to="" calcmode="lin" valueType="num">
                                      <p:cBhvr>
                                        <p:cTn id="32" dur="1" fill="hold"/>
                                        <p:tgtEl>
                                          <p:spTgt spid="259075">
                                            <p:txEl>
                                              <p:pRg st="5" end="5"/>
                                            </p:txEl>
                                          </p:spTgt>
                                        </p:tgtEl>
                                        <p:attrNameLst>
                                          <p:attrName/>
                                        </p:attrNameLst>
                                      </p:cBhvr>
                                    </p:anim>
                                  </p:childTnLst>
                                  <p:subTnLst>
                                    <p:animClr clrSpc="rgb" dir="cw">
                                      <p:cBhvr override="childStyle">
                                        <p:cTn dur="1" fill="hold" display="0" masterRel="nextClick" afterEffect="1"/>
                                        <p:tgtEl>
                                          <p:spTgt spid="259075">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bldLvl="2"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kumimoji="0" lang="en-US" smtClean="0"/>
              <a:t>Production Estimation</a:t>
            </a:r>
          </a:p>
        </p:txBody>
      </p:sp>
      <p:sp>
        <p:nvSpPr>
          <p:cNvPr id="260099" name="Rectangle 3"/>
          <p:cNvSpPr>
            <a:spLocks noGrp="1" noChangeArrowheads="1"/>
          </p:cNvSpPr>
          <p:nvPr>
            <p:ph type="body" sz="half" idx="1"/>
          </p:nvPr>
        </p:nvSpPr>
        <p:spPr>
          <a:xfrm>
            <a:off x="1143000" y="2590800"/>
            <a:ext cx="3810000" cy="2971800"/>
          </a:xfrm>
        </p:spPr>
        <p:txBody>
          <a:bodyPr/>
          <a:lstStyle/>
          <a:p>
            <a:r>
              <a:rPr lang="en-US" sz="2800" smtClean="0"/>
              <a:t>Classification</a:t>
            </a:r>
          </a:p>
          <a:p>
            <a:pPr lvl="1"/>
            <a:r>
              <a:rPr lang="en-US" sz="2400" smtClean="0"/>
              <a:t>Classified according to bucket size.</a:t>
            </a:r>
          </a:p>
          <a:p>
            <a:pPr lvl="1"/>
            <a:r>
              <a:rPr lang="en-US" sz="2400" smtClean="0"/>
              <a:t>Normal bucket sizes are 2½ and 5 cubic yards.</a:t>
            </a:r>
          </a:p>
        </p:txBody>
      </p:sp>
      <p:pic>
        <p:nvPicPr>
          <p:cNvPr id="198660" name="Picture 6" descr="loader"/>
          <p:cNvPicPr>
            <a:picLocks noGrp="1" noChangeAspect="1" noChangeArrowheads="1"/>
          </p:cNvPicPr>
          <p:nvPr>
            <p:ph type="clipArt" sz="half" idx="2"/>
          </p:nvPr>
        </p:nvPicPr>
        <p:blipFill>
          <a:blip r:embed="rId2" cstate="print"/>
          <a:srcRect/>
          <a:stretch>
            <a:fillRect/>
          </a:stretch>
        </p:blipFill>
        <p:spPr>
          <a:xfrm>
            <a:off x="5135563" y="2701925"/>
            <a:ext cx="3810000" cy="267335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0099">
                                            <p:txEl>
                                              <p:pRg st="0" end="0"/>
                                            </p:txEl>
                                          </p:spTgt>
                                        </p:tgtEl>
                                        <p:attrNameLst>
                                          <p:attrName>style.visibility</p:attrName>
                                        </p:attrNameLst>
                                      </p:cBhvr>
                                      <p:to>
                                        <p:strVal val="visible"/>
                                      </p:to>
                                    </p:set>
                                    <p:anim to="" calcmode="lin" valueType="num">
                                      <p:cBhvr>
                                        <p:cTn id="7" dur="1" fill="hold"/>
                                        <p:tgtEl>
                                          <p:spTgt spid="260099">
                                            <p:txEl>
                                              <p:pRg st="0" end="0"/>
                                            </p:txEl>
                                          </p:spTgt>
                                        </p:tgtEl>
                                        <p:attrNameLst>
                                          <p:attrName/>
                                        </p:attrNameLst>
                                      </p:cBhvr>
                                    </p:anim>
                                  </p:childTnLst>
                                  <p:subTnLst>
                                    <p:animClr clrSpc="rgb" dir="cw">
                                      <p:cBhvr override="childStyle">
                                        <p:cTn dur="1" fill="hold" display="0" masterRel="nextClick" afterEffect="1"/>
                                        <p:tgtEl>
                                          <p:spTgt spid="26009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0099">
                                            <p:txEl>
                                              <p:pRg st="1" end="1"/>
                                            </p:txEl>
                                          </p:spTgt>
                                        </p:tgtEl>
                                        <p:attrNameLst>
                                          <p:attrName>style.visibility</p:attrName>
                                        </p:attrNameLst>
                                      </p:cBhvr>
                                      <p:to>
                                        <p:strVal val="visible"/>
                                      </p:to>
                                    </p:set>
                                    <p:anim to="" calcmode="lin" valueType="num">
                                      <p:cBhvr>
                                        <p:cTn id="12" dur="1" fill="hold"/>
                                        <p:tgtEl>
                                          <p:spTgt spid="260099">
                                            <p:txEl>
                                              <p:pRg st="1" end="1"/>
                                            </p:txEl>
                                          </p:spTgt>
                                        </p:tgtEl>
                                        <p:attrNameLst>
                                          <p:attrName/>
                                        </p:attrNameLst>
                                      </p:cBhvr>
                                    </p:anim>
                                  </p:childTnLst>
                                  <p:subTnLst>
                                    <p:animClr clrSpc="rgb" dir="cw">
                                      <p:cBhvr override="childStyle">
                                        <p:cTn dur="1" fill="hold" display="0" masterRel="nextClick" afterEffect="1"/>
                                        <p:tgtEl>
                                          <p:spTgt spid="26009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0099">
                                            <p:txEl>
                                              <p:pRg st="2" end="2"/>
                                            </p:txEl>
                                          </p:spTgt>
                                        </p:tgtEl>
                                        <p:attrNameLst>
                                          <p:attrName>style.visibility</p:attrName>
                                        </p:attrNameLst>
                                      </p:cBhvr>
                                      <p:to>
                                        <p:strVal val="visible"/>
                                      </p:to>
                                    </p:set>
                                    <p:anim to="" calcmode="lin" valueType="num">
                                      <p:cBhvr>
                                        <p:cTn id="17" dur="1" fill="hold"/>
                                        <p:tgtEl>
                                          <p:spTgt spid="260099">
                                            <p:txEl>
                                              <p:pRg st="2" end="2"/>
                                            </p:txEl>
                                          </p:spTgt>
                                        </p:tgtEl>
                                        <p:attrNameLst>
                                          <p:attrName/>
                                        </p:attrNameLst>
                                      </p:cBhvr>
                                    </p:anim>
                                  </p:childTnLst>
                                  <p:subTnLst>
                                    <p:animClr clrSpc="rgb" dir="cw">
                                      <p:cBhvr override="childStyle">
                                        <p:cTn dur="1" fill="hold" display="0" masterRel="nextClick" afterEffect="1"/>
                                        <p:tgtEl>
                                          <p:spTgt spid="260099">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bldLvl="2"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4"/>
          <p:cNvSpPr>
            <a:spLocks noGrp="1" noChangeArrowheads="1"/>
          </p:cNvSpPr>
          <p:nvPr>
            <p:ph type="title"/>
          </p:nvPr>
        </p:nvSpPr>
        <p:spPr/>
        <p:txBody>
          <a:bodyPr/>
          <a:lstStyle/>
          <a:p>
            <a:r>
              <a:rPr lang="en-US" smtClean="0"/>
              <a:t>Production Estimation</a:t>
            </a:r>
          </a:p>
        </p:txBody>
      </p:sp>
      <p:sp>
        <p:nvSpPr>
          <p:cNvPr id="262149" name="Rectangle 5"/>
          <p:cNvSpPr>
            <a:spLocks noGrp="1" noChangeArrowheads="1"/>
          </p:cNvSpPr>
          <p:nvPr>
            <p:ph type="body" idx="1"/>
          </p:nvPr>
        </p:nvSpPr>
        <p:spPr>
          <a:xfrm>
            <a:off x="1143000" y="1676400"/>
            <a:ext cx="7772400" cy="4876800"/>
          </a:xfrm>
        </p:spPr>
        <p:txBody>
          <a:bodyPr/>
          <a:lstStyle/>
          <a:p>
            <a:r>
              <a:rPr lang="en-US" smtClean="0"/>
              <a:t>Characteristics</a:t>
            </a:r>
          </a:p>
          <a:p>
            <a:pPr lvl="1"/>
            <a:r>
              <a:rPr lang="en-US" smtClean="0"/>
              <a:t>Wheeled vehicles characterized by an attachment for lifting and loading.</a:t>
            </a:r>
          </a:p>
          <a:p>
            <a:pPr lvl="1"/>
            <a:r>
              <a:rPr lang="en-US" smtClean="0"/>
              <a:t>Most common scoop loader attachments are the shovel type bucket and the forklift.</a:t>
            </a:r>
          </a:p>
          <a:p>
            <a:pPr lvl="1"/>
            <a:r>
              <a:rPr lang="en-US" smtClean="0"/>
              <a:t>Hydraulically operated.</a:t>
            </a:r>
          </a:p>
          <a:p>
            <a:pPr lvl="1"/>
            <a:r>
              <a:rPr lang="en-US" smtClean="0"/>
              <a:t>Two types of buckets:  the general purpose and the multi-segmented bucket.</a:t>
            </a:r>
          </a:p>
          <a:p>
            <a:pPr lvl="1"/>
            <a:r>
              <a:rPr lang="en-US" smtClean="0"/>
              <a:t>The GP is a one piece bucket made of heavy duty all welded steel.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2149">
                                            <p:txEl>
                                              <p:pRg st="0" end="0"/>
                                            </p:txEl>
                                          </p:spTgt>
                                        </p:tgtEl>
                                        <p:attrNameLst>
                                          <p:attrName>style.visibility</p:attrName>
                                        </p:attrNameLst>
                                      </p:cBhvr>
                                      <p:to>
                                        <p:strVal val="visible"/>
                                      </p:to>
                                    </p:set>
                                    <p:anim to="" calcmode="lin" valueType="num">
                                      <p:cBhvr>
                                        <p:cTn id="7" dur="1" fill="hold"/>
                                        <p:tgtEl>
                                          <p:spTgt spid="262149">
                                            <p:txEl>
                                              <p:pRg st="0" end="0"/>
                                            </p:txEl>
                                          </p:spTgt>
                                        </p:tgtEl>
                                        <p:attrNameLst>
                                          <p:attrName/>
                                        </p:attrNameLst>
                                      </p:cBhvr>
                                    </p:anim>
                                  </p:childTnLst>
                                  <p:subTnLst>
                                    <p:animClr clrSpc="rgb" dir="cw">
                                      <p:cBhvr override="childStyle">
                                        <p:cTn dur="1" fill="hold" display="0" masterRel="nextClick" afterEffect="1"/>
                                        <p:tgtEl>
                                          <p:spTgt spid="26214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2149">
                                            <p:txEl>
                                              <p:pRg st="1" end="1"/>
                                            </p:txEl>
                                          </p:spTgt>
                                        </p:tgtEl>
                                        <p:attrNameLst>
                                          <p:attrName>style.visibility</p:attrName>
                                        </p:attrNameLst>
                                      </p:cBhvr>
                                      <p:to>
                                        <p:strVal val="visible"/>
                                      </p:to>
                                    </p:set>
                                    <p:anim to="" calcmode="lin" valueType="num">
                                      <p:cBhvr>
                                        <p:cTn id="12" dur="1" fill="hold"/>
                                        <p:tgtEl>
                                          <p:spTgt spid="262149">
                                            <p:txEl>
                                              <p:pRg st="1" end="1"/>
                                            </p:txEl>
                                          </p:spTgt>
                                        </p:tgtEl>
                                        <p:attrNameLst>
                                          <p:attrName/>
                                        </p:attrNameLst>
                                      </p:cBhvr>
                                    </p:anim>
                                  </p:childTnLst>
                                  <p:subTnLst>
                                    <p:animClr clrSpc="rgb" dir="cw">
                                      <p:cBhvr override="childStyle">
                                        <p:cTn dur="1" fill="hold" display="0" masterRel="nextClick" afterEffect="1"/>
                                        <p:tgtEl>
                                          <p:spTgt spid="26214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2149">
                                            <p:txEl>
                                              <p:pRg st="2" end="2"/>
                                            </p:txEl>
                                          </p:spTgt>
                                        </p:tgtEl>
                                        <p:attrNameLst>
                                          <p:attrName>style.visibility</p:attrName>
                                        </p:attrNameLst>
                                      </p:cBhvr>
                                      <p:to>
                                        <p:strVal val="visible"/>
                                      </p:to>
                                    </p:set>
                                    <p:anim to="" calcmode="lin" valueType="num">
                                      <p:cBhvr>
                                        <p:cTn id="17" dur="1" fill="hold"/>
                                        <p:tgtEl>
                                          <p:spTgt spid="262149">
                                            <p:txEl>
                                              <p:pRg st="2" end="2"/>
                                            </p:txEl>
                                          </p:spTgt>
                                        </p:tgtEl>
                                        <p:attrNameLst>
                                          <p:attrName/>
                                        </p:attrNameLst>
                                      </p:cBhvr>
                                    </p:anim>
                                  </p:childTnLst>
                                  <p:subTnLst>
                                    <p:animClr clrSpc="rgb" dir="cw">
                                      <p:cBhvr override="childStyle">
                                        <p:cTn dur="1" fill="hold" display="0" masterRel="nextClick" afterEffect="1"/>
                                        <p:tgtEl>
                                          <p:spTgt spid="26214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62149">
                                            <p:txEl>
                                              <p:pRg st="3" end="3"/>
                                            </p:txEl>
                                          </p:spTgt>
                                        </p:tgtEl>
                                        <p:attrNameLst>
                                          <p:attrName>style.visibility</p:attrName>
                                        </p:attrNameLst>
                                      </p:cBhvr>
                                      <p:to>
                                        <p:strVal val="visible"/>
                                      </p:to>
                                    </p:set>
                                    <p:anim to="" calcmode="lin" valueType="num">
                                      <p:cBhvr>
                                        <p:cTn id="22" dur="1" fill="hold"/>
                                        <p:tgtEl>
                                          <p:spTgt spid="262149">
                                            <p:txEl>
                                              <p:pRg st="3" end="3"/>
                                            </p:txEl>
                                          </p:spTgt>
                                        </p:tgtEl>
                                        <p:attrNameLst>
                                          <p:attrName/>
                                        </p:attrNameLst>
                                      </p:cBhvr>
                                    </p:anim>
                                  </p:childTnLst>
                                  <p:subTnLst>
                                    <p:animClr clrSpc="rgb" dir="cw">
                                      <p:cBhvr override="childStyle">
                                        <p:cTn dur="1" fill="hold" display="0" masterRel="nextClick" afterEffect="1"/>
                                        <p:tgtEl>
                                          <p:spTgt spid="262149">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62149">
                                            <p:txEl>
                                              <p:pRg st="4" end="4"/>
                                            </p:txEl>
                                          </p:spTgt>
                                        </p:tgtEl>
                                        <p:attrNameLst>
                                          <p:attrName>style.visibility</p:attrName>
                                        </p:attrNameLst>
                                      </p:cBhvr>
                                      <p:to>
                                        <p:strVal val="visible"/>
                                      </p:to>
                                    </p:set>
                                    <p:anim to="" calcmode="lin" valueType="num">
                                      <p:cBhvr>
                                        <p:cTn id="27" dur="1" fill="hold"/>
                                        <p:tgtEl>
                                          <p:spTgt spid="262149">
                                            <p:txEl>
                                              <p:pRg st="4" end="4"/>
                                            </p:txEl>
                                          </p:spTgt>
                                        </p:tgtEl>
                                        <p:attrNameLst>
                                          <p:attrName/>
                                        </p:attrNameLst>
                                      </p:cBhvr>
                                    </p:anim>
                                  </p:childTnLst>
                                  <p:subTnLst>
                                    <p:animClr clrSpc="rgb" dir="cw">
                                      <p:cBhvr override="childStyle">
                                        <p:cTn dur="1" fill="hold" display="0" masterRel="nextClick" afterEffect="1"/>
                                        <p:tgtEl>
                                          <p:spTgt spid="262149">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62149">
                                            <p:txEl>
                                              <p:pRg st="5" end="5"/>
                                            </p:txEl>
                                          </p:spTgt>
                                        </p:tgtEl>
                                        <p:attrNameLst>
                                          <p:attrName>style.visibility</p:attrName>
                                        </p:attrNameLst>
                                      </p:cBhvr>
                                      <p:to>
                                        <p:strVal val="visible"/>
                                      </p:to>
                                    </p:set>
                                    <p:anim to="" calcmode="lin" valueType="num">
                                      <p:cBhvr>
                                        <p:cTn id="32" dur="1" fill="hold"/>
                                        <p:tgtEl>
                                          <p:spTgt spid="262149">
                                            <p:txEl>
                                              <p:pRg st="5" end="5"/>
                                            </p:txEl>
                                          </p:spTgt>
                                        </p:tgtEl>
                                        <p:attrNameLst>
                                          <p:attrName/>
                                        </p:attrNameLst>
                                      </p:cBhvr>
                                    </p:anim>
                                  </p:childTnLst>
                                  <p:subTnLst>
                                    <p:animClr clrSpc="rgb" dir="cw">
                                      <p:cBhvr override="childStyle">
                                        <p:cTn dur="1" fill="hold" display="0" masterRel="nextClick" afterEffect="1"/>
                                        <p:tgtEl>
                                          <p:spTgt spid="262149">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build="p" bldLvl="2"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4"/>
          <p:cNvSpPr>
            <a:spLocks noGrp="1" noChangeArrowheads="1"/>
          </p:cNvSpPr>
          <p:nvPr>
            <p:ph type="title"/>
          </p:nvPr>
        </p:nvSpPr>
        <p:spPr/>
        <p:txBody>
          <a:bodyPr/>
          <a:lstStyle/>
          <a:p>
            <a:r>
              <a:rPr lang="en-US" smtClean="0"/>
              <a:t>Production Estimation</a:t>
            </a:r>
          </a:p>
        </p:txBody>
      </p:sp>
      <p:sp>
        <p:nvSpPr>
          <p:cNvPr id="263173" name="Rectangle 5"/>
          <p:cNvSpPr>
            <a:spLocks noGrp="1" noChangeArrowheads="1"/>
          </p:cNvSpPr>
          <p:nvPr>
            <p:ph type="body" idx="1"/>
          </p:nvPr>
        </p:nvSpPr>
        <p:spPr/>
        <p:txBody>
          <a:bodyPr/>
          <a:lstStyle/>
          <a:p>
            <a:pPr lvl="1"/>
            <a:r>
              <a:rPr lang="en-US" smtClean="0"/>
              <a:t>The multi-segmented bucket is a hinged jaw bucket, commonly referred to as a clamshell.</a:t>
            </a:r>
          </a:p>
          <a:p>
            <a:pPr lvl="1"/>
            <a:r>
              <a:rPr lang="en-US" smtClean="0"/>
              <a:t>The two piece bucket has many capabilities not available to the single piece.</a:t>
            </a:r>
          </a:p>
          <a:p>
            <a:pPr lvl="1"/>
            <a:r>
              <a:rPr lang="en-US" smtClean="0"/>
              <a:t>These include, clamshell, dozer, and scraper operations.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3173">
                                            <p:txEl>
                                              <p:pRg st="0" end="0"/>
                                            </p:txEl>
                                          </p:spTgt>
                                        </p:tgtEl>
                                        <p:attrNameLst>
                                          <p:attrName>style.visibility</p:attrName>
                                        </p:attrNameLst>
                                      </p:cBhvr>
                                      <p:to>
                                        <p:strVal val="visible"/>
                                      </p:to>
                                    </p:set>
                                    <p:anim to="" calcmode="lin" valueType="num">
                                      <p:cBhvr>
                                        <p:cTn id="7" dur="1" fill="hold"/>
                                        <p:tgtEl>
                                          <p:spTgt spid="263173">
                                            <p:txEl>
                                              <p:pRg st="0" end="0"/>
                                            </p:txEl>
                                          </p:spTgt>
                                        </p:tgtEl>
                                        <p:attrNameLst>
                                          <p:attrName/>
                                        </p:attrNameLst>
                                      </p:cBhvr>
                                    </p:anim>
                                  </p:childTnLst>
                                  <p:subTnLst>
                                    <p:animClr clrSpc="rgb" dir="cw">
                                      <p:cBhvr override="childStyle">
                                        <p:cTn dur="1" fill="hold" display="0" masterRel="nextClick" afterEffect="1"/>
                                        <p:tgtEl>
                                          <p:spTgt spid="26317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3173">
                                            <p:txEl>
                                              <p:pRg st="1" end="1"/>
                                            </p:txEl>
                                          </p:spTgt>
                                        </p:tgtEl>
                                        <p:attrNameLst>
                                          <p:attrName>style.visibility</p:attrName>
                                        </p:attrNameLst>
                                      </p:cBhvr>
                                      <p:to>
                                        <p:strVal val="visible"/>
                                      </p:to>
                                    </p:set>
                                    <p:anim to="" calcmode="lin" valueType="num">
                                      <p:cBhvr>
                                        <p:cTn id="12" dur="1" fill="hold"/>
                                        <p:tgtEl>
                                          <p:spTgt spid="263173">
                                            <p:txEl>
                                              <p:pRg st="1" end="1"/>
                                            </p:txEl>
                                          </p:spTgt>
                                        </p:tgtEl>
                                        <p:attrNameLst>
                                          <p:attrName/>
                                        </p:attrNameLst>
                                      </p:cBhvr>
                                    </p:anim>
                                  </p:childTnLst>
                                  <p:subTnLst>
                                    <p:animClr clrSpc="rgb" dir="cw">
                                      <p:cBhvr override="childStyle">
                                        <p:cTn dur="1" fill="hold" display="0" masterRel="nextClick" afterEffect="1"/>
                                        <p:tgtEl>
                                          <p:spTgt spid="26317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3173">
                                            <p:txEl>
                                              <p:pRg st="2" end="2"/>
                                            </p:txEl>
                                          </p:spTgt>
                                        </p:tgtEl>
                                        <p:attrNameLst>
                                          <p:attrName>style.visibility</p:attrName>
                                        </p:attrNameLst>
                                      </p:cBhvr>
                                      <p:to>
                                        <p:strVal val="visible"/>
                                      </p:to>
                                    </p:set>
                                    <p:anim to="" calcmode="lin" valueType="num">
                                      <p:cBhvr>
                                        <p:cTn id="17" dur="1" fill="hold"/>
                                        <p:tgtEl>
                                          <p:spTgt spid="263173">
                                            <p:txEl>
                                              <p:pRg st="2" end="2"/>
                                            </p:txEl>
                                          </p:spTgt>
                                        </p:tgtEl>
                                        <p:attrNameLst>
                                          <p:attrName/>
                                        </p:attrNameLst>
                                      </p:cBhvr>
                                    </p:anim>
                                  </p:childTnLst>
                                  <p:subTnLst>
                                    <p:animClr clrSpc="rgb" dir="cw">
                                      <p:cBhvr override="childStyle">
                                        <p:cTn dur="1" fill="hold" display="0" masterRel="nextClick" afterEffect="1"/>
                                        <p:tgtEl>
                                          <p:spTgt spid="26317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3" grpId="0" build="p" bldLvl="2"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143000" y="304800"/>
            <a:ext cx="7772400" cy="838200"/>
          </a:xfrm>
        </p:spPr>
        <p:txBody>
          <a:bodyPr/>
          <a:lstStyle/>
          <a:p>
            <a:r>
              <a:rPr lang="en-US" smtClean="0"/>
              <a:t>Production Estimation</a:t>
            </a:r>
          </a:p>
        </p:txBody>
      </p:sp>
      <p:sp>
        <p:nvSpPr>
          <p:cNvPr id="264195" name="Rectangle 3"/>
          <p:cNvSpPr>
            <a:spLocks noGrp="1" noChangeArrowheads="1"/>
          </p:cNvSpPr>
          <p:nvPr>
            <p:ph type="body" idx="1"/>
          </p:nvPr>
        </p:nvSpPr>
        <p:spPr>
          <a:xfrm>
            <a:off x="838200" y="1295400"/>
            <a:ext cx="8305800" cy="5562600"/>
          </a:xfrm>
        </p:spPr>
        <p:txBody>
          <a:bodyPr/>
          <a:lstStyle/>
          <a:p>
            <a:r>
              <a:rPr lang="en-US" sz="2800" smtClean="0"/>
              <a:t>Operation</a:t>
            </a:r>
          </a:p>
          <a:p>
            <a:pPr lvl="1"/>
            <a:r>
              <a:rPr lang="en-US" sz="2400" smtClean="0"/>
              <a:t>Hydraulically operated and powered by a diesel engine.</a:t>
            </a:r>
          </a:p>
          <a:p>
            <a:pPr lvl="1"/>
            <a:r>
              <a:rPr lang="en-US" sz="2400" smtClean="0"/>
              <a:t>Extremely versatile and capable of many operations.</a:t>
            </a:r>
          </a:p>
          <a:p>
            <a:pPr lvl="1"/>
            <a:r>
              <a:rPr lang="en-US" sz="2400" smtClean="0"/>
              <a:t>When working in a stockpile, the bucket should be parallel to the ground when loading and raised after penetration.</a:t>
            </a:r>
          </a:p>
          <a:p>
            <a:pPr lvl="1"/>
            <a:r>
              <a:rPr lang="en-US" sz="2400" smtClean="0"/>
              <a:t>Crowding the material will prevent spilling, and maximize loading.</a:t>
            </a:r>
          </a:p>
          <a:p>
            <a:pPr lvl="1"/>
            <a:r>
              <a:rPr lang="en-US" sz="2400" smtClean="0"/>
              <a:t>When loading trucks the “V” method should be used.</a:t>
            </a:r>
          </a:p>
          <a:p>
            <a:pPr lvl="1"/>
            <a:r>
              <a:rPr lang="en-US" sz="2400" smtClean="0"/>
              <a:t>A loader can dig excavations such as defilades and gun emplacements.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4195">
                                            <p:txEl>
                                              <p:pRg st="0" end="0"/>
                                            </p:txEl>
                                          </p:spTgt>
                                        </p:tgtEl>
                                        <p:attrNameLst>
                                          <p:attrName>style.visibility</p:attrName>
                                        </p:attrNameLst>
                                      </p:cBhvr>
                                      <p:to>
                                        <p:strVal val="visible"/>
                                      </p:to>
                                    </p:set>
                                    <p:anim to="" calcmode="lin" valueType="num">
                                      <p:cBhvr>
                                        <p:cTn id="7" dur="1" fill="hold"/>
                                        <p:tgtEl>
                                          <p:spTgt spid="264195">
                                            <p:txEl>
                                              <p:pRg st="0" end="0"/>
                                            </p:txEl>
                                          </p:spTgt>
                                        </p:tgtEl>
                                        <p:attrNameLst>
                                          <p:attrName/>
                                        </p:attrNameLst>
                                      </p:cBhvr>
                                    </p:anim>
                                  </p:childTnLst>
                                  <p:subTnLst>
                                    <p:animClr clrSpc="rgb" dir="cw">
                                      <p:cBhvr override="childStyle">
                                        <p:cTn dur="1" fill="hold" display="0" masterRel="nextClick" afterEffect="1"/>
                                        <p:tgtEl>
                                          <p:spTgt spid="26419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4195">
                                            <p:txEl>
                                              <p:pRg st="1" end="1"/>
                                            </p:txEl>
                                          </p:spTgt>
                                        </p:tgtEl>
                                        <p:attrNameLst>
                                          <p:attrName>style.visibility</p:attrName>
                                        </p:attrNameLst>
                                      </p:cBhvr>
                                      <p:to>
                                        <p:strVal val="visible"/>
                                      </p:to>
                                    </p:set>
                                    <p:anim to="" calcmode="lin" valueType="num">
                                      <p:cBhvr>
                                        <p:cTn id="12" dur="1" fill="hold"/>
                                        <p:tgtEl>
                                          <p:spTgt spid="264195">
                                            <p:txEl>
                                              <p:pRg st="1" end="1"/>
                                            </p:txEl>
                                          </p:spTgt>
                                        </p:tgtEl>
                                        <p:attrNameLst>
                                          <p:attrName/>
                                        </p:attrNameLst>
                                      </p:cBhvr>
                                    </p:anim>
                                  </p:childTnLst>
                                  <p:subTnLst>
                                    <p:animClr clrSpc="rgb" dir="cw">
                                      <p:cBhvr override="childStyle">
                                        <p:cTn dur="1" fill="hold" display="0" masterRel="nextClick" afterEffect="1"/>
                                        <p:tgtEl>
                                          <p:spTgt spid="26419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4195">
                                            <p:txEl>
                                              <p:pRg st="2" end="2"/>
                                            </p:txEl>
                                          </p:spTgt>
                                        </p:tgtEl>
                                        <p:attrNameLst>
                                          <p:attrName>style.visibility</p:attrName>
                                        </p:attrNameLst>
                                      </p:cBhvr>
                                      <p:to>
                                        <p:strVal val="visible"/>
                                      </p:to>
                                    </p:set>
                                    <p:anim to="" calcmode="lin" valueType="num">
                                      <p:cBhvr>
                                        <p:cTn id="17" dur="1" fill="hold"/>
                                        <p:tgtEl>
                                          <p:spTgt spid="264195">
                                            <p:txEl>
                                              <p:pRg st="2" end="2"/>
                                            </p:txEl>
                                          </p:spTgt>
                                        </p:tgtEl>
                                        <p:attrNameLst>
                                          <p:attrName/>
                                        </p:attrNameLst>
                                      </p:cBhvr>
                                    </p:anim>
                                  </p:childTnLst>
                                  <p:subTnLst>
                                    <p:animClr clrSpc="rgb" dir="cw">
                                      <p:cBhvr override="childStyle">
                                        <p:cTn dur="1" fill="hold" display="0" masterRel="nextClick" afterEffect="1"/>
                                        <p:tgtEl>
                                          <p:spTgt spid="26419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64195">
                                            <p:txEl>
                                              <p:pRg st="3" end="3"/>
                                            </p:txEl>
                                          </p:spTgt>
                                        </p:tgtEl>
                                        <p:attrNameLst>
                                          <p:attrName>style.visibility</p:attrName>
                                        </p:attrNameLst>
                                      </p:cBhvr>
                                      <p:to>
                                        <p:strVal val="visible"/>
                                      </p:to>
                                    </p:set>
                                    <p:anim to="" calcmode="lin" valueType="num">
                                      <p:cBhvr>
                                        <p:cTn id="22" dur="1" fill="hold"/>
                                        <p:tgtEl>
                                          <p:spTgt spid="264195">
                                            <p:txEl>
                                              <p:pRg st="3" end="3"/>
                                            </p:txEl>
                                          </p:spTgt>
                                        </p:tgtEl>
                                        <p:attrNameLst>
                                          <p:attrName/>
                                        </p:attrNameLst>
                                      </p:cBhvr>
                                    </p:anim>
                                  </p:childTnLst>
                                  <p:subTnLst>
                                    <p:animClr clrSpc="rgb" dir="cw">
                                      <p:cBhvr override="childStyle">
                                        <p:cTn dur="1" fill="hold" display="0" masterRel="nextClick" afterEffect="1"/>
                                        <p:tgtEl>
                                          <p:spTgt spid="26419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64195">
                                            <p:txEl>
                                              <p:pRg st="4" end="4"/>
                                            </p:txEl>
                                          </p:spTgt>
                                        </p:tgtEl>
                                        <p:attrNameLst>
                                          <p:attrName>style.visibility</p:attrName>
                                        </p:attrNameLst>
                                      </p:cBhvr>
                                      <p:to>
                                        <p:strVal val="visible"/>
                                      </p:to>
                                    </p:set>
                                    <p:anim to="" calcmode="lin" valueType="num">
                                      <p:cBhvr>
                                        <p:cTn id="27" dur="1" fill="hold"/>
                                        <p:tgtEl>
                                          <p:spTgt spid="264195">
                                            <p:txEl>
                                              <p:pRg st="4" end="4"/>
                                            </p:txEl>
                                          </p:spTgt>
                                        </p:tgtEl>
                                        <p:attrNameLst>
                                          <p:attrName/>
                                        </p:attrNameLst>
                                      </p:cBhvr>
                                    </p:anim>
                                  </p:childTnLst>
                                  <p:subTnLst>
                                    <p:animClr clrSpc="rgb" dir="cw">
                                      <p:cBhvr override="childStyle">
                                        <p:cTn dur="1" fill="hold" display="0" masterRel="nextClick" afterEffect="1"/>
                                        <p:tgtEl>
                                          <p:spTgt spid="26419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64195">
                                            <p:txEl>
                                              <p:pRg st="5" end="5"/>
                                            </p:txEl>
                                          </p:spTgt>
                                        </p:tgtEl>
                                        <p:attrNameLst>
                                          <p:attrName>style.visibility</p:attrName>
                                        </p:attrNameLst>
                                      </p:cBhvr>
                                      <p:to>
                                        <p:strVal val="visible"/>
                                      </p:to>
                                    </p:set>
                                    <p:anim to="" calcmode="lin" valueType="num">
                                      <p:cBhvr>
                                        <p:cTn id="32" dur="1" fill="hold"/>
                                        <p:tgtEl>
                                          <p:spTgt spid="264195">
                                            <p:txEl>
                                              <p:pRg st="5" end="5"/>
                                            </p:txEl>
                                          </p:spTgt>
                                        </p:tgtEl>
                                        <p:attrNameLst>
                                          <p:attrName/>
                                        </p:attrNameLst>
                                      </p:cBhvr>
                                    </p:anim>
                                  </p:childTnLst>
                                  <p:subTnLst>
                                    <p:animClr clrSpc="rgb" dir="cw">
                                      <p:cBhvr override="childStyle">
                                        <p:cTn dur="1" fill="hold" display="0" masterRel="nextClick" afterEffect="1"/>
                                        <p:tgtEl>
                                          <p:spTgt spid="264195">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64195">
                                            <p:txEl>
                                              <p:pRg st="6" end="6"/>
                                            </p:txEl>
                                          </p:spTgt>
                                        </p:tgtEl>
                                        <p:attrNameLst>
                                          <p:attrName>style.visibility</p:attrName>
                                        </p:attrNameLst>
                                      </p:cBhvr>
                                      <p:to>
                                        <p:strVal val="visible"/>
                                      </p:to>
                                    </p:set>
                                    <p:anim to="" calcmode="lin" valueType="num">
                                      <p:cBhvr>
                                        <p:cTn id="37" dur="1" fill="hold"/>
                                        <p:tgtEl>
                                          <p:spTgt spid="264195">
                                            <p:txEl>
                                              <p:pRg st="6" end="6"/>
                                            </p:txEl>
                                          </p:spTgt>
                                        </p:tgtEl>
                                        <p:attrNameLst>
                                          <p:attrName/>
                                        </p:attrNameLst>
                                      </p:cBhvr>
                                    </p:anim>
                                  </p:childTnLst>
                                  <p:subTnLst>
                                    <p:animClr clrSpc="rgb" dir="cw">
                                      <p:cBhvr override="childStyle">
                                        <p:cTn dur="1" fill="hold" display="0" masterRel="nextClick" afterEffect="1"/>
                                        <p:tgtEl>
                                          <p:spTgt spid="264195">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bldLvl="2"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smtClean="0"/>
              <a:t>Production Estimation</a:t>
            </a:r>
          </a:p>
        </p:txBody>
      </p:sp>
      <p:sp>
        <p:nvSpPr>
          <p:cNvPr id="265219" name="Rectangle 3"/>
          <p:cNvSpPr>
            <a:spLocks noGrp="1" noChangeArrowheads="1"/>
          </p:cNvSpPr>
          <p:nvPr>
            <p:ph type="body" idx="1"/>
          </p:nvPr>
        </p:nvSpPr>
        <p:spPr>
          <a:xfrm>
            <a:off x="914400" y="1676400"/>
            <a:ext cx="8229600" cy="4876800"/>
          </a:xfrm>
        </p:spPr>
        <p:txBody>
          <a:bodyPr/>
          <a:lstStyle/>
          <a:p>
            <a:r>
              <a:rPr lang="en-US" sz="2800" smtClean="0"/>
              <a:t>Production</a:t>
            </a:r>
          </a:p>
          <a:p>
            <a:pPr lvl="1"/>
            <a:r>
              <a:rPr lang="en-US" sz="2400" smtClean="0"/>
              <a:t>Scoop loaders are affected by numerous factors which must be considered prior to their employment.</a:t>
            </a:r>
          </a:p>
          <a:p>
            <a:pPr lvl="1"/>
            <a:r>
              <a:rPr lang="en-US" sz="2400" smtClean="0"/>
              <a:t>Among these factors are:</a:t>
            </a:r>
          </a:p>
          <a:p>
            <a:pPr lvl="1"/>
            <a:r>
              <a:rPr lang="en-US" sz="2400" smtClean="0"/>
              <a:t>Operator skill</a:t>
            </a:r>
          </a:p>
          <a:p>
            <a:pPr lvl="1"/>
            <a:r>
              <a:rPr lang="en-US" sz="2400" smtClean="0"/>
              <a:t>Extent of prior loosening of material</a:t>
            </a:r>
          </a:p>
          <a:p>
            <a:pPr lvl="1"/>
            <a:r>
              <a:rPr lang="en-US" sz="2400" smtClean="0"/>
              <a:t>Weight and volume of the material</a:t>
            </a:r>
          </a:p>
          <a:p>
            <a:pPr lvl="1"/>
            <a:r>
              <a:rPr lang="en-US" sz="2400" smtClean="0"/>
              <a:t>Slope of the operating area</a:t>
            </a:r>
          </a:p>
          <a:p>
            <a:pPr lvl="1"/>
            <a:r>
              <a:rPr lang="en-US" sz="2400" smtClean="0"/>
              <a:t>Height of material</a:t>
            </a:r>
          </a:p>
          <a:p>
            <a:pPr lvl="1"/>
            <a:r>
              <a:rPr lang="en-US" sz="2400" smtClean="0"/>
              <a:t>Climatic conditions</a:t>
            </a:r>
          </a:p>
          <a:p>
            <a:pPr lvl="1"/>
            <a:r>
              <a:rPr lang="en-US" sz="2400" smtClean="0"/>
              <a:t>Management factors.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5219">
                                            <p:txEl>
                                              <p:pRg st="0" end="0"/>
                                            </p:txEl>
                                          </p:spTgt>
                                        </p:tgtEl>
                                        <p:attrNameLst>
                                          <p:attrName>style.visibility</p:attrName>
                                        </p:attrNameLst>
                                      </p:cBhvr>
                                      <p:to>
                                        <p:strVal val="visible"/>
                                      </p:to>
                                    </p:set>
                                    <p:anim to="" calcmode="lin" valueType="num">
                                      <p:cBhvr>
                                        <p:cTn id="7" dur="1" fill="hold"/>
                                        <p:tgtEl>
                                          <p:spTgt spid="265219">
                                            <p:txEl>
                                              <p:pRg st="0" end="0"/>
                                            </p:txEl>
                                          </p:spTgt>
                                        </p:tgtEl>
                                        <p:attrNameLst>
                                          <p:attrName/>
                                        </p:attrNameLst>
                                      </p:cBhvr>
                                    </p:anim>
                                  </p:childTnLst>
                                  <p:subTnLst>
                                    <p:animClr clrSpc="rgb" dir="cw">
                                      <p:cBhvr override="childStyle">
                                        <p:cTn dur="1" fill="hold" display="0" masterRel="nextClick" afterEffect="1"/>
                                        <p:tgtEl>
                                          <p:spTgt spid="26521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5219">
                                            <p:txEl>
                                              <p:pRg st="1" end="1"/>
                                            </p:txEl>
                                          </p:spTgt>
                                        </p:tgtEl>
                                        <p:attrNameLst>
                                          <p:attrName>style.visibility</p:attrName>
                                        </p:attrNameLst>
                                      </p:cBhvr>
                                      <p:to>
                                        <p:strVal val="visible"/>
                                      </p:to>
                                    </p:set>
                                    <p:anim to="" calcmode="lin" valueType="num">
                                      <p:cBhvr>
                                        <p:cTn id="12" dur="1" fill="hold"/>
                                        <p:tgtEl>
                                          <p:spTgt spid="265219">
                                            <p:txEl>
                                              <p:pRg st="1" end="1"/>
                                            </p:txEl>
                                          </p:spTgt>
                                        </p:tgtEl>
                                        <p:attrNameLst>
                                          <p:attrName/>
                                        </p:attrNameLst>
                                      </p:cBhvr>
                                    </p:anim>
                                  </p:childTnLst>
                                  <p:subTnLst>
                                    <p:animClr clrSpc="rgb" dir="cw">
                                      <p:cBhvr override="childStyle">
                                        <p:cTn dur="1" fill="hold" display="0" masterRel="nextClick" afterEffect="1"/>
                                        <p:tgtEl>
                                          <p:spTgt spid="26521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5219">
                                            <p:txEl>
                                              <p:pRg st="2" end="2"/>
                                            </p:txEl>
                                          </p:spTgt>
                                        </p:tgtEl>
                                        <p:attrNameLst>
                                          <p:attrName>style.visibility</p:attrName>
                                        </p:attrNameLst>
                                      </p:cBhvr>
                                      <p:to>
                                        <p:strVal val="visible"/>
                                      </p:to>
                                    </p:set>
                                    <p:anim to="" calcmode="lin" valueType="num">
                                      <p:cBhvr>
                                        <p:cTn id="17" dur="1" fill="hold"/>
                                        <p:tgtEl>
                                          <p:spTgt spid="265219">
                                            <p:txEl>
                                              <p:pRg st="2" end="2"/>
                                            </p:txEl>
                                          </p:spTgt>
                                        </p:tgtEl>
                                        <p:attrNameLst>
                                          <p:attrName/>
                                        </p:attrNameLst>
                                      </p:cBhvr>
                                    </p:anim>
                                  </p:childTnLst>
                                  <p:subTnLst>
                                    <p:animClr clrSpc="rgb" dir="cw">
                                      <p:cBhvr override="childStyle">
                                        <p:cTn dur="1" fill="hold" display="0" masterRel="nextClick" afterEffect="1"/>
                                        <p:tgtEl>
                                          <p:spTgt spid="26521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65219">
                                            <p:txEl>
                                              <p:pRg st="3" end="3"/>
                                            </p:txEl>
                                          </p:spTgt>
                                        </p:tgtEl>
                                        <p:attrNameLst>
                                          <p:attrName>style.visibility</p:attrName>
                                        </p:attrNameLst>
                                      </p:cBhvr>
                                      <p:to>
                                        <p:strVal val="visible"/>
                                      </p:to>
                                    </p:set>
                                    <p:anim to="" calcmode="lin" valueType="num">
                                      <p:cBhvr>
                                        <p:cTn id="22" dur="1" fill="hold"/>
                                        <p:tgtEl>
                                          <p:spTgt spid="265219">
                                            <p:txEl>
                                              <p:pRg st="3" end="3"/>
                                            </p:txEl>
                                          </p:spTgt>
                                        </p:tgtEl>
                                        <p:attrNameLst>
                                          <p:attrName/>
                                        </p:attrNameLst>
                                      </p:cBhvr>
                                    </p:anim>
                                  </p:childTnLst>
                                  <p:subTnLst>
                                    <p:animClr clrSpc="rgb" dir="cw">
                                      <p:cBhvr override="childStyle">
                                        <p:cTn dur="1" fill="hold" display="0" masterRel="nextClick" afterEffect="1"/>
                                        <p:tgtEl>
                                          <p:spTgt spid="265219">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65219">
                                            <p:txEl>
                                              <p:pRg st="4" end="4"/>
                                            </p:txEl>
                                          </p:spTgt>
                                        </p:tgtEl>
                                        <p:attrNameLst>
                                          <p:attrName>style.visibility</p:attrName>
                                        </p:attrNameLst>
                                      </p:cBhvr>
                                      <p:to>
                                        <p:strVal val="visible"/>
                                      </p:to>
                                    </p:set>
                                    <p:anim to="" calcmode="lin" valueType="num">
                                      <p:cBhvr>
                                        <p:cTn id="27" dur="1" fill="hold"/>
                                        <p:tgtEl>
                                          <p:spTgt spid="265219">
                                            <p:txEl>
                                              <p:pRg st="4" end="4"/>
                                            </p:txEl>
                                          </p:spTgt>
                                        </p:tgtEl>
                                        <p:attrNameLst>
                                          <p:attrName/>
                                        </p:attrNameLst>
                                      </p:cBhvr>
                                    </p:anim>
                                  </p:childTnLst>
                                  <p:subTnLst>
                                    <p:animClr clrSpc="rgb" dir="cw">
                                      <p:cBhvr override="childStyle">
                                        <p:cTn dur="1" fill="hold" display="0" masterRel="nextClick" afterEffect="1"/>
                                        <p:tgtEl>
                                          <p:spTgt spid="265219">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65219">
                                            <p:txEl>
                                              <p:pRg st="5" end="5"/>
                                            </p:txEl>
                                          </p:spTgt>
                                        </p:tgtEl>
                                        <p:attrNameLst>
                                          <p:attrName>style.visibility</p:attrName>
                                        </p:attrNameLst>
                                      </p:cBhvr>
                                      <p:to>
                                        <p:strVal val="visible"/>
                                      </p:to>
                                    </p:set>
                                    <p:anim to="" calcmode="lin" valueType="num">
                                      <p:cBhvr>
                                        <p:cTn id="32" dur="1" fill="hold"/>
                                        <p:tgtEl>
                                          <p:spTgt spid="265219">
                                            <p:txEl>
                                              <p:pRg st="5" end="5"/>
                                            </p:txEl>
                                          </p:spTgt>
                                        </p:tgtEl>
                                        <p:attrNameLst>
                                          <p:attrName/>
                                        </p:attrNameLst>
                                      </p:cBhvr>
                                    </p:anim>
                                  </p:childTnLst>
                                  <p:subTnLst>
                                    <p:animClr clrSpc="rgb" dir="cw">
                                      <p:cBhvr override="childStyle">
                                        <p:cTn dur="1" fill="hold" display="0" masterRel="nextClick" afterEffect="1"/>
                                        <p:tgtEl>
                                          <p:spTgt spid="265219">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65219">
                                            <p:txEl>
                                              <p:pRg st="6" end="6"/>
                                            </p:txEl>
                                          </p:spTgt>
                                        </p:tgtEl>
                                        <p:attrNameLst>
                                          <p:attrName>style.visibility</p:attrName>
                                        </p:attrNameLst>
                                      </p:cBhvr>
                                      <p:to>
                                        <p:strVal val="visible"/>
                                      </p:to>
                                    </p:set>
                                    <p:anim to="" calcmode="lin" valueType="num">
                                      <p:cBhvr>
                                        <p:cTn id="37" dur="1" fill="hold"/>
                                        <p:tgtEl>
                                          <p:spTgt spid="265219">
                                            <p:txEl>
                                              <p:pRg st="6" end="6"/>
                                            </p:txEl>
                                          </p:spTgt>
                                        </p:tgtEl>
                                        <p:attrNameLst>
                                          <p:attrName/>
                                        </p:attrNameLst>
                                      </p:cBhvr>
                                    </p:anim>
                                  </p:childTnLst>
                                  <p:subTnLst>
                                    <p:animClr clrSpc="rgb" dir="cw">
                                      <p:cBhvr override="childStyle">
                                        <p:cTn dur="1" fill="hold" display="0" masterRel="nextClick" afterEffect="1"/>
                                        <p:tgtEl>
                                          <p:spTgt spid="265219">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265219">
                                            <p:txEl>
                                              <p:pRg st="7" end="7"/>
                                            </p:txEl>
                                          </p:spTgt>
                                        </p:tgtEl>
                                        <p:attrNameLst>
                                          <p:attrName>style.visibility</p:attrName>
                                        </p:attrNameLst>
                                      </p:cBhvr>
                                      <p:to>
                                        <p:strVal val="visible"/>
                                      </p:to>
                                    </p:set>
                                    <p:anim to="" calcmode="lin" valueType="num">
                                      <p:cBhvr>
                                        <p:cTn id="42" dur="1" fill="hold"/>
                                        <p:tgtEl>
                                          <p:spTgt spid="265219">
                                            <p:txEl>
                                              <p:pRg st="7" end="7"/>
                                            </p:txEl>
                                          </p:spTgt>
                                        </p:tgtEl>
                                        <p:attrNameLst>
                                          <p:attrName/>
                                        </p:attrNameLst>
                                      </p:cBhvr>
                                    </p:anim>
                                  </p:childTnLst>
                                  <p:subTnLst>
                                    <p:animClr clrSpc="rgb" dir="cw">
                                      <p:cBhvr override="childStyle">
                                        <p:cTn dur="1" fill="hold" display="0" masterRel="nextClick" afterEffect="1"/>
                                        <p:tgtEl>
                                          <p:spTgt spid="265219">
                                            <p:txEl>
                                              <p:pRg st="7" end="7"/>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265219">
                                            <p:txEl>
                                              <p:pRg st="8" end="8"/>
                                            </p:txEl>
                                          </p:spTgt>
                                        </p:tgtEl>
                                        <p:attrNameLst>
                                          <p:attrName>style.visibility</p:attrName>
                                        </p:attrNameLst>
                                      </p:cBhvr>
                                      <p:to>
                                        <p:strVal val="visible"/>
                                      </p:to>
                                    </p:set>
                                    <p:anim to="" calcmode="lin" valueType="num">
                                      <p:cBhvr>
                                        <p:cTn id="47" dur="1" fill="hold"/>
                                        <p:tgtEl>
                                          <p:spTgt spid="265219">
                                            <p:txEl>
                                              <p:pRg st="8" end="8"/>
                                            </p:txEl>
                                          </p:spTgt>
                                        </p:tgtEl>
                                        <p:attrNameLst>
                                          <p:attrName/>
                                        </p:attrNameLst>
                                      </p:cBhvr>
                                    </p:anim>
                                  </p:childTnLst>
                                  <p:subTnLst>
                                    <p:animClr clrSpc="rgb" dir="cw">
                                      <p:cBhvr override="childStyle">
                                        <p:cTn dur="1" fill="hold" display="0" masterRel="nextClick" afterEffect="1"/>
                                        <p:tgtEl>
                                          <p:spTgt spid="265219">
                                            <p:txEl>
                                              <p:pRg st="8" end="8"/>
                                            </p:txEl>
                                          </p:spTgt>
                                        </p:tgtEl>
                                        <p:attrNameLst>
                                          <p:attrName>ppt_c</p:attrName>
                                        </p:attrNameLst>
                                      </p:cBhvr>
                                      <p:to>
                                        <a:srgbClr val="B2B2B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265219">
                                            <p:txEl>
                                              <p:pRg st="9" end="9"/>
                                            </p:txEl>
                                          </p:spTgt>
                                        </p:tgtEl>
                                        <p:attrNameLst>
                                          <p:attrName>style.visibility</p:attrName>
                                        </p:attrNameLst>
                                      </p:cBhvr>
                                      <p:to>
                                        <p:strVal val="visible"/>
                                      </p:to>
                                    </p:set>
                                    <p:anim to="" calcmode="lin" valueType="num">
                                      <p:cBhvr>
                                        <p:cTn id="52" dur="1" fill="hold"/>
                                        <p:tgtEl>
                                          <p:spTgt spid="265219">
                                            <p:txEl>
                                              <p:pRg st="9" end="9"/>
                                            </p:txEl>
                                          </p:spTgt>
                                        </p:tgtEl>
                                        <p:attrNameLst>
                                          <p:attrName/>
                                        </p:attrNameLst>
                                      </p:cBhvr>
                                    </p:anim>
                                  </p:childTnLst>
                                  <p:subTnLst>
                                    <p:animClr clrSpc="rgb" dir="cw">
                                      <p:cBhvr override="childStyle">
                                        <p:cTn dur="1" fill="hold" display="0" masterRel="nextClick" afterEffect="1"/>
                                        <p:tgtEl>
                                          <p:spTgt spid="265219">
                                            <p:txEl>
                                              <p:pRg st="9" end="9"/>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bldLvl="2"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smtClean="0"/>
              <a:t>Production Estimation</a:t>
            </a:r>
          </a:p>
        </p:txBody>
      </p:sp>
      <p:sp>
        <p:nvSpPr>
          <p:cNvPr id="266243" name="Rectangle 3"/>
          <p:cNvSpPr>
            <a:spLocks noGrp="1" noChangeArrowheads="1"/>
          </p:cNvSpPr>
          <p:nvPr>
            <p:ph type="body" sz="half" idx="1"/>
          </p:nvPr>
        </p:nvSpPr>
        <p:spPr/>
        <p:txBody>
          <a:bodyPr/>
          <a:lstStyle/>
          <a:p>
            <a:r>
              <a:rPr lang="en-US" sz="2800" smtClean="0"/>
              <a:t>The Marine Corps has 2 scoop loaders in the system.</a:t>
            </a:r>
          </a:p>
          <a:p>
            <a:pPr lvl="1"/>
            <a:r>
              <a:rPr lang="en-US" sz="2400" smtClean="0"/>
              <a:t>MC1155E</a:t>
            </a:r>
          </a:p>
          <a:p>
            <a:pPr lvl="1"/>
            <a:r>
              <a:rPr lang="en-US" sz="2400" smtClean="0"/>
              <a:t>624KR TRAM</a:t>
            </a:r>
          </a:p>
          <a:p>
            <a:pPr lvl="1"/>
            <a:r>
              <a:rPr lang="en-US" sz="2400" smtClean="0"/>
              <a:t>The  420DV can also be used.</a:t>
            </a:r>
          </a:p>
          <a:p>
            <a:r>
              <a:rPr lang="en-US" sz="2800" smtClean="0"/>
              <a:t>Estimating using the following formula:</a:t>
            </a:r>
          </a:p>
        </p:txBody>
      </p:sp>
      <p:pic>
        <p:nvPicPr>
          <p:cNvPr id="203780" name="Picture 7" descr="TALK1"/>
          <p:cNvPicPr>
            <a:picLocks noGrp="1" noChangeAspect="1" noChangeArrowheads="1"/>
          </p:cNvPicPr>
          <p:nvPr>
            <p:ph type="clipArt" sz="half" idx="2"/>
          </p:nvPr>
        </p:nvPicPr>
        <p:blipFill>
          <a:blip r:embed="rId2" cstate="print"/>
          <a:srcRect/>
          <a:stretch>
            <a:fillRect/>
          </a:stretch>
        </p:blipFill>
        <p:spPr>
          <a:xfrm>
            <a:off x="6318250" y="1981200"/>
            <a:ext cx="1443038"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6243">
                                            <p:txEl>
                                              <p:pRg st="0" end="0"/>
                                            </p:txEl>
                                          </p:spTgt>
                                        </p:tgtEl>
                                        <p:attrNameLst>
                                          <p:attrName>style.visibility</p:attrName>
                                        </p:attrNameLst>
                                      </p:cBhvr>
                                      <p:to>
                                        <p:strVal val="visible"/>
                                      </p:to>
                                    </p:set>
                                    <p:anim to="" calcmode="lin" valueType="num">
                                      <p:cBhvr>
                                        <p:cTn id="7" dur="1" fill="hold"/>
                                        <p:tgtEl>
                                          <p:spTgt spid="266243">
                                            <p:txEl>
                                              <p:pRg st="0" end="0"/>
                                            </p:txEl>
                                          </p:spTgt>
                                        </p:tgtEl>
                                        <p:attrNameLst>
                                          <p:attrName/>
                                        </p:attrNameLst>
                                      </p:cBhvr>
                                    </p:anim>
                                  </p:childTnLst>
                                  <p:subTnLst>
                                    <p:animClr clrSpc="rgb" dir="cw">
                                      <p:cBhvr override="childStyle">
                                        <p:cTn dur="1" fill="hold" display="0" masterRel="nextClick" afterEffect="1"/>
                                        <p:tgtEl>
                                          <p:spTgt spid="26624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6243">
                                            <p:txEl>
                                              <p:pRg st="1" end="1"/>
                                            </p:txEl>
                                          </p:spTgt>
                                        </p:tgtEl>
                                        <p:attrNameLst>
                                          <p:attrName>style.visibility</p:attrName>
                                        </p:attrNameLst>
                                      </p:cBhvr>
                                      <p:to>
                                        <p:strVal val="visible"/>
                                      </p:to>
                                    </p:set>
                                    <p:anim to="" calcmode="lin" valueType="num">
                                      <p:cBhvr>
                                        <p:cTn id="12" dur="1" fill="hold"/>
                                        <p:tgtEl>
                                          <p:spTgt spid="266243">
                                            <p:txEl>
                                              <p:pRg st="1" end="1"/>
                                            </p:txEl>
                                          </p:spTgt>
                                        </p:tgtEl>
                                        <p:attrNameLst>
                                          <p:attrName/>
                                        </p:attrNameLst>
                                      </p:cBhvr>
                                    </p:anim>
                                  </p:childTnLst>
                                  <p:subTnLst>
                                    <p:animClr clrSpc="rgb" dir="cw">
                                      <p:cBhvr override="childStyle">
                                        <p:cTn dur="1" fill="hold" display="0" masterRel="nextClick" afterEffect="1"/>
                                        <p:tgtEl>
                                          <p:spTgt spid="26624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66243">
                                            <p:txEl>
                                              <p:pRg st="2" end="2"/>
                                            </p:txEl>
                                          </p:spTgt>
                                        </p:tgtEl>
                                        <p:attrNameLst>
                                          <p:attrName>style.visibility</p:attrName>
                                        </p:attrNameLst>
                                      </p:cBhvr>
                                      <p:to>
                                        <p:strVal val="visible"/>
                                      </p:to>
                                    </p:set>
                                    <p:anim to="" calcmode="lin" valueType="num">
                                      <p:cBhvr>
                                        <p:cTn id="17" dur="1" fill="hold"/>
                                        <p:tgtEl>
                                          <p:spTgt spid="266243">
                                            <p:txEl>
                                              <p:pRg st="2" end="2"/>
                                            </p:txEl>
                                          </p:spTgt>
                                        </p:tgtEl>
                                        <p:attrNameLst>
                                          <p:attrName/>
                                        </p:attrNameLst>
                                      </p:cBhvr>
                                    </p:anim>
                                  </p:childTnLst>
                                  <p:subTnLst>
                                    <p:animClr clrSpc="rgb" dir="cw">
                                      <p:cBhvr override="childStyle">
                                        <p:cTn dur="1" fill="hold" display="0" masterRel="nextClick" afterEffect="1"/>
                                        <p:tgtEl>
                                          <p:spTgt spid="26624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66243">
                                            <p:txEl>
                                              <p:pRg st="3" end="3"/>
                                            </p:txEl>
                                          </p:spTgt>
                                        </p:tgtEl>
                                        <p:attrNameLst>
                                          <p:attrName>style.visibility</p:attrName>
                                        </p:attrNameLst>
                                      </p:cBhvr>
                                      <p:to>
                                        <p:strVal val="visible"/>
                                      </p:to>
                                    </p:set>
                                    <p:anim to="" calcmode="lin" valueType="num">
                                      <p:cBhvr>
                                        <p:cTn id="22" dur="1" fill="hold"/>
                                        <p:tgtEl>
                                          <p:spTgt spid="266243">
                                            <p:txEl>
                                              <p:pRg st="3" end="3"/>
                                            </p:txEl>
                                          </p:spTgt>
                                        </p:tgtEl>
                                        <p:attrNameLst>
                                          <p:attrName/>
                                        </p:attrNameLst>
                                      </p:cBhvr>
                                    </p:anim>
                                  </p:childTnLst>
                                  <p:subTnLst>
                                    <p:animClr clrSpc="rgb" dir="cw">
                                      <p:cBhvr override="childStyle">
                                        <p:cTn dur="1" fill="hold" display="0" masterRel="nextClick" afterEffect="1"/>
                                        <p:tgtEl>
                                          <p:spTgt spid="266243">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66243">
                                            <p:txEl>
                                              <p:pRg st="4" end="4"/>
                                            </p:txEl>
                                          </p:spTgt>
                                        </p:tgtEl>
                                        <p:attrNameLst>
                                          <p:attrName>style.visibility</p:attrName>
                                        </p:attrNameLst>
                                      </p:cBhvr>
                                      <p:to>
                                        <p:strVal val="visible"/>
                                      </p:to>
                                    </p:set>
                                    <p:anim to="" calcmode="lin" valueType="num">
                                      <p:cBhvr>
                                        <p:cTn id="27" dur="1" fill="hold"/>
                                        <p:tgtEl>
                                          <p:spTgt spid="266243">
                                            <p:txEl>
                                              <p:pRg st="4" end="4"/>
                                            </p:txEl>
                                          </p:spTgt>
                                        </p:tgtEl>
                                        <p:attrNameLst>
                                          <p:attrName/>
                                        </p:attrNameLst>
                                      </p:cBhvr>
                                    </p:anim>
                                  </p:childTnLst>
                                  <p:subTnLst>
                                    <p:animClr clrSpc="rgb" dir="cw">
                                      <p:cBhvr override="childStyle">
                                        <p:cTn dur="1" fill="hold" display="0" masterRel="nextClick" afterEffect="1"/>
                                        <p:tgtEl>
                                          <p:spTgt spid="266243">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bldLvl="2"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371600" y="228600"/>
            <a:ext cx="7772400" cy="762000"/>
          </a:xfrm>
        </p:spPr>
        <p:txBody>
          <a:bodyPr/>
          <a:lstStyle/>
          <a:p>
            <a:r>
              <a:rPr lang="en-US" smtClean="0"/>
              <a:t>Production Estimation</a:t>
            </a:r>
          </a:p>
        </p:txBody>
      </p:sp>
      <p:sp>
        <p:nvSpPr>
          <p:cNvPr id="268291" name="Rectangle 3"/>
          <p:cNvSpPr>
            <a:spLocks noGrp="1" noChangeArrowheads="1"/>
          </p:cNvSpPr>
          <p:nvPr>
            <p:ph type="body" idx="1"/>
          </p:nvPr>
        </p:nvSpPr>
        <p:spPr>
          <a:xfrm>
            <a:off x="838200" y="1066800"/>
            <a:ext cx="8305800" cy="5562600"/>
          </a:xfrm>
        </p:spPr>
        <p:txBody>
          <a:bodyPr/>
          <a:lstStyle/>
          <a:p>
            <a:r>
              <a:rPr lang="en-US" smtClean="0"/>
              <a:t>Step #1:  </a:t>
            </a:r>
            <a:r>
              <a:rPr lang="en-US" b="1" i="1" smtClean="0"/>
              <a:t>Determine Basic (Maximum) Production</a:t>
            </a:r>
          </a:p>
          <a:p>
            <a:pPr lvl="1"/>
            <a:r>
              <a:rPr lang="en-US" u="sng" smtClean="0"/>
              <a:t>Bucket size (CY) x Secs. working/hour</a:t>
            </a:r>
            <a:endParaRPr lang="en-US" smtClean="0"/>
          </a:p>
          <a:p>
            <a:pPr lvl="1">
              <a:buFontTx/>
              <a:buChar char=" "/>
            </a:pPr>
            <a:r>
              <a:rPr lang="en-US" smtClean="0"/>
              <a:t>          Loader cycle time (Secs.)                =</a:t>
            </a:r>
          </a:p>
          <a:p>
            <a:pPr lvl="1">
              <a:buFontTx/>
              <a:buChar char=" "/>
            </a:pPr>
            <a:r>
              <a:rPr lang="en-US" smtClean="0"/>
              <a:t> 			     </a:t>
            </a:r>
            <a:r>
              <a:rPr lang="en-US" smtClean="0">
                <a:solidFill>
                  <a:srgbClr val="FF3300"/>
                </a:solidFill>
              </a:rPr>
              <a:t>Basic Production (LCYPH)</a:t>
            </a:r>
            <a:endParaRPr lang="en-US" smtClean="0"/>
          </a:p>
          <a:p>
            <a:pPr lvl="1"/>
            <a:r>
              <a:rPr lang="en-US" smtClean="0"/>
              <a:t>Note:  you can find the seconds you are working per hour by multiplying the minutes you are working per hour by 60.</a:t>
            </a:r>
          </a:p>
          <a:p>
            <a:pPr lvl="1"/>
            <a:r>
              <a:rPr lang="en-US" smtClean="0"/>
              <a:t>Example:</a:t>
            </a:r>
          </a:p>
          <a:p>
            <a:pPr lvl="1">
              <a:buFontTx/>
              <a:buChar char=" "/>
            </a:pPr>
            <a:r>
              <a:rPr lang="en-US" u="sng" smtClean="0"/>
              <a:t>2.5 x 3,600</a:t>
            </a:r>
            <a:endParaRPr lang="en-US" smtClean="0"/>
          </a:p>
          <a:p>
            <a:pPr lvl="1">
              <a:buFontTx/>
              <a:buChar char=" "/>
            </a:pPr>
            <a:r>
              <a:rPr lang="en-US" smtClean="0"/>
              <a:t>      35           =  257.14 or </a:t>
            </a:r>
            <a:r>
              <a:rPr lang="en-US" smtClean="0">
                <a:solidFill>
                  <a:srgbClr val="FF3300"/>
                </a:solidFill>
              </a:rPr>
              <a:t>257 LCYPH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82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82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82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82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82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829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829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829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68291">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bldLvl="2"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143000" y="457200"/>
            <a:ext cx="7772400" cy="685800"/>
          </a:xfrm>
        </p:spPr>
        <p:txBody>
          <a:bodyPr/>
          <a:lstStyle/>
          <a:p>
            <a:r>
              <a:rPr lang="en-US" smtClean="0"/>
              <a:t>Production Estimation</a:t>
            </a:r>
          </a:p>
        </p:txBody>
      </p:sp>
      <p:sp>
        <p:nvSpPr>
          <p:cNvPr id="269315" name="Rectangle 3"/>
          <p:cNvSpPr>
            <a:spLocks noGrp="1" noChangeArrowheads="1"/>
          </p:cNvSpPr>
          <p:nvPr>
            <p:ph type="body" idx="1"/>
          </p:nvPr>
        </p:nvSpPr>
        <p:spPr>
          <a:xfrm>
            <a:off x="838200" y="1447800"/>
            <a:ext cx="8305800" cy="5410200"/>
          </a:xfrm>
        </p:spPr>
        <p:txBody>
          <a:bodyPr/>
          <a:lstStyle/>
          <a:p>
            <a:r>
              <a:rPr lang="en-US" smtClean="0"/>
              <a:t>Step #2:  </a:t>
            </a:r>
            <a:r>
              <a:rPr lang="en-US" b="1" i="1" smtClean="0"/>
              <a:t>Determine Efficiency Factor (Table 17-5)</a:t>
            </a:r>
          </a:p>
          <a:p>
            <a:pPr lvl="1"/>
            <a:r>
              <a:rPr lang="en-US" smtClean="0"/>
              <a:t>Efficiency depends on both job conditions and management conditions.</a:t>
            </a:r>
          </a:p>
          <a:p>
            <a:pPr lvl="1"/>
            <a:r>
              <a:rPr lang="en-US" smtClean="0"/>
              <a:t>To arrive at an efficiency factor, these conditions must be subjectively evaluated.</a:t>
            </a:r>
          </a:p>
          <a:p>
            <a:pPr lvl="1"/>
            <a:r>
              <a:rPr lang="en-US" smtClean="0"/>
              <a:t>Job Factors - the physical conditions that affect the production rate of specific jobs, other than the type of material to be handled.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 calcmode="lin" valueType="num">
                                      <p:cBhvr additive="base">
                                        <p:cTn id="7" dur="500" fill="hold"/>
                                        <p:tgtEl>
                                          <p:spTgt spid="269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931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931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9315">
                                            <p:txEl>
                                              <p:pRg st="1" end="1"/>
                                            </p:txEl>
                                          </p:spTgt>
                                        </p:tgtEl>
                                        <p:attrNameLst>
                                          <p:attrName>style.visibility</p:attrName>
                                        </p:attrNameLst>
                                      </p:cBhvr>
                                      <p:to>
                                        <p:strVal val="visible"/>
                                      </p:to>
                                    </p:set>
                                    <p:anim calcmode="lin" valueType="num">
                                      <p:cBhvr additive="base">
                                        <p:cTn id="13" dur="500" fill="hold"/>
                                        <p:tgtEl>
                                          <p:spTgt spid="269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931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931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9315">
                                            <p:txEl>
                                              <p:pRg st="2" end="2"/>
                                            </p:txEl>
                                          </p:spTgt>
                                        </p:tgtEl>
                                        <p:attrNameLst>
                                          <p:attrName>style.visibility</p:attrName>
                                        </p:attrNameLst>
                                      </p:cBhvr>
                                      <p:to>
                                        <p:strVal val="visible"/>
                                      </p:to>
                                    </p:set>
                                    <p:anim calcmode="lin" valueType="num">
                                      <p:cBhvr additive="base">
                                        <p:cTn id="19"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31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9315">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9315">
                                            <p:txEl>
                                              <p:pRg st="3" end="3"/>
                                            </p:txEl>
                                          </p:spTgt>
                                        </p:tgtEl>
                                        <p:attrNameLst>
                                          <p:attrName>style.visibility</p:attrName>
                                        </p:attrNameLst>
                                      </p:cBhvr>
                                      <p:to>
                                        <p:strVal val="visible"/>
                                      </p:to>
                                    </p:set>
                                    <p:anim calcmode="lin" valueType="num">
                                      <p:cBhvr additive="base">
                                        <p:cTn id="25" dur="500" fill="hold"/>
                                        <p:tgtEl>
                                          <p:spTgt spid="269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931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69315">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bldLvl="2"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mtClean="0"/>
              <a:t>Production Estimation</a:t>
            </a:r>
          </a:p>
        </p:txBody>
      </p:sp>
      <p:sp>
        <p:nvSpPr>
          <p:cNvPr id="270339" name="Rectangle 3"/>
          <p:cNvSpPr>
            <a:spLocks noGrp="1" noChangeArrowheads="1"/>
          </p:cNvSpPr>
          <p:nvPr>
            <p:ph type="body" idx="1"/>
          </p:nvPr>
        </p:nvSpPr>
        <p:spPr/>
        <p:txBody>
          <a:bodyPr/>
          <a:lstStyle/>
          <a:p>
            <a:r>
              <a:rPr lang="en-US" sz="2800" i="1" smtClean="0"/>
              <a:t>Job Factors to Consider:</a:t>
            </a:r>
            <a:endParaRPr lang="en-US" i="1" smtClean="0"/>
          </a:p>
          <a:p>
            <a:pPr lvl="1"/>
            <a:r>
              <a:rPr lang="en-US" sz="2400" smtClean="0"/>
              <a:t>Topography and work dimensions, including depth of cut and amount of movement required.</a:t>
            </a:r>
          </a:p>
          <a:p>
            <a:pPr lvl="1"/>
            <a:r>
              <a:rPr lang="en-US" sz="2400" smtClean="0"/>
              <a:t>Surface and weather conditions, including the season of the year and drainage conditions.</a:t>
            </a:r>
          </a:p>
          <a:p>
            <a:pPr lvl="1"/>
            <a:r>
              <a:rPr lang="en-US" sz="2400" smtClean="0"/>
              <a:t>Specifications that control handling of work or indicate the operational sequence.</a:t>
            </a:r>
          </a:p>
          <a:p>
            <a:pPr lvl="1"/>
            <a:r>
              <a:rPr lang="en-US" sz="2400" smtClean="0"/>
              <a:t>Equipment maintenance, and directing personnel.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 calcmode="lin" valueType="num">
                                      <p:cBhvr additive="base">
                                        <p:cTn id="7" dur="500" fill="hold"/>
                                        <p:tgtEl>
                                          <p:spTgt spid="270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03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033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0339">
                                            <p:txEl>
                                              <p:pRg st="1" end="1"/>
                                            </p:txEl>
                                          </p:spTgt>
                                        </p:tgtEl>
                                        <p:attrNameLst>
                                          <p:attrName>style.visibility</p:attrName>
                                        </p:attrNameLst>
                                      </p:cBhvr>
                                      <p:to>
                                        <p:strVal val="visible"/>
                                      </p:to>
                                    </p:set>
                                    <p:anim calcmode="lin" valueType="num">
                                      <p:cBhvr additive="base">
                                        <p:cTn id="13" dur="500" fill="hold"/>
                                        <p:tgtEl>
                                          <p:spTgt spid="270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03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033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0339">
                                            <p:txEl>
                                              <p:pRg st="2" end="2"/>
                                            </p:txEl>
                                          </p:spTgt>
                                        </p:tgtEl>
                                        <p:attrNameLst>
                                          <p:attrName>style.visibility</p:attrName>
                                        </p:attrNameLst>
                                      </p:cBhvr>
                                      <p:to>
                                        <p:strVal val="visible"/>
                                      </p:to>
                                    </p:set>
                                    <p:anim calcmode="lin" valueType="num">
                                      <p:cBhvr additive="base">
                                        <p:cTn id="19" dur="500" fill="hold"/>
                                        <p:tgtEl>
                                          <p:spTgt spid="270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03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033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0339">
                                            <p:txEl>
                                              <p:pRg st="3" end="3"/>
                                            </p:txEl>
                                          </p:spTgt>
                                        </p:tgtEl>
                                        <p:attrNameLst>
                                          <p:attrName>style.visibility</p:attrName>
                                        </p:attrNameLst>
                                      </p:cBhvr>
                                      <p:to>
                                        <p:strVal val="visible"/>
                                      </p:to>
                                    </p:set>
                                    <p:anim calcmode="lin" valueType="num">
                                      <p:cBhvr additive="base">
                                        <p:cTn id="25" dur="500" fill="hold"/>
                                        <p:tgtEl>
                                          <p:spTgt spid="270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033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0339">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0339">
                                            <p:txEl>
                                              <p:pRg st="4" end="4"/>
                                            </p:txEl>
                                          </p:spTgt>
                                        </p:tgtEl>
                                        <p:attrNameLst>
                                          <p:attrName>style.visibility</p:attrName>
                                        </p:attrNameLst>
                                      </p:cBhvr>
                                      <p:to>
                                        <p:strVal val="visible"/>
                                      </p:to>
                                    </p:set>
                                    <p:anim calcmode="lin" valueType="num">
                                      <p:cBhvr additive="base">
                                        <p:cTn id="31" dur="500" fill="hold"/>
                                        <p:tgtEl>
                                          <p:spTgt spid="2703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033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0339">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Production Time</a:t>
            </a:r>
          </a:p>
        </p:txBody>
      </p:sp>
      <p:sp>
        <p:nvSpPr>
          <p:cNvPr id="41987" name="Rectangle 3"/>
          <p:cNvSpPr>
            <a:spLocks noGrp="1" noChangeArrowheads="1"/>
          </p:cNvSpPr>
          <p:nvPr>
            <p:ph type="body" sz="half" idx="1"/>
          </p:nvPr>
        </p:nvSpPr>
        <p:spPr/>
        <p:txBody>
          <a:bodyPr/>
          <a:lstStyle/>
          <a:p>
            <a:r>
              <a:rPr lang="en-US" smtClean="0"/>
              <a:t>Each piece of equipment has its own production formula.</a:t>
            </a:r>
          </a:p>
          <a:p>
            <a:r>
              <a:rPr lang="en-US" smtClean="0"/>
              <a:t>Basic Formulas</a:t>
            </a:r>
          </a:p>
          <a:p>
            <a:r>
              <a:rPr lang="en-US" smtClean="0"/>
              <a:t>Cubic Yards Per Hour </a:t>
            </a:r>
            <a:r>
              <a:rPr lang="en-US" smtClean="0">
                <a:solidFill>
                  <a:srgbClr val="FF3300"/>
                </a:solidFill>
              </a:rPr>
              <a:t>(CYPH)</a:t>
            </a:r>
            <a:endParaRPr lang="en-US" smtClean="0"/>
          </a:p>
        </p:txBody>
      </p:sp>
      <p:sp>
        <p:nvSpPr>
          <p:cNvPr id="41990" name="Rectangle 6"/>
          <p:cNvSpPr>
            <a:spLocks noGrp="1" noChangeArrowheads="1"/>
          </p:cNvSpPr>
          <p:nvPr>
            <p:ph type="body" sz="half" idx="2"/>
          </p:nvPr>
        </p:nvSpPr>
        <p:spPr/>
        <p:txBody>
          <a:bodyPr/>
          <a:lstStyle/>
          <a:p>
            <a:r>
              <a:rPr lang="en-US" sz="2400" smtClean="0"/>
              <a:t>Loose Cubic Yards/Hour </a:t>
            </a:r>
            <a:r>
              <a:rPr lang="en-US" sz="2400" smtClean="0">
                <a:solidFill>
                  <a:srgbClr val="FF3300"/>
                </a:solidFill>
              </a:rPr>
              <a:t>(LCYPH)</a:t>
            </a:r>
            <a:endParaRPr lang="en-US" sz="2400" smtClean="0"/>
          </a:p>
          <a:p>
            <a:endParaRPr lang="en-US" sz="2400" smtClean="0"/>
          </a:p>
          <a:p>
            <a:r>
              <a:rPr lang="en-US" sz="2400" smtClean="0"/>
              <a:t>Bank Cubic Yards/Hour </a:t>
            </a:r>
            <a:r>
              <a:rPr lang="en-US" sz="2400" smtClean="0">
                <a:solidFill>
                  <a:srgbClr val="FF3300"/>
                </a:solidFill>
              </a:rPr>
              <a:t>(BCYPH)</a:t>
            </a:r>
          </a:p>
          <a:p>
            <a:endParaRPr lang="en-US" sz="2400" smtClean="0"/>
          </a:p>
          <a:p>
            <a:r>
              <a:rPr lang="en-US" sz="2400" smtClean="0"/>
              <a:t>Compacted Cubic Yards/Hour </a:t>
            </a:r>
            <a:r>
              <a:rPr lang="en-US" sz="2400" smtClean="0">
                <a:solidFill>
                  <a:srgbClr val="FF3300"/>
                </a:solidFill>
              </a:rPr>
              <a:t>(CCYPH)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198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8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p:cTn id="13" dur="500" fill="hold"/>
                                        <p:tgtEl>
                                          <p:spTgt spid="4198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4198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8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p:cTn id="19" dur="500" fill="hold"/>
                                        <p:tgtEl>
                                          <p:spTgt spid="4198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198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8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1990">
                                            <p:txEl>
                                              <p:pRg st="0" end="0"/>
                                            </p:txEl>
                                          </p:spTgt>
                                        </p:tgtEl>
                                        <p:attrNameLst>
                                          <p:attrName>style.visibility</p:attrName>
                                        </p:attrNameLst>
                                      </p:cBhvr>
                                      <p:to>
                                        <p:strVal val="visible"/>
                                      </p:to>
                                    </p:set>
                                    <p:anim calcmode="lin" valueType="num">
                                      <p:cBhvr>
                                        <p:cTn id="25" dur="500" fill="hold"/>
                                        <p:tgtEl>
                                          <p:spTgt spid="41990">
                                            <p:txEl>
                                              <p:pRg st="0" end="0"/>
                                            </p:txEl>
                                          </p:spTgt>
                                        </p:tgtEl>
                                        <p:attrNameLst>
                                          <p:attrName>ppt_w</p:attrName>
                                        </p:attrNameLst>
                                      </p:cBhvr>
                                      <p:tavLst>
                                        <p:tav tm="0">
                                          <p:val>
                                            <p:strVal val="4/3*#ppt_w"/>
                                          </p:val>
                                        </p:tav>
                                        <p:tav tm="100000">
                                          <p:val>
                                            <p:strVal val="#ppt_w"/>
                                          </p:val>
                                        </p:tav>
                                      </p:tavLst>
                                    </p:anim>
                                    <p:anim calcmode="lin" valueType="num">
                                      <p:cBhvr>
                                        <p:cTn id="26" dur="500" fill="hold"/>
                                        <p:tgtEl>
                                          <p:spTgt spid="41990">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90">
                                            <p:txEl>
                                              <p:pRg st="0" end="0"/>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41990">
                                            <p:txEl>
                                              <p:pRg st="2" end="2"/>
                                            </p:txEl>
                                          </p:spTgt>
                                        </p:tgtEl>
                                        <p:attrNameLst>
                                          <p:attrName>style.visibility</p:attrName>
                                        </p:attrNameLst>
                                      </p:cBhvr>
                                      <p:to>
                                        <p:strVal val="visible"/>
                                      </p:to>
                                    </p:set>
                                    <p:anim calcmode="lin" valueType="num">
                                      <p:cBhvr>
                                        <p:cTn id="31" dur="500" fill="hold"/>
                                        <p:tgtEl>
                                          <p:spTgt spid="41990">
                                            <p:txEl>
                                              <p:pRg st="2" end="2"/>
                                            </p:txEl>
                                          </p:spTgt>
                                        </p:tgtEl>
                                        <p:attrNameLst>
                                          <p:attrName>ppt_w</p:attrName>
                                        </p:attrNameLst>
                                      </p:cBhvr>
                                      <p:tavLst>
                                        <p:tav tm="0">
                                          <p:val>
                                            <p:strVal val="4/3*#ppt_w"/>
                                          </p:val>
                                        </p:tav>
                                        <p:tav tm="100000">
                                          <p:val>
                                            <p:strVal val="#ppt_w"/>
                                          </p:val>
                                        </p:tav>
                                      </p:tavLst>
                                    </p:anim>
                                    <p:anim calcmode="lin" valueType="num">
                                      <p:cBhvr>
                                        <p:cTn id="32" dur="500" fill="hold"/>
                                        <p:tgtEl>
                                          <p:spTgt spid="41990">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90">
                                            <p:txEl>
                                              <p:pRg st="2" end="2"/>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41990">
                                            <p:txEl>
                                              <p:pRg st="4" end="4"/>
                                            </p:txEl>
                                          </p:spTgt>
                                        </p:tgtEl>
                                        <p:attrNameLst>
                                          <p:attrName>style.visibility</p:attrName>
                                        </p:attrNameLst>
                                      </p:cBhvr>
                                      <p:to>
                                        <p:strVal val="visible"/>
                                      </p:to>
                                    </p:set>
                                    <p:anim calcmode="lin" valueType="num">
                                      <p:cBhvr>
                                        <p:cTn id="37" dur="500" fill="hold"/>
                                        <p:tgtEl>
                                          <p:spTgt spid="41990">
                                            <p:txEl>
                                              <p:pRg st="4" end="4"/>
                                            </p:txEl>
                                          </p:spTgt>
                                        </p:tgtEl>
                                        <p:attrNameLst>
                                          <p:attrName>ppt_w</p:attrName>
                                        </p:attrNameLst>
                                      </p:cBhvr>
                                      <p:tavLst>
                                        <p:tav tm="0">
                                          <p:val>
                                            <p:strVal val="4/3*#ppt_w"/>
                                          </p:val>
                                        </p:tav>
                                        <p:tav tm="100000">
                                          <p:val>
                                            <p:strVal val="#ppt_w"/>
                                          </p:val>
                                        </p:tav>
                                      </p:tavLst>
                                    </p:anim>
                                    <p:anim calcmode="lin" valueType="num">
                                      <p:cBhvr>
                                        <p:cTn id="38" dur="500" fill="hold"/>
                                        <p:tgtEl>
                                          <p:spTgt spid="41990">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1990">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P spid="41990" grpId="0" build="p" bldLvl="2"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mtClean="0"/>
              <a:t>Production Estimation</a:t>
            </a:r>
          </a:p>
        </p:txBody>
      </p:sp>
      <p:sp>
        <p:nvSpPr>
          <p:cNvPr id="271363" name="Rectangle 3"/>
          <p:cNvSpPr>
            <a:spLocks noGrp="1" noChangeArrowheads="1"/>
          </p:cNvSpPr>
          <p:nvPr>
            <p:ph type="body" sz="half" idx="1"/>
          </p:nvPr>
        </p:nvSpPr>
        <p:spPr/>
        <p:txBody>
          <a:bodyPr/>
          <a:lstStyle/>
          <a:p>
            <a:r>
              <a:rPr lang="en-US" sz="2800" i="1" smtClean="0"/>
              <a:t>Management Factors to Consider:</a:t>
            </a:r>
          </a:p>
          <a:p>
            <a:pPr lvl="1"/>
            <a:r>
              <a:rPr lang="en-US" sz="2400" smtClean="0"/>
              <a:t>Planning, organizing, and laying out the job; supervising and controlling the operation.</a:t>
            </a:r>
          </a:p>
          <a:p>
            <a:pPr lvl="1"/>
            <a:r>
              <a:rPr lang="en-US" sz="2400" smtClean="0"/>
              <a:t>Selecting, training, and directing personnel.</a:t>
            </a:r>
          </a:p>
        </p:txBody>
      </p:sp>
      <p:pic>
        <p:nvPicPr>
          <p:cNvPr id="207876" name="Picture 6" descr="forces03"/>
          <p:cNvPicPr>
            <a:picLocks noGrp="1" noChangeAspect="1" noChangeArrowheads="1"/>
          </p:cNvPicPr>
          <p:nvPr>
            <p:ph type="clipArt" sz="half" idx="2"/>
          </p:nvPr>
        </p:nvPicPr>
        <p:blipFill>
          <a:blip r:embed="rId2" cstate="print"/>
          <a:srcRect/>
          <a:stretch>
            <a:fillRect/>
          </a:stretch>
        </p:blipFill>
        <p:spPr>
          <a:xfrm>
            <a:off x="5135563" y="2659063"/>
            <a:ext cx="3810000" cy="2757487"/>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 calcmode="lin" valueType="num">
                                      <p:cBhvr additive="base">
                                        <p:cTn id="7" dur="500" fill="hold"/>
                                        <p:tgtEl>
                                          <p:spTgt spid="271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136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136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1363">
                                            <p:txEl>
                                              <p:pRg st="1" end="1"/>
                                            </p:txEl>
                                          </p:spTgt>
                                        </p:tgtEl>
                                        <p:attrNameLst>
                                          <p:attrName>style.visibility</p:attrName>
                                        </p:attrNameLst>
                                      </p:cBhvr>
                                      <p:to>
                                        <p:strVal val="visible"/>
                                      </p:to>
                                    </p:set>
                                    <p:anim calcmode="lin" valueType="num">
                                      <p:cBhvr additive="base">
                                        <p:cTn id="13" dur="500" fill="hold"/>
                                        <p:tgtEl>
                                          <p:spTgt spid="271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136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136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71363">
                                            <p:txEl>
                                              <p:pRg st="2" end="2"/>
                                            </p:txEl>
                                          </p:spTgt>
                                        </p:tgtEl>
                                        <p:attrNameLst>
                                          <p:attrName>style.visibility</p:attrName>
                                        </p:attrNameLst>
                                      </p:cBhvr>
                                      <p:to>
                                        <p:strVal val="visible"/>
                                      </p:to>
                                    </p:set>
                                    <p:anim calcmode="lin" valueType="num">
                                      <p:cBhvr additive="base">
                                        <p:cTn id="19" dur="500" fill="hold"/>
                                        <p:tgtEl>
                                          <p:spTgt spid="271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1363">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136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bldLvl="2"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ctrTitle"/>
          </p:nvPr>
        </p:nvSpPr>
        <p:spPr/>
        <p:txBody>
          <a:bodyPr/>
          <a:lstStyle/>
          <a:p>
            <a:r>
              <a:rPr lang="en-US" smtClean="0"/>
              <a:t>Production Estimation</a:t>
            </a:r>
          </a:p>
        </p:txBody>
      </p:sp>
      <p:sp>
        <p:nvSpPr>
          <p:cNvPr id="27652" name="Rectangle 3"/>
          <p:cNvSpPr>
            <a:spLocks noGrp="1" noChangeArrowheads="1"/>
          </p:cNvSpPr>
          <p:nvPr>
            <p:ph type="subTitle" idx="1"/>
          </p:nvPr>
        </p:nvSpPr>
        <p:spPr>
          <a:xfrm>
            <a:off x="533400" y="3429000"/>
            <a:ext cx="7467600" cy="609600"/>
          </a:xfrm>
        </p:spPr>
        <p:txBody>
          <a:bodyPr/>
          <a:lstStyle/>
          <a:p>
            <a:pPr algn="ctr"/>
            <a:r>
              <a:rPr lang="en-US" smtClean="0"/>
              <a:t>Table #17-5   Management Factors</a:t>
            </a:r>
          </a:p>
        </p:txBody>
      </p:sp>
      <p:graphicFrame>
        <p:nvGraphicFramePr>
          <p:cNvPr id="27650" name="Object 4"/>
          <p:cNvGraphicFramePr>
            <a:graphicFrameLocks noChangeAspect="1"/>
          </p:cNvGraphicFramePr>
          <p:nvPr/>
        </p:nvGraphicFramePr>
        <p:xfrm>
          <a:off x="390525" y="4111625"/>
          <a:ext cx="8451850" cy="2374900"/>
        </p:xfrm>
        <a:graphic>
          <a:graphicData uri="http://schemas.openxmlformats.org/presentationml/2006/ole">
            <mc:AlternateContent xmlns:mc="http://schemas.openxmlformats.org/markup-compatibility/2006">
              <mc:Choice xmlns:v="urn:schemas-microsoft-com:vml" Requires="v">
                <p:oleObj spid="_x0000_s27651" name="Document" r:id="rId4" imgW="8453880" imgH="2383920" progId="Word.Document.8">
                  <p:embed/>
                </p:oleObj>
              </mc:Choice>
              <mc:Fallback>
                <p:oleObj name="Document" r:id="rId4" imgW="8453880" imgH="238392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4111625"/>
                        <a:ext cx="8451850" cy="237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3" name="Rectangle 5"/>
          <p:cNvSpPr>
            <a:spLocks noChangeArrowheads="1"/>
          </p:cNvSpPr>
          <p:nvPr/>
        </p:nvSpPr>
        <p:spPr bwMode="auto">
          <a:xfrm>
            <a:off x="228600" y="4038600"/>
            <a:ext cx="8610600" cy="2286000"/>
          </a:xfrm>
          <a:prstGeom prst="rect">
            <a:avLst/>
          </a:prstGeom>
          <a:noFill/>
          <a:ln w="9525">
            <a:solidFill>
              <a:schemeClr val="tx1"/>
            </a:solidFill>
            <a:miter lim="800000"/>
            <a:headEnd/>
            <a:tailEnd/>
          </a:ln>
        </p:spPr>
        <p:txBody>
          <a:bodyPr wrap="none" anchor="ctr"/>
          <a:lstStyle/>
          <a:p>
            <a:endParaRPr lang="en-US"/>
          </a:p>
        </p:txBody>
      </p:sp>
      <p:sp>
        <p:nvSpPr>
          <p:cNvPr id="27654" name="Line 6"/>
          <p:cNvSpPr>
            <a:spLocks noChangeShapeType="1"/>
          </p:cNvSpPr>
          <p:nvPr/>
        </p:nvSpPr>
        <p:spPr bwMode="auto">
          <a:xfrm>
            <a:off x="228600" y="4495800"/>
            <a:ext cx="8610600" cy="0"/>
          </a:xfrm>
          <a:prstGeom prst="line">
            <a:avLst/>
          </a:prstGeom>
          <a:noFill/>
          <a:ln w="9525">
            <a:solidFill>
              <a:schemeClr val="tx1"/>
            </a:solidFill>
            <a:round/>
            <a:headEnd/>
            <a:tailEnd/>
          </a:ln>
        </p:spPr>
        <p:txBody>
          <a:bodyPr wrap="none" anchor="ctr"/>
          <a:lstStyle/>
          <a:p>
            <a:endParaRPr lang="en-US"/>
          </a:p>
        </p:txBody>
      </p:sp>
      <p:sp>
        <p:nvSpPr>
          <p:cNvPr id="27655" name="Line 7"/>
          <p:cNvSpPr>
            <a:spLocks noChangeShapeType="1"/>
          </p:cNvSpPr>
          <p:nvPr/>
        </p:nvSpPr>
        <p:spPr bwMode="auto">
          <a:xfrm>
            <a:off x="228600" y="4953000"/>
            <a:ext cx="8610600" cy="0"/>
          </a:xfrm>
          <a:prstGeom prst="line">
            <a:avLst/>
          </a:prstGeom>
          <a:noFill/>
          <a:ln w="9525">
            <a:solidFill>
              <a:schemeClr val="tx1"/>
            </a:solidFill>
            <a:round/>
            <a:headEnd/>
            <a:tailEnd/>
          </a:ln>
        </p:spPr>
        <p:txBody>
          <a:bodyPr wrap="none" anchor="ctr"/>
          <a:lstStyle/>
          <a:p>
            <a:endParaRPr lang="en-US"/>
          </a:p>
        </p:txBody>
      </p:sp>
      <p:sp>
        <p:nvSpPr>
          <p:cNvPr id="27656" name="Line 8"/>
          <p:cNvSpPr>
            <a:spLocks noChangeShapeType="1"/>
          </p:cNvSpPr>
          <p:nvPr/>
        </p:nvSpPr>
        <p:spPr bwMode="auto">
          <a:xfrm>
            <a:off x="228600" y="5410200"/>
            <a:ext cx="8610600" cy="0"/>
          </a:xfrm>
          <a:prstGeom prst="line">
            <a:avLst/>
          </a:prstGeom>
          <a:noFill/>
          <a:ln w="9525">
            <a:solidFill>
              <a:schemeClr val="tx1"/>
            </a:solidFill>
            <a:round/>
            <a:headEnd/>
            <a:tailEnd/>
          </a:ln>
        </p:spPr>
        <p:txBody>
          <a:bodyPr wrap="none" anchor="ctr"/>
          <a:lstStyle/>
          <a:p>
            <a:endParaRPr lang="en-US"/>
          </a:p>
        </p:txBody>
      </p:sp>
      <p:sp>
        <p:nvSpPr>
          <p:cNvPr id="27657" name="Line 9"/>
          <p:cNvSpPr>
            <a:spLocks noChangeShapeType="1"/>
          </p:cNvSpPr>
          <p:nvPr/>
        </p:nvSpPr>
        <p:spPr bwMode="auto">
          <a:xfrm>
            <a:off x="228600" y="5791200"/>
            <a:ext cx="8610600" cy="0"/>
          </a:xfrm>
          <a:prstGeom prst="line">
            <a:avLst/>
          </a:prstGeom>
          <a:noFill/>
          <a:ln w="9525">
            <a:solidFill>
              <a:schemeClr val="tx1"/>
            </a:solidFill>
            <a:round/>
            <a:headEnd/>
            <a:tailEnd/>
          </a:ln>
        </p:spPr>
        <p:txBody>
          <a:bodyPr wrap="none" anchor="ctr"/>
          <a:lstStyle/>
          <a:p>
            <a:endParaRPr lang="en-US"/>
          </a:p>
        </p:txBody>
      </p:sp>
      <p:sp>
        <p:nvSpPr>
          <p:cNvPr id="27658" name="Line 10"/>
          <p:cNvSpPr>
            <a:spLocks noChangeShapeType="1"/>
          </p:cNvSpPr>
          <p:nvPr/>
        </p:nvSpPr>
        <p:spPr bwMode="auto">
          <a:xfrm>
            <a:off x="3276600" y="4038600"/>
            <a:ext cx="0" cy="2286000"/>
          </a:xfrm>
          <a:prstGeom prst="line">
            <a:avLst/>
          </a:prstGeom>
          <a:noFill/>
          <a:ln w="9525">
            <a:solidFill>
              <a:schemeClr val="tx1"/>
            </a:solidFill>
            <a:round/>
            <a:headEnd/>
            <a:tailEnd/>
          </a:ln>
        </p:spPr>
        <p:txBody>
          <a:bodyPr wrap="none" anchor="ctr"/>
          <a:lstStyle/>
          <a:p>
            <a:endParaRPr lang="en-US"/>
          </a:p>
        </p:txBody>
      </p:sp>
      <p:sp>
        <p:nvSpPr>
          <p:cNvPr id="27659" name="Line 11"/>
          <p:cNvSpPr>
            <a:spLocks noChangeShapeType="1"/>
          </p:cNvSpPr>
          <p:nvPr/>
        </p:nvSpPr>
        <p:spPr bwMode="auto">
          <a:xfrm>
            <a:off x="5105400" y="4038600"/>
            <a:ext cx="0" cy="2286000"/>
          </a:xfrm>
          <a:prstGeom prst="line">
            <a:avLst/>
          </a:prstGeom>
          <a:noFill/>
          <a:ln w="9525">
            <a:solidFill>
              <a:schemeClr val="tx1"/>
            </a:solidFill>
            <a:round/>
            <a:headEnd/>
            <a:tailEnd/>
          </a:ln>
        </p:spPr>
        <p:txBody>
          <a:bodyPr wrap="none" anchor="ctr"/>
          <a:lstStyle/>
          <a:p>
            <a:endParaRPr lang="en-US"/>
          </a:p>
        </p:txBody>
      </p:sp>
      <p:sp>
        <p:nvSpPr>
          <p:cNvPr id="27660" name="Line 12"/>
          <p:cNvSpPr>
            <a:spLocks noChangeShapeType="1"/>
          </p:cNvSpPr>
          <p:nvPr/>
        </p:nvSpPr>
        <p:spPr bwMode="auto">
          <a:xfrm>
            <a:off x="6477000" y="4038600"/>
            <a:ext cx="0" cy="2286000"/>
          </a:xfrm>
          <a:prstGeom prst="line">
            <a:avLst/>
          </a:prstGeom>
          <a:noFill/>
          <a:ln w="9525">
            <a:solidFill>
              <a:schemeClr val="tx1"/>
            </a:solidFill>
            <a:round/>
            <a:headEnd/>
            <a:tailEnd/>
          </a:ln>
        </p:spPr>
        <p:txBody>
          <a:bodyPr wrap="none" anchor="ctr"/>
          <a:lstStyle/>
          <a:p>
            <a:endParaRPr lang="en-US"/>
          </a:p>
        </p:txBody>
      </p:sp>
      <p:sp>
        <p:nvSpPr>
          <p:cNvPr id="27661" name="Line 13"/>
          <p:cNvSpPr>
            <a:spLocks noChangeShapeType="1"/>
          </p:cNvSpPr>
          <p:nvPr/>
        </p:nvSpPr>
        <p:spPr bwMode="auto">
          <a:xfrm>
            <a:off x="7620000" y="4038600"/>
            <a:ext cx="0" cy="228600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mtClean="0"/>
              <a:t>Production Estimation</a:t>
            </a:r>
          </a:p>
        </p:txBody>
      </p:sp>
      <p:sp>
        <p:nvSpPr>
          <p:cNvPr id="274435" name="Rectangle 3"/>
          <p:cNvSpPr>
            <a:spLocks noGrp="1" noChangeArrowheads="1"/>
          </p:cNvSpPr>
          <p:nvPr>
            <p:ph type="body" sz="half" idx="1"/>
          </p:nvPr>
        </p:nvSpPr>
        <p:spPr/>
        <p:txBody>
          <a:bodyPr/>
          <a:lstStyle/>
          <a:p>
            <a:r>
              <a:rPr lang="en-US" smtClean="0"/>
              <a:t>Step #3:  Determine Net Production (LCYPH)</a:t>
            </a:r>
          </a:p>
          <a:p>
            <a:pPr lvl="1"/>
            <a:r>
              <a:rPr lang="en-US" smtClean="0"/>
              <a:t>To determine the net production in LCYPH, multiply the basis production in LCYPH by the efficiency factor.</a:t>
            </a:r>
          </a:p>
        </p:txBody>
      </p:sp>
      <p:sp>
        <p:nvSpPr>
          <p:cNvPr id="274436" name="Rectangle 4"/>
          <p:cNvSpPr>
            <a:spLocks noGrp="1" noChangeArrowheads="1"/>
          </p:cNvSpPr>
          <p:nvPr>
            <p:ph type="body" sz="half" idx="2"/>
          </p:nvPr>
        </p:nvSpPr>
        <p:spPr>
          <a:xfrm>
            <a:off x="4876800" y="1981200"/>
            <a:ext cx="4068763" cy="4876800"/>
          </a:xfrm>
        </p:spPr>
        <p:txBody>
          <a:bodyPr/>
          <a:lstStyle/>
          <a:p>
            <a:r>
              <a:rPr lang="en-US" smtClean="0"/>
              <a:t>Example:</a:t>
            </a:r>
          </a:p>
          <a:p>
            <a:pPr lvl="1"/>
            <a:r>
              <a:rPr lang="en-US" smtClean="0"/>
              <a:t>What is the NET production in LCYPH of a scoop loader with a basic production rate of 257 LCYPH, and an efficiency factor of .71?</a:t>
            </a:r>
          </a:p>
          <a:p>
            <a:pPr lvl="1">
              <a:buFontTx/>
              <a:buNone/>
            </a:pPr>
            <a:r>
              <a:rPr lang="en-US" smtClean="0"/>
              <a:t>     257 	LCYPH</a:t>
            </a:r>
          </a:p>
          <a:p>
            <a:pPr lvl="1">
              <a:buFontTx/>
              <a:buChar char=" "/>
            </a:pPr>
            <a:r>
              <a:rPr lang="en-US" u="sng" smtClean="0"/>
              <a:t>x .71	</a:t>
            </a:r>
            <a:r>
              <a:rPr lang="en-US" smtClean="0"/>
              <a:t>Eff. Fact.</a:t>
            </a:r>
          </a:p>
          <a:p>
            <a:pPr lvl="1">
              <a:buFontTx/>
              <a:buChar char=" "/>
            </a:pPr>
            <a:r>
              <a:rPr lang="en-US" smtClean="0"/>
              <a:t>182.47 or </a:t>
            </a:r>
            <a:r>
              <a:rPr lang="en-US" smtClean="0">
                <a:solidFill>
                  <a:srgbClr val="FF3300"/>
                </a:solidFill>
              </a:rPr>
              <a:t>182 LCYPH</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443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4435">
                                            <p:txEl>
                                              <p:pRg st="1" end="1"/>
                                            </p:txEl>
                                          </p:spTgt>
                                        </p:tgtEl>
                                        <p:attrNameLst>
                                          <p:attrName>style.visibility</p:attrName>
                                        </p:attrNameLst>
                                      </p:cBhvr>
                                      <p:to>
                                        <p:strVal val="visible"/>
                                      </p:to>
                                    </p:set>
                                    <p:anim calcmode="lin" valueType="num">
                                      <p:cBhvr additive="base">
                                        <p:cTn id="13" dur="500" fill="hold"/>
                                        <p:tgtEl>
                                          <p:spTgt spid="274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4435">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443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274436">
                                            <p:txEl>
                                              <p:pRg st="0" end="0"/>
                                            </p:txEl>
                                          </p:spTgt>
                                        </p:tgtEl>
                                        <p:attrNameLst>
                                          <p:attrName>style.visibility</p:attrName>
                                        </p:attrNameLst>
                                      </p:cBhvr>
                                      <p:to>
                                        <p:strVal val="visible"/>
                                      </p:to>
                                    </p:set>
                                    <p:animEffect transition="in" filter="slide(fromTop)">
                                      <p:cBhvr>
                                        <p:cTn id="19" dur="500"/>
                                        <p:tgtEl>
                                          <p:spTgt spid="274436">
                                            <p:txEl>
                                              <p:pRg st="0" end="0"/>
                                            </p:txEl>
                                          </p:spTgt>
                                        </p:tgtEl>
                                      </p:cBhvr>
                                    </p:animEffect>
                                  </p:childTnLst>
                                  <p:subTnLst>
                                    <p:animClr clrSpc="rgb" dir="cw">
                                      <p:cBhvr override="childStyle">
                                        <p:cTn dur="1" fill="hold" display="0" masterRel="nextClick" afterEffect="1"/>
                                        <p:tgtEl>
                                          <p:spTgt spid="274436">
                                            <p:txEl>
                                              <p:pRg st="0" end="0"/>
                                            </p:txEl>
                                          </p:spTgt>
                                        </p:tgtEl>
                                        <p:attrNameLst>
                                          <p:attrName>ppt_c</p:attrName>
                                        </p:attrNameLst>
                                      </p:cBhvr>
                                      <p:to>
                                        <a:schemeClr val="bg2"/>
                                      </p:to>
                                    </p:animClr>
                                  </p:sub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274436">
                                            <p:txEl>
                                              <p:pRg st="1" end="1"/>
                                            </p:txEl>
                                          </p:spTgt>
                                        </p:tgtEl>
                                        <p:attrNameLst>
                                          <p:attrName>style.visibility</p:attrName>
                                        </p:attrNameLst>
                                      </p:cBhvr>
                                      <p:to>
                                        <p:strVal val="visible"/>
                                      </p:to>
                                    </p:set>
                                    <p:animEffect transition="in" filter="slide(fromTop)">
                                      <p:cBhvr>
                                        <p:cTn id="24" dur="500"/>
                                        <p:tgtEl>
                                          <p:spTgt spid="274436">
                                            <p:txEl>
                                              <p:pRg st="1" end="1"/>
                                            </p:txEl>
                                          </p:spTgt>
                                        </p:tgtEl>
                                      </p:cBhvr>
                                    </p:animEffect>
                                  </p:childTnLst>
                                  <p:subTnLst>
                                    <p:animClr clrSpc="rgb" dir="cw">
                                      <p:cBhvr override="childStyle">
                                        <p:cTn dur="1" fill="hold" display="0" masterRel="nextClick" afterEffect="1"/>
                                        <p:tgtEl>
                                          <p:spTgt spid="274436">
                                            <p:txEl>
                                              <p:pRg st="1" end="1"/>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274436">
                                            <p:txEl>
                                              <p:pRg st="2" end="2"/>
                                            </p:txEl>
                                          </p:spTgt>
                                        </p:tgtEl>
                                        <p:attrNameLst>
                                          <p:attrName>style.visibility</p:attrName>
                                        </p:attrNameLst>
                                      </p:cBhvr>
                                      <p:to>
                                        <p:strVal val="visible"/>
                                      </p:to>
                                    </p:set>
                                    <p:animEffect transition="in" filter="slide(fromTop)">
                                      <p:cBhvr>
                                        <p:cTn id="29" dur="500"/>
                                        <p:tgtEl>
                                          <p:spTgt spid="274436">
                                            <p:txEl>
                                              <p:pRg st="2" end="2"/>
                                            </p:txEl>
                                          </p:spTgt>
                                        </p:tgtEl>
                                      </p:cBhvr>
                                    </p:animEffect>
                                  </p:childTnLst>
                                  <p:subTnLst>
                                    <p:animClr clrSpc="rgb" dir="cw">
                                      <p:cBhvr override="childStyle">
                                        <p:cTn dur="1" fill="hold" display="0" masterRel="nextClick" afterEffect="1"/>
                                        <p:tgtEl>
                                          <p:spTgt spid="274436">
                                            <p:txEl>
                                              <p:pRg st="2" end="2"/>
                                            </p:txEl>
                                          </p:spTgt>
                                        </p:tgtEl>
                                        <p:attrNameLst>
                                          <p:attrName>ppt_c</p:attrName>
                                        </p:attrNameLst>
                                      </p:cBhvr>
                                      <p:to>
                                        <a:schemeClr val="bg2"/>
                                      </p:to>
                                    </p:animClr>
                                  </p:sub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274436">
                                            <p:txEl>
                                              <p:pRg st="3" end="3"/>
                                            </p:txEl>
                                          </p:spTgt>
                                        </p:tgtEl>
                                        <p:attrNameLst>
                                          <p:attrName>style.visibility</p:attrName>
                                        </p:attrNameLst>
                                      </p:cBhvr>
                                      <p:to>
                                        <p:strVal val="visible"/>
                                      </p:to>
                                    </p:set>
                                    <p:animEffect transition="in" filter="slide(fromTop)">
                                      <p:cBhvr>
                                        <p:cTn id="34" dur="500"/>
                                        <p:tgtEl>
                                          <p:spTgt spid="274436">
                                            <p:txEl>
                                              <p:pRg st="3" end="3"/>
                                            </p:txEl>
                                          </p:spTgt>
                                        </p:tgtEl>
                                      </p:cBhvr>
                                    </p:animEffect>
                                  </p:childTnLst>
                                  <p:subTnLst>
                                    <p:animClr clrSpc="rgb" dir="cw">
                                      <p:cBhvr override="childStyle">
                                        <p:cTn dur="1" fill="hold" display="0" masterRel="nextClick" afterEffect="1"/>
                                        <p:tgtEl>
                                          <p:spTgt spid="274436">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274436">
                                            <p:txEl>
                                              <p:pRg st="4" end="4"/>
                                            </p:txEl>
                                          </p:spTgt>
                                        </p:tgtEl>
                                        <p:attrNameLst>
                                          <p:attrName>style.visibility</p:attrName>
                                        </p:attrNameLst>
                                      </p:cBhvr>
                                      <p:to>
                                        <p:strVal val="visible"/>
                                      </p:to>
                                    </p:set>
                                    <p:animEffect transition="in" filter="slide(fromTop)">
                                      <p:cBhvr>
                                        <p:cTn id="39" dur="500"/>
                                        <p:tgtEl>
                                          <p:spTgt spid="274436">
                                            <p:txEl>
                                              <p:pRg st="4" end="4"/>
                                            </p:txEl>
                                          </p:spTgt>
                                        </p:tgtEl>
                                      </p:cBhvr>
                                    </p:animEffect>
                                  </p:childTnLst>
                                  <p:subTnLst>
                                    <p:animClr clrSpc="rgb" dir="cw">
                                      <p:cBhvr override="childStyle">
                                        <p:cTn dur="1" fill="hold" display="0" masterRel="nextClick" afterEffect="1"/>
                                        <p:tgtEl>
                                          <p:spTgt spid="274436">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bldLvl="2" autoUpdateAnimBg="0"/>
      <p:bldP spid="274436" grpId="0" build="p" bldLvl="2"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9922" name="Picture 9" descr="ARROWS3"/>
          <p:cNvPicPr>
            <a:picLocks noGrp="1" noChangeAspect="1" noChangeArrowheads="1"/>
          </p:cNvPicPr>
          <p:nvPr>
            <p:ph type="clipArt" sz="half" idx="2"/>
          </p:nvPr>
        </p:nvPicPr>
        <p:blipFill>
          <a:blip r:embed="rId2" cstate="print"/>
          <a:srcRect/>
          <a:stretch>
            <a:fillRect/>
          </a:stretch>
        </p:blipFill>
        <p:spPr>
          <a:xfrm>
            <a:off x="5135563" y="2047875"/>
            <a:ext cx="3810000" cy="3981450"/>
          </a:xfrm>
          <a:noFill/>
        </p:spPr>
      </p:pic>
      <p:sp>
        <p:nvSpPr>
          <p:cNvPr id="209923" name="Rectangle 2"/>
          <p:cNvSpPr>
            <a:spLocks noGrp="1" noChangeArrowheads="1"/>
          </p:cNvSpPr>
          <p:nvPr>
            <p:ph type="title"/>
          </p:nvPr>
        </p:nvSpPr>
        <p:spPr/>
        <p:txBody>
          <a:bodyPr/>
          <a:lstStyle/>
          <a:p>
            <a:r>
              <a:rPr lang="en-US" smtClean="0"/>
              <a:t>Production Estimation</a:t>
            </a:r>
          </a:p>
        </p:txBody>
      </p:sp>
      <p:sp>
        <p:nvSpPr>
          <p:cNvPr id="275459" name="Rectangle 3"/>
          <p:cNvSpPr>
            <a:spLocks noGrp="1" noChangeArrowheads="1"/>
          </p:cNvSpPr>
          <p:nvPr>
            <p:ph type="body" sz="half" idx="1"/>
          </p:nvPr>
        </p:nvSpPr>
        <p:spPr/>
        <p:txBody>
          <a:bodyPr/>
          <a:lstStyle/>
          <a:p>
            <a:r>
              <a:rPr lang="en-US" sz="2800" smtClean="0"/>
              <a:t>Step #4:  Soil Conversion (If Needed)</a:t>
            </a:r>
          </a:p>
          <a:p>
            <a:pPr lvl="1"/>
            <a:r>
              <a:rPr lang="en-US" sz="2400" smtClean="0"/>
              <a:t>If your requirement, or quantity to be moved, is expressed in either CCY or BCY, you must convert your net production.</a:t>
            </a:r>
          </a:p>
        </p:txBody>
      </p:sp>
      <p:sp>
        <p:nvSpPr>
          <p:cNvPr id="275462" name="WordArt 6"/>
          <p:cNvSpPr>
            <a:spLocks noChangeArrowheads="1" noChangeShapeType="1" noTextEdit="1"/>
          </p:cNvSpPr>
          <p:nvPr/>
        </p:nvSpPr>
        <p:spPr bwMode="auto">
          <a:xfrm rot="2797077">
            <a:off x="7086600" y="3124201"/>
            <a:ext cx="12731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Bank</a:t>
            </a:r>
          </a:p>
        </p:txBody>
      </p:sp>
      <p:sp>
        <p:nvSpPr>
          <p:cNvPr id="275463" name="WordArt 7"/>
          <p:cNvSpPr>
            <a:spLocks noChangeArrowheads="1" noChangeShapeType="1" noTextEdit="1"/>
          </p:cNvSpPr>
          <p:nvPr/>
        </p:nvSpPr>
        <p:spPr bwMode="auto">
          <a:xfrm rot="-4568591">
            <a:off x="5364162" y="3703638"/>
            <a:ext cx="15017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Loose</a:t>
            </a:r>
          </a:p>
        </p:txBody>
      </p:sp>
      <p:sp>
        <p:nvSpPr>
          <p:cNvPr id="275464" name="WordArt 8"/>
          <p:cNvSpPr>
            <a:spLocks noChangeArrowheads="1" noChangeShapeType="1" noTextEdit="1"/>
          </p:cNvSpPr>
          <p:nvPr/>
        </p:nvSpPr>
        <p:spPr bwMode="auto">
          <a:xfrm rot="-1423199">
            <a:off x="6400800" y="5029200"/>
            <a:ext cx="2193925" cy="604838"/>
          </a:xfrm>
          <a:prstGeom prst="rect">
            <a:avLst/>
          </a:prstGeom>
        </p:spPr>
        <p:txBody>
          <a:bodyPr wrap="none" fromWordArt="1">
            <a:prstTxWarp prst="textCanDown">
              <a:avLst>
                <a:gd name="adj" fmla="val 33333"/>
              </a:avLst>
            </a:prstTxWarp>
          </a:bodyPr>
          <a:lstStyle/>
          <a:p>
            <a:pPr algn="ctr">
              <a:defRPr/>
            </a:pPr>
            <a:r>
              <a:rPr lang="en-US" sz="3600" b="1" kern="10">
                <a:ln w="9525">
                  <a:solidFill>
                    <a:srgbClr val="000000"/>
                  </a:solidFill>
                  <a:round/>
                  <a:headEnd/>
                  <a:tailEnd/>
                </a:ln>
                <a:solidFill>
                  <a:srgbClr val="000000"/>
                </a:solidFill>
                <a:latin typeface="Times New Roman"/>
                <a:cs typeface="Times New Roman"/>
              </a:rPr>
              <a:t>Compacted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box(in)">
                                      <p:cBhvr>
                                        <p:cTn id="7" dur="500"/>
                                        <p:tgtEl>
                                          <p:spTgt spid="275459">
                                            <p:txEl>
                                              <p:pRg st="0" end="0"/>
                                            </p:txEl>
                                          </p:spTgt>
                                        </p:tgtEl>
                                      </p:cBhvr>
                                    </p:animEffect>
                                  </p:childTnLst>
                                  <p:subTnLst>
                                    <p:animClr clrSpc="rgb" dir="cw">
                                      <p:cBhvr override="childStyle">
                                        <p:cTn dur="1" fill="hold" display="0" masterRel="nextClick" afterEffect="1"/>
                                        <p:tgtEl>
                                          <p:spTgt spid="27545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5459">
                                            <p:txEl>
                                              <p:pRg st="1" end="1"/>
                                            </p:txEl>
                                          </p:spTgt>
                                        </p:tgtEl>
                                        <p:attrNameLst>
                                          <p:attrName>style.visibility</p:attrName>
                                        </p:attrNameLst>
                                      </p:cBhvr>
                                      <p:to>
                                        <p:strVal val="visible"/>
                                      </p:to>
                                    </p:set>
                                    <p:animEffect transition="in" filter="box(in)">
                                      <p:cBhvr>
                                        <p:cTn id="12" dur="500"/>
                                        <p:tgtEl>
                                          <p:spTgt spid="275459">
                                            <p:txEl>
                                              <p:pRg st="1" end="1"/>
                                            </p:txEl>
                                          </p:spTgt>
                                        </p:tgtEl>
                                      </p:cBhvr>
                                    </p:animEffect>
                                  </p:childTnLst>
                                  <p:subTnLst>
                                    <p:animClr clrSpc="rgb" dir="cw">
                                      <p:cBhvr override="childStyle">
                                        <p:cTn dur="1" fill="hold" display="0" masterRel="nextClick" afterEffect="1"/>
                                        <p:tgtEl>
                                          <p:spTgt spid="275459">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bldLvl="2"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smtClean="0"/>
              <a:t>Production Estimation</a:t>
            </a:r>
          </a:p>
        </p:txBody>
      </p:sp>
      <p:sp>
        <p:nvSpPr>
          <p:cNvPr id="276483" name="Rectangle 3"/>
          <p:cNvSpPr>
            <a:spLocks noGrp="1" noChangeArrowheads="1"/>
          </p:cNvSpPr>
          <p:nvPr>
            <p:ph type="body" sz="half" idx="1"/>
          </p:nvPr>
        </p:nvSpPr>
        <p:spPr>
          <a:xfrm>
            <a:off x="1173163" y="1981200"/>
            <a:ext cx="4618037" cy="4114800"/>
          </a:xfrm>
        </p:spPr>
        <p:txBody>
          <a:bodyPr/>
          <a:lstStyle/>
          <a:p>
            <a:r>
              <a:rPr lang="en-US" sz="2800" smtClean="0"/>
              <a:t>Step #5:  </a:t>
            </a:r>
            <a:r>
              <a:rPr lang="en-US" sz="2800" b="1" i="1" smtClean="0"/>
              <a:t>Total Time Required (HRS)</a:t>
            </a:r>
          </a:p>
          <a:p>
            <a:pPr lvl="1"/>
            <a:r>
              <a:rPr lang="en-US" sz="2400" smtClean="0"/>
              <a:t>Determine the total time required to complete the mission.</a:t>
            </a:r>
          </a:p>
          <a:p>
            <a:r>
              <a:rPr lang="en-US" sz="2400" u="sng" smtClean="0"/>
              <a:t>       Qty. to be moved</a:t>
            </a:r>
            <a:endParaRPr lang="en-US" sz="2400" smtClean="0"/>
          </a:p>
          <a:p>
            <a:pPr>
              <a:buFont typeface="Monotype Sorts" pitchFamily="2" charset="2"/>
              <a:buChar char=" "/>
            </a:pPr>
            <a:r>
              <a:rPr lang="en-US" sz="2400" smtClean="0"/>
              <a:t>Hrly prod rate x # of loaders =</a:t>
            </a:r>
          </a:p>
          <a:p>
            <a:pPr>
              <a:buFont typeface="Monotype Sorts" pitchFamily="2" charset="2"/>
              <a:buChar char=" "/>
            </a:pPr>
            <a:r>
              <a:rPr lang="en-US" sz="2400" smtClean="0"/>
              <a:t> 		</a:t>
            </a:r>
            <a:r>
              <a:rPr lang="en-US" sz="2400" smtClean="0">
                <a:solidFill>
                  <a:srgbClr val="FF3300"/>
                </a:solidFill>
              </a:rPr>
              <a:t>Total Time (hrs)</a:t>
            </a:r>
          </a:p>
          <a:p>
            <a:pPr>
              <a:buFont typeface="Monotype Sorts" pitchFamily="2" charset="2"/>
              <a:buChar char=" "/>
            </a:pPr>
            <a:r>
              <a:rPr lang="en-US" sz="2400" smtClean="0">
                <a:solidFill>
                  <a:srgbClr val="FF3300"/>
                </a:solidFill>
              </a:rPr>
              <a:t>Never round off time</a:t>
            </a:r>
            <a:endParaRPr lang="en-US" sz="2800" smtClean="0"/>
          </a:p>
        </p:txBody>
      </p:sp>
      <p:pic>
        <p:nvPicPr>
          <p:cNvPr id="210948" name="Picture 6" descr="CLOCK"/>
          <p:cNvPicPr>
            <a:picLocks noGrp="1" noChangeAspect="1" noChangeArrowheads="1"/>
          </p:cNvPicPr>
          <p:nvPr>
            <p:ph type="clipArt" sz="half" idx="2"/>
          </p:nvPr>
        </p:nvPicPr>
        <p:blipFill>
          <a:blip r:embed="rId2" cstate="print"/>
          <a:srcRect/>
          <a:stretch>
            <a:fillRect/>
          </a:stretch>
        </p:blipFill>
        <p:spPr>
          <a:xfrm>
            <a:off x="5562600" y="1371600"/>
            <a:ext cx="3411538" cy="35052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dissolve">
                                      <p:cBhvr>
                                        <p:cTn id="7" dur="500"/>
                                        <p:tgtEl>
                                          <p:spTgt spid="276483">
                                            <p:txEl>
                                              <p:pRg st="0" end="0"/>
                                            </p:txEl>
                                          </p:spTgt>
                                        </p:tgtEl>
                                      </p:cBhvr>
                                    </p:animEffect>
                                  </p:childTnLst>
                                  <p:subTnLst>
                                    <p:animClr clrSpc="rgb" dir="cw">
                                      <p:cBhvr override="childStyle">
                                        <p:cTn dur="1" fill="hold" display="0" masterRel="nextClick" afterEffect="1"/>
                                        <p:tgtEl>
                                          <p:spTgt spid="27648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Effect transition="in" filter="dissolve">
                                      <p:cBhvr>
                                        <p:cTn id="12" dur="500"/>
                                        <p:tgtEl>
                                          <p:spTgt spid="276483">
                                            <p:txEl>
                                              <p:pRg st="1" end="1"/>
                                            </p:txEl>
                                          </p:spTgt>
                                        </p:tgtEl>
                                      </p:cBhvr>
                                    </p:animEffect>
                                  </p:childTnLst>
                                  <p:subTnLst>
                                    <p:animClr clrSpc="rgb" dir="cw">
                                      <p:cBhvr override="childStyle">
                                        <p:cTn dur="1" fill="hold" display="0" masterRel="nextClick" afterEffect="1"/>
                                        <p:tgtEl>
                                          <p:spTgt spid="27648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483">
                                            <p:txEl>
                                              <p:pRg st="2" end="2"/>
                                            </p:txEl>
                                          </p:spTgt>
                                        </p:tgtEl>
                                        <p:attrNameLst>
                                          <p:attrName>style.visibility</p:attrName>
                                        </p:attrNameLst>
                                      </p:cBhvr>
                                      <p:to>
                                        <p:strVal val="visible"/>
                                      </p:to>
                                    </p:set>
                                    <p:animEffect transition="in" filter="dissolve">
                                      <p:cBhvr>
                                        <p:cTn id="17" dur="500"/>
                                        <p:tgtEl>
                                          <p:spTgt spid="276483">
                                            <p:txEl>
                                              <p:pRg st="2" end="2"/>
                                            </p:txEl>
                                          </p:spTgt>
                                        </p:tgtEl>
                                      </p:cBhvr>
                                    </p:animEffect>
                                  </p:childTnLst>
                                  <p:subTnLst>
                                    <p:animClr clrSpc="rgb" dir="cw">
                                      <p:cBhvr override="childStyle">
                                        <p:cTn dur="1" fill="hold" display="0" masterRel="nextClick" afterEffect="1"/>
                                        <p:tgtEl>
                                          <p:spTgt spid="27648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483">
                                            <p:txEl>
                                              <p:pRg st="3" end="3"/>
                                            </p:txEl>
                                          </p:spTgt>
                                        </p:tgtEl>
                                        <p:attrNameLst>
                                          <p:attrName>style.visibility</p:attrName>
                                        </p:attrNameLst>
                                      </p:cBhvr>
                                      <p:to>
                                        <p:strVal val="visible"/>
                                      </p:to>
                                    </p:set>
                                    <p:animEffect transition="in" filter="dissolve">
                                      <p:cBhvr>
                                        <p:cTn id="22" dur="500"/>
                                        <p:tgtEl>
                                          <p:spTgt spid="276483">
                                            <p:txEl>
                                              <p:pRg st="3" end="3"/>
                                            </p:txEl>
                                          </p:spTgt>
                                        </p:tgtEl>
                                      </p:cBhvr>
                                    </p:animEffect>
                                  </p:childTnLst>
                                  <p:subTnLst>
                                    <p:animClr clrSpc="rgb" dir="cw">
                                      <p:cBhvr override="childStyle">
                                        <p:cTn dur="1" fill="hold" display="0" masterRel="nextClick" afterEffect="1"/>
                                        <p:tgtEl>
                                          <p:spTgt spid="27648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6483">
                                            <p:txEl>
                                              <p:pRg st="4" end="4"/>
                                            </p:txEl>
                                          </p:spTgt>
                                        </p:tgtEl>
                                        <p:attrNameLst>
                                          <p:attrName>style.visibility</p:attrName>
                                        </p:attrNameLst>
                                      </p:cBhvr>
                                      <p:to>
                                        <p:strVal val="visible"/>
                                      </p:to>
                                    </p:set>
                                    <p:animEffect transition="in" filter="dissolve">
                                      <p:cBhvr>
                                        <p:cTn id="27" dur="500"/>
                                        <p:tgtEl>
                                          <p:spTgt spid="276483">
                                            <p:txEl>
                                              <p:pRg st="4" end="4"/>
                                            </p:txEl>
                                          </p:spTgt>
                                        </p:tgtEl>
                                      </p:cBhvr>
                                    </p:animEffect>
                                  </p:childTnLst>
                                  <p:subTnLst>
                                    <p:animClr clrSpc="rgb" dir="cw">
                                      <p:cBhvr override="childStyle">
                                        <p:cTn dur="1" fill="hold" display="0" masterRel="nextClick" afterEffect="1"/>
                                        <p:tgtEl>
                                          <p:spTgt spid="27648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6483">
                                            <p:txEl>
                                              <p:pRg st="5" end="5"/>
                                            </p:txEl>
                                          </p:spTgt>
                                        </p:tgtEl>
                                        <p:attrNameLst>
                                          <p:attrName>style.visibility</p:attrName>
                                        </p:attrNameLst>
                                      </p:cBhvr>
                                      <p:to>
                                        <p:strVal val="visible"/>
                                      </p:to>
                                    </p:set>
                                    <p:animEffect transition="in" filter="dissolve">
                                      <p:cBhvr>
                                        <p:cTn id="32" dur="500"/>
                                        <p:tgtEl>
                                          <p:spTgt spid="276483">
                                            <p:txEl>
                                              <p:pRg st="5" end="5"/>
                                            </p:txEl>
                                          </p:spTgt>
                                        </p:tgtEl>
                                      </p:cBhvr>
                                    </p:animEffect>
                                  </p:childTnLst>
                                  <p:subTnLst>
                                    <p:animClr clrSpc="rgb" dir="cw">
                                      <p:cBhvr override="childStyle">
                                        <p:cTn dur="1" fill="hold" display="0" masterRel="nextClick" afterEffect="1"/>
                                        <p:tgtEl>
                                          <p:spTgt spid="27648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bldLvl="2"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smtClean="0"/>
              <a:t>Production Estimation</a:t>
            </a:r>
          </a:p>
        </p:txBody>
      </p:sp>
      <p:sp>
        <p:nvSpPr>
          <p:cNvPr id="277507" name="Rectangle 3"/>
          <p:cNvSpPr>
            <a:spLocks noGrp="1" noChangeArrowheads="1"/>
          </p:cNvSpPr>
          <p:nvPr>
            <p:ph type="body" sz="half" idx="1"/>
          </p:nvPr>
        </p:nvSpPr>
        <p:spPr/>
        <p:txBody>
          <a:bodyPr/>
          <a:lstStyle/>
          <a:p>
            <a:r>
              <a:rPr lang="en-US" sz="2800" smtClean="0"/>
              <a:t>Step #6:  Total # of Days Required</a:t>
            </a:r>
          </a:p>
          <a:p>
            <a:pPr lvl="1"/>
            <a:r>
              <a:rPr lang="en-US" sz="2400" smtClean="0"/>
              <a:t>Determine the total # of days the project will take.</a:t>
            </a:r>
          </a:p>
          <a:p>
            <a:pPr>
              <a:buFont typeface="Monotype Sorts" pitchFamily="2" charset="2"/>
              <a:buChar char=" "/>
            </a:pPr>
            <a:r>
              <a:rPr lang="en-US" sz="2400" smtClean="0"/>
              <a:t>  </a:t>
            </a:r>
            <a:r>
              <a:rPr lang="en-US" sz="2400" u="sng" smtClean="0"/>
              <a:t># hrs req</a:t>
            </a:r>
          </a:p>
          <a:p>
            <a:pPr>
              <a:buFont typeface="Monotype Sorts" pitchFamily="2" charset="2"/>
              <a:buChar char=" "/>
            </a:pPr>
            <a:r>
              <a:rPr lang="en-US" sz="2400" smtClean="0"/>
              <a:t># hrs wk/day  = </a:t>
            </a:r>
            <a:r>
              <a:rPr lang="en-US" sz="2400" smtClean="0">
                <a:solidFill>
                  <a:srgbClr val="FF3300"/>
                </a:solidFill>
              </a:rPr>
              <a:t># days</a:t>
            </a:r>
            <a:endParaRPr lang="en-US" sz="2400" smtClean="0"/>
          </a:p>
          <a:p>
            <a:pPr>
              <a:buFont typeface="Monotype Sorts" pitchFamily="2" charset="2"/>
              <a:buChar char=" "/>
            </a:pPr>
            <a:r>
              <a:rPr lang="en-US" sz="2800" smtClean="0"/>
              <a:t>Note: round up to the next full day</a:t>
            </a:r>
          </a:p>
        </p:txBody>
      </p:sp>
      <p:pic>
        <p:nvPicPr>
          <p:cNvPr id="211972" name="Picture 6" descr="FORECAST"/>
          <p:cNvPicPr>
            <a:picLocks noGrp="1" noChangeAspect="1" noChangeArrowheads="1"/>
          </p:cNvPicPr>
          <p:nvPr>
            <p:ph type="clipArt" sz="half" idx="2"/>
          </p:nvPr>
        </p:nvPicPr>
        <p:blipFill>
          <a:blip r:embed="rId2" cstate="print"/>
          <a:srcRect/>
          <a:stretch>
            <a:fillRect/>
          </a:stretch>
        </p:blipFill>
        <p:spPr>
          <a:xfrm>
            <a:off x="5135563" y="2933700"/>
            <a:ext cx="3810000" cy="2208213"/>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dissolve">
                                      <p:cBhvr>
                                        <p:cTn id="7" dur="500"/>
                                        <p:tgtEl>
                                          <p:spTgt spid="277507">
                                            <p:txEl>
                                              <p:pRg st="0" end="0"/>
                                            </p:txEl>
                                          </p:spTgt>
                                        </p:tgtEl>
                                      </p:cBhvr>
                                    </p:animEffect>
                                  </p:childTnLst>
                                  <p:subTnLst>
                                    <p:animClr clrSpc="rgb" dir="cw">
                                      <p:cBhvr override="childStyle">
                                        <p:cTn dur="1" fill="hold" display="0" masterRel="nextClick" afterEffect="1"/>
                                        <p:tgtEl>
                                          <p:spTgt spid="27750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07">
                                            <p:txEl>
                                              <p:pRg st="1" end="1"/>
                                            </p:txEl>
                                          </p:spTgt>
                                        </p:tgtEl>
                                        <p:attrNameLst>
                                          <p:attrName>style.visibility</p:attrName>
                                        </p:attrNameLst>
                                      </p:cBhvr>
                                      <p:to>
                                        <p:strVal val="visible"/>
                                      </p:to>
                                    </p:set>
                                    <p:animEffect transition="in" filter="dissolve">
                                      <p:cBhvr>
                                        <p:cTn id="12" dur="500"/>
                                        <p:tgtEl>
                                          <p:spTgt spid="277507">
                                            <p:txEl>
                                              <p:pRg st="1" end="1"/>
                                            </p:txEl>
                                          </p:spTgt>
                                        </p:tgtEl>
                                      </p:cBhvr>
                                    </p:animEffect>
                                  </p:childTnLst>
                                  <p:subTnLst>
                                    <p:animClr clrSpc="rgb" dir="cw">
                                      <p:cBhvr override="childStyle">
                                        <p:cTn dur="1" fill="hold" display="0" masterRel="nextClick" afterEffect="1"/>
                                        <p:tgtEl>
                                          <p:spTgt spid="27750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7507">
                                            <p:txEl>
                                              <p:pRg st="2" end="2"/>
                                            </p:txEl>
                                          </p:spTgt>
                                        </p:tgtEl>
                                        <p:attrNameLst>
                                          <p:attrName>style.visibility</p:attrName>
                                        </p:attrNameLst>
                                      </p:cBhvr>
                                      <p:to>
                                        <p:strVal val="visible"/>
                                      </p:to>
                                    </p:set>
                                    <p:animEffect transition="in" filter="dissolve">
                                      <p:cBhvr>
                                        <p:cTn id="17" dur="500"/>
                                        <p:tgtEl>
                                          <p:spTgt spid="277507">
                                            <p:txEl>
                                              <p:pRg st="2" end="2"/>
                                            </p:txEl>
                                          </p:spTgt>
                                        </p:tgtEl>
                                      </p:cBhvr>
                                    </p:animEffect>
                                  </p:childTnLst>
                                  <p:subTnLst>
                                    <p:animClr clrSpc="rgb" dir="cw">
                                      <p:cBhvr override="childStyle">
                                        <p:cTn dur="1" fill="hold" display="0" masterRel="nextClick" afterEffect="1"/>
                                        <p:tgtEl>
                                          <p:spTgt spid="277507">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7507">
                                            <p:txEl>
                                              <p:pRg st="3" end="3"/>
                                            </p:txEl>
                                          </p:spTgt>
                                        </p:tgtEl>
                                        <p:attrNameLst>
                                          <p:attrName>style.visibility</p:attrName>
                                        </p:attrNameLst>
                                      </p:cBhvr>
                                      <p:to>
                                        <p:strVal val="visible"/>
                                      </p:to>
                                    </p:set>
                                    <p:animEffect transition="in" filter="dissolve">
                                      <p:cBhvr>
                                        <p:cTn id="22" dur="500"/>
                                        <p:tgtEl>
                                          <p:spTgt spid="277507">
                                            <p:txEl>
                                              <p:pRg st="3" end="3"/>
                                            </p:txEl>
                                          </p:spTgt>
                                        </p:tgtEl>
                                      </p:cBhvr>
                                    </p:animEffect>
                                  </p:childTnLst>
                                  <p:subTnLst>
                                    <p:animClr clrSpc="rgb" dir="cw">
                                      <p:cBhvr override="childStyle">
                                        <p:cTn dur="1" fill="hold" display="0" masterRel="nextClick" afterEffect="1"/>
                                        <p:tgtEl>
                                          <p:spTgt spid="277507">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7507">
                                            <p:txEl>
                                              <p:pRg st="4" end="4"/>
                                            </p:txEl>
                                          </p:spTgt>
                                        </p:tgtEl>
                                        <p:attrNameLst>
                                          <p:attrName>style.visibility</p:attrName>
                                        </p:attrNameLst>
                                      </p:cBhvr>
                                      <p:to>
                                        <p:strVal val="visible"/>
                                      </p:to>
                                    </p:set>
                                    <p:animEffect transition="in" filter="dissolve">
                                      <p:cBhvr>
                                        <p:cTn id="27" dur="500"/>
                                        <p:tgtEl>
                                          <p:spTgt spid="277507">
                                            <p:txEl>
                                              <p:pRg st="4" end="4"/>
                                            </p:txEl>
                                          </p:spTgt>
                                        </p:tgtEl>
                                      </p:cBhvr>
                                    </p:animEffect>
                                  </p:childTnLst>
                                  <p:subTnLst>
                                    <p:animClr clrSpc="rgb" dir="cw">
                                      <p:cBhvr override="childStyle">
                                        <p:cTn dur="1" fill="hold" display="0" masterRel="nextClick" afterEffect="1"/>
                                        <p:tgtEl>
                                          <p:spTgt spid="27750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bldLvl="2"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smtClean="0"/>
              <a:t>Production Estimation</a:t>
            </a:r>
          </a:p>
        </p:txBody>
      </p:sp>
      <p:sp>
        <p:nvSpPr>
          <p:cNvPr id="278531" name="Rectangle 3"/>
          <p:cNvSpPr>
            <a:spLocks noGrp="1" noChangeArrowheads="1"/>
          </p:cNvSpPr>
          <p:nvPr>
            <p:ph type="body" sz="half" idx="1"/>
          </p:nvPr>
        </p:nvSpPr>
        <p:spPr/>
        <p:txBody>
          <a:bodyPr/>
          <a:lstStyle/>
          <a:p>
            <a:r>
              <a:rPr lang="en-US" sz="2800" smtClean="0"/>
              <a:t>What have you learned?</a:t>
            </a:r>
          </a:p>
          <a:p>
            <a:r>
              <a:rPr lang="en-US" sz="2800" smtClean="0"/>
              <a:t>Problem #1</a:t>
            </a:r>
          </a:p>
          <a:p>
            <a:endParaRPr lang="en-US" sz="2800" smtClean="0"/>
          </a:p>
          <a:p>
            <a:r>
              <a:rPr lang="en-US" sz="2800" smtClean="0"/>
              <a:t>Problem #2</a:t>
            </a:r>
          </a:p>
        </p:txBody>
      </p:sp>
      <p:pic>
        <p:nvPicPr>
          <p:cNvPr id="212996" name="Picture 6" descr="HORSSHOE"/>
          <p:cNvPicPr>
            <a:picLocks noGrp="1" noChangeAspect="1" noChangeArrowheads="1"/>
          </p:cNvPicPr>
          <p:nvPr>
            <p:ph type="clipArt" sz="half" idx="2"/>
          </p:nvPr>
        </p:nvPicPr>
        <p:blipFill>
          <a:blip r:embed="rId2" cstate="print"/>
          <a:srcRect/>
          <a:stretch>
            <a:fillRect/>
          </a:stretch>
        </p:blipFill>
        <p:spPr>
          <a:xfrm>
            <a:off x="5135563" y="3101975"/>
            <a:ext cx="3810000" cy="187325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78531">
                                            <p:txEl>
                                              <p:pRg st="0" end="0"/>
                                            </p:txEl>
                                          </p:spTgt>
                                        </p:tgtEl>
                                        <p:attrNameLst>
                                          <p:attrName>style.visibility</p:attrName>
                                        </p:attrNameLst>
                                      </p:cBhvr>
                                      <p:to>
                                        <p:strVal val="visible"/>
                                      </p:to>
                                    </p:set>
                                    <p:anim to="" calcmode="lin" valueType="num">
                                      <p:cBhvr>
                                        <p:cTn id="7" dur="1" fill="hold"/>
                                        <p:tgtEl>
                                          <p:spTgt spid="278531">
                                            <p:txEl>
                                              <p:pRg st="0" end="0"/>
                                            </p:txEl>
                                          </p:spTgt>
                                        </p:tgtEl>
                                        <p:attrNameLst>
                                          <p:attrName/>
                                        </p:attrNameLst>
                                      </p:cBhvr>
                                    </p:anim>
                                  </p:childTnLst>
                                  <p:subTnLst>
                                    <p:animClr clrSpc="rgb" dir="cw">
                                      <p:cBhvr override="childStyle">
                                        <p:cTn dur="1" fill="hold" display="0" masterRel="nextClick" afterEffect="1"/>
                                        <p:tgtEl>
                                          <p:spTgt spid="27853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78531">
                                            <p:txEl>
                                              <p:pRg st="1" end="1"/>
                                            </p:txEl>
                                          </p:spTgt>
                                        </p:tgtEl>
                                        <p:attrNameLst>
                                          <p:attrName>style.visibility</p:attrName>
                                        </p:attrNameLst>
                                      </p:cBhvr>
                                      <p:to>
                                        <p:strVal val="visible"/>
                                      </p:to>
                                    </p:set>
                                    <p:anim to="" calcmode="lin" valueType="num">
                                      <p:cBhvr>
                                        <p:cTn id="12" dur="1" fill="hold"/>
                                        <p:tgtEl>
                                          <p:spTgt spid="278531">
                                            <p:txEl>
                                              <p:pRg st="1" end="1"/>
                                            </p:txEl>
                                          </p:spTgt>
                                        </p:tgtEl>
                                        <p:attrNameLst>
                                          <p:attrName/>
                                        </p:attrNameLst>
                                      </p:cBhvr>
                                    </p:anim>
                                  </p:childTnLst>
                                  <p:subTnLst>
                                    <p:animClr clrSpc="rgb" dir="cw">
                                      <p:cBhvr override="childStyle">
                                        <p:cTn dur="1" fill="hold" display="0" masterRel="nextClick" afterEffect="1"/>
                                        <p:tgtEl>
                                          <p:spTgt spid="27853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78531">
                                            <p:txEl>
                                              <p:pRg st="3" end="3"/>
                                            </p:txEl>
                                          </p:spTgt>
                                        </p:tgtEl>
                                        <p:attrNameLst>
                                          <p:attrName>style.visibility</p:attrName>
                                        </p:attrNameLst>
                                      </p:cBhvr>
                                      <p:to>
                                        <p:strVal val="visible"/>
                                      </p:to>
                                    </p:set>
                                    <p:anim to="" calcmode="lin" valueType="num">
                                      <p:cBhvr>
                                        <p:cTn id="17" dur="1" fill="hold"/>
                                        <p:tgtEl>
                                          <p:spTgt spid="278531">
                                            <p:txEl>
                                              <p:pRg st="3" end="3"/>
                                            </p:txEl>
                                          </p:spTgt>
                                        </p:tgtEl>
                                        <p:attrNameLst>
                                          <p:attrName/>
                                        </p:attrNameLst>
                                      </p:cBhvr>
                                    </p:anim>
                                  </p:childTnLst>
                                  <p:subTnLst>
                                    <p:animClr clrSpc="rgb" dir="cw">
                                      <p:cBhvr override="childStyle">
                                        <p:cTn dur="1" fill="hold" display="0" masterRel="nextClick" afterEffect="1"/>
                                        <p:tgtEl>
                                          <p:spTgt spid="278531">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1066800" y="0"/>
            <a:ext cx="7772400" cy="1143000"/>
          </a:xfrm>
        </p:spPr>
        <p:txBody>
          <a:bodyPr/>
          <a:lstStyle/>
          <a:p>
            <a:r>
              <a:rPr lang="en-US" smtClean="0"/>
              <a:t>Solution #1</a:t>
            </a:r>
          </a:p>
        </p:txBody>
      </p:sp>
      <p:sp>
        <p:nvSpPr>
          <p:cNvPr id="389123" name="Rectangle 3"/>
          <p:cNvSpPr>
            <a:spLocks noGrp="1" noChangeArrowheads="1"/>
          </p:cNvSpPr>
          <p:nvPr>
            <p:ph type="body" idx="1"/>
          </p:nvPr>
        </p:nvSpPr>
        <p:spPr>
          <a:xfrm>
            <a:off x="1173163" y="914400"/>
            <a:ext cx="7772400" cy="5715000"/>
          </a:xfrm>
        </p:spPr>
        <p:txBody>
          <a:bodyPr/>
          <a:lstStyle/>
          <a:p>
            <a:r>
              <a:rPr lang="en-US" smtClean="0"/>
              <a:t>      2.5       BUCKET SIZE</a:t>
            </a:r>
          </a:p>
          <a:p>
            <a:pPr>
              <a:buFont typeface="Monotype Sorts" pitchFamily="2" charset="2"/>
              <a:buNone/>
            </a:pPr>
            <a:r>
              <a:rPr lang="en-US" smtClean="0"/>
              <a:t>   </a:t>
            </a:r>
            <a:r>
              <a:rPr lang="en-US" u="sng" smtClean="0"/>
              <a:t>x 3,600</a:t>
            </a:r>
            <a:r>
              <a:rPr lang="en-US" smtClean="0"/>
              <a:t>      SECS/HR Worked</a:t>
            </a:r>
          </a:p>
          <a:p>
            <a:pPr>
              <a:buFont typeface="Monotype Sorts" pitchFamily="2" charset="2"/>
              <a:buNone/>
            </a:pPr>
            <a:r>
              <a:rPr lang="en-US" smtClean="0"/>
              <a:t>     9,000</a:t>
            </a:r>
          </a:p>
          <a:p>
            <a:pPr>
              <a:buFont typeface="Monotype Sorts" pitchFamily="2" charset="2"/>
              <a:buNone/>
            </a:pPr>
            <a:r>
              <a:rPr lang="en-US" smtClean="0">
                <a:cs typeface="Arial" charset="0"/>
              </a:rPr>
              <a:t>   </a:t>
            </a:r>
            <a:r>
              <a:rPr lang="en-US" u="sng" smtClean="0">
                <a:cs typeface="Arial" charset="0"/>
              </a:rPr>
              <a:t>÷   120</a:t>
            </a:r>
            <a:r>
              <a:rPr lang="en-US" smtClean="0">
                <a:cs typeface="Arial" charset="0"/>
              </a:rPr>
              <a:t>        LOADER CT</a:t>
            </a:r>
          </a:p>
          <a:p>
            <a:pPr>
              <a:buFont typeface="Monotype Sorts" pitchFamily="2" charset="2"/>
              <a:buNone/>
            </a:pPr>
            <a:r>
              <a:rPr lang="en-US" smtClean="0">
                <a:cs typeface="Arial" charset="0"/>
              </a:rPr>
              <a:t>          75        LCYPH</a:t>
            </a:r>
          </a:p>
          <a:p>
            <a:pPr>
              <a:buFont typeface="Monotype Sorts" pitchFamily="2" charset="2"/>
              <a:buNone/>
            </a:pPr>
            <a:r>
              <a:rPr lang="en-US" smtClean="0">
                <a:cs typeface="Arial" charset="0"/>
              </a:rPr>
              <a:t>   </a:t>
            </a:r>
            <a:r>
              <a:rPr lang="en-US" u="sng" smtClean="0">
                <a:cs typeface="Arial" charset="0"/>
              </a:rPr>
              <a:t>x    .65</a:t>
            </a:r>
            <a:r>
              <a:rPr lang="en-US" smtClean="0">
                <a:cs typeface="Arial" charset="0"/>
              </a:rPr>
              <a:t>        EFF FAC </a:t>
            </a:r>
          </a:p>
          <a:p>
            <a:pPr>
              <a:buFont typeface="Monotype Sorts" pitchFamily="2" charset="2"/>
              <a:buNone/>
            </a:pPr>
            <a:r>
              <a:rPr lang="en-US" smtClean="0">
                <a:cs typeface="Arial" charset="0"/>
              </a:rPr>
              <a:t>   48.75 or 48 LCYPH</a:t>
            </a:r>
          </a:p>
          <a:p>
            <a:pPr>
              <a:buFont typeface="Monotype Sorts" pitchFamily="2" charset="2"/>
              <a:buNone/>
            </a:pPr>
            <a:r>
              <a:rPr lang="en-US" smtClean="0">
                <a:cs typeface="Arial" charset="0"/>
              </a:rPr>
              <a:t>             </a:t>
            </a:r>
            <a:r>
              <a:rPr lang="en-US" u="sng" smtClean="0">
                <a:cs typeface="Arial" charset="0"/>
              </a:rPr>
              <a:t>x  .72</a:t>
            </a:r>
            <a:r>
              <a:rPr lang="en-US" smtClean="0">
                <a:cs typeface="Arial" charset="0"/>
              </a:rPr>
              <a:t> CONV FAC</a:t>
            </a:r>
          </a:p>
          <a:p>
            <a:pPr>
              <a:buFont typeface="Monotype Sorts" pitchFamily="2" charset="2"/>
              <a:buNone/>
            </a:pPr>
            <a:r>
              <a:rPr lang="en-US" smtClean="0">
                <a:cs typeface="Arial" charset="0"/>
              </a:rPr>
              <a:t>   34.56 or </a:t>
            </a:r>
            <a:r>
              <a:rPr lang="en-US" smtClean="0">
                <a:solidFill>
                  <a:srgbClr val="FF3300"/>
                </a:solidFill>
                <a:cs typeface="Arial" charset="0"/>
              </a:rPr>
              <a:t>34 CCYPH</a:t>
            </a:r>
            <a:endParaRPr lang="en-US" smtClean="0">
              <a:solidFill>
                <a:srgbClr val="FF33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Effect transition="in" filter="box(out)">
                                      <p:cBhvr>
                                        <p:cTn id="7" dur="500"/>
                                        <p:tgtEl>
                                          <p:spTgt spid="389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89123">
                                            <p:txEl>
                                              <p:pRg st="1" end="1"/>
                                            </p:txEl>
                                          </p:spTgt>
                                        </p:tgtEl>
                                        <p:attrNameLst>
                                          <p:attrName>style.visibility</p:attrName>
                                        </p:attrNameLst>
                                      </p:cBhvr>
                                      <p:to>
                                        <p:strVal val="visible"/>
                                      </p:to>
                                    </p:set>
                                    <p:animEffect transition="in" filter="box(out)">
                                      <p:cBhvr>
                                        <p:cTn id="12" dur="500"/>
                                        <p:tgtEl>
                                          <p:spTgt spid="3891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89123">
                                            <p:txEl>
                                              <p:pRg st="2" end="2"/>
                                            </p:txEl>
                                          </p:spTgt>
                                        </p:tgtEl>
                                        <p:attrNameLst>
                                          <p:attrName>style.visibility</p:attrName>
                                        </p:attrNameLst>
                                      </p:cBhvr>
                                      <p:to>
                                        <p:strVal val="visible"/>
                                      </p:to>
                                    </p:set>
                                    <p:animEffect transition="in" filter="box(out)">
                                      <p:cBhvr>
                                        <p:cTn id="17" dur="500"/>
                                        <p:tgtEl>
                                          <p:spTgt spid="3891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89123">
                                            <p:txEl>
                                              <p:pRg st="3" end="3"/>
                                            </p:txEl>
                                          </p:spTgt>
                                        </p:tgtEl>
                                        <p:attrNameLst>
                                          <p:attrName>style.visibility</p:attrName>
                                        </p:attrNameLst>
                                      </p:cBhvr>
                                      <p:to>
                                        <p:strVal val="visible"/>
                                      </p:to>
                                    </p:set>
                                    <p:animEffect transition="in" filter="box(out)">
                                      <p:cBhvr>
                                        <p:cTn id="22" dur="500"/>
                                        <p:tgtEl>
                                          <p:spTgt spid="3891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89123">
                                            <p:txEl>
                                              <p:pRg st="4" end="4"/>
                                            </p:txEl>
                                          </p:spTgt>
                                        </p:tgtEl>
                                        <p:attrNameLst>
                                          <p:attrName>style.visibility</p:attrName>
                                        </p:attrNameLst>
                                      </p:cBhvr>
                                      <p:to>
                                        <p:strVal val="visible"/>
                                      </p:to>
                                    </p:set>
                                    <p:animEffect transition="in" filter="box(out)">
                                      <p:cBhvr>
                                        <p:cTn id="27" dur="500"/>
                                        <p:tgtEl>
                                          <p:spTgt spid="3891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89123">
                                            <p:txEl>
                                              <p:pRg st="5" end="5"/>
                                            </p:txEl>
                                          </p:spTgt>
                                        </p:tgtEl>
                                        <p:attrNameLst>
                                          <p:attrName>style.visibility</p:attrName>
                                        </p:attrNameLst>
                                      </p:cBhvr>
                                      <p:to>
                                        <p:strVal val="visible"/>
                                      </p:to>
                                    </p:set>
                                    <p:animEffect transition="in" filter="box(out)">
                                      <p:cBhvr>
                                        <p:cTn id="32" dur="500"/>
                                        <p:tgtEl>
                                          <p:spTgt spid="3891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89123">
                                            <p:txEl>
                                              <p:pRg st="6" end="6"/>
                                            </p:txEl>
                                          </p:spTgt>
                                        </p:tgtEl>
                                        <p:attrNameLst>
                                          <p:attrName>style.visibility</p:attrName>
                                        </p:attrNameLst>
                                      </p:cBhvr>
                                      <p:to>
                                        <p:strVal val="visible"/>
                                      </p:to>
                                    </p:set>
                                    <p:animEffect transition="in" filter="box(out)">
                                      <p:cBhvr>
                                        <p:cTn id="37" dur="500"/>
                                        <p:tgtEl>
                                          <p:spTgt spid="38912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89123">
                                            <p:txEl>
                                              <p:pRg st="7" end="7"/>
                                            </p:txEl>
                                          </p:spTgt>
                                        </p:tgtEl>
                                        <p:attrNameLst>
                                          <p:attrName>style.visibility</p:attrName>
                                        </p:attrNameLst>
                                      </p:cBhvr>
                                      <p:to>
                                        <p:strVal val="visible"/>
                                      </p:to>
                                    </p:set>
                                    <p:animEffect transition="in" filter="box(out)">
                                      <p:cBhvr>
                                        <p:cTn id="42" dur="500"/>
                                        <p:tgtEl>
                                          <p:spTgt spid="38912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89123">
                                            <p:txEl>
                                              <p:pRg st="8" end="8"/>
                                            </p:txEl>
                                          </p:spTgt>
                                        </p:tgtEl>
                                        <p:attrNameLst>
                                          <p:attrName>style.visibility</p:attrName>
                                        </p:attrNameLst>
                                      </p:cBhvr>
                                      <p:to>
                                        <p:strVal val="visible"/>
                                      </p:to>
                                    </p:set>
                                    <p:animEffect transition="in" filter="box(out)">
                                      <p:cBhvr>
                                        <p:cTn id="47" dur="500"/>
                                        <p:tgtEl>
                                          <p:spTgt spid="38912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371600" y="0"/>
            <a:ext cx="7772400" cy="1143000"/>
          </a:xfrm>
        </p:spPr>
        <p:txBody>
          <a:bodyPr/>
          <a:lstStyle/>
          <a:p>
            <a:r>
              <a:rPr lang="en-US" smtClean="0"/>
              <a:t>Solution #2</a:t>
            </a:r>
          </a:p>
        </p:txBody>
      </p:sp>
      <p:sp>
        <p:nvSpPr>
          <p:cNvPr id="390147" name="Rectangle 3"/>
          <p:cNvSpPr>
            <a:spLocks noGrp="1" noChangeArrowheads="1"/>
          </p:cNvSpPr>
          <p:nvPr>
            <p:ph type="body" idx="1"/>
          </p:nvPr>
        </p:nvSpPr>
        <p:spPr>
          <a:xfrm>
            <a:off x="1173163" y="914400"/>
            <a:ext cx="7772400" cy="5715000"/>
          </a:xfrm>
        </p:spPr>
        <p:txBody>
          <a:bodyPr/>
          <a:lstStyle/>
          <a:p>
            <a:r>
              <a:rPr lang="en-US" smtClean="0"/>
              <a:t>   1.75       BUCKET SIZE</a:t>
            </a:r>
          </a:p>
          <a:p>
            <a:pPr>
              <a:buFont typeface="Monotype Sorts" pitchFamily="2" charset="2"/>
              <a:buNone/>
            </a:pPr>
            <a:r>
              <a:rPr lang="en-US" smtClean="0"/>
              <a:t>  </a:t>
            </a:r>
            <a:r>
              <a:rPr lang="en-US" u="sng" smtClean="0"/>
              <a:t>x 2,700</a:t>
            </a:r>
            <a:r>
              <a:rPr lang="en-US" smtClean="0"/>
              <a:t>      SECS/HR Worked</a:t>
            </a:r>
          </a:p>
          <a:p>
            <a:pPr>
              <a:buFont typeface="Monotype Sorts" pitchFamily="2" charset="2"/>
              <a:buNone/>
            </a:pPr>
            <a:r>
              <a:rPr lang="en-US" smtClean="0"/>
              <a:t>     4,725   </a:t>
            </a:r>
          </a:p>
          <a:p>
            <a:pPr>
              <a:buFont typeface="Monotype Sorts" pitchFamily="2" charset="2"/>
              <a:buNone/>
            </a:pPr>
            <a:r>
              <a:rPr lang="en-US" smtClean="0"/>
              <a:t>  </a:t>
            </a:r>
            <a:r>
              <a:rPr lang="en-US" u="sng" smtClean="0">
                <a:cs typeface="Arial" charset="0"/>
              </a:rPr>
              <a:t>÷      90</a:t>
            </a:r>
            <a:r>
              <a:rPr lang="en-US" smtClean="0">
                <a:cs typeface="Arial" charset="0"/>
              </a:rPr>
              <a:t>       LOADER CT</a:t>
            </a:r>
          </a:p>
          <a:p>
            <a:pPr>
              <a:buFont typeface="Monotype Sorts" pitchFamily="2" charset="2"/>
              <a:buNone/>
            </a:pPr>
            <a:r>
              <a:rPr lang="en-US" smtClean="0">
                <a:cs typeface="Arial" charset="0"/>
              </a:rPr>
              <a:t>  52.50 or 52 LCYPH</a:t>
            </a:r>
          </a:p>
          <a:p>
            <a:pPr>
              <a:buFont typeface="Monotype Sorts" pitchFamily="2" charset="2"/>
              <a:buNone/>
            </a:pPr>
            <a:r>
              <a:rPr lang="en-US" smtClean="0">
                <a:cs typeface="Arial" charset="0"/>
              </a:rPr>
              <a:t>            </a:t>
            </a:r>
            <a:r>
              <a:rPr lang="en-US" u="sng" smtClean="0">
                <a:cs typeface="Arial" charset="0"/>
              </a:rPr>
              <a:t>x .52</a:t>
            </a:r>
            <a:r>
              <a:rPr lang="en-US" smtClean="0">
                <a:cs typeface="Arial" charset="0"/>
              </a:rPr>
              <a:t>  EFF FAC</a:t>
            </a:r>
          </a:p>
          <a:p>
            <a:pPr>
              <a:buFont typeface="Monotype Sorts" pitchFamily="2" charset="2"/>
              <a:buNone/>
            </a:pPr>
            <a:r>
              <a:rPr lang="en-US" smtClean="0">
                <a:cs typeface="Arial" charset="0"/>
              </a:rPr>
              <a:t>  27.04 or </a:t>
            </a:r>
            <a:r>
              <a:rPr lang="en-US" smtClean="0">
                <a:solidFill>
                  <a:srgbClr val="FF3300"/>
                </a:solidFill>
                <a:cs typeface="Arial" charset="0"/>
              </a:rPr>
              <a:t>27  LCYPH</a:t>
            </a:r>
            <a:endParaRPr lang="en-US" u="sng" smtClean="0">
              <a:solidFill>
                <a:srgbClr val="FF3300"/>
              </a:solidFill>
              <a:cs typeface="Arial" charset="0"/>
            </a:endParaRPr>
          </a:p>
          <a:p>
            <a:pPr>
              <a:buFont typeface="Monotype Sorts" pitchFamily="2" charset="2"/>
              <a:buNone/>
            </a:pPr>
            <a:r>
              <a:rPr lang="en-US" smtClean="0">
                <a:cs typeface="Arial" charset="0"/>
              </a:rPr>
              <a:t>      </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390147">
                                            <p:txEl>
                                              <p:pRg st="0" end="0"/>
                                            </p:txEl>
                                          </p:spTgt>
                                        </p:tgtEl>
                                        <p:attrNameLst>
                                          <p:attrName>style.visibility</p:attrName>
                                        </p:attrNameLst>
                                      </p:cBhvr>
                                      <p:to>
                                        <p:strVal val="visible"/>
                                      </p:to>
                                    </p:set>
                                    <p:animEffect transition="in" filter="wipe(up)">
                                      <p:cBhvr>
                                        <p:cTn id="7" dur="75"/>
                                        <p:tgtEl>
                                          <p:spTgt spid="390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390147">
                                            <p:txEl>
                                              <p:pRg st="1" end="1"/>
                                            </p:txEl>
                                          </p:spTgt>
                                        </p:tgtEl>
                                        <p:attrNameLst>
                                          <p:attrName>style.visibility</p:attrName>
                                        </p:attrNameLst>
                                      </p:cBhvr>
                                      <p:to>
                                        <p:strVal val="visible"/>
                                      </p:to>
                                    </p:set>
                                    <p:animEffect transition="in" filter="wipe(up)">
                                      <p:cBhvr>
                                        <p:cTn id="12" dur="75"/>
                                        <p:tgtEl>
                                          <p:spTgt spid="3901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390147">
                                            <p:txEl>
                                              <p:pRg st="2" end="2"/>
                                            </p:txEl>
                                          </p:spTgt>
                                        </p:tgtEl>
                                        <p:attrNameLst>
                                          <p:attrName>style.visibility</p:attrName>
                                        </p:attrNameLst>
                                      </p:cBhvr>
                                      <p:to>
                                        <p:strVal val="visible"/>
                                      </p:to>
                                    </p:set>
                                    <p:animEffect transition="in" filter="wipe(up)">
                                      <p:cBhvr>
                                        <p:cTn id="17" dur="75"/>
                                        <p:tgtEl>
                                          <p:spTgt spid="3901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390147">
                                            <p:txEl>
                                              <p:pRg st="3" end="3"/>
                                            </p:txEl>
                                          </p:spTgt>
                                        </p:tgtEl>
                                        <p:attrNameLst>
                                          <p:attrName>style.visibility</p:attrName>
                                        </p:attrNameLst>
                                      </p:cBhvr>
                                      <p:to>
                                        <p:strVal val="visible"/>
                                      </p:to>
                                    </p:set>
                                    <p:animEffect transition="in" filter="wipe(up)">
                                      <p:cBhvr>
                                        <p:cTn id="22" dur="75"/>
                                        <p:tgtEl>
                                          <p:spTgt spid="39014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390147">
                                            <p:txEl>
                                              <p:pRg st="4" end="4"/>
                                            </p:txEl>
                                          </p:spTgt>
                                        </p:tgtEl>
                                        <p:attrNameLst>
                                          <p:attrName>style.visibility</p:attrName>
                                        </p:attrNameLst>
                                      </p:cBhvr>
                                      <p:to>
                                        <p:strVal val="visible"/>
                                      </p:to>
                                    </p:set>
                                    <p:animEffect transition="in" filter="wipe(up)">
                                      <p:cBhvr>
                                        <p:cTn id="27" dur="75"/>
                                        <p:tgtEl>
                                          <p:spTgt spid="39014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390147">
                                            <p:txEl>
                                              <p:pRg st="5" end="5"/>
                                            </p:txEl>
                                          </p:spTgt>
                                        </p:tgtEl>
                                        <p:attrNameLst>
                                          <p:attrName>style.visibility</p:attrName>
                                        </p:attrNameLst>
                                      </p:cBhvr>
                                      <p:to>
                                        <p:strVal val="visible"/>
                                      </p:to>
                                    </p:set>
                                    <p:animEffect transition="in" filter="wipe(up)">
                                      <p:cBhvr>
                                        <p:cTn id="32" dur="75"/>
                                        <p:tgtEl>
                                          <p:spTgt spid="39014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390147">
                                            <p:txEl>
                                              <p:pRg st="6" end="6"/>
                                            </p:txEl>
                                          </p:spTgt>
                                        </p:tgtEl>
                                        <p:attrNameLst>
                                          <p:attrName>style.visibility</p:attrName>
                                        </p:attrNameLst>
                                      </p:cBhvr>
                                      <p:to>
                                        <p:strVal val="visible"/>
                                      </p:to>
                                    </p:set>
                                    <p:animEffect transition="in" filter="wipe(up)">
                                      <p:cBhvr>
                                        <p:cTn id="37" dur="75"/>
                                        <p:tgtEl>
                                          <p:spTgt spid="39014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390147">
                                            <p:txEl>
                                              <p:pRg st="7" end="7"/>
                                            </p:txEl>
                                          </p:spTgt>
                                        </p:tgtEl>
                                        <p:attrNameLst>
                                          <p:attrName>style.visibility</p:attrName>
                                        </p:attrNameLst>
                                      </p:cBhvr>
                                      <p:to>
                                        <p:strVal val="visible"/>
                                      </p:to>
                                    </p:set>
                                    <p:animEffect transition="in" filter="wipe(up)">
                                      <p:cBhvr>
                                        <p:cTn id="42" dur="75"/>
                                        <p:tgtEl>
                                          <p:spTgt spid="39014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5"/>
          <p:cNvSpPr>
            <a:spLocks noGrp="1" noChangeArrowheads="1"/>
          </p:cNvSpPr>
          <p:nvPr>
            <p:ph type="title"/>
          </p:nvPr>
        </p:nvSpPr>
        <p:spPr/>
        <p:txBody>
          <a:bodyPr/>
          <a:lstStyle/>
          <a:p>
            <a:r>
              <a:rPr lang="en-US" smtClean="0"/>
              <a:t>Production Estimation</a:t>
            </a:r>
          </a:p>
        </p:txBody>
      </p:sp>
      <p:sp>
        <p:nvSpPr>
          <p:cNvPr id="279558" name="Rectangle 6"/>
          <p:cNvSpPr>
            <a:spLocks noGrp="1" noChangeArrowheads="1"/>
          </p:cNvSpPr>
          <p:nvPr>
            <p:ph type="body" sz="half" idx="1"/>
          </p:nvPr>
        </p:nvSpPr>
        <p:spPr/>
        <p:txBody>
          <a:bodyPr/>
          <a:lstStyle/>
          <a:p>
            <a:r>
              <a:rPr lang="en-US" sz="2800" smtClean="0"/>
              <a:t>Ratio of Loading Units to Hauling Units</a:t>
            </a:r>
          </a:p>
          <a:p>
            <a:pPr lvl="1"/>
            <a:r>
              <a:rPr lang="en-US" sz="2400" smtClean="0"/>
              <a:t>You need to determine how many loaders is required to keep up with the haul units.</a:t>
            </a:r>
          </a:p>
        </p:txBody>
      </p:sp>
      <p:pic>
        <p:nvPicPr>
          <p:cNvPr id="216068" name="Picture 9" descr="bulldoz2"/>
          <p:cNvPicPr>
            <a:picLocks noGrp="1" noChangeAspect="1" noChangeArrowheads="1"/>
          </p:cNvPicPr>
          <p:nvPr>
            <p:ph type="clipArt" sz="half" idx="2"/>
          </p:nvPr>
        </p:nvPicPr>
        <p:blipFill>
          <a:blip r:embed="rId2" cstate="print"/>
          <a:srcRect/>
          <a:stretch>
            <a:fillRect/>
          </a:stretch>
        </p:blipFill>
        <p:spPr>
          <a:xfrm>
            <a:off x="5135563" y="2701925"/>
            <a:ext cx="3810000" cy="267335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79558">
                                            <p:txEl>
                                              <p:pRg st="0" end="0"/>
                                            </p:txEl>
                                          </p:spTgt>
                                        </p:tgtEl>
                                        <p:attrNameLst>
                                          <p:attrName>style.visibility</p:attrName>
                                        </p:attrNameLst>
                                      </p:cBhvr>
                                      <p:to>
                                        <p:strVal val="visible"/>
                                      </p:to>
                                    </p:set>
                                    <p:anim to="" calcmode="lin" valueType="num">
                                      <p:cBhvr>
                                        <p:cTn id="7" dur="1" fill="hold"/>
                                        <p:tgtEl>
                                          <p:spTgt spid="279558">
                                            <p:txEl>
                                              <p:pRg st="0" end="0"/>
                                            </p:txEl>
                                          </p:spTgt>
                                        </p:tgtEl>
                                        <p:attrNameLst>
                                          <p:attrName/>
                                        </p:attrNameLst>
                                      </p:cBhvr>
                                    </p:anim>
                                  </p:childTnLst>
                                  <p:subTnLst>
                                    <p:animClr clrSpc="rgb" dir="cw">
                                      <p:cBhvr override="childStyle">
                                        <p:cTn dur="1" fill="hold" display="0" masterRel="nextClick" afterEffect="1"/>
                                        <p:tgtEl>
                                          <p:spTgt spid="279558">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79558">
                                            <p:txEl>
                                              <p:pRg st="1" end="1"/>
                                            </p:txEl>
                                          </p:spTgt>
                                        </p:tgtEl>
                                        <p:attrNameLst>
                                          <p:attrName>style.visibility</p:attrName>
                                        </p:attrNameLst>
                                      </p:cBhvr>
                                      <p:to>
                                        <p:strVal val="visible"/>
                                      </p:to>
                                    </p:set>
                                    <p:anim to="" calcmode="lin" valueType="num">
                                      <p:cBhvr>
                                        <p:cTn id="12" dur="1" fill="hold"/>
                                        <p:tgtEl>
                                          <p:spTgt spid="279558">
                                            <p:txEl>
                                              <p:pRg st="1" end="1"/>
                                            </p:txEl>
                                          </p:spTgt>
                                        </p:tgtEl>
                                        <p:attrNameLst>
                                          <p:attrName/>
                                        </p:attrNameLst>
                                      </p:cBhvr>
                                    </p:anim>
                                  </p:childTnLst>
                                  <p:subTnLst>
                                    <p:animClr clrSpc="rgb" dir="cw">
                                      <p:cBhvr override="childStyle">
                                        <p:cTn dur="1" fill="hold" display="0" masterRel="nextClick" afterEffect="1"/>
                                        <p:tgtEl>
                                          <p:spTgt spid="279558">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8"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Cubic Yards Per Day </a:t>
            </a:r>
            <a:r>
              <a:rPr lang="en-US" smtClean="0">
                <a:solidFill>
                  <a:srgbClr val="FF3300"/>
                </a:solidFill>
              </a:rPr>
              <a:t>(CYPD)</a:t>
            </a:r>
            <a:endParaRPr lang="en-US" smtClean="0"/>
          </a:p>
        </p:txBody>
      </p:sp>
      <p:sp>
        <p:nvSpPr>
          <p:cNvPr id="45059" name="Rectangle 3"/>
          <p:cNvSpPr>
            <a:spLocks noGrp="1" noChangeArrowheads="1"/>
          </p:cNvSpPr>
          <p:nvPr>
            <p:ph type="body" sz="half" idx="1"/>
          </p:nvPr>
        </p:nvSpPr>
        <p:spPr>
          <a:xfrm>
            <a:off x="1173163" y="1981200"/>
            <a:ext cx="3094037" cy="4038600"/>
          </a:xfrm>
        </p:spPr>
        <p:txBody>
          <a:bodyPr/>
          <a:lstStyle/>
          <a:p>
            <a:r>
              <a:rPr lang="en-US" smtClean="0"/>
              <a:t>Total cubic yards moved per hour multiplied by the total hours worked per day.</a:t>
            </a:r>
          </a:p>
        </p:txBody>
      </p:sp>
      <p:sp>
        <p:nvSpPr>
          <p:cNvPr id="45060" name="Rectangle 4"/>
          <p:cNvSpPr>
            <a:spLocks noGrp="1" noChangeArrowheads="1"/>
          </p:cNvSpPr>
          <p:nvPr>
            <p:ph type="body" sz="half" idx="2"/>
          </p:nvPr>
        </p:nvSpPr>
        <p:spPr>
          <a:xfrm>
            <a:off x="4495800" y="2286000"/>
            <a:ext cx="4648200" cy="2895600"/>
          </a:xfrm>
        </p:spPr>
        <p:txBody>
          <a:bodyPr/>
          <a:lstStyle/>
          <a:p>
            <a:pPr>
              <a:defRPr/>
            </a:pPr>
            <a:r>
              <a:rPr lang="en-US" smtClean="0"/>
              <a:t>Example:</a:t>
            </a:r>
          </a:p>
          <a:p>
            <a:pPr lvl="1">
              <a:buFontTx/>
              <a:buNone/>
              <a:defRPr/>
            </a:pPr>
            <a:endParaRPr lang="en-US" sz="2200" smtClean="0"/>
          </a:p>
          <a:p>
            <a:pPr lvl="1">
              <a:buFontTx/>
              <a:buNone/>
              <a:defRPr/>
            </a:pPr>
            <a:r>
              <a:rPr lang="en-US" sz="2200" smtClean="0"/>
              <a:t>100 CYPH x 8 hr work/day =</a:t>
            </a:r>
          </a:p>
          <a:p>
            <a:pPr lvl="1">
              <a:buFontTx/>
              <a:buNone/>
              <a:defRPr/>
            </a:pPr>
            <a:r>
              <a:rPr lang="en-US" sz="2200" smtClean="0"/>
              <a:t>           </a:t>
            </a:r>
            <a:r>
              <a:rPr lang="en-US" sz="2200" smtClean="0">
                <a:solidFill>
                  <a:srgbClr val="FF3300"/>
                </a:solidFill>
              </a:rPr>
              <a:t>800 CYPD</a:t>
            </a:r>
            <a:endParaRPr lang="en-US" sz="2200" smtClean="0"/>
          </a:p>
          <a:p>
            <a:pPr lvl="1">
              <a:buFontTx/>
              <a:buNone/>
              <a:defRPr/>
            </a:pPr>
            <a:endParaRPr lang="en-US" sz="2200" smtClean="0"/>
          </a:p>
          <a:p>
            <a:pPr lvl="1">
              <a:buFontTx/>
              <a:buNone/>
              <a:defRPr/>
            </a:pPr>
            <a:r>
              <a:rPr lang="en-US" sz="2200" b="1" i="1" smtClean="0">
                <a:effectLst>
                  <a:outerShdw blurRad="38100" dist="38100" dir="2700000" algn="tl">
                    <a:srgbClr val="C0C0C0"/>
                  </a:outerShdw>
                </a:effectLst>
              </a:rPr>
              <a:t>Note:  Round down CYPD</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500" fill="hold"/>
                                        <p:tgtEl>
                                          <p:spTgt spid="4505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505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505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5060">
                                            <p:txEl>
                                              <p:pRg st="0" end="0"/>
                                            </p:txEl>
                                          </p:spTgt>
                                        </p:tgtEl>
                                        <p:attrNameLst>
                                          <p:attrName>style.visibility</p:attrName>
                                        </p:attrNameLst>
                                      </p:cBhvr>
                                      <p:to>
                                        <p:strVal val="visible"/>
                                      </p:to>
                                    </p:set>
                                    <p:anim calcmode="lin" valueType="num">
                                      <p:cBhvr>
                                        <p:cTn id="13" dur="500" fill="hold"/>
                                        <p:tgtEl>
                                          <p:spTgt spid="45060">
                                            <p:txEl>
                                              <p:pRg st="0" end="0"/>
                                            </p:txEl>
                                          </p:spTgt>
                                        </p:tgtEl>
                                        <p:attrNameLst>
                                          <p:attrName>ppt_w</p:attrName>
                                        </p:attrNameLst>
                                      </p:cBhvr>
                                      <p:tavLst>
                                        <p:tav tm="0">
                                          <p:val>
                                            <p:strVal val="4/3*#ppt_w"/>
                                          </p:val>
                                        </p:tav>
                                        <p:tav tm="100000">
                                          <p:val>
                                            <p:strVal val="#ppt_w"/>
                                          </p:val>
                                        </p:tav>
                                      </p:tavLst>
                                    </p:anim>
                                    <p:anim calcmode="lin" valueType="num">
                                      <p:cBhvr>
                                        <p:cTn id="14" dur="500" fill="hold"/>
                                        <p:tgtEl>
                                          <p:spTgt spid="45060">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5060">
                                            <p:txEl>
                                              <p:pRg st="0" end="0"/>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5060">
                                            <p:txEl>
                                              <p:pRg st="2" end="2"/>
                                            </p:txEl>
                                          </p:spTgt>
                                        </p:tgtEl>
                                        <p:attrNameLst>
                                          <p:attrName>style.visibility</p:attrName>
                                        </p:attrNameLst>
                                      </p:cBhvr>
                                      <p:to>
                                        <p:strVal val="visible"/>
                                      </p:to>
                                    </p:set>
                                    <p:anim calcmode="lin" valueType="num">
                                      <p:cBhvr>
                                        <p:cTn id="19" dur="500" fill="hold"/>
                                        <p:tgtEl>
                                          <p:spTgt spid="45060">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5060">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5060">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5060">
                                            <p:txEl>
                                              <p:pRg st="3" end="3"/>
                                            </p:txEl>
                                          </p:spTgt>
                                        </p:tgtEl>
                                        <p:attrNameLst>
                                          <p:attrName>style.visibility</p:attrName>
                                        </p:attrNameLst>
                                      </p:cBhvr>
                                      <p:to>
                                        <p:strVal val="visible"/>
                                      </p:to>
                                    </p:set>
                                    <p:anim calcmode="lin" valueType="num">
                                      <p:cBhvr>
                                        <p:cTn id="25" dur="500" fill="hold"/>
                                        <p:tgtEl>
                                          <p:spTgt spid="45060">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45060">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5060">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45060">
                                            <p:txEl>
                                              <p:pRg st="5" end="5"/>
                                            </p:txEl>
                                          </p:spTgt>
                                        </p:tgtEl>
                                        <p:attrNameLst>
                                          <p:attrName>style.visibility</p:attrName>
                                        </p:attrNameLst>
                                      </p:cBhvr>
                                      <p:to>
                                        <p:strVal val="visible"/>
                                      </p:to>
                                    </p:set>
                                    <p:anim calcmode="lin" valueType="num">
                                      <p:cBhvr>
                                        <p:cTn id="31" dur="500" fill="hold"/>
                                        <p:tgtEl>
                                          <p:spTgt spid="45060">
                                            <p:txEl>
                                              <p:pRg st="5" end="5"/>
                                            </p:txEl>
                                          </p:spTgt>
                                        </p:tgtEl>
                                        <p:attrNameLst>
                                          <p:attrName>ppt_w</p:attrName>
                                        </p:attrNameLst>
                                      </p:cBhvr>
                                      <p:tavLst>
                                        <p:tav tm="0">
                                          <p:val>
                                            <p:strVal val="4/3*#ppt_w"/>
                                          </p:val>
                                        </p:tav>
                                        <p:tav tm="100000">
                                          <p:val>
                                            <p:strVal val="#ppt_w"/>
                                          </p:val>
                                        </p:tav>
                                      </p:tavLst>
                                    </p:anim>
                                    <p:anim calcmode="lin" valueType="num">
                                      <p:cBhvr>
                                        <p:cTn id="32" dur="500" fill="hold"/>
                                        <p:tgtEl>
                                          <p:spTgt spid="45060">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5060">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P spid="45060" grpId="0" build="p" bldLvl="2"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371600" y="304800"/>
            <a:ext cx="7772400" cy="838200"/>
          </a:xfrm>
        </p:spPr>
        <p:txBody>
          <a:bodyPr/>
          <a:lstStyle/>
          <a:p>
            <a:r>
              <a:rPr lang="en-US" smtClean="0"/>
              <a:t>Production Estimation</a:t>
            </a:r>
          </a:p>
        </p:txBody>
      </p:sp>
      <p:sp>
        <p:nvSpPr>
          <p:cNvPr id="28676" name="Rectangle 3"/>
          <p:cNvSpPr>
            <a:spLocks noGrp="1" noChangeArrowheads="1"/>
          </p:cNvSpPr>
          <p:nvPr>
            <p:ph type="body" idx="1"/>
          </p:nvPr>
        </p:nvSpPr>
        <p:spPr>
          <a:xfrm>
            <a:off x="838200" y="1219200"/>
            <a:ext cx="8305800" cy="2667000"/>
          </a:xfrm>
        </p:spPr>
        <p:txBody>
          <a:bodyPr/>
          <a:lstStyle/>
          <a:p>
            <a:r>
              <a:rPr lang="en-US" sz="2400" smtClean="0"/>
              <a:t>Use the following formula to figure  out how many haul units 1 loader can handle </a:t>
            </a:r>
            <a:r>
              <a:rPr lang="en-US" sz="2400" b="1" smtClean="0"/>
              <a:t>with no waiting.</a:t>
            </a:r>
          </a:p>
          <a:p>
            <a:pPr lvl="1">
              <a:buFontTx/>
              <a:buNone/>
            </a:pPr>
            <a:r>
              <a:rPr lang="en-US" sz="2400" u="sng" smtClean="0"/>
              <a:t>Haul Unit Cycle Time</a:t>
            </a:r>
          </a:p>
          <a:p>
            <a:pPr lvl="1">
              <a:buFontTx/>
              <a:buNone/>
            </a:pPr>
            <a:r>
              <a:rPr lang="en-US" sz="2400" smtClean="0"/>
              <a:t>Load Time (Table #18-5)  =  </a:t>
            </a:r>
            <a:r>
              <a:rPr lang="en-US" sz="2400" smtClean="0">
                <a:solidFill>
                  <a:srgbClr val="FF3300"/>
                </a:solidFill>
              </a:rPr>
              <a:t># haul units/loader</a:t>
            </a:r>
            <a:endParaRPr lang="en-US" sz="2400" smtClean="0"/>
          </a:p>
          <a:p>
            <a:r>
              <a:rPr lang="en-US" sz="2400" smtClean="0"/>
              <a:t>Note:  Round down # of haul units.</a:t>
            </a:r>
          </a:p>
          <a:p>
            <a:pPr algn="ctr">
              <a:buFont typeface="Monotype Sorts" pitchFamily="2" charset="2"/>
              <a:buChar char=" "/>
            </a:pPr>
            <a:r>
              <a:rPr lang="en-US" sz="2400" smtClean="0"/>
              <a:t>Table #18-5  Loading Time</a:t>
            </a:r>
          </a:p>
        </p:txBody>
      </p:sp>
      <p:graphicFrame>
        <p:nvGraphicFramePr>
          <p:cNvPr id="28674" name="Object 0"/>
          <p:cNvGraphicFramePr>
            <a:graphicFrameLocks noChangeAspect="1"/>
          </p:cNvGraphicFramePr>
          <p:nvPr/>
        </p:nvGraphicFramePr>
        <p:xfrm>
          <a:off x="1219200" y="3810000"/>
          <a:ext cx="7715250" cy="2743200"/>
        </p:xfrm>
        <a:graphic>
          <a:graphicData uri="http://schemas.openxmlformats.org/presentationml/2006/ole">
            <mc:AlternateContent xmlns:mc="http://schemas.openxmlformats.org/markup-compatibility/2006">
              <mc:Choice xmlns:v="urn:schemas-microsoft-com:vml" Requires="v">
                <p:oleObj spid="_x0000_s28675" name="Document" r:id="rId4" imgW="7744659" imgH="2758361" progId="Word.Document.8">
                  <p:embed/>
                </p:oleObj>
              </mc:Choice>
              <mc:Fallback>
                <p:oleObj name="Document" r:id="rId4" imgW="7744659" imgH="2758361"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10000"/>
                        <a:ext cx="7715250"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Rectangle 5"/>
          <p:cNvSpPr>
            <a:spLocks noChangeArrowheads="1"/>
          </p:cNvSpPr>
          <p:nvPr/>
        </p:nvSpPr>
        <p:spPr bwMode="auto">
          <a:xfrm>
            <a:off x="1066800" y="3733800"/>
            <a:ext cx="7848600" cy="2743200"/>
          </a:xfrm>
          <a:prstGeom prst="rect">
            <a:avLst/>
          </a:prstGeom>
          <a:noFill/>
          <a:ln w="9525">
            <a:solidFill>
              <a:schemeClr val="tx1"/>
            </a:solidFill>
            <a:miter lim="800000"/>
            <a:headEnd/>
            <a:tailEnd/>
          </a:ln>
        </p:spPr>
        <p:txBody>
          <a:bodyPr wrap="none" anchor="ctr"/>
          <a:lstStyle/>
          <a:p>
            <a:endParaRPr lang="en-US"/>
          </a:p>
        </p:txBody>
      </p:sp>
      <p:sp>
        <p:nvSpPr>
          <p:cNvPr id="28678" name="Line 6"/>
          <p:cNvSpPr>
            <a:spLocks noChangeShapeType="1"/>
          </p:cNvSpPr>
          <p:nvPr/>
        </p:nvSpPr>
        <p:spPr bwMode="auto">
          <a:xfrm>
            <a:off x="1066800" y="4114800"/>
            <a:ext cx="7848600" cy="0"/>
          </a:xfrm>
          <a:prstGeom prst="line">
            <a:avLst/>
          </a:prstGeom>
          <a:noFill/>
          <a:ln w="9525">
            <a:solidFill>
              <a:schemeClr val="tx1"/>
            </a:solidFill>
            <a:round/>
            <a:headEnd/>
            <a:tailEnd/>
          </a:ln>
        </p:spPr>
        <p:txBody>
          <a:bodyPr wrap="none" anchor="ctr"/>
          <a:lstStyle/>
          <a:p>
            <a:endParaRPr lang="en-US"/>
          </a:p>
        </p:txBody>
      </p:sp>
      <p:sp>
        <p:nvSpPr>
          <p:cNvPr id="28679" name="Line 8"/>
          <p:cNvSpPr>
            <a:spLocks noChangeShapeType="1"/>
          </p:cNvSpPr>
          <p:nvPr/>
        </p:nvSpPr>
        <p:spPr bwMode="auto">
          <a:xfrm>
            <a:off x="5181600" y="3733800"/>
            <a:ext cx="0" cy="2743200"/>
          </a:xfrm>
          <a:prstGeom prst="line">
            <a:avLst/>
          </a:prstGeom>
          <a:noFill/>
          <a:ln w="9525">
            <a:solidFill>
              <a:schemeClr val="tx1"/>
            </a:solidFill>
            <a:round/>
            <a:headEnd/>
            <a:tailEnd/>
          </a:ln>
        </p:spPr>
        <p:txBody>
          <a:bodyPr wrap="none" anchor="ctr"/>
          <a:lstStyle/>
          <a:p>
            <a:endParaRPr lang="en-US"/>
          </a:p>
        </p:txBody>
      </p:sp>
      <p:sp>
        <p:nvSpPr>
          <p:cNvPr id="28680" name="Line 9"/>
          <p:cNvSpPr>
            <a:spLocks noChangeShapeType="1"/>
          </p:cNvSpPr>
          <p:nvPr/>
        </p:nvSpPr>
        <p:spPr bwMode="auto">
          <a:xfrm>
            <a:off x="7010400" y="3733800"/>
            <a:ext cx="0" cy="2743200"/>
          </a:xfrm>
          <a:prstGeom prst="line">
            <a:avLst/>
          </a:prstGeom>
          <a:noFill/>
          <a:ln w="9525">
            <a:solidFill>
              <a:schemeClr val="tx1"/>
            </a:solidFill>
            <a:round/>
            <a:headEnd/>
            <a:tailEnd/>
          </a:ln>
        </p:spPr>
        <p:txBody>
          <a:bodyPr wrap="none" anchor="ctr"/>
          <a:lstStyle/>
          <a:p>
            <a:endParaRPr lang="en-US"/>
          </a:p>
        </p:txBody>
      </p:sp>
      <p:sp>
        <p:nvSpPr>
          <p:cNvPr id="28681" name="Line 10"/>
          <p:cNvSpPr>
            <a:spLocks noChangeShapeType="1"/>
          </p:cNvSpPr>
          <p:nvPr/>
        </p:nvSpPr>
        <p:spPr bwMode="auto">
          <a:xfrm>
            <a:off x="1066800" y="4572000"/>
            <a:ext cx="7848600" cy="0"/>
          </a:xfrm>
          <a:prstGeom prst="line">
            <a:avLst/>
          </a:prstGeom>
          <a:noFill/>
          <a:ln w="9525">
            <a:solidFill>
              <a:schemeClr val="tx1"/>
            </a:solidFill>
            <a:round/>
            <a:headEnd/>
            <a:tailEnd/>
          </a:ln>
        </p:spPr>
        <p:txBody>
          <a:bodyPr wrap="none" anchor="ctr"/>
          <a:lstStyle/>
          <a:p>
            <a:endParaRPr lang="en-US"/>
          </a:p>
        </p:txBody>
      </p:sp>
      <p:sp>
        <p:nvSpPr>
          <p:cNvPr id="28682" name="Line 11"/>
          <p:cNvSpPr>
            <a:spLocks noChangeShapeType="1"/>
          </p:cNvSpPr>
          <p:nvPr/>
        </p:nvSpPr>
        <p:spPr bwMode="auto">
          <a:xfrm>
            <a:off x="1066800" y="5029200"/>
            <a:ext cx="7848600" cy="0"/>
          </a:xfrm>
          <a:prstGeom prst="line">
            <a:avLst/>
          </a:prstGeom>
          <a:noFill/>
          <a:ln w="9525">
            <a:solidFill>
              <a:schemeClr val="tx1"/>
            </a:solidFill>
            <a:round/>
            <a:headEnd/>
            <a:tailEnd/>
          </a:ln>
        </p:spPr>
        <p:txBody>
          <a:bodyPr wrap="none" anchor="ctr"/>
          <a:lstStyle/>
          <a:p>
            <a:endParaRPr lang="en-US"/>
          </a:p>
        </p:txBody>
      </p:sp>
      <p:sp>
        <p:nvSpPr>
          <p:cNvPr id="28683" name="Line 14"/>
          <p:cNvSpPr>
            <a:spLocks noChangeShapeType="1"/>
          </p:cNvSpPr>
          <p:nvPr/>
        </p:nvSpPr>
        <p:spPr bwMode="auto">
          <a:xfrm>
            <a:off x="1066800" y="5943600"/>
            <a:ext cx="78486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mtClean="0"/>
              <a:t>Production Estimation</a:t>
            </a:r>
          </a:p>
        </p:txBody>
      </p:sp>
      <p:sp>
        <p:nvSpPr>
          <p:cNvPr id="281603" name="Rectangle 3"/>
          <p:cNvSpPr>
            <a:spLocks noGrp="1" noChangeArrowheads="1"/>
          </p:cNvSpPr>
          <p:nvPr>
            <p:ph type="body" idx="1"/>
          </p:nvPr>
        </p:nvSpPr>
        <p:spPr>
          <a:xfrm>
            <a:off x="838200" y="1981200"/>
            <a:ext cx="8107363" cy="4648200"/>
          </a:xfrm>
        </p:spPr>
        <p:txBody>
          <a:bodyPr/>
          <a:lstStyle/>
          <a:p>
            <a:r>
              <a:rPr lang="en-US" sz="2800" smtClean="0"/>
              <a:t>Notes:</a:t>
            </a:r>
            <a:endParaRPr lang="en-US" smtClean="0"/>
          </a:p>
          <a:p>
            <a:pPr lvl="1"/>
            <a:r>
              <a:rPr lang="en-US" sz="2400" smtClean="0"/>
              <a:t>If the actual load size falls between a struck and a heap load, use the heap load time for the load time.</a:t>
            </a:r>
          </a:p>
          <a:p>
            <a:pPr lvl="1"/>
            <a:r>
              <a:rPr lang="en-US" sz="2400" smtClean="0"/>
              <a:t>These are average fixed times only and are based on an average operator who is familiar with the attachments and equipment operation.</a:t>
            </a:r>
          </a:p>
          <a:p>
            <a:pPr lvl="1"/>
            <a:r>
              <a:rPr lang="en-US" sz="2400" smtClean="0"/>
              <a:t>These times are a basic starting point only. </a:t>
            </a:r>
          </a:p>
          <a:p>
            <a:pPr lvl="1"/>
            <a:r>
              <a:rPr lang="en-US" sz="2400" smtClean="0"/>
              <a:t>Actual fixed times can vary considerably due to varying conditions.</a:t>
            </a:r>
          </a:p>
          <a:p>
            <a:pPr lvl="1"/>
            <a:r>
              <a:rPr lang="en-US" sz="2400" smtClean="0"/>
              <a:t>Timing of several actual cycles is necessary in order to obtain a more realistic fixed time average for a job.</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1603">
                                            <p:txEl>
                                              <p:pRg st="0" end="0"/>
                                            </p:txEl>
                                          </p:spTgt>
                                        </p:tgtEl>
                                        <p:attrNameLst>
                                          <p:attrName>style.visibility</p:attrName>
                                        </p:attrNameLst>
                                      </p:cBhvr>
                                      <p:to>
                                        <p:strVal val="visible"/>
                                      </p:to>
                                    </p:set>
                                    <p:anim to="" calcmode="lin" valueType="num">
                                      <p:cBhvr>
                                        <p:cTn id="7" dur="1" fill="hold"/>
                                        <p:tgtEl>
                                          <p:spTgt spid="281603">
                                            <p:txEl>
                                              <p:pRg st="0" end="0"/>
                                            </p:txEl>
                                          </p:spTgt>
                                        </p:tgtEl>
                                        <p:attrNameLst>
                                          <p:attrName/>
                                        </p:attrNameLst>
                                      </p:cBhvr>
                                    </p:anim>
                                  </p:childTnLst>
                                  <p:subTnLst>
                                    <p:animClr clrSpc="rgb" dir="cw">
                                      <p:cBhvr override="childStyle">
                                        <p:cTn dur="1" fill="hold" display="0" masterRel="nextClick" afterEffect="1"/>
                                        <p:tgtEl>
                                          <p:spTgt spid="28160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1603">
                                            <p:txEl>
                                              <p:pRg st="1" end="1"/>
                                            </p:txEl>
                                          </p:spTgt>
                                        </p:tgtEl>
                                        <p:attrNameLst>
                                          <p:attrName>style.visibility</p:attrName>
                                        </p:attrNameLst>
                                      </p:cBhvr>
                                      <p:to>
                                        <p:strVal val="visible"/>
                                      </p:to>
                                    </p:set>
                                    <p:anim to="" calcmode="lin" valueType="num">
                                      <p:cBhvr>
                                        <p:cTn id="12" dur="1" fill="hold"/>
                                        <p:tgtEl>
                                          <p:spTgt spid="281603">
                                            <p:txEl>
                                              <p:pRg st="1" end="1"/>
                                            </p:txEl>
                                          </p:spTgt>
                                        </p:tgtEl>
                                        <p:attrNameLst>
                                          <p:attrName/>
                                        </p:attrNameLst>
                                      </p:cBhvr>
                                    </p:anim>
                                  </p:childTnLst>
                                  <p:subTnLst>
                                    <p:animClr clrSpc="rgb" dir="cw">
                                      <p:cBhvr override="childStyle">
                                        <p:cTn dur="1" fill="hold" display="0" masterRel="nextClick" afterEffect="1"/>
                                        <p:tgtEl>
                                          <p:spTgt spid="28160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81603">
                                            <p:txEl>
                                              <p:pRg st="2" end="2"/>
                                            </p:txEl>
                                          </p:spTgt>
                                        </p:tgtEl>
                                        <p:attrNameLst>
                                          <p:attrName>style.visibility</p:attrName>
                                        </p:attrNameLst>
                                      </p:cBhvr>
                                      <p:to>
                                        <p:strVal val="visible"/>
                                      </p:to>
                                    </p:set>
                                    <p:anim to="" calcmode="lin" valueType="num">
                                      <p:cBhvr>
                                        <p:cTn id="17" dur="1" fill="hold"/>
                                        <p:tgtEl>
                                          <p:spTgt spid="281603">
                                            <p:txEl>
                                              <p:pRg st="2" end="2"/>
                                            </p:txEl>
                                          </p:spTgt>
                                        </p:tgtEl>
                                        <p:attrNameLst>
                                          <p:attrName/>
                                        </p:attrNameLst>
                                      </p:cBhvr>
                                    </p:anim>
                                  </p:childTnLst>
                                  <p:subTnLst>
                                    <p:animClr clrSpc="rgb" dir="cw">
                                      <p:cBhvr override="childStyle">
                                        <p:cTn dur="1" fill="hold" display="0" masterRel="nextClick" afterEffect="1"/>
                                        <p:tgtEl>
                                          <p:spTgt spid="28160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81603">
                                            <p:txEl>
                                              <p:pRg st="3" end="3"/>
                                            </p:txEl>
                                          </p:spTgt>
                                        </p:tgtEl>
                                        <p:attrNameLst>
                                          <p:attrName>style.visibility</p:attrName>
                                        </p:attrNameLst>
                                      </p:cBhvr>
                                      <p:to>
                                        <p:strVal val="visible"/>
                                      </p:to>
                                    </p:set>
                                    <p:anim to="" calcmode="lin" valueType="num">
                                      <p:cBhvr>
                                        <p:cTn id="22" dur="1" fill="hold"/>
                                        <p:tgtEl>
                                          <p:spTgt spid="281603">
                                            <p:txEl>
                                              <p:pRg st="3" end="3"/>
                                            </p:txEl>
                                          </p:spTgt>
                                        </p:tgtEl>
                                        <p:attrNameLst>
                                          <p:attrName/>
                                        </p:attrNameLst>
                                      </p:cBhvr>
                                    </p:anim>
                                  </p:childTnLst>
                                  <p:subTnLst>
                                    <p:animClr clrSpc="rgb" dir="cw">
                                      <p:cBhvr override="childStyle">
                                        <p:cTn dur="1" fill="hold" display="0" masterRel="nextClick" afterEffect="1"/>
                                        <p:tgtEl>
                                          <p:spTgt spid="281603">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81603">
                                            <p:txEl>
                                              <p:pRg st="4" end="4"/>
                                            </p:txEl>
                                          </p:spTgt>
                                        </p:tgtEl>
                                        <p:attrNameLst>
                                          <p:attrName>style.visibility</p:attrName>
                                        </p:attrNameLst>
                                      </p:cBhvr>
                                      <p:to>
                                        <p:strVal val="visible"/>
                                      </p:to>
                                    </p:set>
                                    <p:anim to="" calcmode="lin" valueType="num">
                                      <p:cBhvr>
                                        <p:cTn id="27" dur="1" fill="hold"/>
                                        <p:tgtEl>
                                          <p:spTgt spid="281603">
                                            <p:txEl>
                                              <p:pRg st="4" end="4"/>
                                            </p:txEl>
                                          </p:spTgt>
                                        </p:tgtEl>
                                        <p:attrNameLst>
                                          <p:attrName/>
                                        </p:attrNameLst>
                                      </p:cBhvr>
                                    </p:anim>
                                  </p:childTnLst>
                                  <p:subTnLst>
                                    <p:animClr clrSpc="rgb" dir="cw">
                                      <p:cBhvr override="childStyle">
                                        <p:cTn dur="1" fill="hold" display="0" masterRel="nextClick" afterEffect="1"/>
                                        <p:tgtEl>
                                          <p:spTgt spid="281603">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81603">
                                            <p:txEl>
                                              <p:pRg st="5" end="5"/>
                                            </p:txEl>
                                          </p:spTgt>
                                        </p:tgtEl>
                                        <p:attrNameLst>
                                          <p:attrName>style.visibility</p:attrName>
                                        </p:attrNameLst>
                                      </p:cBhvr>
                                      <p:to>
                                        <p:strVal val="visible"/>
                                      </p:to>
                                    </p:set>
                                    <p:anim to="" calcmode="lin" valueType="num">
                                      <p:cBhvr>
                                        <p:cTn id="32" dur="1" fill="hold"/>
                                        <p:tgtEl>
                                          <p:spTgt spid="281603">
                                            <p:txEl>
                                              <p:pRg st="5" end="5"/>
                                            </p:txEl>
                                          </p:spTgt>
                                        </p:tgtEl>
                                        <p:attrNameLst>
                                          <p:attrName/>
                                        </p:attrNameLst>
                                      </p:cBhvr>
                                    </p:anim>
                                  </p:childTnLst>
                                  <p:subTnLst>
                                    <p:animClr clrSpc="rgb" dir="cw">
                                      <p:cBhvr override="childStyle">
                                        <p:cTn dur="1" fill="hold" display="0" masterRel="nextClick" afterEffect="1"/>
                                        <p:tgtEl>
                                          <p:spTgt spid="281603">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bldLvl="2"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smtClean="0"/>
              <a:t>Production Estimation</a:t>
            </a:r>
          </a:p>
        </p:txBody>
      </p:sp>
      <p:sp>
        <p:nvSpPr>
          <p:cNvPr id="282627" name="Rectangle 3"/>
          <p:cNvSpPr>
            <a:spLocks noGrp="1" noChangeArrowheads="1"/>
          </p:cNvSpPr>
          <p:nvPr>
            <p:ph type="body" sz="half" idx="1"/>
          </p:nvPr>
        </p:nvSpPr>
        <p:spPr>
          <a:xfrm>
            <a:off x="838200" y="1981200"/>
            <a:ext cx="4144963" cy="4572000"/>
          </a:xfrm>
        </p:spPr>
        <p:txBody>
          <a:bodyPr/>
          <a:lstStyle/>
          <a:p>
            <a:r>
              <a:rPr lang="en-US" smtClean="0"/>
              <a:t>Example:</a:t>
            </a:r>
          </a:p>
          <a:p>
            <a:pPr lvl="1"/>
            <a:r>
              <a:rPr lang="en-US" smtClean="0"/>
              <a:t>How many haul units can 1 Tram handle, if the haul units are hauling 15 CY of material and their cycle time is 14.5 minutes?</a:t>
            </a:r>
          </a:p>
          <a:p>
            <a:pPr lvl="1">
              <a:buFontTx/>
              <a:buNone/>
            </a:pPr>
            <a:r>
              <a:rPr lang="en-US" u="sng" smtClean="0"/>
              <a:t>14.5</a:t>
            </a:r>
            <a:endParaRPr lang="en-US" smtClean="0"/>
          </a:p>
          <a:p>
            <a:pPr lvl="1">
              <a:buFontTx/>
              <a:buNone/>
            </a:pPr>
            <a:r>
              <a:rPr lang="en-US" smtClean="0"/>
              <a:t>  6      =   2.42 or            		      </a:t>
            </a:r>
            <a:r>
              <a:rPr lang="en-US" smtClean="0">
                <a:solidFill>
                  <a:srgbClr val="FF3300"/>
                </a:solidFill>
              </a:rPr>
              <a:t>2 haul units</a:t>
            </a:r>
            <a:r>
              <a:rPr lang="en-US" smtClean="0"/>
              <a:t> </a:t>
            </a:r>
          </a:p>
          <a:p>
            <a:pPr lvl="1">
              <a:buFontTx/>
              <a:buNone/>
            </a:pPr>
            <a:r>
              <a:rPr lang="en-US" b="1" smtClean="0"/>
              <a:t>Round down</a:t>
            </a:r>
            <a:r>
              <a:rPr lang="en-US" smtClean="0"/>
              <a:t> </a:t>
            </a:r>
          </a:p>
        </p:txBody>
      </p:sp>
      <p:sp>
        <p:nvSpPr>
          <p:cNvPr id="282628" name="Rectangle 4"/>
          <p:cNvSpPr>
            <a:spLocks noGrp="1" noChangeArrowheads="1"/>
          </p:cNvSpPr>
          <p:nvPr>
            <p:ph type="body" sz="half" idx="2"/>
          </p:nvPr>
        </p:nvSpPr>
        <p:spPr>
          <a:xfrm>
            <a:off x="5135563" y="1981200"/>
            <a:ext cx="3810000" cy="4572000"/>
          </a:xfrm>
        </p:spPr>
        <p:txBody>
          <a:bodyPr/>
          <a:lstStyle/>
          <a:p>
            <a:r>
              <a:rPr lang="en-US" smtClean="0"/>
              <a:t>Next you need to determine the total number of loading units needed.</a:t>
            </a:r>
          </a:p>
          <a:p>
            <a:r>
              <a:rPr lang="en-US" smtClean="0"/>
              <a:t>All you would need to do is divide the number of haul units by the amount of haul units 1 loader can handle.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2627">
                                            <p:txEl>
                                              <p:pRg st="0" end="0"/>
                                            </p:txEl>
                                          </p:spTgt>
                                        </p:tgtEl>
                                        <p:attrNameLst>
                                          <p:attrName>style.visibility</p:attrName>
                                        </p:attrNameLst>
                                      </p:cBhvr>
                                      <p:to>
                                        <p:strVal val="visible"/>
                                      </p:to>
                                    </p:set>
                                    <p:anim to="" calcmode="lin" valueType="num">
                                      <p:cBhvr>
                                        <p:cTn id="7" dur="1" fill="hold"/>
                                        <p:tgtEl>
                                          <p:spTgt spid="282627">
                                            <p:txEl>
                                              <p:pRg st="0" end="0"/>
                                            </p:txEl>
                                          </p:spTgt>
                                        </p:tgtEl>
                                        <p:attrNameLst>
                                          <p:attrName/>
                                        </p:attrNameLst>
                                      </p:cBhvr>
                                    </p:anim>
                                  </p:childTnLst>
                                  <p:subTnLst>
                                    <p:animClr clrSpc="rgb" dir="cw">
                                      <p:cBhvr override="childStyle">
                                        <p:cTn dur="1" fill="hold" display="0" masterRel="nextClick" afterEffect="1"/>
                                        <p:tgtEl>
                                          <p:spTgt spid="28262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2627">
                                            <p:txEl>
                                              <p:pRg st="1" end="1"/>
                                            </p:txEl>
                                          </p:spTgt>
                                        </p:tgtEl>
                                        <p:attrNameLst>
                                          <p:attrName>style.visibility</p:attrName>
                                        </p:attrNameLst>
                                      </p:cBhvr>
                                      <p:to>
                                        <p:strVal val="visible"/>
                                      </p:to>
                                    </p:set>
                                    <p:anim to="" calcmode="lin" valueType="num">
                                      <p:cBhvr>
                                        <p:cTn id="12" dur="1" fill="hold"/>
                                        <p:tgtEl>
                                          <p:spTgt spid="282627">
                                            <p:txEl>
                                              <p:pRg st="1" end="1"/>
                                            </p:txEl>
                                          </p:spTgt>
                                        </p:tgtEl>
                                        <p:attrNameLst>
                                          <p:attrName/>
                                        </p:attrNameLst>
                                      </p:cBhvr>
                                    </p:anim>
                                  </p:childTnLst>
                                  <p:subTnLst>
                                    <p:animClr clrSpc="rgb" dir="cw">
                                      <p:cBhvr override="childStyle">
                                        <p:cTn dur="1" fill="hold" display="0" masterRel="nextClick" afterEffect="1"/>
                                        <p:tgtEl>
                                          <p:spTgt spid="28262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82627">
                                            <p:txEl>
                                              <p:pRg st="2" end="2"/>
                                            </p:txEl>
                                          </p:spTgt>
                                        </p:tgtEl>
                                        <p:attrNameLst>
                                          <p:attrName>style.visibility</p:attrName>
                                        </p:attrNameLst>
                                      </p:cBhvr>
                                      <p:to>
                                        <p:strVal val="visible"/>
                                      </p:to>
                                    </p:set>
                                    <p:anim to="" calcmode="lin" valueType="num">
                                      <p:cBhvr>
                                        <p:cTn id="17" dur="1" fill="hold"/>
                                        <p:tgtEl>
                                          <p:spTgt spid="282627">
                                            <p:txEl>
                                              <p:pRg st="2" end="2"/>
                                            </p:txEl>
                                          </p:spTgt>
                                        </p:tgtEl>
                                        <p:attrNameLst>
                                          <p:attrName/>
                                        </p:attrNameLst>
                                      </p:cBhvr>
                                    </p:anim>
                                  </p:childTnLst>
                                  <p:subTnLst>
                                    <p:animClr clrSpc="rgb" dir="cw">
                                      <p:cBhvr override="childStyle">
                                        <p:cTn dur="1" fill="hold" display="0" masterRel="nextClick" afterEffect="1"/>
                                        <p:tgtEl>
                                          <p:spTgt spid="282627">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82627">
                                            <p:txEl>
                                              <p:pRg st="3" end="3"/>
                                            </p:txEl>
                                          </p:spTgt>
                                        </p:tgtEl>
                                        <p:attrNameLst>
                                          <p:attrName>style.visibility</p:attrName>
                                        </p:attrNameLst>
                                      </p:cBhvr>
                                      <p:to>
                                        <p:strVal val="visible"/>
                                      </p:to>
                                    </p:set>
                                    <p:anim to="" calcmode="lin" valueType="num">
                                      <p:cBhvr>
                                        <p:cTn id="22" dur="1" fill="hold"/>
                                        <p:tgtEl>
                                          <p:spTgt spid="282627">
                                            <p:txEl>
                                              <p:pRg st="3" end="3"/>
                                            </p:txEl>
                                          </p:spTgt>
                                        </p:tgtEl>
                                        <p:attrNameLst>
                                          <p:attrName/>
                                        </p:attrNameLst>
                                      </p:cBhvr>
                                    </p:anim>
                                  </p:childTnLst>
                                  <p:subTnLst>
                                    <p:animClr clrSpc="rgb" dir="cw">
                                      <p:cBhvr override="childStyle">
                                        <p:cTn dur="1" fill="hold" display="0" masterRel="nextClick" afterEffect="1"/>
                                        <p:tgtEl>
                                          <p:spTgt spid="282627">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82627">
                                            <p:txEl>
                                              <p:pRg st="4" end="4"/>
                                            </p:txEl>
                                          </p:spTgt>
                                        </p:tgtEl>
                                        <p:attrNameLst>
                                          <p:attrName>style.visibility</p:attrName>
                                        </p:attrNameLst>
                                      </p:cBhvr>
                                      <p:to>
                                        <p:strVal val="visible"/>
                                      </p:to>
                                    </p:set>
                                    <p:anim to="" calcmode="lin" valueType="num">
                                      <p:cBhvr>
                                        <p:cTn id="27" dur="1" fill="hold"/>
                                        <p:tgtEl>
                                          <p:spTgt spid="282627">
                                            <p:txEl>
                                              <p:pRg st="4" end="4"/>
                                            </p:txEl>
                                          </p:spTgt>
                                        </p:tgtEl>
                                        <p:attrNameLst>
                                          <p:attrName/>
                                        </p:attrNameLst>
                                      </p:cBhvr>
                                    </p:anim>
                                  </p:childTnLst>
                                  <p:subTnLst>
                                    <p:animClr clrSpc="rgb" dir="cw">
                                      <p:cBhvr override="childStyle">
                                        <p:cTn dur="1" fill="hold" display="0" masterRel="nextClick" afterEffect="1"/>
                                        <p:tgtEl>
                                          <p:spTgt spid="282627">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82628">
                                            <p:txEl>
                                              <p:pRg st="0" end="0"/>
                                            </p:txEl>
                                          </p:spTgt>
                                        </p:tgtEl>
                                        <p:attrNameLst>
                                          <p:attrName>style.visibility</p:attrName>
                                        </p:attrNameLst>
                                      </p:cBhvr>
                                      <p:to>
                                        <p:strVal val="visible"/>
                                      </p:to>
                                    </p:set>
                                    <p:anim to="" calcmode="lin" valueType="num">
                                      <p:cBhvr>
                                        <p:cTn id="32" dur="1" fill="hold"/>
                                        <p:tgtEl>
                                          <p:spTgt spid="282628">
                                            <p:txEl>
                                              <p:pRg st="0" end="0"/>
                                            </p:txEl>
                                          </p:spTgt>
                                        </p:tgtEl>
                                        <p:attrNameLst>
                                          <p:attrName/>
                                        </p:attrNameLst>
                                      </p:cBhvr>
                                    </p:anim>
                                  </p:childTnLst>
                                  <p:subTnLst>
                                    <p:animClr clrSpc="rgb" dir="cw">
                                      <p:cBhvr override="childStyle">
                                        <p:cTn dur="1" fill="hold" display="0" masterRel="nextClick" afterEffect="1"/>
                                        <p:tgtEl>
                                          <p:spTgt spid="282628">
                                            <p:txEl>
                                              <p:pRg st="0" end="0"/>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82628">
                                            <p:txEl>
                                              <p:pRg st="1" end="1"/>
                                            </p:txEl>
                                          </p:spTgt>
                                        </p:tgtEl>
                                        <p:attrNameLst>
                                          <p:attrName>style.visibility</p:attrName>
                                        </p:attrNameLst>
                                      </p:cBhvr>
                                      <p:to>
                                        <p:strVal val="visible"/>
                                      </p:to>
                                    </p:set>
                                    <p:anim to="" calcmode="lin" valueType="num">
                                      <p:cBhvr>
                                        <p:cTn id="37" dur="1" fill="hold"/>
                                        <p:tgtEl>
                                          <p:spTgt spid="282628">
                                            <p:txEl>
                                              <p:pRg st="1" end="1"/>
                                            </p:txEl>
                                          </p:spTgt>
                                        </p:tgtEl>
                                        <p:attrNameLst>
                                          <p:attrName/>
                                        </p:attrNameLst>
                                      </p:cBhvr>
                                    </p:anim>
                                  </p:childTnLst>
                                  <p:subTnLst>
                                    <p:animClr clrSpc="rgb" dir="cw">
                                      <p:cBhvr override="childStyle">
                                        <p:cTn dur="1" fill="hold" display="0" masterRel="nextClick" afterEffect="1"/>
                                        <p:tgtEl>
                                          <p:spTgt spid="282628">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bldLvl="2" autoUpdateAnimBg="0"/>
      <p:bldP spid="282628" grpId="0" build="p" bldLvl="2"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smtClean="0"/>
              <a:t>Production Estimation</a:t>
            </a:r>
          </a:p>
        </p:txBody>
      </p:sp>
      <p:sp>
        <p:nvSpPr>
          <p:cNvPr id="367619" name="Rectangle 3"/>
          <p:cNvSpPr>
            <a:spLocks noGrp="1" noChangeArrowheads="1"/>
          </p:cNvSpPr>
          <p:nvPr>
            <p:ph type="body" sz="half" idx="1"/>
          </p:nvPr>
        </p:nvSpPr>
        <p:spPr>
          <a:xfrm>
            <a:off x="838200" y="1981200"/>
            <a:ext cx="8001000" cy="4572000"/>
          </a:xfrm>
        </p:spPr>
        <p:txBody>
          <a:bodyPr/>
          <a:lstStyle/>
          <a:p>
            <a:r>
              <a:rPr lang="en-US" smtClean="0"/>
              <a:t>Total Number of Loading units Needed:</a:t>
            </a:r>
          </a:p>
          <a:p>
            <a:pPr lvl="1"/>
            <a:r>
              <a:rPr lang="en-US" smtClean="0"/>
              <a:t>Use the following formula:</a:t>
            </a:r>
          </a:p>
          <a:p>
            <a:pPr lvl="1">
              <a:buFontTx/>
              <a:buNone/>
            </a:pPr>
            <a:endParaRPr lang="en-US" smtClean="0"/>
          </a:p>
          <a:p>
            <a:pPr lvl="1">
              <a:buFontTx/>
              <a:buNone/>
            </a:pPr>
            <a:r>
              <a:rPr lang="en-US" sz="1600" smtClean="0"/>
              <a:t># </a:t>
            </a:r>
            <a:r>
              <a:rPr lang="en-US" sz="1600" b="1" smtClean="0"/>
              <a:t>HAUL UNITS</a:t>
            </a:r>
            <a:r>
              <a:rPr lang="en-US" sz="1600" smtClean="0"/>
              <a:t>   </a:t>
            </a:r>
            <a:r>
              <a:rPr lang="en-US" sz="1600" smtClean="0">
                <a:cs typeface="Arial" charset="0"/>
              </a:rPr>
              <a:t>÷</a:t>
            </a:r>
            <a:r>
              <a:rPr lang="en-US" sz="1600" smtClean="0"/>
              <a:t>  </a:t>
            </a:r>
            <a:r>
              <a:rPr lang="en-US" sz="1600" u="sng" smtClean="0"/>
              <a:t> </a:t>
            </a:r>
            <a:r>
              <a:rPr lang="en-US" sz="1600" b="1" u="sng" smtClean="0"/>
              <a:t>HAUL UNIT CYCLE TIME </a:t>
            </a:r>
            <a:r>
              <a:rPr lang="en-US" sz="1600" b="1" smtClean="0"/>
              <a:t> = # LOADING UNITS NEEDED</a:t>
            </a:r>
          </a:p>
          <a:p>
            <a:pPr lvl="1">
              <a:buFontTx/>
              <a:buNone/>
            </a:pPr>
            <a:r>
              <a:rPr lang="en-US" sz="1600" b="1" smtClean="0"/>
              <a:t>                                LOAD TIME (TABLE# 18-5)</a:t>
            </a:r>
            <a:endParaRPr lang="en-US" sz="1600" smtClean="0"/>
          </a:p>
          <a:p>
            <a:pPr lvl="1">
              <a:buFontTx/>
              <a:buNone/>
            </a:pPr>
            <a:endParaRPr lang="en-US" b="1" smtClean="0"/>
          </a:p>
          <a:p>
            <a:pPr lvl="1">
              <a:buFontTx/>
              <a:buNone/>
            </a:pPr>
            <a:endParaRPr lang="en-US" b="1" smtClean="0"/>
          </a:p>
          <a:p>
            <a:pPr lvl="1">
              <a:buFontTx/>
              <a:buNone/>
            </a:pPr>
            <a:r>
              <a:rPr lang="en-US" b="1" smtClean="0"/>
              <a:t>Note: Round up # loading units</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67619">
                                            <p:txEl>
                                              <p:pRg st="0" end="0"/>
                                            </p:txEl>
                                          </p:spTgt>
                                        </p:tgtEl>
                                        <p:attrNameLst>
                                          <p:attrName>style.visibility</p:attrName>
                                        </p:attrNameLst>
                                      </p:cBhvr>
                                      <p:to>
                                        <p:strVal val="visible"/>
                                      </p:to>
                                    </p:set>
                                    <p:anim to="" calcmode="lin" valueType="num">
                                      <p:cBhvr>
                                        <p:cTn id="7" dur="1" fill="hold"/>
                                        <p:tgtEl>
                                          <p:spTgt spid="367619">
                                            <p:txEl>
                                              <p:pRg st="0" end="0"/>
                                            </p:txEl>
                                          </p:spTgt>
                                        </p:tgtEl>
                                        <p:attrNameLst>
                                          <p:attrName/>
                                        </p:attrNameLst>
                                      </p:cBhvr>
                                    </p:anim>
                                  </p:childTnLst>
                                  <p:subTnLst>
                                    <p:animClr clrSpc="rgb" dir="cw">
                                      <p:cBhvr override="childStyle">
                                        <p:cTn dur="1" fill="hold" display="0" masterRel="nextClick" afterEffect="1"/>
                                        <p:tgtEl>
                                          <p:spTgt spid="36761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67619">
                                            <p:txEl>
                                              <p:pRg st="1" end="1"/>
                                            </p:txEl>
                                          </p:spTgt>
                                        </p:tgtEl>
                                        <p:attrNameLst>
                                          <p:attrName>style.visibility</p:attrName>
                                        </p:attrNameLst>
                                      </p:cBhvr>
                                      <p:to>
                                        <p:strVal val="visible"/>
                                      </p:to>
                                    </p:set>
                                    <p:anim to="" calcmode="lin" valueType="num">
                                      <p:cBhvr>
                                        <p:cTn id="12" dur="1" fill="hold"/>
                                        <p:tgtEl>
                                          <p:spTgt spid="367619">
                                            <p:txEl>
                                              <p:pRg st="1" end="1"/>
                                            </p:txEl>
                                          </p:spTgt>
                                        </p:tgtEl>
                                        <p:attrNameLst>
                                          <p:attrName/>
                                        </p:attrNameLst>
                                      </p:cBhvr>
                                    </p:anim>
                                  </p:childTnLst>
                                  <p:subTnLst>
                                    <p:animClr clrSpc="rgb" dir="cw">
                                      <p:cBhvr override="childStyle">
                                        <p:cTn dur="1" fill="hold" display="0" masterRel="nextClick" afterEffect="1"/>
                                        <p:tgtEl>
                                          <p:spTgt spid="36761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67619">
                                            <p:txEl>
                                              <p:pRg st="3" end="3"/>
                                            </p:txEl>
                                          </p:spTgt>
                                        </p:tgtEl>
                                        <p:attrNameLst>
                                          <p:attrName>style.visibility</p:attrName>
                                        </p:attrNameLst>
                                      </p:cBhvr>
                                      <p:to>
                                        <p:strVal val="visible"/>
                                      </p:to>
                                    </p:set>
                                    <p:anim to="" calcmode="lin" valueType="num">
                                      <p:cBhvr>
                                        <p:cTn id="17" dur="1" fill="hold"/>
                                        <p:tgtEl>
                                          <p:spTgt spid="367619">
                                            <p:txEl>
                                              <p:pRg st="3" end="3"/>
                                            </p:txEl>
                                          </p:spTgt>
                                        </p:tgtEl>
                                        <p:attrNameLst>
                                          <p:attrName/>
                                        </p:attrNameLst>
                                      </p:cBhvr>
                                    </p:anim>
                                  </p:childTnLst>
                                  <p:subTnLst>
                                    <p:animClr clrSpc="rgb" dir="cw">
                                      <p:cBhvr override="childStyle">
                                        <p:cTn dur="1" fill="hold" display="0" masterRel="nextClick" afterEffect="1"/>
                                        <p:tgtEl>
                                          <p:spTgt spid="367619">
                                            <p:txEl>
                                              <p:pRg st="3" end="3"/>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67619">
                                            <p:txEl>
                                              <p:pRg st="4" end="4"/>
                                            </p:txEl>
                                          </p:spTgt>
                                        </p:tgtEl>
                                        <p:attrNameLst>
                                          <p:attrName>style.visibility</p:attrName>
                                        </p:attrNameLst>
                                      </p:cBhvr>
                                      <p:to>
                                        <p:strVal val="visible"/>
                                      </p:to>
                                    </p:set>
                                    <p:anim to="" calcmode="lin" valueType="num">
                                      <p:cBhvr>
                                        <p:cTn id="22" dur="1" fill="hold"/>
                                        <p:tgtEl>
                                          <p:spTgt spid="367619">
                                            <p:txEl>
                                              <p:pRg st="4" end="4"/>
                                            </p:txEl>
                                          </p:spTgt>
                                        </p:tgtEl>
                                        <p:attrNameLst>
                                          <p:attrName/>
                                        </p:attrNameLst>
                                      </p:cBhvr>
                                    </p:anim>
                                  </p:childTnLst>
                                  <p:subTnLst>
                                    <p:animClr clrSpc="rgb" dir="cw">
                                      <p:cBhvr override="childStyle">
                                        <p:cTn dur="1" fill="hold" display="0" masterRel="nextClick" afterEffect="1"/>
                                        <p:tgtEl>
                                          <p:spTgt spid="367619">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67619">
                                            <p:txEl>
                                              <p:pRg st="7" end="7"/>
                                            </p:txEl>
                                          </p:spTgt>
                                        </p:tgtEl>
                                        <p:attrNameLst>
                                          <p:attrName>style.visibility</p:attrName>
                                        </p:attrNameLst>
                                      </p:cBhvr>
                                      <p:to>
                                        <p:strVal val="visible"/>
                                      </p:to>
                                    </p:set>
                                    <p:anim to="" calcmode="lin" valueType="num">
                                      <p:cBhvr>
                                        <p:cTn id="27" dur="1" fill="hold"/>
                                        <p:tgtEl>
                                          <p:spTgt spid="367619">
                                            <p:txEl>
                                              <p:pRg st="7" end="7"/>
                                            </p:txEl>
                                          </p:spTgt>
                                        </p:tgtEl>
                                        <p:attrNameLst>
                                          <p:attrName/>
                                        </p:attrNameLst>
                                      </p:cBhvr>
                                    </p:anim>
                                  </p:childTnLst>
                                  <p:subTnLst>
                                    <p:animClr clrSpc="rgb" dir="cw">
                                      <p:cBhvr override="childStyle">
                                        <p:cTn dur="1" fill="hold" display="0" masterRel="nextClick" afterEffect="1"/>
                                        <p:tgtEl>
                                          <p:spTgt spid="367619">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bldLvl="2"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smtClean="0"/>
              <a:t>Production Estimation</a:t>
            </a:r>
          </a:p>
        </p:txBody>
      </p:sp>
      <p:sp>
        <p:nvSpPr>
          <p:cNvPr id="283651" name="Rectangle 3"/>
          <p:cNvSpPr>
            <a:spLocks noGrp="1" noChangeArrowheads="1"/>
          </p:cNvSpPr>
          <p:nvPr>
            <p:ph type="body" sz="half" idx="1"/>
          </p:nvPr>
        </p:nvSpPr>
        <p:spPr/>
        <p:txBody>
          <a:bodyPr/>
          <a:lstStyle/>
          <a:p>
            <a:r>
              <a:rPr lang="en-US" sz="2800" smtClean="0"/>
              <a:t>What have you learned?</a:t>
            </a:r>
          </a:p>
          <a:p>
            <a:r>
              <a:rPr lang="en-US" sz="2800" smtClean="0"/>
              <a:t>Problem #3</a:t>
            </a:r>
          </a:p>
          <a:p>
            <a:endParaRPr lang="en-US" sz="2800" smtClean="0"/>
          </a:p>
          <a:p>
            <a:r>
              <a:rPr lang="en-US" sz="2800" smtClean="0"/>
              <a:t>Problem #4</a:t>
            </a:r>
          </a:p>
        </p:txBody>
      </p:sp>
      <p:pic>
        <p:nvPicPr>
          <p:cNvPr id="220164" name="Picture 6" descr="marines4"/>
          <p:cNvPicPr>
            <a:picLocks noGrp="1" noChangeAspect="1" noChangeArrowheads="1"/>
          </p:cNvPicPr>
          <p:nvPr>
            <p:ph type="clipArt" sz="half" idx="2"/>
          </p:nvPr>
        </p:nvPicPr>
        <p:blipFill>
          <a:blip r:embed="rId2" cstate="print"/>
          <a:srcRect/>
          <a:stretch>
            <a:fillRect/>
          </a:stretch>
        </p:blipFill>
        <p:spPr>
          <a:xfrm>
            <a:off x="5184775" y="1981200"/>
            <a:ext cx="3709988"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3651">
                                            <p:txEl>
                                              <p:pRg st="0" end="0"/>
                                            </p:txEl>
                                          </p:spTgt>
                                        </p:tgtEl>
                                        <p:attrNameLst>
                                          <p:attrName>style.visibility</p:attrName>
                                        </p:attrNameLst>
                                      </p:cBhvr>
                                      <p:to>
                                        <p:strVal val="visible"/>
                                      </p:to>
                                    </p:set>
                                    <p:anim to="" calcmode="lin" valueType="num">
                                      <p:cBhvr>
                                        <p:cTn id="7" dur="1" fill="hold"/>
                                        <p:tgtEl>
                                          <p:spTgt spid="283651">
                                            <p:txEl>
                                              <p:pRg st="0" end="0"/>
                                            </p:txEl>
                                          </p:spTgt>
                                        </p:tgtEl>
                                        <p:attrNameLst>
                                          <p:attrName/>
                                        </p:attrNameLst>
                                      </p:cBhvr>
                                    </p:anim>
                                  </p:childTnLst>
                                  <p:subTnLst>
                                    <p:animClr clrSpc="rgb" dir="cw">
                                      <p:cBhvr override="childStyle">
                                        <p:cTn dur="1" fill="hold" display="0" masterRel="nextClick" afterEffect="1"/>
                                        <p:tgtEl>
                                          <p:spTgt spid="28365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3651">
                                            <p:txEl>
                                              <p:pRg st="1" end="1"/>
                                            </p:txEl>
                                          </p:spTgt>
                                        </p:tgtEl>
                                        <p:attrNameLst>
                                          <p:attrName>style.visibility</p:attrName>
                                        </p:attrNameLst>
                                      </p:cBhvr>
                                      <p:to>
                                        <p:strVal val="visible"/>
                                      </p:to>
                                    </p:set>
                                    <p:anim to="" calcmode="lin" valueType="num">
                                      <p:cBhvr>
                                        <p:cTn id="12" dur="1" fill="hold"/>
                                        <p:tgtEl>
                                          <p:spTgt spid="283651">
                                            <p:txEl>
                                              <p:pRg st="1" end="1"/>
                                            </p:txEl>
                                          </p:spTgt>
                                        </p:tgtEl>
                                        <p:attrNameLst>
                                          <p:attrName/>
                                        </p:attrNameLst>
                                      </p:cBhvr>
                                    </p:anim>
                                  </p:childTnLst>
                                  <p:subTnLst>
                                    <p:animClr clrSpc="rgb" dir="cw">
                                      <p:cBhvr override="childStyle">
                                        <p:cTn dur="1" fill="hold" display="0" masterRel="nextClick" afterEffect="1"/>
                                        <p:tgtEl>
                                          <p:spTgt spid="28365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83651">
                                            <p:txEl>
                                              <p:pRg st="3" end="3"/>
                                            </p:txEl>
                                          </p:spTgt>
                                        </p:tgtEl>
                                        <p:attrNameLst>
                                          <p:attrName>style.visibility</p:attrName>
                                        </p:attrNameLst>
                                      </p:cBhvr>
                                      <p:to>
                                        <p:strVal val="visible"/>
                                      </p:to>
                                    </p:set>
                                    <p:anim to="" calcmode="lin" valueType="num">
                                      <p:cBhvr>
                                        <p:cTn id="17" dur="1" fill="hold"/>
                                        <p:tgtEl>
                                          <p:spTgt spid="283651">
                                            <p:txEl>
                                              <p:pRg st="3" end="3"/>
                                            </p:txEl>
                                          </p:spTgt>
                                        </p:tgtEl>
                                        <p:attrNameLst>
                                          <p:attrName/>
                                        </p:attrNameLst>
                                      </p:cBhvr>
                                    </p:anim>
                                  </p:childTnLst>
                                  <p:subTnLst>
                                    <p:animClr clrSpc="rgb" dir="cw">
                                      <p:cBhvr override="childStyle">
                                        <p:cTn dur="1" fill="hold" display="0" masterRel="nextClick" afterEffect="1"/>
                                        <p:tgtEl>
                                          <p:spTgt spid="283651">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mtClean="0"/>
              <a:t>Solution #3</a:t>
            </a:r>
          </a:p>
        </p:txBody>
      </p:sp>
      <p:sp>
        <p:nvSpPr>
          <p:cNvPr id="391171" name="Rectangle 3"/>
          <p:cNvSpPr>
            <a:spLocks noGrp="1" noChangeArrowheads="1"/>
          </p:cNvSpPr>
          <p:nvPr>
            <p:ph type="body" idx="1"/>
          </p:nvPr>
        </p:nvSpPr>
        <p:spPr/>
        <p:txBody>
          <a:bodyPr/>
          <a:lstStyle/>
          <a:p>
            <a:r>
              <a:rPr lang="en-US" smtClean="0"/>
              <a:t> 8.42      HAUL UNIT CT</a:t>
            </a:r>
          </a:p>
          <a:p>
            <a:pPr>
              <a:buFont typeface="Monotype Sorts" pitchFamily="2" charset="2"/>
              <a:buNone/>
            </a:pPr>
            <a:r>
              <a:rPr lang="en-US" smtClean="0"/>
              <a:t>   </a:t>
            </a:r>
            <a:r>
              <a:rPr lang="en-US" u="sng" smtClean="0">
                <a:cs typeface="Arial" charset="0"/>
              </a:rPr>
              <a:t>÷    5   </a:t>
            </a:r>
            <a:r>
              <a:rPr lang="en-US" smtClean="0">
                <a:cs typeface="Arial" charset="0"/>
              </a:rPr>
              <a:t>   LOAD TIME</a:t>
            </a:r>
          </a:p>
          <a:p>
            <a:pPr>
              <a:buFont typeface="Monotype Sorts" pitchFamily="2" charset="2"/>
              <a:buNone/>
            </a:pPr>
            <a:r>
              <a:rPr lang="en-US" smtClean="0">
                <a:cs typeface="Arial" charset="0"/>
              </a:rPr>
              <a:t>  1.68 or </a:t>
            </a:r>
            <a:r>
              <a:rPr lang="en-US" smtClean="0">
                <a:solidFill>
                  <a:srgbClr val="FF3300"/>
                </a:solidFill>
                <a:cs typeface="Arial" charset="0"/>
              </a:rPr>
              <a:t>1 HAUL UNIT</a:t>
            </a:r>
            <a:endParaRPr lang="en-US" u="sng" smtClean="0">
              <a:solidFill>
                <a:srgbClr val="FF3300"/>
              </a:solidFill>
              <a:cs typeface="Arial" charset="0"/>
            </a:endParaRPr>
          </a:p>
          <a:p>
            <a:pPr>
              <a:buFont typeface="Monotype Sorts" pitchFamily="2" charset="2"/>
              <a:buNone/>
            </a:pP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1171">
                                            <p:txEl>
                                              <p:pRg st="0" end="0"/>
                                            </p:txEl>
                                          </p:spTgt>
                                        </p:tgtEl>
                                        <p:attrNameLst>
                                          <p:attrName>style.visibility</p:attrName>
                                        </p:attrNameLst>
                                      </p:cBhvr>
                                      <p:to>
                                        <p:strVal val="visible"/>
                                      </p:to>
                                    </p:set>
                                    <p:anim calcmode="lin" valueType="num">
                                      <p:cBhvr additive="base">
                                        <p:cTn id="7" dur="300" fill="hold"/>
                                        <p:tgtEl>
                                          <p:spTgt spid="39117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11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91171">
                                            <p:txEl>
                                              <p:pRg st="1" end="1"/>
                                            </p:txEl>
                                          </p:spTgt>
                                        </p:tgtEl>
                                        <p:attrNameLst>
                                          <p:attrName>style.visibility</p:attrName>
                                        </p:attrNameLst>
                                      </p:cBhvr>
                                      <p:to>
                                        <p:strVal val="visible"/>
                                      </p:to>
                                    </p:set>
                                    <p:anim calcmode="lin" valueType="num">
                                      <p:cBhvr additive="base">
                                        <p:cTn id="13" dur="300" fill="hold"/>
                                        <p:tgtEl>
                                          <p:spTgt spid="391171">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911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391171">
                                            <p:txEl>
                                              <p:pRg st="2" end="2"/>
                                            </p:txEl>
                                          </p:spTgt>
                                        </p:tgtEl>
                                        <p:attrNameLst>
                                          <p:attrName>style.visibility</p:attrName>
                                        </p:attrNameLst>
                                      </p:cBhvr>
                                      <p:to>
                                        <p:strVal val="visible"/>
                                      </p:to>
                                    </p:set>
                                    <p:anim calcmode="lin" valueType="num">
                                      <p:cBhvr additive="base">
                                        <p:cTn id="19" dur="300" fill="hold"/>
                                        <p:tgtEl>
                                          <p:spTgt spid="391171">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39117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smtClean="0"/>
              <a:t>Solution # 4</a:t>
            </a:r>
          </a:p>
        </p:txBody>
      </p:sp>
      <p:sp>
        <p:nvSpPr>
          <p:cNvPr id="392195" name="Rectangle 3"/>
          <p:cNvSpPr>
            <a:spLocks noGrp="1" noChangeArrowheads="1"/>
          </p:cNvSpPr>
          <p:nvPr>
            <p:ph type="body" idx="1"/>
          </p:nvPr>
        </p:nvSpPr>
        <p:spPr/>
        <p:txBody>
          <a:bodyPr/>
          <a:lstStyle/>
          <a:p>
            <a:r>
              <a:rPr lang="en-US" smtClean="0"/>
              <a:t>    7   # Of HAUL UNITS</a:t>
            </a:r>
          </a:p>
          <a:p>
            <a:pPr>
              <a:buFont typeface="Monotype Sorts" pitchFamily="2" charset="2"/>
              <a:buNone/>
            </a:pPr>
            <a:r>
              <a:rPr lang="en-US" smtClean="0">
                <a:cs typeface="Arial" charset="0"/>
              </a:rPr>
              <a:t>  </a:t>
            </a:r>
            <a:r>
              <a:rPr lang="en-US" u="sng" smtClean="0">
                <a:cs typeface="Arial" charset="0"/>
              </a:rPr>
              <a:t> ÷ 33</a:t>
            </a:r>
            <a:r>
              <a:rPr lang="en-US" smtClean="0">
                <a:cs typeface="Arial" charset="0"/>
              </a:rPr>
              <a:t>  HAUL UNIT CT   </a:t>
            </a:r>
          </a:p>
          <a:p>
            <a:pPr>
              <a:buFont typeface="Monotype Sorts" pitchFamily="2" charset="2"/>
              <a:buNone/>
            </a:pPr>
            <a:r>
              <a:rPr lang="en-US" smtClean="0">
                <a:cs typeface="Arial" charset="0"/>
              </a:rPr>
              <a:t>      .21</a:t>
            </a:r>
          </a:p>
          <a:p>
            <a:pPr>
              <a:buFont typeface="Monotype Sorts" pitchFamily="2" charset="2"/>
              <a:buNone/>
            </a:pPr>
            <a:r>
              <a:rPr lang="en-US" smtClean="0">
                <a:cs typeface="Arial" charset="0"/>
              </a:rPr>
              <a:t>    </a:t>
            </a:r>
            <a:r>
              <a:rPr lang="en-US" u="sng" smtClean="0">
                <a:cs typeface="Arial" charset="0"/>
              </a:rPr>
              <a:t>x   6</a:t>
            </a:r>
            <a:r>
              <a:rPr lang="en-US" smtClean="0">
                <a:cs typeface="Arial" charset="0"/>
              </a:rPr>
              <a:t>   LOAD TIME</a:t>
            </a:r>
          </a:p>
          <a:p>
            <a:pPr>
              <a:buFont typeface="Monotype Sorts" pitchFamily="2" charset="2"/>
              <a:buNone/>
            </a:pPr>
            <a:r>
              <a:rPr lang="en-US" smtClean="0">
                <a:cs typeface="Arial" charset="0"/>
              </a:rPr>
              <a:t>    1.27   or </a:t>
            </a:r>
            <a:r>
              <a:rPr lang="en-US" smtClean="0">
                <a:solidFill>
                  <a:srgbClr val="FF3300"/>
                </a:solidFill>
                <a:cs typeface="Arial" charset="0"/>
              </a:rPr>
              <a:t>2 LOADING UNITS </a:t>
            </a:r>
          </a:p>
          <a:p>
            <a:pPr>
              <a:buFont typeface="Monotype Sorts" pitchFamily="2" charset="2"/>
              <a:buNone/>
            </a:pPr>
            <a:r>
              <a:rPr lang="en-US" smtClean="0">
                <a:solidFill>
                  <a:srgbClr val="FF3300"/>
                </a:solidFill>
              </a:rPr>
              <a:t>                               REQUIRED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xEl>
                                              <p:pRg st="1" end="1"/>
                                            </p:txEl>
                                          </p:spTgt>
                                        </p:tgtEl>
                                        <p:attrNameLst>
                                          <p:attrName>style.visibility</p:attrName>
                                        </p:attrNameLst>
                                      </p:cBhvr>
                                      <p:to>
                                        <p:strVal val="visible"/>
                                      </p:to>
                                    </p:set>
                                    <p:anim calcmode="lin" valueType="num">
                                      <p:cBhvr additive="base">
                                        <p:cTn id="13" dur="500" fill="hold"/>
                                        <p:tgtEl>
                                          <p:spTgt spid="392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2195">
                                            <p:txEl>
                                              <p:pRg st="2" end="2"/>
                                            </p:txEl>
                                          </p:spTgt>
                                        </p:tgtEl>
                                        <p:attrNameLst>
                                          <p:attrName>style.visibility</p:attrName>
                                        </p:attrNameLst>
                                      </p:cBhvr>
                                      <p:to>
                                        <p:strVal val="visible"/>
                                      </p:to>
                                    </p:set>
                                    <p:anim calcmode="lin" valueType="num">
                                      <p:cBhvr additive="base">
                                        <p:cTn id="19" dur="500" fill="hold"/>
                                        <p:tgtEl>
                                          <p:spTgt spid="392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2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2195">
                                            <p:txEl>
                                              <p:pRg st="3" end="3"/>
                                            </p:txEl>
                                          </p:spTgt>
                                        </p:tgtEl>
                                        <p:attrNameLst>
                                          <p:attrName>style.visibility</p:attrName>
                                        </p:attrNameLst>
                                      </p:cBhvr>
                                      <p:to>
                                        <p:strVal val="visible"/>
                                      </p:to>
                                    </p:set>
                                    <p:anim calcmode="lin" valueType="num">
                                      <p:cBhvr additive="base">
                                        <p:cTn id="25" dur="500" fill="hold"/>
                                        <p:tgtEl>
                                          <p:spTgt spid="392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21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2195">
                                            <p:txEl>
                                              <p:pRg st="4" end="4"/>
                                            </p:txEl>
                                          </p:spTgt>
                                        </p:tgtEl>
                                        <p:attrNameLst>
                                          <p:attrName>style.visibility</p:attrName>
                                        </p:attrNameLst>
                                      </p:cBhvr>
                                      <p:to>
                                        <p:strVal val="visible"/>
                                      </p:to>
                                    </p:set>
                                    <p:anim calcmode="lin" valueType="num">
                                      <p:cBhvr additive="base">
                                        <p:cTn id="31" dur="500" fill="hold"/>
                                        <p:tgtEl>
                                          <p:spTgt spid="392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21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2195">
                                            <p:txEl>
                                              <p:pRg st="5" end="5"/>
                                            </p:txEl>
                                          </p:spTgt>
                                        </p:tgtEl>
                                        <p:attrNameLst>
                                          <p:attrName>style.visibility</p:attrName>
                                        </p:attrNameLst>
                                      </p:cBhvr>
                                      <p:to>
                                        <p:strVal val="visible"/>
                                      </p:to>
                                    </p:set>
                                    <p:anim calcmode="lin" valueType="num">
                                      <p:cBhvr additive="base">
                                        <p:cTn id="37" dur="500" fill="hold"/>
                                        <p:tgtEl>
                                          <p:spTgt spid="3921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21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QUESTIONS</a:t>
            </a:r>
          </a:p>
        </p:txBody>
      </p:sp>
      <p:sp>
        <p:nvSpPr>
          <p:cNvPr id="284675" name="Rectangle 3"/>
          <p:cNvSpPr>
            <a:spLocks noGrp="1" noChangeArrowheads="1"/>
          </p:cNvSpPr>
          <p:nvPr>
            <p:ph type="body" sz="half" idx="1"/>
          </p:nvPr>
        </p:nvSpPr>
        <p:spPr>
          <a:xfrm>
            <a:off x="1173162" y="1981200"/>
            <a:ext cx="7437437" cy="4114800"/>
          </a:xfrm>
        </p:spPr>
        <p:txBody>
          <a:bodyPr/>
          <a:lstStyle/>
          <a:p>
            <a:endParaRPr lang="en-US" sz="28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84675">
                                            <p:txEl>
                                              <p:pRg st="0" end="0"/>
                                            </p:txEl>
                                          </p:spTgt>
                                        </p:tgtEl>
                                        <p:attrNameLst>
                                          <p:attrName>style.visibility</p:attrName>
                                        </p:attrNameLst>
                                      </p:cBhvr>
                                      <p:to>
                                        <p:strVal val="visible"/>
                                      </p:to>
                                    </p:set>
                                    <p:anim to="" calcmode="lin" valueType="num">
                                      <p:cBhvr>
                                        <p:cTn id="7" dur="1" fill="hold"/>
                                        <p:tgtEl>
                                          <p:spTgt spid="284675">
                                            <p:txEl>
                                              <p:pRg st="0" end="0"/>
                                            </p:txEl>
                                          </p:spTgt>
                                        </p:tgtEl>
                                        <p:attrNameLst>
                                          <p:attrName/>
                                        </p:attrNameLst>
                                      </p:cBhvr>
                                    </p:anim>
                                  </p:childTnLst>
                                  <p:subTnLst>
                                    <p:animClr clrSpc="rgb" dir="cw">
                                      <p:cBhvr override="childStyle">
                                        <p:cTn dur="1" fill="hold" display="0" masterRel="nextClick" afterEffect="1"/>
                                        <p:tgtEl>
                                          <p:spTgt spid="284675">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smtClean="0"/>
              <a:t>Production Estimation</a:t>
            </a:r>
          </a:p>
        </p:txBody>
      </p:sp>
      <p:sp>
        <p:nvSpPr>
          <p:cNvPr id="284675" name="Rectangle 3"/>
          <p:cNvSpPr>
            <a:spLocks noGrp="1" noChangeArrowheads="1"/>
          </p:cNvSpPr>
          <p:nvPr>
            <p:ph type="body" sz="half" idx="1"/>
          </p:nvPr>
        </p:nvSpPr>
        <p:spPr/>
        <p:txBody>
          <a:bodyPr/>
          <a:lstStyle/>
          <a:p>
            <a:r>
              <a:rPr lang="en-US" sz="2800" dirty="0" smtClean="0"/>
              <a:t>BREAK…..</a:t>
            </a:r>
          </a:p>
        </p:txBody>
      </p:sp>
      <p:pic>
        <p:nvPicPr>
          <p:cNvPr id="223236" name="Picture 6" descr="SMOKING"/>
          <p:cNvPicPr>
            <a:picLocks noGrp="1" noChangeAspect="1" noChangeArrowheads="1"/>
          </p:cNvPicPr>
          <p:nvPr>
            <p:ph type="clipArt" sz="half" idx="2"/>
          </p:nvPr>
        </p:nvPicPr>
        <p:blipFill>
          <a:blip r:embed="rId2" cstate="print"/>
          <a:srcRect/>
          <a:stretch>
            <a:fillRect/>
          </a:stretch>
        </p:blipFill>
        <p:spPr>
          <a:xfrm>
            <a:off x="5135563" y="2232025"/>
            <a:ext cx="3810000" cy="3611563"/>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4675">
                                            <p:txEl>
                                              <p:pRg st="0" end="0"/>
                                            </p:txEl>
                                          </p:spTgt>
                                        </p:tgtEl>
                                        <p:attrNameLst>
                                          <p:attrName>style.visibility</p:attrName>
                                        </p:attrNameLst>
                                      </p:cBhvr>
                                      <p:to>
                                        <p:strVal val="visible"/>
                                      </p:to>
                                    </p:set>
                                    <p:anim to="" calcmode="lin" valueType="num">
                                      <p:cBhvr>
                                        <p:cTn id="7" dur="1" fill="hold"/>
                                        <p:tgtEl>
                                          <p:spTgt spid="284675">
                                            <p:txEl>
                                              <p:pRg st="0" end="0"/>
                                            </p:txEl>
                                          </p:spTgt>
                                        </p:tgtEl>
                                        <p:attrNameLst>
                                          <p:attrName/>
                                        </p:attrNameLst>
                                      </p:cBhvr>
                                    </p:anim>
                                  </p:childTnLst>
                                  <p:subTnLst>
                                    <p:animClr clrSpc="rgb" dir="cw">
                                      <p:cBhvr override="childStyle">
                                        <p:cTn dur="1" fill="hold" display="0" masterRel="nextClick" afterEffect="1"/>
                                        <p:tgtEl>
                                          <p:spTgt spid="284675">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Content Placeholder 2"/>
          <p:cNvSpPr>
            <a:spLocks noGrp="1"/>
          </p:cNvSpPr>
          <p:nvPr>
            <p:ph idx="1"/>
          </p:nvPr>
        </p:nvSpPr>
        <p:spPr/>
        <p:txBody>
          <a:bodyPr/>
          <a:lstStyle/>
          <a:p>
            <a:endParaRPr lang="en-US" smtClean="0"/>
          </a:p>
        </p:txBody>
      </p:sp>
      <p:pic>
        <p:nvPicPr>
          <p:cNvPr id="261123" name="Picture 6" descr="https://www.marcorsyscom.usmc.mil/sites/GTES/PM%20MT/Images/MTVRDumpTruck.png"/>
          <p:cNvPicPr>
            <a:picLocks noChangeAspect="1" noChangeArrowheads="1"/>
          </p:cNvPicPr>
          <p:nvPr/>
        </p:nvPicPr>
        <p:blipFill>
          <a:blip r:embed="rId2" cstate="print"/>
          <a:srcRect/>
          <a:stretch>
            <a:fillRect/>
          </a:stretch>
        </p:blipFill>
        <p:spPr bwMode="auto">
          <a:xfrm>
            <a:off x="1219200" y="1828800"/>
            <a:ext cx="7543800" cy="4648200"/>
          </a:xfrm>
          <a:prstGeom prst="rect">
            <a:avLst/>
          </a:prstGeom>
          <a:noFill/>
          <a:ln w="9525">
            <a:noFill/>
            <a:miter lim="800000"/>
            <a:headEnd/>
            <a:tailEnd/>
          </a:ln>
        </p:spPr>
      </p:pic>
      <p:sp>
        <p:nvSpPr>
          <p:cNvPr id="261124" name="Rectangle 2"/>
          <p:cNvSpPr>
            <a:spLocks noGrp="1" noChangeArrowheads="1"/>
          </p:cNvSpPr>
          <p:nvPr>
            <p:ph type="title"/>
          </p:nvPr>
        </p:nvSpPr>
        <p:spPr/>
        <p:txBody>
          <a:bodyPr/>
          <a:lstStyle/>
          <a:p>
            <a:r>
              <a:rPr lang="en-US" smtClean="0"/>
              <a:t>Production Estimation</a:t>
            </a:r>
            <a:br>
              <a:rPr lang="en-US" smtClean="0"/>
            </a:br>
            <a:r>
              <a:rPr lang="en-US" smtClean="0"/>
              <a:t>Dump Truck</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Purpose</a:t>
            </a:r>
          </a:p>
        </p:txBody>
      </p:sp>
      <p:sp>
        <p:nvSpPr>
          <p:cNvPr id="36867" name="Rectangle 3"/>
          <p:cNvSpPr>
            <a:spLocks noGrp="1" noChangeArrowheads="1"/>
          </p:cNvSpPr>
          <p:nvPr>
            <p:ph type="body" idx="1"/>
          </p:nvPr>
        </p:nvSpPr>
        <p:spPr/>
        <p:txBody>
          <a:bodyPr/>
          <a:lstStyle/>
          <a:p>
            <a:r>
              <a:rPr lang="en-US" smtClean="0"/>
              <a:t>To teach you how to accurately estimate an equipment oriented job by using given estimation production times and procedures.</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Production Days</a:t>
            </a:r>
          </a:p>
        </p:txBody>
      </p:sp>
      <p:sp>
        <p:nvSpPr>
          <p:cNvPr id="46083" name="Rectangle 3"/>
          <p:cNvSpPr>
            <a:spLocks noGrp="1" noChangeArrowheads="1"/>
          </p:cNvSpPr>
          <p:nvPr>
            <p:ph type="body" sz="half" idx="1"/>
          </p:nvPr>
        </p:nvSpPr>
        <p:spPr>
          <a:xfrm>
            <a:off x="914400" y="1905000"/>
            <a:ext cx="3200400" cy="3429000"/>
          </a:xfrm>
        </p:spPr>
        <p:txBody>
          <a:bodyPr/>
          <a:lstStyle/>
          <a:p>
            <a:r>
              <a:rPr lang="en-US" smtClean="0"/>
              <a:t>Total requirement of material needed divided by the total CYPD moved.</a:t>
            </a:r>
          </a:p>
        </p:txBody>
      </p:sp>
      <p:sp>
        <p:nvSpPr>
          <p:cNvPr id="46084" name="Rectangle 4"/>
          <p:cNvSpPr>
            <a:spLocks noGrp="1" noChangeArrowheads="1"/>
          </p:cNvSpPr>
          <p:nvPr>
            <p:ph type="body" sz="half" idx="2"/>
          </p:nvPr>
        </p:nvSpPr>
        <p:spPr>
          <a:xfrm>
            <a:off x="4038600" y="1981200"/>
            <a:ext cx="5105400" cy="4114800"/>
          </a:xfrm>
        </p:spPr>
        <p:txBody>
          <a:bodyPr/>
          <a:lstStyle/>
          <a:p>
            <a:r>
              <a:rPr lang="en-US" smtClean="0"/>
              <a:t>Example:</a:t>
            </a:r>
          </a:p>
          <a:p>
            <a:pPr lvl="1">
              <a:buFontTx/>
              <a:buNone/>
            </a:pPr>
            <a:endParaRPr lang="en-US" smtClean="0"/>
          </a:p>
          <a:p>
            <a:pPr lvl="1">
              <a:buFontTx/>
              <a:buNone/>
            </a:pPr>
            <a:r>
              <a:rPr lang="en-US" smtClean="0"/>
              <a:t>16,600 req CY </a:t>
            </a:r>
            <a:r>
              <a:rPr lang="en-US" sz="2000" smtClean="0">
                <a:cs typeface="Arial" charset="0"/>
                <a:sym typeface="Math B" pitchFamily="2" charset="2"/>
              </a:rPr>
              <a:t>÷</a:t>
            </a:r>
            <a:r>
              <a:rPr lang="en-US" sz="2000" smtClean="0">
                <a:sym typeface="Math B" pitchFamily="2" charset="2"/>
              </a:rPr>
              <a:t> </a:t>
            </a:r>
            <a:r>
              <a:rPr lang="en-US" smtClean="0">
                <a:sym typeface="Math B" pitchFamily="2" charset="2"/>
              </a:rPr>
              <a:t>800 CYPD =</a:t>
            </a:r>
          </a:p>
          <a:p>
            <a:pPr lvl="1">
              <a:buFontTx/>
              <a:buNone/>
            </a:pPr>
            <a:r>
              <a:rPr lang="en-US" smtClean="0">
                <a:sym typeface="Math B" pitchFamily="2" charset="2"/>
              </a:rPr>
              <a:t>          20.75 or </a:t>
            </a:r>
            <a:r>
              <a:rPr lang="en-US" smtClean="0">
                <a:solidFill>
                  <a:srgbClr val="FF3300"/>
                </a:solidFill>
                <a:sym typeface="Math B" pitchFamily="2" charset="2"/>
              </a:rPr>
              <a:t>21 days</a:t>
            </a:r>
            <a:endParaRPr lang="en-US" smtClean="0">
              <a:sym typeface="Math B" pitchFamily="2" charset="2"/>
            </a:endParaRPr>
          </a:p>
          <a:p>
            <a:pPr lvl="1">
              <a:buFontTx/>
              <a:buNone/>
            </a:pPr>
            <a:endParaRPr lang="en-US" smtClean="0">
              <a:sym typeface="Math B" pitchFamily="2" charset="2"/>
            </a:endParaRPr>
          </a:p>
          <a:p>
            <a:pPr lvl="1">
              <a:buFontTx/>
              <a:buNone/>
            </a:pPr>
            <a:r>
              <a:rPr lang="en-US" smtClean="0">
                <a:sym typeface="Math B" pitchFamily="2" charset="2"/>
              </a:rPr>
              <a:t>Note:  Round up days to next full day.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608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608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6084">
                                            <p:txEl>
                                              <p:pRg st="0" end="0"/>
                                            </p:txEl>
                                          </p:spTgt>
                                        </p:tgtEl>
                                        <p:attrNameLst>
                                          <p:attrName>style.visibility</p:attrName>
                                        </p:attrNameLst>
                                      </p:cBhvr>
                                      <p:to>
                                        <p:strVal val="visible"/>
                                      </p:to>
                                    </p:set>
                                    <p:anim calcmode="lin" valueType="num">
                                      <p:cBhvr>
                                        <p:cTn id="13" dur="500" fill="hold"/>
                                        <p:tgtEl>
                                          <p:spTgt spid="46084">
                                            <p:txEl>
                                              <p:pRg st="0" end="0"/>
                                            </p:txEl>
                                          </p:spTgt>
                                        </p:tgtEl>
                                        <p:attrNameLst>
                                          <p:attrName>ppt_w</p:attrName>
                                        </p:attrNameLst>
                                      </p:cBhvr>
                                      <p:tavLst>
                                        <p:tav tm="0">
                                          <p:val>
                                            <p:strVal val="4/3*#ppt_w"/>
                                          </p:val>
                                        </p:tav>
                                        <p:tav tm="100000">
                                          <p:val>
                                            <p:strVal val="#ppt_w"/>
                                          </p:val>
                                        </p:tav>
                                      </p:tavLst>
                                    </p:anim>
                                    <p:anim calcmode="lin" valueType="num">
                                      <p:cBhvr>
                                        <p:cTn id="14" dur="500" fill="hold"/>
                                        <p:tgtEl>
                                          <p:spTgt spid="46084">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6084">
                                            <p:txEl>
                                              <p:pRg st="0" end="0"/>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6084">
                                            <p:txEl>
                                              <p:pRg st="2" end="2"/>
                                            </p:txEl>
                                          </p:spTgt>
                                        </p:tgtEl>
                                        <p:attrNameLst>
                                          <p:attrName>style.visibility</p:attrName>
                                        </p:attrNameLst>
                                      </p:cBhvr>
                                      <p:to>
                                        <p:strVal val="visible"/>
                                      </p:to>
                                    </p:set>
                                    <p:anim calcmode="lin" valueType="num">
                                      <p:cBhvr>
                                        <p:cTn id="19" dur="500" fill="hold"/>
                                        <p:tgtEl>
                                          <p:spTgt spid="46084">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6084">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6084">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6084">
                                            <p:txEl>
                                              <p:pRg st="3" end="3"/>
                                            </p:txEl>
                                          </p:spTgt>
                                        </p:tgtEl>
                                        <p:attrNameLst>
                                          <p:attrName>style.visibility</p:attrName>
                                        </p:attrNameLst>
                                      </p:cBhvr>
                                      <p:to>
                                        <p:strVal val="visible"/>
                                      </p:to>
                                    </p:set>
                                    <p:anim calcmode="lin" valueType="num">
                                      <p:cBhvr>
                                        <p:cTn id="25" dur="500" fill="hold"/>
                                        <p:tgtEl>
                                          <p:spTgt spid="46084">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46084">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6084">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46084">
                                            <p:txEl>
                                              <p:pRg st="5" end="5"/>
                                            </p:txEl>
                                          </p:spTgt>
                                        </p:tgtEl>
                                        <p:attrNameLst>
                                          <p:attrName>style.visibility</p:attrName>
                                        </p:attrNameLst>
                                      </p:cBhvr>
                                      <p:to>
                                        <p:strVal val="visible"/>
                                      </p:to>
                                    </p:set>
                                    <p:anim calcmode="lin" valueType="num">
                                      <p:cBhvr>
                                        <p:cTn id="31" dur="500" fill="hold"/>
                                        <p:tgtEl>
                                          <p:spTgt spid="46084">
                                            <p:txEl>
                                              <p:pRg st="5" end="5"/>
                                            </p:txEl>
                                          </p:spTgt>
                                        </p:tgtEl>
                                        <p:attrNameLst>
                                          <p:attrName>ppt_w</p:attrName>
                                        </p:attrNameLst>
                                      </p:cBhvr>
                                      <p:tavLst>
                                        <p:tav tm="0">
                                          <p:val>
                                            <p:strVal val="4/3*#ppt_w"/>
                                          </p:val>
                                        </p:tav>
                                        <p:tav tm="100000">
                                          <p:val>
                                            <p:strVal val="#ppt_w"/>
                                          </p:val>
                                        </p:tav>
                                      </p:tavLst>
                                    </p:anim>
                                    <p:anim calcmode="lin" valueType="num">
                                      <p:cBhvr>
                                        <p:cTn id="32" dur="500" fill="hold"/>
                                        <p:tgtEl>
                                          <p:spTgt spid="46084">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6084">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P spid="46084" grpId="0" build="p" bldLvl="2"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smtClean="0"/>
              <a:t>Production Estimation</a:t>
            </a:r>
          </a:p>
        </p:txBody>
      </p:sp>
      <p:sp>
        <p:nvSpPr>
          <p:cNvPr id="321539" name="Rectangle 3"/>
          <p:cNvSpPr>
            <a:spLocks noGrp="1" noChangeArrowheads="1"/>
          </p:cNvSpPr>
          <p:nvPr>
            <p:ph type="body" idx="1"/>
          </p:nvPr>
        </p:nvSpPr>
        <p:spPr>
          <a:xfrm>
            <a:off x="838200" y="1676400"/>
            <a:ext cx="8305800" cy="5181600"/>
          </a:xfrm>
        </p:spPr>
        <p:txBody>
          <a:bodyPr/>
          <a:lstStyle/>
          <a:p>
            <a:pPr>
              <a:lnSpc>
                <a:spcPct val="90000"/>
              </a:lnSpc>
            </a:pPr>
            <a:r>
              <a:rPr lang="en-US" sz="2800" b="1" smtClean="0"/>
              <a:t>Introduction:</a:t>
            </a:r>
            <a:endParaRPr lang="en-US" sz="2800" smtClean="0"/>
          </a:p>
          <a:p>
            <a:pPr lvl="1">
              <a:lnSpc>
                <a:spcPct val="90000"/>
              </a:lnSpc>
            </a:pPr>
            <a:r>
              <a:rPr lang="en-US" sz="2400" smtClean="0"/>
              <a:t>The most common hauling equipment used for military purposes are the 2½, 5, 7 (MK29 MK30),15 and 20 ton trucks.</a:t>
            </a:r>
          </a:p>
          <a:p>
            <a:pPr lvl="1">
              <a:lnSpc>
                <a:spcPct val="90000"/>
              </a:lnSpc>
            </a:pPr>
            <a:r>
              <a:rPr lang="en-US" sz="2400" smtClean="0"/>
              <a:t>The 2½ ton truck is capable of hauling 2½ cubic yards of material.</a:t>
            </a:r>
          </a:p>
          <a:p>
            <a:pPr lvl="1">
              <a:lnSpc>
                <a:spcPct val="90000"/>
              </a:lnSpc>
            </a:pPr>
            <a:r>
              <a:rPr lang="en-US" sz="2400" smtClean="0"/>
              <a:t>The 5 ton 5 cubic yards.</a:t>
            </a:r>
          </a:p>
          <a:p>
            <a:pPr lvl="1">
              <a:lnSpc>
                <a:spcPct val="90000"/>
              </a:lnSpc>
            </a:pPr>
            <a:r>
              <a:rPr lang="en-US" sz="2400" smtClean="0"/>
              <a:t>The 20 ton, used mainly at a quarry, carries 12 cubic yards.</a:t>
            </a:r>
          </a:p>
          <a:p>
            <a:pPr lvl="1">
              <a:lnSpc>
                <a:spcPct val="90000"/>
              </a:lnSpc>
            </a:pPr>
            <a:r>
              <a:rPr lang="en-US" sz="2400" smtClean="0"/>
              <a:t>This will vary according to the type of material being used.</a:t>
            </a:r>
          </a:p>
          <a:p>
            <a:pPr lvl="1">
              <a:lnSpc>
                <a:spcPct val="90000"/>
              </a:lnSpc>
            </a:pPr>
            <a:r>
              <a:rPr lang="en-US" sz="2400" smtClean="0"/>
              <a:t>Materials weighing more than 2,000 lbs./LCY will reduce load size.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anim calcmode="lin" valueType="num">
                                      <p:cBhvr>
                                        <p:cTn id="7" dur="500" fill="hold"/>
                                        <p:tgtEl>
                                          <p:spTgt spid="32153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2153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21539">
                                            <p:txEl>
                                              <p:pRg st="1" end="1"/>
                                            </p:txEl>
                                          </p:spTgt>
                                        </p:tgtEl>
                                        <p:attrNameLst>
                                          <p:attrName>style.visibility</p:attrName>
                                        </p:attrNameLst>
                                      </p:cBhvr>
                                      <p:to>
                                        <p:strVal val="visible"/>
                                      </p:to>
                                    </p:set>
                                    <p:anim calcmode="lin" valueType="num">
                                      <p:cBhvr>
                                        <p:cTn id="13" dur="500" fill="hold"/>
                                        <p:tgtEl>
                                          <p:spTgt spid="32153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2153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21539">
                                            <p:txEl>
                                              <p:pRg st="2" end="2"/>
                                            </p:txEl>
                                          </p:spTgt>
                                        </p:tgtEl>
                                        <p:attrNameLst>
                                          <p:attrName>style.visibility</p:attrName>
                                        </p:attrNameLst>
                                      </p:cBhvr>
                                      <p:to>
                                        <p:strVal val="visible"/>
                                      </p:to>
                                    </p:set>
                                    <p:anim calcmode="lin" valueType="num">
                                      <p:cBhvr>
                                        <p:cTn id="19" dur="500" fill="hold"/>
                                        <p:tgtEl>
                                          <p:spTgt spid="32153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32153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21539">
                                            <p:txEl>
                                              <p:pRg st="3" end="3"/>
                                            </p:txEl>
                                          </p:spTgt>
                                        </p:tgtEl>
                                        <p:attrNameLst>
                                          <p:attrName>style.visibility</p:attrName>
                                        </p:attrNameLst>
                                      </p:cBhvr>
                                      <p:to>
                                        <p:strVal val="visible"/>
                                      </p:to>
                                    </p:set>
                                    <p:anim calcmode="lin" valueType="num">
                                      <p:cBhvr>
                                        <p:cTn id="25" dur="500" fill="hold"/>
                                        <p:tgtEl>
                                          <p:spTgt spid="32153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32153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21539">
                                            <p:txEl>
                                              <p:pRg st="4" end="4"/>
                                            </p:txEl>
                                          </p:spTgt>
                                        </p:tgtEl>
                                        <p:attrNameLst>
                                          <p:attrName>style.visibility</p:attrName>
                                        </p:attrNameLst>
                                      </p:cBhvr>
                                      <p:to>
                                        <p:strVal val="visible"/>
                                      </p:to>
                                    </p:set>
                                    <p:anim calcmode="lin" valueType="num">
                                      <p:cBhvr>
                                        <p:cTn id="31" dur="500" fill="hold"/>
                                        <p:tgtEl>
                                          <p:spTgt spid="321539">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32153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321539">
                                            <p:txEl>
                                              <p:pRg st="5" end="5"/>
                                            </p:txEl>
                                          </p:spTgt>
                                        </p:tgtEl>
                                        <p:attrNameLst>
                                          <p:attrName>style.visibility</p:attrName>
                                        </p:attrNameLst>
                                      </p:cBhvr>
                                      <p:to>
                                        <p:strVal val="visible"/>
                                      </p:to>
                                    </p:set>
                                    <p:anim calcmode="lin" valueType="num">
                                      <p:cBhvr>
                                        <p:cTn id="37" dur="500" fill="hold"/>
                                        <p:tgtEl>
                                          <p:spTgt spid="321539">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321539">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321539">
                                            <p:txEl>
                                              <p:pRg st="6" end="6"/>
                                            </p:txEl>
                                          </p:spTgt>
                                        </p:tgtEl>
                                        <p:attrNameLst>
                                          <p:attrName>style.visibility</p:attrName>
                                        </p:attrNameLst>
                                      </p:cBhvr>
                                      <p:to>
                                        <p:strVal val="visible"/>
                                      </p:to>
                                    </p:set>
                                    <p:anim calcmode="lin" valueType="num">
                                      <p:cBhvr>
                                        <p:cTn id="43" dur="500" fill="hold"/>
                                        <p:tgtEl>
                                          <p:spTgt spid="321539">
                                            <p:txEl>
                                              <p:pRg st="6" end="6"/>
                                            </p:txEl>
                                          </p:spTgt>
                                        </p:tgtEl>
                                        <p:attrNameLst>
                                          <p:attrName>ppt_w</p:attrName>
                                        </p:attrNameLst>
                                      </p:cBhvr>
                                      <p:tavLst>
                                        <p:tav tm="0">
                                          <p:val>
                                            <p:strVal val="4/3*#ppt_w"/>
                                          </p:val>
                                        </p:tav>
                                        <p:tav tm="100000">
                                          <p:val>
                                            <p:strVal val="#ppt_w"/>
                                          </p:val>
                                        </p:tav>
                                      </p:tavLst>
                                    </p:anim>
                                    <p:anim calcmode="lin" valueType="num">
                                      <p:cBhvr>
                                        <p:cTn id="44" dur="500" fill="hold"/>
                                        <p:tgtEl>
                                          <p:spTgt spid="321539">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1539">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bldLvl="2"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4"/>
          <p:cNvSpPr>
            <a:spLocks noGrp="1" noChangeArrowheads="1"/>
          </p:cNvSpPr>
          <p:nvPr>
            <p:ph type="title"/>
          </p:nvPr>
        </p:nvSpPr>
        <p:spPr/>
        <p:txBody>
          <a:bodyPr/>
          <a:lstStyle/>
          <a:p>
            <a:r>
              <a:rPr lang="en-US" smtClean="0"/>
              <a:t>Production Estimation</a:t>
            </a:r>
          </a:p>
        </p:txBody>
      </p:sp>
      <p:sp>
        <p:nvSpPr>
          <p:cNvPr id="322565" name="Rectangle 5"/>
          <p:cNvSpPr>
            <a:spLocks noGrp="1" noChangeArrowheads="1"/>
          </p:cNvSpPr>
          <p:nvPr>
            <p:ph type="body" idx="1"/>
          </p:nvPr>
        </p:nvSpPr>
        <p:spPr>
          <a:xfrm>
            <a:off x="1143000" y="1600200"/>
            <a:ext cx="7772400" cy="4114800"/>
          </a:xfrm>
        </p:spPr>
        <p:txBody>
          <a:bodyPr/>
          <a:lstStyle/>
          <a:p>
            <a:r>
              <a:rPr lang="en-US" b="1" smtClean="0"/>
              <a:t>Uses:</a:t>
            </a:r>
          </a:p>
          <a:p>
            <a:pPr lvl="1"/>
            <a:r>
              <a:rPr lang="en-US" smtClean="0"/>
              <a:t>Primarily used to haul and deliver material.</a:t>
            </a:r>
          </a:p>
          <a:p>
            <a:pPr lvl="1"/>
            <a:r>
              <a:rPr lang="en-US" smtClean="0"/>
              <a:t>Also used to transport troops and equipment in support of the unit mission.</a:t>
            </a:r>
          </a:p>
          <a:p>
            <a:pPr lvl="1"/>
            <a:r>
              <a:rPr lang="en-US" smtClean="0"/>
              <a:t>Equipped with a towing hook and are a tremendous asset for moving equipment and trailers.</a:t>
            </a:r>
          </a:p>
          <a:p>
            <a:pPr lvl="1"/>
            <a:r>
              <a:rPr lang="en-US" smtClean="0"/>
              <a:t>Trucks equipped with winches are valuable for recovery operations.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2565">
                                            <p:txEl>
                                              <p:pRg st="0" end="0"/>
                                            </p:txEl>
                                          </p:spTgt>
                                        </p:tgtEl>
                                        <p:attrNameLst>
                                          <p:attrName>style.visibility</p:attrName>
                                        </p:attrNameLst>
                                      </p:cBhvr>
                                      <p:to>
                                        <p:strVal val="visible"/>
                                      </p:to>
                                    </p:set>
                                    <p:anim to="" calcmode="lin" valueType="num">
                                      <p:cBhvr>
                                        <p:cTn id="7" dur="1" fill="hold"/>
                                        <p:tgtEl>
                                          <p:spTgt spid="322565">
                                            <p:txEl>
                                              <p:pRg st="0" end="0"/>
                                            </p:txEl>
                                          </p:spTgt>
                                        </p:tgtEl>
                                        <p:attrNameLst>
                                          <p:attrName/>
                                        </p:attrNameLst>
                                      </p:cBhvr>
                                    </p:anim>
                                  </p:childTnLst>
                                  <p:subTnLst>
                                    <p:animClr clrSpc="rgb" dir="cw">
                                      <p:cBhvr override="childStyle">
                                        <p:cTn dur="1" fill="hold" display="0" masterRel="nextClick" afterEffect="1"/>
                                        <p:tgtEl>
                                          <p:spTgt spid="32256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2565">
                                            <p:txEl>
                                              <p:pRg st="1" end="1"/>
                                            </p:txEl>
                                          </p:spTgt>
                                        </p:tgtEl>
                                        <p:attrNameLst>
                                          <p:attrName>style.visibility</p:attrName>
                                        </p:attrNameLst>
                                      </p:cBhvr>
                                      <p:to>
                                        <p:strVal val="visible"/>
                                      </p:to>
                                    </p:set>
                                    <p:anim to="" calcmode="lin" valueType="num">
                                      <p:cBhvr>
                                        <p:cTn id="12" dur="1" fill="hold"/>
                                        <p:tgtEl>
                                          <p:spTgt spid="322565">
                                            <p:txEl>
                                              <p:pRg st="1" end="1"/>
                                            </p:txEl>
                                          </p:spTgt>
                                        </p:tgtEl>
                                        <p:attrNameLst>
                                          <p:attrName/>
                                        </p:attrNameLst>
                                      </p:cBhvr>
                                    </p:anim>
                                  </p:childTnLst>
                                  <p:subTnLst>
                                    <p:animClr clrSpc="rgb" dir="cw">
                                      <p:cBhvr override="childStyle">
                                        <p:cTn dur="1" fill="hold" display="0" masterRel="nextClick" afterEffect="1"/>
                                        <p:tgtEl>
                                          <p:spTgt spid="32256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2565">
                                            <p:txEl>
                                              <p:pRg st="2" end="2"/>
                                            </p:txEl>
                                          </p:spTgt>
                                        </p:tgtEl>
                                        <p:attrNameLst>
                                          <p:attrName>style.visibility</p:attrName>
                                        </p:attrNameLst>
                                      </p:cBhvr>
                                      <p:to>
                                        <p:strVal val="visible"/>
                                      </p:to>
                                    </p:set>
                                    <p:anim to="" calcmode="lin" valueType="num">
                                      <p:cBhvr>
                                        <p:cTn id="17" dur="1" fill="hold"/>
                                        <p:tgtEl>
                                          <p:spTgt spid="322565">
                                            <p:txEl>
                                              <p:pRg st="2" end="2"/>
                                            </p:txEl>
                                          </p:spTgt>
                                        </p:tgtEl>
                                        <p:attrNameLst>
                                          <p:attrName/>
                                        </p:attrNameLst>
                                      </p:cBhvr>
                                    </p:anim>
                                  </p:childTnLst>
                                  <p:subTnLst>
                                    <p:animClr clrSpc="rgb" dir="cw">
                                      <p:cBhvr override="childStyle">
                                        <p:cTn dur="1" fill="hold" display="0" masterRel="nextClick" afterEffect="1"/>
                                        <p:tgtEl>
                                          <p:spTgt spid="32256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2565">
                                            <p:txEl>
                                              <p:pRg st="3" end="3"/>
                                            </p:txEl>
                                          </p:spTgt>
                                        </p:tgtEl>
                                        <p:attrNameLst>
                                          <p:attrName>style.visibility</p:attrName>
                                        </p:attrNameLst>
                                      </p:cBhvr>
                                      <p:to>
                                        <p:strVal val="visible"/>
                                      </p:to>
                                    </p:set>
                                    <p:anim to="" calcmode="lin" valueType="num">
                                      <p:cBhvr>
                                        <p:cTn id="22" dur="1" fill="hold"/>
                                        <p:tgtEl>
                                          <p:spTgt spid="322565">
                                            <p:txEl>
                                              <p:pRg st="3" end="3"/>
                                            </p:txEl>
                                          </p:spTgt>
                                        </p:tgtEl>
                                        <p:attrNameLst>
                                          <p:attrName/>
                                        </p:attrNameLst>
                                      </p:cBhvr>
                                    </p:anim>
                                  </p:childTnLst>
                                  <p:subTnLst>
                                    <p:animClr clrSpc="rgb" dir="cw">
                                      <p:cBhvr override="childStyle">
                                        <p:cTn dur="1" fill="hold" display="0" masterRel="nextClick" afterEffect="1"/>
                                        <p:tgtEl>
                                          <p:spTgt spid="32256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22565">
                                            <p:txEl>
                                              <p:pRg st="4" end="4"/>
                                            </p:txEl>
                                          </p:spTgt>
                                        </p:tgtEl>
                                        <p:attrNameLst>
                                          <p:attrName>style.visibility</p:attrName>
                                        </p:attrNameLst>
                                      </p:cBhvr>
                                      <p:to>
                                        <p:strVal val="visible"/>
                                      </p:to>
                                    </p:set>
                                    <p:anim to="" calcmode="lin" valueType="num">
                                      <p:cBhvr>
                                        <p:cTn id="27" dur="1" fill="hold"/>
                                        <p:tgtEl>
                                          <p:spTgt spid="322565">
                                            <p:txEl>
                                              <p:pRg st="4" end="4"/>
                                            </p:txEl>
                                          </p:spTgt>
                                        </p:tgtEl>
                                        <p:attrNameLst>
                                          <p:attrName/>
                                        </p:attrNameLst>
                                      </p:cBhvr>
                                    </p:anim>
                                  </p:childTnLst>
                                  <p:subTnLst>
                                    <p:animClr clrSpc="rgb" dir="cw">
                                      <p:cBhvr override="childStyle">
                                        <p:cTn dur="1" fill="hold" display="0" masterRel="nextClick" afterEffect="1"/>
                                        <p:tgtEl>
                                          <p:spTgt spid="322565">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build="p" bldLvl="2"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4"/>
          <p:cNvSpPr>
            <a:spLocks noGrp="1" noChangeArrowheads="1"/>
          </p:cNvSpPr>
          <p:nvPr>
            <p:ph type="title"/>
          </p:nvPr>
        </p:nvSpPr>
        <p:spPr/>
        <p:txBody>
          <a:bodyPr/>
          <a:lstStyle/>
          <a:p>
            <a:r>
              <a:rPr lang="en-US" smtClean="0"/>
              <a:t>Production Estimation</a:t>
            </a:r>
          </a:p>
        </p:txBody>
      </p:sp>
      <p:sp>
        <p:nvSpPr>
          <p:cNvPr id="323589" name="Rectangle 5"/>
          <p:cNvSpPr>
            <a:spLocks noGrp="1" noChangeArrowheads="1"/>
          </p:cNvSpPr>
          <p:nvPr>
            <p:ph type="body" idx="1"/>
          </p:nvPr>
        </p:nvSpPr>
        <p:spPr>
          <a:xfrm>
            <a:off x="838200" y="1600200"/>
            <a:ext cx="8305800" cy="5257800"/>
          </a:xfrm>
        </p:spPr>
        <p:txBody>
          <a:bodyPr/>
          <a:lstStyle/>
          <a:p>
            <a:r>
              <a:rPr lang="en-US" b="1" smtClean="0"/>
              <a:t>Classification:</a:t>
            </a:r>
          </a:p>
          <a:p>
            <a:pPr lvl="1"/>
            <a:r>
              <a:rPr lang="en-US" smtClean="0"/>
              <a:t>Classified by weight they carry in tons, by truck volume in cubic yards, or by the heaped capacity in cubic yards.</a:t>
            </a:r>
          </a:p>
          <a:p>
            <a:pPr lvl="1"/>
            <a:r>
              <a:rPr lang="en-US" smtClean="0"/>
              <a:t>For example a 5 ton truck can carry 5.88 cubic yards of loose dry clay weighing 1,700 lbs/LCY but is restricted to the 5 cubic yard capacity.</a:t>
            </a:r>
          </a:p>
          <a:p>
            <a:pPr lvl="1"/>
            <a:r>
              <a:rPr lang="en-US" smtClean="0"/>
              <a:t>Wet clay weighing 3,200 lbs/LCY, for instance would be restricted by the 5 ton capacity.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3589">
                                            <p:txEl>
                                              <p:pRg st="0" end="0"/>
                                            </p:txEl>
                                          </p:spTgt>
                                        </p:tgtEl>
                                        <p:attrNameLst>
                                          <p:attrName>style.visibility</p:attrName>
                                        </p:attrNameLst>
                                      </p:cBhvr>
                                      <p:to>
                                        <p:strVal val="visible"/>
                                      </p:to>
                                    </p:set>
                                    <p:anim to="" calcmode="lin" valueType="num">
                                      <p:cBhvr>
                                        <p:cTn id="7" dur="1" fill="hold"/>
                                        <p:tgtEl>
                                          <p:spTgt spid="323589">
                                            <p:txEl>
                                              <p:pRg st="0" end="0"/>
                                            </p:txEl>
                                          </p:spTgt>
                                        </p:tgtEl>
                                        <p:attrNameLst>
                                          <p:attrName/>
                                        </p:attrNameLst>
                                      </p:cBhvr>
                                    </p:anim>
                                  </p:childTnLst>
                                  <p:subTnLst>
                                    <p:animClr clrSpc="rgb" dir="cw">
                                      <p:cBhvr override="childStyle">
                                        <p:cTn dur="1" fill="hold" display="0" masterRel="nextClick" afterEffect="1"/>
                                        <p:tgtEl>
                                          <p:spTgt spid="323589">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3589">
                                            <p:txEl>
                                              <p:pRg st="1" end="1"/>
                                            </p:txEl>
                                          </p:spTgt>
                                        </p:tgtEl>
                                        <p:attrNameLst>
                                          <p:attrName>style.visibility</p:attrName>
                                        </p:attrNameLst>
                                      </p:cBhvr>
                                      <p:to>
                                        <p:strVal val="visible"/>
                                      </p:to>
                                    </p:set>
                                    <p:anim to="" calcmode="lin" valueType="num">
                                      <p:cBhvr>
                                        <p:cTn id="12" dur="1" fill="hold"/>
                                        <p:tgtEl>
                                          <p:spTgt spid="323589">
                                            <p:txEl>
                                              <p:pRg st="1" end="1"/>
                                            </p:txEl>
                                          </p:spTgt>
                                        </p:tgtEl>
                                        <p:attrNameLst>
                                          <p:attrName/>
                                        </p:attrNameLst>
                                      </p:cBhvr>
                                    </p:anim>
                                  </p:childTnLst>
                                  <p:subTnLst>
                                    <p:animClr clrSpc="rgb" dir="cw">
                                      <p:cBhvr override="childStyle">
                                        <p:cTn dur="1" fill="hold" display="0" masterRel="nextClick" afterEffect="1"/>
                                        <p:tgtEl>
                                          <p:spTgt spid="323589">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3589">
                                            <p:txEl>
                                              <p:pRg st="2" end="2"/>
                                            </p:txEl>
                                          </p:spTgt>
                                        </p:tgtEl>
                                        <p:attrNameLst>
                                          <p:attrName>style.visibility</p:attrName>
                                        </p:attrNameLst>
                                      </p:cBhvr>
                                      <p:to>
                                        <p:strVal val="visible"/>
                                      </p:to>
                                    </p:set>
                                    <p:anim to="" calcmode="lin" valueType="num">
                                      <p:cBhvr>
                                        <p:cTn id="17" dur="1" fill="hold"/>
                                        <p:tgtEl>
                                          <p:spTgt spid="323589">
                                            <p:txEl>
                                              <p:pRg st="2" end="2"/>
                                            </p:txEl>
                                          </p:spTgt>
                                        </p:tgtEl>
                                        <p:attrNameLst>
                                          <p:attrName/>
                                        </p:attrNameLst>
                                      </p:cBhvr>
                                    </p:anim>
                                  </p:childTnLst>
                                  <p:subTnLst>
                                    <p:animClr clrSpc="rgb" dir="cw">
                                      <p:cBhvr override="childStyle">
                                        <p:cTn dur="1" fill="hold" display="0" masterRel="nextClick" afterEffect="1"/>
                                        <p:tgtEl>
                                          <p:spTgt spid="323589">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3589">
                                            <p:txEl>
                                              <p:pRg st="3" end="3"/>
                                            </p:txEl>
                                          </p:spTgt>
                                        </p:tgtEl>
                                        <p:attrNameLst>
                                          <p:attrName>style.visibility</p:attrName>
                                        </p:attrNameLst>
                                      </p:cBhvr>
                                      <p:to>
                                        <p:strVal val="visible"/>
                                      </p:to>
                                    </p:set>
                                    <p:anim to="" calcmode="lin" valueType="num">
                                      <p:cBhvr>
                                        <p:cTn id="22" dur="1" fill="hold"/>
                                        <p:tgtEl>
                                          <p:spTgt spid="323589">
                                            <p:txEl>
                                              <p:pRg st="3" end="3"/>
                                            </p:txEl>
                                          </p:spTgt>
                                        </p:tgtEl>
                                        <p:attrNameLst>
                                          <p:attrName/>
                                        </p:attrNameLst>
                                      </p:cBhvr>
                                    </p:anim>
                                  </p:childTnLst>
                                  <p:subTnLst>
                                    <p:animClr clrSpc="rgb" dir="cw">
                                      <p:cBhvr override="childStyle">
                                        <p:cTn dur="1" fill="hold" display="0" masterRel="nextClick" afterEffect="1"/>
                                        <p:tgtEl>
                                          <p:spTgt spid="323589">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9" grpId="0" build="p" bldLvl="2"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smtClean="0"/>
              <a:t>Production Estimation</a:t>
            </a:r>
          </a:p>
        </p:txBody>
      </p:sp>
      <p:sp>
        <p:nvSpPr>
          <p:cNvPr id="324611" name="Rectangle 3"/>
          <p:cNvSpPr>
            <a:spLocks noGrp="1" noChangeArrowheads="1"/>
          </p:cNvSpPr>
          <p:nvPr>
            <p:ph type="body" idx="1"/>
          </p:nvPr>
        </p:nvSpPr>
        <p:spPr>
          <a:xfrm>
            <a:off x="838200" y="1752600"/>
            <a:ext cx="8305800" cy="4724400"/>
          </a:xfrm>
        </p:spPr>
        <p:txBody>
          <a:bodyPr/>
          <a:lstStyle/>
          <a:p>
            <a:r>
              <a:rPr lang="en-US" smtClean="0"/>
              <a:t>Characteristics:</a:t>
            </a:r>
          </a:p>
          <a:p>
            <a:pPr lvl="1"/>
            <a:r>
              <a:rPr lang="en-US" smtClean="0"/>
              <a:t>Characterized by a hydraulic lift cylinder that is used to raise and lower the bed.</a:t>
            </a:r>
          </a:p>
          <a:p>
            <a:pPr lvl="1"/>
            <a:r>
              <a:rPr lang="en-US" smtClean="0"/>
              <a:t>Most trucks are capable of all wheel drive that permit operation in different terrain's.</a:t>
            </a:r>
          </a:p>
          <a:p>
            <a:pPr lvl="1"/>
            <a:r>
              <a:rPr lang="en-US" smtClean="0"/>
              <a:t>The truck becomes top heavy when fully raised, so caution should be taken on side slopes.</a:t>
            </a:r>
          </a:p>
          <a:p>
            <a:pPr lvl="1"/>
            <a:r>
              <a:rPr lang="en-US" smtClean="0"/>
              <a:t>For safest operation, the assistant operator should dismount and act as ground guide.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4611">
                                            <p:txEl>
                                              <p:pRg st="0" end="0"/>
                                            </p:txEl>
                                          </p:spTgt>
                                        </p:tgtEl>
                                        <p:attrNameLst>
                                          <p:attrName>style.visibility</p:attrName>
                                        </p:attrNameLst>
                                      </p:cBhvr>
                                      <p:to>
                                        <p:strVal val="visible"/>
                                      </p:to>
                                    </p:set>
                                    <p:anim to="" calcmode="lin" valueType="num">
                                      <p:cBhvr>
                                        <p:cTn id="7" dur="1" fill="hold"/>
                                        <p:tgtEl>
                                          <p:spTgt spid="324611">
                                            <p:txEl>
                                              <p:pRg st="0" end="0"/>
                                            </p:txEl>
                                          </p:spTgt>
                                        </p:tgtEl>
                                        <p:attrNameLst>
                                          <p:attrName/>
                                        </p:attrNameLst>
                                      </p:cBhvr>
                                    </p:anim>
                                  </p:childTnLst>
                                  <p:subTnLst>
                                    <p:animClr clrSpc="rgb" dir="cw">
                                      <p:cBhvr override="childStyle">
                                        <p:cTn dur="1" fill="hold" display="0" masterRel="nextClick" afterEffect="1"/>
                                        <p:tgtEl>
                                          <p:spTgt spid="32461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4611">
                                            <p:txEl>
                                              <p:pRg st="1" end="1"/>
                                            </p:txEl>
                                          </p:spTgt>
                                        </p:tgtEl>
                                        <p:attrNameLst>
                                          <p:attrName>style.visibility</p:attrName>
                                        </p:attrNameLst>
                                      </p:cBhvr>
                                      <p:to>
                                        <p:strVal val="visible"/>
                                      </p:to>
                                    </p:set>
                                    <p:anim to="" calcmode="lin" valueType="num">
                                      <p:cBhvr>
                                        <p:cTn id="12" dur="1" fill="hold"/>
                                        <p:tgtEl>
                                          <p:spTgt spid="324611">
                                            <p:txEl>
                                              <p:pRg st="1" end="1"/>
                                            </p:txEl>
                                          </p:spTgt>
                                        </p:tgtEl>
                                        <p:attrNameLst>
                                          <p:attrName/>
                                        </p:attrNameLst>
                                      </p:cBhvr>
                                    </p:anim>
                                  </p:childTnLst>
                                  <p:subTnLst>
                                    <p:animClr clrSpc="rgb" dir="cw">
                                      <p:cBhvr override="childStyle">
                                        <p:cTn dur="1" fill="hold" display="0" masterRel="nextClick" afterEffect="1"/>
                                        <p:tgtEl>
                                          <p:spTgt spid="32461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4611">
                                            <p:txEl>
                                              <p:pRg st="2" end="2"/>
                                            </p:txEl>
                                          </p:spTgt>
                                        </p:tgtEl>
                                        <p:attrNameLst>
                                          <p:attrName>style.visibility</p:attrName>
                                        </p:attrNameLst>
                                      </p:cBhvr>
                                      <p:to>
                                        <p:strVal val="visible"/>
                                      </p:to>
                                    </p:set>
                                    <p:anim to="" calcmode="lin" valueType="num">
                                      <p:cBhvr>
                                        <p:cTn id="17" dur="1" fill="hold"/>
                                        <p:tgtEl>
                                          <p:spTgt spid="324611">
                                            <p:txEl>
                                              <p:pRg st="2" end="2"/>
                                            </p:txEl>
                                          </p:spTgt>
                                        </p:tgtEl>
                                        <p:attrNameLst>
                                          <p:attrName/>
                                        </p:attrNameLst>
                                      </p:cBhvr>
                                    </p:anim>
                                  </p:childTnLst>
                                  <p:subTnLst>
                                    <p:animClr clrSpc="rgb" dir="cw">
                                      <p:cBhvr override="childStyle">
                                        <p:cTn dur="1" fill="hold" display="0" masterRel="nextClick" afterEffect="1"/>
                                        <p:tgtEl>
                                          <p:spTgt spid="32461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4611">
                                            <p:txEl>
                                              <p:pRg st="3" end="3"/>
                                            </p:txEl>
                                          </p:spTgt>
                                        </p:tgtEl>
                                        <p:attrNameLst>
                                          <p:attrName>style.visibility</p:attrName>
                                        </p:attrNameLst>
                                      </p:cBhvr>
                                      <p:to>
                                        <p:strVal val="visible"/>
                                      </p:to>
                                    </p:set>
                                    <p:anim to="" calcmode="lin" valueType="num">
                                      <p:cBhvr>
                                        <p:cTn id="22" dur="1" fill="hold"/>
                                        <p:tgtEl>
                                          <p:spTgt spid="324611">
                                            <p:txEl>
                                              <p:pRg st="3" end="3"/>
                                            </p:txEl>
                                          </p:spTgt>
                                        </p:tgtEl>
                                        <p:attrNameLst>
                                          <p:attrName/>
                                        </p:attrNameLst>
                                      </p:cBhvr>
                                    </p:anim>
                                  </p:childTnLst>
                                  <p:subTnLst>
                                    <p:animClr clrSpc="rgb" dir="cw">
                                      <p:cBhvr override="childStyle">
                                        <p:cTn dur="1" fill="hold" display="0" masterRel="nextClick" afterEffect="1"/>
                                        <p:tgtEl>
                                          <p:spTgt spid="32461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24611">
                                            <p:txEl>
                                              <p:pRg st="4" end="4"/>
                                            </p:txEl>
                                          </p:spTgt>
                                        </p:tgtEl>
                                        <p:attrNameLst>
                                          <p:attrName>style.visibility</p:attrName>
                                        </p:attrNameLst>
                                      </p:cBhvr>
                                      <p:to>
                                        <p:strVal val="visible"/>
                                      </p:to>
                                    </p:set>
                                    <p:anim to="" calcmode="lin" valueType="num">
                                      <p:cBhvr>
                                        <p:cTn id="27" dur="1" fill="hold"/>
                                        <p:tgtEl>
                                          <p:spTgt spid="324611">
                                            <p:txEl>
                                              <p:pRg st="4" end="4"/>
                                            </p:txEl>
                                          </p:spTgt>
                                        </p:tgtEl>
                                        <p:attrNameLst>
                                          <p:attrName/>
                                        </p:attrNameLst>
                                      </p:cBhvr>
                                    </p:anim>
                                  </p:childTnLst>
                                  <p:subTnLst>
                                    <p:animClr clrSpc="rgb" dir="cw">
                                      <p:cBhvr override="childStyle">
                                        <p:cTn dur="1" fill="hold" display="0" masterRel="nextClick" afterEffect="1"/>
                                        <p:tgtEl>
                                          <p:spTgt spid="324611">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bldLvl="2"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smtClean="0"/>
              <a:t>Production Estimation</a:t>
            </a:r>
          </a:p>
        </p:txBody>
      </p:sp>
      <p:sp>
        <p:nvSpPr>
          <p:cNvPr id="325635" name="Rectangle 3"/>
          <p:cNvSpPr>
            <a:spLocks noGrp="1" noChangeArrowheads="1"/>
          </p:cNvSpPr>
          <p:nvPr>
            <p:ph type="body" idx="1"/>
          </p:nvPr>
        </p:nvSpPr>
        <p:spPr>
          <a:xfrm>
            <a:off x="838200" y="1676400"/>
            <a:ext cx="8305800" cy="5181600"/>
          </a:xfrm>
        </p:spPr>
        <p:txBody>
          <a:bodyPr/>
          <a:lstStyle/>
          <a:p>
            <a:r>
              <a:rPr lang="en-US" sz="2800" b="1" smtClean="0"/>
              <a:t>Operation:</a:t>
            </a:r>
            <a:endParaRPr lang="en-US" smtClean="0"/>
          </a:p>
          <a:p>
            <a:pPr lvl="1"/>
            <a:r>
              <a:rPr lang="en-US" sz="2400" smtClean="0"/>
              <a:t>Hydraulically operated and powered by a diesel engine.</a:t>
            </a:r>
          </a:p>
          <a:p>
            <a:pPr lvl="1"/>
            <a:r>
              <a:rPr lang="en-US" sz="2400" smtClean="0"/>
              <a:t>Haul at the highest speed possible, without speeding.</a:t>
            </a:r>
          </a:p>
          <a:p>
            <a:pPr lvl="1"/>
            <a:r>
              <a:rPr lang="en-US" sz="2400" smtClean="0"/>
              <a:t>When several trucks are hauling it is essential to maintain proper speeds in order to prevent delays or bottlenecks. </a:t>
            </a:r>
          </a:p>
          <a:p>
            <a:pPr lvl="1"/>
            <a:r>
              <a:rPr lang="en-US" sz="2400" smtClean="0"/>
              <a:t>Lay out traffic patterns in loading and dumping sites to minimize backing, passing, and cross traffic.</a:t>
            </a:r>
          </a:p>
          <a:p>
            <a:pPr lvl="1"/>
            <a:r>
              <a:rPr lang="en-US" sz="2400" smtClean="0"/>
              <a:t>Keep trucks clean.  The time spent cleaning and oiling truck bodies must be considered in computing transportation requirements.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5635">
                                            <p:txEl>
                                              <p:pRg st="0" end="0"/>
                                            </p:txEl>
                                          </p:spTgt>
                                        </p:tgtEl>
                                        <p:attrNameLst>
                                          <p:attrName>style.visibility</p:attrName>
                                        </p:attrNameLst>
                                      </p:cBhvr>
                                      <p:to>
                                        <p:strVal val="visible"/>
                                      </p:to>
                                    </p:set>
                                    <p:anim to="" calcmode="lin" valueType="num">
                                      <p:cBhvr>
                                        <p:cTn id="7" dur="1" fill="hold"/>
                                        <p:tgtEl>
                                          <p:spTgt spid="325635">
                                            <p:txEl>
                                              <p:pRg st="0" end="0"/>
                                            </p:txEl>
                                          </p:spTgt>
                                        </p:tgtEl>
                                        <p:attrNameLst>
                                          <p:attrName/>
                                        </p:attrNameLst>
                                      </p:cBhvr>
                                    </p:anim>
                                  </p:childTnLst>
                                  <p:subTnLst>
                                    <p:animClr clrSpc="rgb" dir="cw">
                                      <p:cBhvr override="childStyle">
                                        <p:cTn dur="1" fill="hold" display="0" masterRel="nextClick" afterEffect="1"/>
                                        <p:tgtEl>
                                          <p:spTgt spid="32563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5635">
                                            <p:txEl>
                                              <p:pRg st="1" end="1"/>
                                            </p:txEl>
                                          </p:spTgt>
                                        </p:tgtEl>
                                        <p:attrNameLst>
                                          <p:attrName>style.visibility</p:attrName>
                                        </p:attrNameLst>
                                      </p:cBhvr>
                                      <p:to>
                                        <p:strVal val="visible"/>
                                      </p:to>
                                    </p:set>
                                    <p:anim to="" calcmode="lin" valueType="num">
                                      <p:cBhvr>
                                        <p:cTn id="12" dur="1" fill="hold"/>
                                        <p:tgtEl>
                                          <p:spTgt spid="325635">
                                            <p:txEl>
                                              <p:pRg st="1" end="1"/>
                                            </p:txEl>
                                          </p:spTgt>
                                        </p:tgtEl>
                                        <p:attrNameLst>
                                          <p:attrName/>
                                        </p:attrNameLst>
                                      </p:cBhvr>
                                    </p:anim>
                                  </p:childTnLst>
                                  <p:subTnLst>
                                    <p:animClr clrSpc="rgb" dir="cw">
                                      <p:cBhvr override="childStyle">
                                        <p:cTn dur="1" fill="hold" display="0" masterRel="nextClick" afterEffect="1"/>
                                        <p:tgtEl>
                                          <p:spTgt spid="32563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5635">
                                            <p:txEl>
                                              <p:pRg st="2" end="2"/>
                                            </p:txEl>
                                          </p:spTgt>
                                        </p:tgtEl>
                                        <p:attrNameLst>
                                          <p:attrName>style.visibility</p:attrName>
                                        </p:attrNameLst>
                                      </p:cBhvr>
                                      <p:to>
                                        <p:strVal val="visible"/>
                                      </p:to>
                                    </p:set>
                                    <p:anim to="" calcmode="lin" valueType="num">
                                      <p:cBhvr>
                                        <p:cTn id="17" dur="1" fill="hold"/>
                                        <p:tgtEl>
                                          <p:spTgt spid="325635">
                                            <p:txEl>
                                              <p:pRg st="2" end="2"/>
                                            </p:txEl>
                                          </p:spTgt>
                                        </p:tgtEl>
                                        <p:attrNameLst>
                                          <p:attrName/>
                                        </p:attrNameLst>
                                      </p:cBhvr>
                                    </p:anim>
                                  </p:childTnLst>
                                  <p:subTnLst>
                                    <p:animClr clrSpc="rgb" dir="cw">
                                      <p:cBhvr override="childStyle">
                                        <p:cTn dur="1" fill="hold" display="0" masterRel="nextClick" afterEffect="1"/>
                                        <p:tgtEl>
                                          <p:spTgt spid="32563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5635">
                                            <p:txEl>
                                              <p:pRg st="3" end="3"/>
                                            </p:txEl>
                                          </p:spTgt>
                                        </p:tgtEl>
                                        <p:attrNameLst>
                                          <p:attrName>style.visibility</p:attrName>
                                        </p:attrNameLst>
                                      </p:cBhvr>
                                      <p:to>
                                        <p:strVal val="visible"/>
                                      </p:to>
                                    </p:set>
                                    <p:anim to="" calcmode="lin" valueType="num">
                                      <p:cBhvr>
                                        <p:cTn id="22" dur="1" fill="hold"/>
                                        <p:tgtEl>
                                          <p:spTgt spid="325635">
                                            <p:txEl>
                                              <p:pRg st="3" end="3"/>
                                            </p:txEl>
                                          </p:spTgt>
                                        </p:tgtEl>
                                        <p:attrNameLst>
                                          <p:attrName/>
                                        </p:attrNameLst>
                                      </p:cBhvr>
                                    </p:anim>
                                  </p:childTnLst>
                                  <p:subTnLst>
                                    <p:animClr clrSpc="rgb" dir="cw">
                                      <p:cBhvr override="childStyle">
                                        <p:cTn dur="1" fill="hold" display="0" masterRel="nextClick" afterEffect="1"/>
                                        <p:tgtEl>
                                          <p:spTgt spid="32563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25635">
                                            <p:txEl>
                                              <p:pRg st="4" end="4"/>
                                            </p:txEl>
                                          </p:spTgt>
                                        </p:tgtEl>
                                        <p:attrNameLst>
                                          <p:attrName>style.visibility</p:attrName>
                                        </p:attrNameLst>
                                      </p:cBhvr>
                                      <p:to>
                                        <p:strVal val="visible"/>
                                      </p:to>
                                    </p:set>
                                    <p:anim to="" calcmode="lin" valueType="num">
                                      <p:cBhvr>
                                        <p:cTn id="27" dur="1" fill="hold"/>
                                        <p:tgtEl>
                                          <p:spTgt spid="325635">
                                            <p:txEl>
                                              <p:pRg st="4" end="4"/>
                                            </p:txEl>
                                          </p:spTgt>
                                        </p:tgtEl>
                                        <p:attrNameLst>
                                          <p:attrName/>
                                        </p:attrNameLst>
                                      </p:cBhvr>
                                    </p:anim>
                                  </p:childTnLst>
                                  <p:subTnLst>
                                    <p:animClr clrSpc="rgb" dir="cw">
                                      <p:cBhvr override="childStyle">
                                        <p:cTn dur="1" fill="hold" display="0" masterRel="nextClick" afterEffect="1"/>
                                        <p:tgtEl>
                                          <p:spTgt spid="32563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25635">
                                            <p:txEl>
                                              <p:pRg st="5" end="5"/>
                                            </p:txEl>
                                          </p:spTgt>
                                        </p:tgtEl>
                                        <p:attrNameLst>
                                          <p:attrName>style.visibility</p:attrName>
                                        </p:attrNameLst>
                                      </p:cBhvr>
                                      <p:to>
                                        <p:strVal val="visible"/>
                                      </p:to>
                                    </p:set>
                                    <p:anim to="" calcmode="lin" valueType="num">
                                      <p:cBhvr>
                                        <p:cTn id="32" dur="1" fill="hold"/>
                                        <p:tgtEl>
                                          <p:spTgt spid="325635">
                                            <p:txEl>
                                              <p:pRg st="5" end="5"/>
                                            </p:txEl>
                                          </p:spTgt>
                                        </p:tgtEl>
                                        <p:attrNameLst>
                                          <p:attrName/>
                                        </p:attrNameLst>
                                      </p:cBhvr>
                                    </p:anim>
                                  </p:childTnLst>
                                  <p:subTnLst>
                                    <p:animClr clrSpc="rgb" dir="cw">
                                      <p:cBhvr override="childStyle">
                                        <p:cTn dur="1" fill="hold" display="0" masterRel="nextClick" afterEffect="1"/>
                                        <p:tgtEl>
                                          <p:spTgt spid="325635">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bldLvl="2" autoUpdateAnimBg="0"/>
    </p:bld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smtClean="0"/>
              <a:t>Production Estimation</a:t>
            </a:r>
          </a:p>
        </p:txBody>
      </p:sp>
      <p:sp>
        <p:nvSpPr>
          <p:cNvPr id="326659" name="Rectangle 3"/>
          <p:cNvSpPr>
            <a:spLocks noGrp="1" noChangeArrowheads="1"/>
          </p:cNvSpPr>
          <p:nvPr>
            <p:ph type="body" idx="1"/>
          </p:nvPr>
        </p:nvSpPr>
        <p:spPr>
          <a:xfrm>
            <a:off x="838200" y="1600200"/>
            <a:ext cx="8305800" cy="5257800"/>
          </a:xfrm>
        </p:spPr>
        <p:txBody>
          <a:bodyPr/>
          <a:lstStyle/>
          <a:p>
            <a:r>
              <a:rPr lang="en-US" sz="2800" smtClean="0"/>
              <a:t>Operation (Cont.)</a:t>
            </a:r>
            <a:endParaRPr lang="en-US" smtClean="0"/>
          </a:p>
          <a:p>
            <a:pPr lvl="1"/>
            <a:r>
              <a:rPr lang="en-US" sz="2400" smtClean="0"/>
              <a:t>The 900 series dumps cannot raise the bed and move forward at the same time.</a:t>
            </a:r>
          </a:p>
          <a:p>
            <a:pPr lvl="1"/>
            <a:r>
              <a:rPr lang="en-US" sz="2400" smtClean="0"/>
              <a:t>Where as the 800 series MK29 and MK30 dumps can, allowing them to spread the loaded material.</a:t>
            </a:r>
          </a:p>
          <a:p>
            <a:pPr lvl="1"/>
            <a:r>
              <a:rPr lang="en-US" sz="2400" smtClean="0"/>
              <a:t>Dump truck capacities are expressed 2 ways:</a:t>
            </a:r>
          </a:p>
          <a:p>
            <a:pPr lvl="1"/>
            <a:r>
              <a:rPr lang="en-US" sz="2400" smtClean="0"/>
              <a:t>Tons (Use Tables, #23-9, 1-3.1, 1-12.1 or check data plate for load weight.)</a:t>
            </a:r>
          </a:p>
          <a:p>
            <a:pPr lvl="1"/>
            <a:r>
              <a:rPr lang="en-US" sz="2400" smtClean="0"/>
              <a:t>Cubic yards (Use Table 23-9 for CY or call motor transport)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 calcmode="lin" valueType="num">
                                      <p:cBhvr>
                                        <p:cTn id="7" dur="500" fill="hold"/>
                                        <p:tgtEl>
                                          <p:spTgt spid="32665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2665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26659">
                                            <p:txEl>
                                              <p:pRg st="1" end="1"/>
                                            </p:txEl>
                                          </p:spTgt>
                                        </p:tgtEl>
                                        <p:attrNameLst>
                                          <p:attrName>style.visibility</p:attrName>
                                        </p:attrNameLst>
                                      </p:cBhvr>
                                      <p:to>
                                        <p:strVal val="visible"/>
                                      </p:to>
                                    </p:set>
                                    <p:anim calcmode="lin" valueType="num">
                                      <p:cBhvr>
                                        <p:cTn id="13" dur="500" fill="hold"/>
                                        <p:tgtEl>
                                          <p:spTgt spid="32665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2665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26659">
                                            <p:txEl>
                                              <p:pRg st="2" end="2"/>
                                            </p:txEl>
                                          </p:spTgt>
                                        </p:tgtEl>
                                        <p:attrNameLst>
                                          <p:attrName>style.visibility</p:attrName>
                                        </p:attrNameLst>
                                      </p:cBhvr>
                                      <p:to>
                                        <p:strVal val="visible"/>
                                      </p:to>
                                    </p:set>
                                    <p:anim calcmode="lin" valueType="num">
                                      <p:cBhvr>
                                        <p:cTn id="19" dur="500" fill="hold"/>
                                        <p:tgtEl>
                                          <p:spTgt spid="32665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32665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26659">
                                            <p:txEl>
                                              <p:pRg st="3" end="3"/>
                                            </p:txEl>
                                          </p:spTgt>
                                        </p:tgtEl>
                                        <p:attrNameLst>
                                          <p:attrName>style.visibility</p:attrName>
                                        </p:attrNameLst>
                                      </p:cBhvr>
                                      <p:to>
                                        <p:strVal val="visible"/>
                                      </p:to>
                                    </p:set>
                                    <p:anim calcmode="lin" valueType="num">
                                      <p:cBhvr>
                                        <p:cTn id="25" dur="500" fill="hold"/>
                                        <p:tgtEl>
                                          <p:spTgt spid="32665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32665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26659">
                                            <p:txEl>
                                              <p:pRg st="4" end="4"/>
                                            </p:txEl>
                                          </p:spTgt>
                                        </p:tgtEl>
                                        <p:attrNameLst>
                                          <p:attrName>style.visibility</p:attrName>
                                        </p:attrNameLst>
                                      </p:cBhvr>
                                      <p:to>
                                        <p:strVal val="visible"/>
                                      </p:to>
                                    </p:set>
                                    <p:anim calcmode="lin" valueType="num">
                                      <p:cBhvr>
                                        <p:cTn id="31" dur="500" fill="hold"/>
                                        <p:tgtEl>
                                          <p:spTgt spid="326659">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32665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326659">
                                            <p:txEl>
                                              <p:pRg st="5" end="5"/>
                                            </p:txEl>
                                          </p:spTgt>
                                        </p:tgtEl>
                                        <p:attrNameLst>
                                          <p:attrName>style.visibility</p:attrName>
                                        </p:attrNameLst>
                                      </p:cBhvr>
                                      <p:to>
                                        <p:strVal val="visible"/>
                                      </p:to>
                                    </p:set>
                                    <p:anim calcmode="lin" valueType="num">
                                      <p:cBhvr>
                                        <p:cTn id="37" dur="500" fill="hold"/>
                                        <p:tgtEl>
                                          <p:spTgt spid="326659">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326659">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26659">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bldLvl="2" autoUpdateAnimBg="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1173163" y="457200"/>
            <a:ext cx="7772400" cy="838200"/>
          </a:xfrm>
        </p:spPr>
        <p:txBody>
          <a:bodyPr/>
          <a:lstStyle/>
          <a:p>
            <a:r>
              <a:rPr lang="en-US" smtClean="0"/>
              <a:t>Production Estimation</a:t>
            </a:r>
          </a:p>
        </p:txBody>
      </p:sp>
      <p:sp>
        <p:nvSpPr>
          <p:cNvPr id="31748" name="Rectangle 3"/>
          <p:cNvSpPr>
            <a:spLocks noGrp="1" noChangeArrowheads="1"/>
          </p:cNvSpPr>
          <p:nvPr>
            <p:ph type="body" idx="1"/>
          </p:nvPr>
        </p:nvSpPr>
        <p:spPr>
          <a:xfrm>
            <a:off x="1173163" y="1600200"/>
            <a:ext cx="7772400" cy="4876800"/>
          </a:xfrm>
        </p:spPr>
        <p:txBody>
          <a:bodyPr/>
          <a:lstStyle/>
          <a:p>
            <a:pPr>
              <a:buFont typeface="Monotype Sorts" pitchFamily="2" charset="2"/>
              <a:buChar char=" "/>
            </a:pPr>
            <a:r>
              <a:rPr lang="en-US" smtClean="0"/>
              <a:t>     Table #23-9  Truck Volumes</a:t>
            </a:r>
          </a:p>
          <a:p>
            <a:endParaRPr lang="en-US" smtClean="0"/>
          </a:p>
          <a:p>
            <a:endParaRPr lang="en-US" smtClean="0"/>
          </a:p>
          <a:p>
            <a:endParaRPr lang="en-US" smtClean="0"/>
          </a:p>
          <a:p>
            <a:endParaRPr lang="en-US" smtClean="0"/>
          </a:p>
          <a:p>
            <a:endParaRPr lang="en-US" smtClean="0"/>
          </a:p>
          <a:p>
            <a:endParaRPr lang="en-US" sz="2800" smtClean="0"/>
          </a:p>
          <a:p>
            <a:r>
              <a:rPr lang="en-US" sz="2800" smtClean="0"/>
              <a:t>Note:  Table information comes from TM 9 2320-260-10 and TM 9 2320-260-10</a:t>
            </a:r>
          </a:p>
        </p:txBody>
      </p:sp>
      <p:graphicFrame>
        <p:nvGraphicFramePr>
          <p:cNvPr id="31746" name="Object 4"/>
          <p:cNvGraphicFramePr>
            <a:graphicFrameLocks noChangeAspect="1"/>
          </p:cNvGraphicFramePr>
          <p:nvPr/>
        </p:nvGraphicFramePr>
        <p:xfrm>
          <a:off x="998538" y="2286000"/>
          <a:ext cx="8026400" cy="3335338"/>
        </p:xfrm>
        <a:graphic>
          <a:graphicData uri="http://schemas.openxmlformats.org/presentationml/2006/ole">
            <mc:AlternateContent xmlns:mc="http://schemas.openxmlformats.org/markup-compatibility/2006">
              <mc:Choice xmlns:v="urn:schemas-microsoft-com:vml" Requires="v">
                <p:oleObj spid="_x0000_s31747" name="Document" r:id="rId4" imgW="7930440" imgH="3589560" progId="Word.Document.8">
                  <p:embed/>
                </p:oleObj>
              </mc:Choice>
              <mc:Fallback>
                <p:oleObj name="Document" r:id="rId4" imgW="7930440" imgH="35895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538" y="2286000"/>
                        <a:ext cx="8026400" cy="333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9" name="Rectangle 5"/>
          <p:cNvSpPr>
            <a:spLocks noChangeArrowheads="1"/>
          </p:cNvSpPr>
          <p:nvPr/>
        </p:nvSpPr>
        <p:spPr bwMode="auto">
          <a:xfrm>
            <a:off x="1066800" y="2209800"/>
            <a:ext cx="7848600" cy="3200400"/>
          </a:xfrm>
          <a:prstGeom prst="rect">
            <a:avLst/>
          </a:prstGeom>
          <a:noFill/>
          <a:ln w="9525">
            <a:solidFill>
              <a:schemeClr val="tx1"/>
            </a:solidFill>
            <a:miter lim="800000"/>
            <a:headEnd/>
            <a:tailEnd/>
          </a:ln>
        </p:spPr>
        <p:txBody>
          <a:bodyPr wrap="none" anchor="ctr"/>
          <a:lstStyle/>
          <a:p>
            <a:endParaRPr lang="en-US"/>
          </a:p>
        </p:txBody>
      </p:sp>
      <p:sp>
        <p:nvSpPr>
          <p:cNvPr id="31750" name="Line 9"/>
          <p:cNvSpPr>
            <a:spLocks noChangeShapeType="1"/>
          </p:cNvSpPr>
          <p:nvPr/>
        </p:nvSpPr>
        <p:spPr bwMode="auto">
          <a:xfrm>
            <a:off x="2895600" y="2209800"/>
            <a:ext cx="0" cy="3200400"/>
          </a:xfrm>
          <a:prstGeom prst="line">
            <a:avLst/>
          </a:prstGeom>
          <a:noFill/>
          <a:ln w="9525">
            <a:solidFill>
              <a:schemeClr val="tx1"/>
            </a:solidFill>
            <a:round/>
            <a:headEnd/>
            <a:tailEnd/>
          </a:ln>
        </p:spPr>
        <p:txBody>
          <a:bodyPr wrap="none" anchor="ctr"/>
          <a:lstStyle/>
          <a:p>
            <a:endParaRPr lang="en-US"/>
          </a:p>
        </p:txBody>
      </p:sp>
      <p:sp>
        <p:nvSpPr>
          <p:cNvPr id="31751" name="Line 10"/>
          <p:cNvSpPr>
            <a:spLocks noChangeShapeType="1"/>
          </p:cNvSpPr>
          <p:nvPr/>
        </p:nvSpPr>
        <p:spPr bwMode="auto">
          <a:xfrm>
            <a:off x="4724400" y="2209800"/>
            <a:ext cx="0" cy="3200400"/>
          </a:xfrm>
          <a:prstGeom prst="line">
            <a:avLst/>
          </a:prstGeom>
          <a:noFill/>
          <a:ln w="9525">
            <a:solidFill>
              <a:schemeClr val="tx1"/>
            </a:solidFill>
            <a:round/>
            <a:headEnd/>
            <a:tailEnd/>
          </a:ln>
        </p:spPr>
        <p:txBody>
          <a:bodyPr wrap="none" anchor="ctr"/>
          <a:lstStyle/>
          <a:p>
            <a:endParaRPr lang="en-US"/>
          </a:p>
        </p:txBody>
      </p:sp>
      <p:sp>
        <p:nvSpPr>
          <p:cNvPr id="31752" name="Line 11"/>
          <p:cNvSpPr>
            <a:spLocks noChangeShapeType="1"/>
          </p:cNvSpPr>
          <p:nvPr/>
        </p:nvSpPr>
        <p:spPr bwMode="auto">
          <a:xfrm>
            <a:off x="6705600" y="2209800"/>
            <a:ext cx="0" cy="3200400"/>
          </a:xfrm>
          <a:prstGeom prst="line">
            <a:avLst/>
          </a:prstGeom>
          <a:noFill/>
          <a:ln w="9525">
            <a:solidFill>
              <a:schemeClr val="tx1"/>
            </a:solidFill>
            <a:round/>
            <a:headEnd/>
            <a:tailEnd/>
          </a:ln>
        </p:spPr>
        <p:txBody>
          <a:bodyPr wrap="none" anchor="ctr"/>
          <a:lstStyle/>
          <a:p>
            <a:endParaRPr lang="en-US"/>
          </a:p>
        </p:txBody>
      </p:sp>
      <p:sp>
        <p:nvSpPr>
          <p:cNvPr id="31753" name="Line 12"/>
          <p:cNvSpPr>
            <a:spLocks noChangeShapeType="1"/>
          </p:cNvSpPr>
          <p:nvPr/>
        </p:nvSpPr>
        <p:spPr bwMode="auto">
          <a:xfrm>
            <a:off x="1066800" y="3200400"/>
            <a:ext cx="7848600" cy="0"/>
          </a:xfrm>
          <a:prstGeom prst="line">
            <a:avLst/>
          </a:prstGeom>
          <a:noFill/>
          <a:ln w="9525">
            <a:solidFill>
              <a:schemeClr val="tx1"/>
            </a:solidFill>
            <a:round/>
            <a:headEnd/>
            <a:tailEnd/>
          </a:ln>
        </p:spPr>
        <p:txBody>
          <a:bodyPr wrap="none" anchor="ctr"/>
          <a:lstStyle/>
          <a:p>
            <a:endParaRPr lang="en-US"/>
          </a:p>
        </p:txBody>
      </p:sp>
      <p:sp>
        <p:nvSpPr>
          <p:cNvPr id="31754" name="Line 15"/>
          <p:cNvSpPr>
            <a:spLocks noChangeShapeType="1"/>
          </p:cNvSpPr>
          <p:nvPr/>
        </p:nvSpPr>
        <p:spPr bwMode="auto">
          <a:xfrm>
            <a:off x="1066800" y="4114800"/>
            <a:ext cx="7848600" cy="0"/>
          </a:xfrm>
          <a:prstGeom prst="line">
            <a:avLst/>
          </a:prstGeom>
          <a:noFill/>
          <a:ln w="9525">
            <a:solidFill>
              <a:schemeClr val="tx1"/>
            </a:solidFill>
            <a:round/>
            <a:headEnd/>
            <a:tailEnd/>
          </a:ln>
        </p:spPr>
        <p:txBody>
          <a:bodyPr wrap="none" anchor="ctr"/>
          <a:lstStyle/>
          <a:p>
            <a:endParaRPr lang="en-US"/>
          </a:p>
        </p:txBody>
      </p:sp>
      <p:sp>
        <p:nvSpPr>
          <p:cNvPr id="31755" name="Line 19"/>
          <p:cNvSpPr>
            <a:spLocks noChangeShapeType="1"/>
          </p:cNvSpPr>
          <p:nvPr/>
        </p:nvSpPr>
        <p:spPr bwMode="auto">
          <a:xfrm>
            <a:off x="1066800" y="4572000"/>
            <a:ext cx="78486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sz="2800" b="1" smtClean="0">
                <a:cs typeface="Times New Roman" pitchFamily="18" charset="0"/>
              </a:rPr>
              <a:t>TABLE 1-12.1 Dump Body (MK29 and MK30) </a:t>
            </a:r>
          </a:p>
        </p:txBody>
      </p:sp>
      <p:graphicFrame>
        <p:nvGraphicFramePr>
          <p:cNvPr id="380964" name="Group 36"/>
          <p:cNvGraphicFramePr>
            <a:graphicFrameLocks noGrp="1"/>
          </p:cNvGraphicFramePr>
          <p:nvPr/>
        </p:nvGraphicFramePr>
        <p:xfrm>
          <a:off x="1524000" y="1397000"/>
          <a:ext cx="6858000" cy="3352800"/>
        </p:xfrm>
        <a:graphic>
          <a:graphicData uri="http://schemas.openxmlformats.org/drawingml/2006/table">
            <a:tbl>
              <a:tblPr/>
              <a:tblGrid>
                <a:gridCol w="3962400"/>
                <a:gridCol w="2895600"/>
              </a:tblGrid>
              <a:tr h="5080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800" b="1" i="0" u="none" strike="noStrike" cap="none" normalizeH="0" baseline="0" smtClean="0">
                          <a:ln>
                            <a:noFill/>
                          </a:ln>
                          <a:solidFill>
                            <a:schemeClr val="tx1"/>
                          </a:solidFill>
                          <a:effectLst/>
                          <a:latin typeface="Arial" charset="0"/>
                          <a:cs typeface="Times New Roman" pitchFamily="18" charset="0"/>
                        </a:rPr>
                        <a:t>Item</a:t>
                      </a:r>
                      <a:r>
                        <a:rPr kumimoji="1"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2800" b="1" i="0" u="none" strike="noStrike" cap="none" normalizeH="0" baseline="0" smtClean="0">
                          <a:ln>
                            <a:noFill/>
                          </a:ln>
                          <a:solidFill>
                            <a:schemeClr val="tx1"/>
                          </a:solidFill>
                          <a:effectLst/>
                          <a:latin typeface="Arial" charset="0"/>
                          <a:cs typeface="Times New Roman" pitchFamily="18" charset="0"/>
                        </a:rPr>
                        <a:t>Specification</a:t>
                      </a:r>
                      <a:r>
                        <a:rPr kumimoji="1" lang="en-US"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Struck Payload Capacity – Paved Surface</a:t>
                      </a:r>
                      <a:r>
                        <a:rPr kumimoji="1" lang="en-US" sz="1800" b="0" i="0" u="none" strike="noStrike" cap="none" normalizeH="0" baseline="0" smtClean="0">
                          <a:ln>
                            <a:noFill/>
                          </a:ln>
                          <a:solidFill>
                            <a:schemeClr val="tx1"/>
                          </a:solidFill>
                          <a:effectLst/>
                          <a:latin typeface="Arial"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21,060 lbs (9,561 kg)</a:t>
                      </a:r>
                      <a:r>
                        <a:rPr kumimoji="1" lang="en-US" sz="1800" b="0" i="0" u="none" strike="noStrike" cap="none" normalizeH="0" baseline="0" smtClean="0">
                          <a:ln>
                            <a:noFill/>
                          </a:ln>
                          <a:solidFill>
                            <a:schemeClr val="tx1"/>
                          </a:solidFill>
                          <a:effectLst/>
                          <a:latin typeface="Arial" charset="0"/>
                        </a:rPr>
                        <a:t> </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Heaped Payload Capacity – Paved Surface</a:t>
                      </a:r>
                      <a:r>
                        <a:rPr kumimoji="1" lang="en-US" sz="1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28,000 lbs (12,712 kg) </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Struck or Payload Capacity – Cross Country</a:t>
                      </a:r>
                      <a:r>
                        <a:rPr kumimoji="1" lang="en-US" sz="1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14,200 lbs (6,447 kg)</a:t>
                      </a:r>
                      <a:r>
                        <a:rPr kumimoji="1" lang="en-US" sz="1800" b="0" i="0" u="none" strike="noStrike" cap="none" normalizeH="0" baseline="0" smtClean="0">
                          <a:ln>
                            <a:noFill/>
                          </a:ln>
                          <a:solidFill>
                            <a:schemeClr val="tx1"/>
                          </a:solidFill>
                          <a:effectLst/>
                          <a:latin typeface="Arial" charset="0"/>
                        </a:rPr>
                        <a:t> </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Recommended Personnel Capacity</a:t>
                      </a:r>
                      <a:r>
                        <a:rPr kumimoji="1" lang="en-US" sz="1800" b="0" i="0" u="none" strike="noStrike" cap="none" normalizeH="0" baseline="0" smtClean="0">
                          <a:ln>
                            <a:noFill/>
                          </a:ln>
                          <a:solidFill>
                            <a:schemeClr val="tx1"/>
                          </a:solidFill>
                          <a:effectLst/>
                          <a:latin typeface="Arial"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en-US" sz="1800" b="1" i="0" u="none" strike="noStrike" cap="none" normalizeH="0" baseline="0" smtClean="0">
                          <a:ln>
                            <a:noFill/>
                          </a:ln>
                          <a:solidFill>
                            <a:schemeClr val="tx1"/>
                          </a:solidFill>
                          <a:effectLst/>
                          <a:latin typeface="Arial" charset="0"/>
                          <a:cs typeface="Times New Roman" pitchFamily="18" charset="0"/>
                        </a:rPr>
                        <a:t>16 (NOTE: Also Refer to paragraph 2-31 for warning information)</a:t>
                      </a:r>
                      <a:r>
                        <a:rPr kumimoji="1" lang="en-US" sz="1800" b="0" i="0" u="none" strike="noStrike" cap="none" normalizeH="0" baseline="0" smtClean="0">
                          <a:ln>
                            <a:noFill/>
                          </a:ln>
                          <a:solidFill>
                            <a:schemeClr val="tx1"/>
                          </a:solidFill>
                          <a:effectLst/>
                          <a:latin typeface="Arial" charset="0"/>
                        </a:rPr>
                        <a:t> </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8311" name="Rectangle 37"/>
          <p:cNvSpPr>
            <a:spLocks noChangeArrowheads="1"/>
          </p:cNvSpPr>
          <p:nvPr/>
        </p:nvSpPr>
        <p:spPr bwMode="auto">
          <a:xfrm>
            <a:off x="1447800" y="4876800"/>
            <a:ext cx="6858000" cy="1006475"/>
          </a:xfrm>
          <a:prstGeom prst="rect">
            <a:avLst/>
          </a:prstGeom>
          <a:noFill/>
          <a:ln w="9525">
            <a:noFill/>
            <a:miter lim="800000"/>
            <a:headEnd/>
            <a:tailEnd/>
          </a:ln>
        </p:spPr>
        <p:txBody>
          <a:bodyPr>
            <a:spAutoFit/>
          </a:bodyPr>
          <a:lstStyle/>
          <a:p>
            <a:pPr>
              <a:spcBef>
                <a:spcPct val="0"/>
              </a:spcBef>
              <a:buClrTx/>
              <a:buSzTx/>
              <a:buFontTx/>
              <a:buNone/>
            </a:pPr>
            <a:r>
              <a:rPr kumimoji="0" lang="en-US" sz="2000" b="1" u="none">
                <a:latin typeface="Times New Roman" pitchFamily="18" charset="0"/>
                <a:cs typeface="Times New Roman" pitchFamily="18" charset="0"/>
              </a:rPr>
              <a:t>NOTE: TABLE 1-3.1 AND 1-12.1 INFORMATION COMES FROM TM 10629-10B</a:t>
            </a:r>
            <a:endParaRPr kumimoji="0" lang="en-US" sz="2000" u="none">
              <a:latin typeface="Times New Roman" pitchFamily="18" charset="0"/>
              <a:cs typeface="Times New Roman" pitchFamily="18" charset="0"/>
            </a:endParaRPr>
          </a:p>
          <a:p>
            <a:pPr>
              <a:spcBef>
                <a:spcPct val="0"/>
              </a:spcBef>
              <a:buClrTx/>
              <a:buSzTx/>
              <a:buFontTx/>
              <a:buNone/>
            </a:pPr>
            <a:endParaRPr kumimoji="0" lang="en-US" sz="2000" u="none">
              <a:latin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Content Placeholder 2"/>
          <p:cNvSpPr>
            <a:spLocks noGrp="1"/>
          </p:cNvSpPr>
          <p:nvPr>
            <p:ph idx="1"/>
          </p:nvPr>
        </p:nvSpPr>
        <p:spPr/>
        <p:txBody>
          <a:bodyPr/>
          <a:lstStyle/>
          <a:p>
            <a:r>
              <a:rPr lang="en-US" b="1" u="sng" smtClean="0"/>
              <a:t>FOR CLASSROOM PURPOSES DO NOT EXCEED 10CY (20,000LBS) CAPACITY!</a:t>
            </a:r>
          </a:p>
          <a:p>
            <a:endParaRPr lang="en-US" b="1" u="sng" smtClean="0"/>
          </a:p>
          <a:p>
            <a:r>
              <a:rPr lang="en-US" smtClean="0"/>
              <a:t>Outside the classroom, note the type of surface you are traveling on, this will change the capacity.</a:t>
            </a:r>
          </a:p>
        </p:txBody>
      </p:sp>
      <p:sp>
        <p:nvSpPr>
          <p:cNvPr id="269315" name="Rectangle 2"/>
          <p:cNvSpPr>
            <a:spLocks noGrp="1" noChangeArrowheads="1"/>
          </p:cNvSpPr>
          <p:nvPr>
            <p:ph type="title"/>
          </p:nvPr>
        </p:nvSpPr>
        <p:spPr/>
        <p:txBody>
          <a:bodyPr/>
          <a:lstStyle/>
          <a:p>
            <a:r>
              <a:rPr lang="en-US" smtClean="0"/>
              <a:t>Production Estimation</a:t>
            </a:r>
          </a:p>
        </p:txBody>
      </p:sp>
    </p:spTree>
  </p:cSld>
  <p:clrMapOvr>
    <a:masterClrMapping/>
  </p:clrMapOvr>
  <p:transition>
    <p:random/>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smtClean="0"/>
              <a:t>Production Estimation</a:t>
            </a:r>
          </a:p>
        </p:txBody>
      </p:sp>
      <p:sp>
        <p:nvSpPr>
          <p:cNvPr id="379907" name="Rectangle 3"/>
          <p:cNvSpPr>
            <a:spLocks noGrp="1" noChangeArrowheads="1"/>
          </p:cNvSpPr>
          <p:nvPr>
            <p:ph type="body" idx="1"/>
          </p:nvPr>
        </p:nvSpPr>
        <p:spPr/>
        <p:txBody>
          <a:bodyPr/>
          <a:lstStyle/>
          <a:p>
            <a:r>
              <a:rPr lang="en-US" smtClean="0"/>
              <a:t>Production:</a:t>
            </a:r>
          </a:p>
          <a:p>
            <a:pPr lvl="1"/>
            <a:r>
              <a:rPr lang="en-US" smtClean="0"/>
              <a:t>Other than scrapers, dump trucks are the primary haul units for earth work in the military inventory.</a:t>
            </a:r>
          </a:p>
          <a:p>
            <a:pPr lvl="1"/>
            <a:r>
              <a:rPr lang="en-US" smtClean="0"/>
              <a:t>Generally used for hauling distances more than 5,000’.</a:t>
            </a:r>
          </a:p>
          <a:p>
            <a:pPr lvl="1"/>
            <a:r>
              <a:rPr lang="en-US" smtClean="0"/>
              <a:t>There is ten steps to calculate dump truck production.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79907">
                                            <p:txEl>
                                              <p:pRg st="0" end="0"/>
                                            </p:txEl>
                                          </p:spTgt>
                                        </p:tgtEl>
                                        <p:attrNameLst>
                                          <p:attrName>style.visibility</p:attrName>
                                        </p:attrNameLst>
                                      </p:cBhvr>
                                      <p:to>
                                        <p:strVal val="visible"/>
                                      </p:to>
                                    </p:set>
                                    <p:anim to="" calcmode="lin" valueType="num">
                                      <p:cBhvr>
                                        <p:cTn id="7" dur="1" fill="hold"/>
                                        <p:tgtEl>
                                          <p:spTgt spid="379907">
                                            <p:txEl>
                                              <p:pRg st="0" end="0"/>
                                            </p:txEl>
                                          </p:spTgt>
                                        </p:tgtEl>
                                        <p:attrNameLst>
                                          <p:attrName/>
                                        </p:attrNameLst>
                                      </p:cBhvr>
                                    </p:anim>
                                  </p:childTnLst>
                                  <p:subTnLst>
                                    <p:animClr clrSpc="rgb" dir="cw">
                                      <p:cBhvr override="childStyle">
                                        <p:cTn dur="1" fill="hold" display="0" masterRel="nextClick" afterEffect="1"/>
                                        <p:tgtEl>
                                          <p:spTgt spid="37990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79907">
                                            <p:txEl>
                                              <p:pRg st="1" end="1"/>
                                            </p:txEl>
                                          </p:spTgt>
                                        </p:tgtEl>
                                        <p:attrNameLst>
                                          <p:attrName>style.visibility</p:attrName>
                                        </p:attrNameLst>
                                      </p:cBhvr>
                                      <p:to>
                                        <p:strVal val="visible"/>
                                      </p:to>
                                    </p:set>
                                    <p:anim to="" calcmode="lin" valueType="num">
                                      <p:cBhvr>
                                        <p:cTn id="12" dur="1" fill="hold"/>
                                        <p:tgtEl>
                                          <p:spTgt spid="379907">
                                            <p:txEl>
                                              <p:pRg st="1" end="1"/>
                                            </p:txEl>
                                          </p:spTgt>
                                        </p:tgtEl>
                                        <p:attrNameLst>
                                          <p:attrName/>
                                        </p:attrNameLst>
                                      </p:cBhvr>
                                    </p:anim>
                                  </p:childTnLst>
                                  <p:subTnLst>
                                    <p:animClr clrSpc="rgb" dir="cw">
                                      <p:cBhvr override="childStyle">
                                        <p:cTn dur="1" fill="hold" display="0" masterRel="nextClick" afterEffect="1"/>
                                        <p:tgtEl>
                                          <p:spTgt spid="37990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79907">
                                            <p:txEl>
                                              <p:pRg st="2" end="2"/>
                                            </p:txEl>
                                          </p:spTgt>
                                        </p:tgtEl>
                                        <p:attrNameLst>
                                          <p:attrName>style.visibility</p:attrName>
                                        </p:attrNameLst>
                                      </p:cBhvr>
                                      <p:to>
                                        <p:strVal val="visible"/>
                                      </p:to>
                                    </p:set>
                                    <p:anim to="" calcmode="lin" valueType="num">
                                      <p:cBhvr>
                                        <p:cTn id="17" dur="1" fill="hold"/>
                                        <p:tgtEl>
                                          <p:spTgt spid="379907">
                                            <p:txEl>
                                              <p:pRg st="2" end="2"/>
                                            </p:txEl>
                                          </p:spTgt>
                                        </p:tgtEl>
                                        <p:attrNameLst>
                                          <p:attrName/>
                                        </p:attrNameLst>
                                      </p:cBhvr>
                                    </p:anim>
                                  </p:childTnLst>
                                  <p:subTnLst>
                                    <p:animClr clrSpc="rgb" dir="cw">
                                      <p:cBhvr override="childStyle">
                                        <p:cTn dur="1" fill="hold" display="0" masterRel="nextClick" afterEffect="1"/>
                                        <p:tgtEl>
                                          <p:spTgt spid="37990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79907">
                                            <p:txEl>
                                              <p:pRg st="3" end="3"/>
                                            </p:txEl>
                                          </p:spTgt>
                                        </p:tgtEl>
                                        <p:attrNameLst>
                                          <p:attrName>style.visibility</p:attrName>
                                        </p:attrNameLst>
                                      </p:cBhvr>
                                      <p:to>
                                        <p:strVal val="visible"/>
                                      </p:to>
                                    </p:set>
                                    <p:anim to="" calcmode="lin" valueType="num">
                                      <p:cBhvr>
                                        <p:cTn id="22" dur="1" fill="hold"/>
                                        <p:tgtEl>
                                          <p:spTgt spid="379907">
                                            <p:txEl>
                                              <p:pRg st="3" end="3"/>
                                            </p:txEl>
                                          </p:spTgt>
                                        </p:tgtEl>
                                        <p:attrNameLst>
                                          <p:attrName/>
                                        </p:attrNameLst>
                                      </p:cBhvr>
                                    </p:anim>
                                  </p:childTnLst>
                                  <p:subTnLst>
                                    <p:animClr clrSpc="rgb" dir="cw">
                                      <p:cBhvr override="childStyle">
                                        <p:cTn dur="1" fill="hold" display="0" masterRel="nextClick" afterEffect="1"/>
                                        <p:tgtEl>
                                          <p:spTgt spid="379907">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What Have You Learned?</a:t>
            </a:r>
          </a:p>
        </p:txBody>
      </p:sp>
      <p:sp>
        <p:nvSpPr>
          <p:cNvPr id="47107" name="Rectangle 3"/>
          <p:cNvSpPr>
            <a:spLocks noGrp="1" noChangeArrowheads="1"/>
          </p:cNvSpPr>
          <p:nvPr>
            <p:ph type="body" sz="half" idx="2"/>
          </p:nvPr>
        </p:nvSpPr>
        <p:spPr/>
        <p:txBody>
          <a:bodyPr/>
          <a:lstStyle/>
          <a:p>
            <a:r>
              <a:rPr lang="en-US" sz="2400" dirty="0" smtClean="0"/>
              <a:t>Problem #1</a:t>
            </a:r>
            <a:endParaRPr lang="en-US" sz="2800" dirty="0" smtClean="0"/>
          </a:p>
          <a:p>
            <a:pPr lvl="1"/>
            <a:r>
              <a:rPr lang="en-US" sz="2200" dirty="0" smtClean="0"/>
              <a:t>You are moving 150 LCYPH</a:t>
            </a:r>
          </a:p>
          <a:p>
            <a:pPr lvl="1"/>
            <a:r>
              <a:rPr lang="en-US" sz="2200" dirty="0" smtClean="0"/>
              <a:t>Working 5 hours per day. </a:t>
            </a:r>
          </a:p>
          <a:p>
            <a:pPr lvl="1"/>
            <a:r>
              <a:rPr lang="en-US" sz="2200" dirty="0" smtClean="0"/>
              <a:t>The requirement to be moved is 17,000 LCY.</a:t>
            </a:r>
          </a:p>
          <a:p>
            <a:pPr lvl="1"/>
            <a:r>
              <a:rPr lang="en-US" sz="2200" dirty="0" smtClean="0"/>
              <a:t>LCYPD?</a:t>
            </a:r>
          </a:p>
          <a:p>
            <a:pPr lvl="1"/>
            <a:r>
              <a:rPr lang="en-US" sz="2200" dirty="0" smtClean="0"/>
              <a:t>Total Days?</a:t>
            </a:r>
          </a:p>
        </p:txBody>
      </p:sp>
      <p:graphicFrame>
        <p:nvGraphicFramePr>
          <p:cNvPr id="2050" name="Object 6"/>
          <p:cNvGraphicFramePr>
            <a:graphicFrameLocks noGrp="1" noChangeAspect="1"/>
          </p:cNvGraphicFramePr>
          <p:nvPr>
            <p:ph type="clipArt" sz="half" idx="1"/>
          </p:nvPr>
        </p:nvGraphicFramePr>
        <p:xfrm>
          <a:off x="1173163" y="2249488"/>
          <a:ext cx="3810000" cy="3578225"/>
        </p:xfrm>
        <a:graphic>
          <a:graphicData uri="http://schemas.openxmlformats.org/presentationml/2006/ole">
            <mc:AlternateContent xmlns:mc="http://schemas.openxmlformats.org/markup-compatibility/2006">
              <mc:Choice xmlns:v="urn:schemas-microsoft-com:vml" Requires="v">
                <p:oleObj spid="_x0000_s2051" name="Clip" r:id="rId3" imgW="3763440" imgH="3535200" progId="">
                  <p:embed/>
                </p:oleObj>
              </mc:Choice>
              <mc:Fallback>
                <p:oleObj name="Clip" r:id="rId3" imgW="3763440" imgH="353520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63" y="2249488"/>
                        <a:ext cx="3810000" cy="357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710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p:cTn id="13" dur="500" fill="hold"/>
                                        <p:tgtEl>
                                          <p:spTgt spid="4710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4710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p:cTn id="19" dur="500" fill="hold"/>
                                        <p:tgtEl>
                                          <p:spTgt spid="4710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710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p:cTn id="25" dur="500" fill="hold"/>
                                        <p:tgtEl>
                                          <p:spTgt spid="47107">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47107">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p:cTn id="31" dur="500" fill="hold"/>
                                        <p:tgtEl>
                                          <p:spTgt spid="47107">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47107">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47107">
                                            <p:txEl>
                                              <p:pRg st="5" end="5"/>
                                            </p:txEl>
                                          </p:spTgt>
                                        </p:tgtEl>
                                        <p:attrNameLst>
                                          <p:attrName>style.visibility</p:attrName>
                                        </p:attrNameLst>
                                      </p:cBhvr>
                                      <p:to>
                                        <p:strVal val="visible"/>
                                      </p:to>
                                    </p:set>
                                    <p:anim calcmode="lin" valueType="num">
                                      <p:cBhvr>
                                        <p:cTn id="37" dur="500" fill="hold"/>
                                        <p:tgtEl>
                                          <p:spTgt spid="47107">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47107">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47107">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smtClean="0"/>
              <a:t>Production Estimation</a:t>
            </a:r>
          </a:p>
        </p:txBody>
      </p:sp>
      <p:sp>
        <p:nvSpPr>
          <p:cNvPr id="329731" name="Rectangle 3"/>
          <p:cNvSpPr>
            <a:spLocks noGrp="1" noChangeArrowheads="1"/>
          </p:cNvSpPr>
          <p:nvPr>
            <p:ph type="body" idx="1"/>
          </p:nvPr>
        </p:nvSpPr>
        <p:spPr/>
        <p:txBody>
          <a:bodyPr/>
          <a:lstStyle/>
          <a:p>
            <a:r>
              <a:rPr lang="en-US" smtClean="0"/>
              <a:t>Step #1:  </a:t>
            </a:r>
            <a:r>
              <a:rPr lang="en-US" b="1" i="1" smtClean="0"/>
              <a:t>Actual Soil Weight</a:t>
            </a:r>
            <a:endParaRPr lang="en-US" smtClean="0"/>
          </a:p>
          <a:p>
            <a:pPr lvl="1"/>
            <a:r>
              <a:rPr lang="en-US" smtClean="0"/>
              <a:t>To determine the actual soil weight per cubic yard, take the dry soil weight from (Table #2-2).</a:t>
            </a:r>
          </a:p>
          <a:p>
            <a:pPr lvl="1"/>
            <a:r>
              <a:rPr lang="en-US" smtClean="0"/>
              <a:t>If you are given a moisture content, multiply the weight of the soil dry by the moisture content.</a:t>
            </a:r>
          </a:p>
          <a:p>
            <a:pPr lvl="1"/>
            <a:r>
              <a:rPr lang="en-US" smtClean="0"/>
              <a:t>This gives you your ASW in pounds.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9731">
                                            <p:txEl>
                                              <p:pRg st="0" end="0"/>
                                            </p:txEl>
                                          </p:spTgt>
                                        </p:tgtEl>
                                        <p:attrNameLst>
                                          <p:attrName>style.visibility</p:attrName>
                                        </p:attrNameLst>
                                      </p:cBhvr>
                                      <p:to>
                                        <p:strVal val="visible"/>
                                      </p:to>
                                    </p:set>
                                    <p:anim to="" calcmode="lin" valueType="num">
                                      <p:cBhvr>
                                        <p:cTn id="7" dur="1" fill="hold"/>
                                        <p:tgtEl>
                                          <p:spTgt spid="329731">
                                            <p:txEl>
                                              <p:pRg st="0" end="0"/>
                                            </p:txEl>
                                          </p:spTgt>
                                        </p:tgtEl>
                                        <p:attrNameLst>
                                          <p:attrName/>
                                        </p:attrNameLst>
                                      </p:cBhvr>
                                    </p:anim>
                                  </p:childTnLst>
                                  <p:subTnLst>
                                    <p:animClr clrSpc="rgb" dir="cw">
                                      <p:cBhvr override="childStyle">
                                        <p:cTn dur="1" fill="hold" display="0" masterRel="nextClick" afterEffect="1"/>
                                        <p:tgtEl>
                                          <p:spTgt spid="32973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9731">
                                            <p:txEl>
                                              <p:pRg st="1" end="1"/>
                                            </p:txEl>
                                          </p:spTgt>
                                        </p:tgtEl>
                                        <p:attrNameLst>
                                          <p:attrName>style.visibility</p:attrName>
                                        </p:attrNameLst>
                                      </p:cBhvr>
                                      <p:to>
                                        <p:strVal val="visible"/>
                                      </p:to>
                                    </p:set>
                                    <p:anim to="" calcmode="lin" valueType="num">
                                      <p:cBhvr>
                                        <p:cTn id="12" dur="1" fill="hold"/>
                                        <p:tgtEl>
                                          <p:spTgt spid="329731">
                                            <p:txEl>
                                              <p:pRg st="1" end="1"/>
                                            </p:txEl>
                                          </p:spTgt>
                                        </p:tgtEl>
                                        <p:attrNameLst>
                                          <p:attrName/>
                                        </p:attrNameLst>
                                      </p:cBhvr>
                                    </p:anim>
                                  </p:childTnLst>
                                  <p:subTnLst>
                                    <p:animClr clrSpc="rgb" dir="cw">
                                      <p:cBhvr override="childStyle">
                                        <p:cTn dur="1" fill="hold" display="0" masterRel="nextClick" afterEffect="1"/>
                                        <p:tgtEl>
                                          <p:spTgt spid="32973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9731">
                                            <p:txEl>
                                              <p:pRg st="2" end="2"/>
                                            </p:txEl>
                                          </p:spTgt>
                                        </p:tgtEl>
                                        <p:attrNameLst>
                                          <p:attrName>style.visibility</p:attrName>
                                        </p:attrNameLst>
                                      </p:cBhvr>
                                      <p:to>
                                        <p:strVal val="visible"/>
                                      </p:to>
                                    </p:set>
                                    <p:anim to="" calcmode="lin" valueType="num">
                                      <p:cBhvr>
                                        <p:cTn id="17" dur="1" fill="hold"/>
                                        <p:tgtEl>
                                          <p:spTgt spid="329731">
                                            <p:txEl>
                                              <p:pRg st="2" end="2"/>
                                            </p:txEl>
                                          </p:spTgt>
                                        </p:tgtEl>
                                        <p:attrNameLst>
                                          <p:attrName/>
                                        </p:attrNameLst>
                                      </p:cBhvr>
                                    </p:anim>
                                  </p:childTnLst>
                                  <p:subTnLst>
                                    <p:animClr clrSpc="rgb" dir="cw">
                                      <p:cBhvr override="childStyle">
                                        <p:cTn dur="1" fill="hold" display="0" masterRel="nextClick" afterEffect="1"/>
                                        <p:tgtEl>
                                          <p:spTgt spid="32973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9731">
                                            <p:txEl>
                                              <p:pRg st="3" end="3"/>
                                            </p:txEl>
                                          </p:spTgt>
                                        </p:tgtEl>
                                        <p:attrNameLst>
                                          <p:attrName>style.visibility</p:attrName>
                                        </p:attrNameLst>
                                      </p:cBhvr>
                                      <p:to>
                                        <p:strVal val="visible"/>
                                      </p:to>
                                    </p:set>
                                    <p:anim to="" calcmode="lin" valueType="num">
                                      <p:cBhvr>
                                        <p:cTn id="22" dur="1" fill="hold"/>
                                        <p:tgtEl>
                                          <p:spTgt spid="329731">
                                            <p:txEl>
                                              <p:pRg st="3" end="3"/>
                                            </p:txEl>
                                          </p:spTgt>
                                        </p:tgtEl>
                                        <p:attrNameLst>
                                          <p:attrName/>
                                        </p:attrNameLst>
                                      </p:cBhvr>
                                    </p:anim>
                                  </p:childTnLst>
                                  <p:subTnLst>
                                    <p:animClr clrSpc="rgb" dir="cw">
                                      <p:cBhvr override="childStyle">
                                        <p:cTn dur="1" fill="hold" display="0" masterRel="nextClick" afterEffect="1"/>
                                        <p:tgtEl>
                                          <p:spTgt spid="329731">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bldLvl="2" autoUpdateAnimBg="0"/>
    </p:bld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173163" y="457200"/>
            <a:ext cx="7772400" cy="838200"/>
          </a:xfrm>
        </p:spPr>
        <p:txBody>
          <a:bodyPr/>
          <a:lstStyle/>
          <a:p>
            <a:r>
              <a:rPr lang="en-US" smtClean="0"/>
              <a:t>Production Estimation</a:t>
            </a:r>
          </a:p>
        </p:txBody>
      </p:sp>
      <p:sp>
        <p:nvSpPr>
          <p:cNvPr id="330755" name="Rectangle 3"/>
          <p:cNvSpPr>
            <a:spLocks noGrp="1" noChangeArrowheads="1"/>
          </p:cNvSpPr>
          <p:nvPr>
            <p:ph type="body" idx="1"/>
          </p:nvPr>
        </p:nvSpPr>
        <p:spPr>
          <a:xfrm>
            <a:off x="838200" y="1371600"/>
            <a:ext cx="8305800" cy="5486400"/>
          </a:xfrm>
        </p:spPr>
        <p:txBody>
          <a:bodyPr/>
          <a:lstStyle/>
          <a:p>
            <a:r>
              <a:rPr lang="en-US" sz="2800" smtClean="0"/>
              <a:t>Step #2:  </a:t>
            </a:r>
            <a:r>
              <a:rPr lang="en-US" sz="2800" b="1" i="1" smtClean="0"/>
              <a:t>Cubic Yards Of A Load</a:t>
            </a:r>
            <a:endParaRPr lang="en-US" smtClean="0"/>
          </a:p>
          <a:p>
            <a:pPr lvl="1"/>
            <a:r>
              <a:rPr lang="en-US" sz="2400" smtClean="0"/>
              <a:t>Remembering that you want to keep the weight of the load under 20,000 lbs., determine how many cubic yards can be hauled without exceeding 20,000 lbs. </a:t>
            </a:r>
          </a:p>
          <a:p>
            <a:pPr lvl="1"/>
            <a:r>
              <a:rPr lang="en-US" sz="2400" smtClean="0"/>
              <a:t>To do this divide 20,000 by the ASW per cubic yard.</a:t>
            </a:r>
          </a:p>
          <a:p>
            <a:pPr lvl="1">
              <a:buFontTx/>
              <a:buChar char=" "/>
            </a:pPr>
            <a:r>
              <a:rPr lang="en-US" sz="2400" smtClean="0"/>
              <a:t>20,000 lbs. (rated capacity)</a:t>
            </a:r>
          </a:p>
          <a:p>
            <a:pPr lvl="1">
              <a:buFontTx/>
              <a:buChar char=" "/>
            </a:pPr>
            <a:r>
              <a:rPr lang="en-US" sz="2400" u="sng" smtClean="0"/>
              <a:t>÷2,354</a:t>
            </a:r>
            <a:r>
              <a:rPr lang="en-US" sz="2400" smtClean="0"/>
              <a:t> ASW (step #1)</a:t>
            </a:r>
          </a:p>
          <a:p>
            <a:pPr lvl="1">
              <a:buFontTx/>
              <a:buChar char=" "/>
            </a:pPr>
            <a:r>
              <a:rPr lang="en-US" sz="2400" smtClean="0">
                <a:solidFill>
                  <a:srgbClr val="FF3300"/>
                </a:solidFill>
              </a:rPr>
              <a:t>8.50 CY</a:t>
            </a:r>
            <a:r>
              <a:rPr lang="en-US" sz="2400" smtClean="0"/>
              <a:t> or no more than 10 CY</a:t>
            </a:r>
          </a:p>
          <a:p>
            <a:pPr lvl="1"/>
            <a:r>
              <a:rPr lang="en-US" sz="2400" smtClean="0"/>
              <a:t>If the resulting figure is over 10 cubic yards, you must go with 10.</a:t>
            </a:r>
          </a:p>
          <a:p>
            <a:pPr lvl="1"/>
            <a:r>
              <a:rPr lang="en-US" sz="2400" smtClean="0"/>
              <a:t>If the resulting figure is less than 10, use that figure in step #3. (note:  No more than the max. volume of the truck.).</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0755">
                                            <p:txEl>
                                              <p:pRg st="0" end="0"/>
                                            </p:txEl>
                                          </p:spTgt>
                                        </p:tgtEl>
                                        <p:attrNameLst>
                                          <p:attrName>style.visibility</p:attrName>
                                        </p:attrNameLst>
                                      </p:cBhvr>
                                      <p:to>
                                        <p:strVal val="visible"/>
                                      </p:to>
                                    </p:set>
                                    <p:anim to="" calcmode="lin" valueType="num">
                                      <p:cBhvr>
                                        <p:cTn id="7" dur="1" fill="hold"/>
                                        <p:tgtEl>
                                          <p:spTgt spid="330755">
                                            <p:txEl>
                                              <p:pRg st="0" end="0"/>
                                            </p:txEl>
                                          </p:spTgt>
                                        </p:tgtEl>
                                        <p:attrNameLst>
                                          <p:attrName/>
                                        </p:attrNameLst>
                                      </p:cBhvr>
                                    </p:anim>
                                  </p:childTnLst>
                                  <p:subTnLst>
                                    <p:animClr clrSpc="rgb" dir="cw">
                                      <p:cBhvr override="childStyle">
                                        <p:cTn dur="1" fill="hold" display="0" masterRel="nextClick" afterEffect="1"/>
                                        <p:tgtEl>
                                          <p:spTgt spid="33075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0755">
                                            <p:txEl>
                                              <p:pRg st="1" end="1"/>
                                            </p:txEl>
                                          </p:spTgt>
                                        </p:tgtEl>
                                        <p:attrNameLst>
                                          <p:attrName>style.visibility</p:attrName>
                                        </p:attrNameLst>
                                      </p:cBhvr>
                                      <p:to>
                                        <p:strVal val="visible"/>
                                      </p:to>
                                    </p:set>
                                    <p:anim to="" calcmode="lin" valueType="num">
                                      <p:cBhvr>
                                        <p:cTn id="12" dur="1" fill="hold"/>
                                        <p:tgtEl>
                                          <p:spTgt spid="330755">
                                            <p:txEl>
                                              <p:pRg st="1" end="1"/>
                                            </p:txEl>
                                          </p:spTgt>
                                        </p:tgtEl>
                                        <p:attrNameLst>
                                          <p:attrName/>
                                        </p:attrNameLst>
                                      </p:cBhvr>
                                    </p:anim>
                                  </p:childTnLst>
                                  <p:subTnLst>
                                    <p:animClr clrSpc="rgb" dir="cw">
                                      <p:cBhvr override="childStyle">
                                        <p:cTn dur="1" fill="hold" display="0" masterRel="nextClick" afterEffect="1"/>
                                        <p:tgtEl>
                                          <p:spTgt spid="33075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0755">
                                            <p:txEl>
                                              <p:pRg st="2" end="2"/>
                                            </p:txEl>
                                          </p:spTgt>
                                        </p:tgtEl>
                                        <p:attrNameLst>
                                          <p:attrName>style.visibility</p:attrName>
                                        </p:attrNameLst>
                                      </p:cBhvr>
                                      <p:to>
                                        <p:strVal val="visible"/>
                                      </p:to>
                                    </p:set>
                                    <p:anim to="" calcmode="lin" valueType="num">
                                      <p:cBhvr>
                                        <p:cTn id="17" dur="1" fill="hold"/>
                                        <p:tgtEl>
                                          <p:spTgt spid="330755">
                                            <p:txEl>
                                              <p:pRg st="2" end="2"/>
                                            </p:txEl>
                                          </p:spTgt>
                                        </p:tgtEl>
                                        <p:attrNameLst>
                                          <p:attrName/>
                                        </p:attrNameLst>
                                      </p:cBhvr>
                                    </p:anim>
                                  </p:childTnLst>
                                  <p:subTnLst>
                                    <p:animClr clrSpc="rgb" dir="cw">
                                      <p:cBhvr override="childStyle">
                                        <p:cTn dur="1" fill="hold" display="0" masterRel="nextClick" afterEffect="1"/>
                                        <p:tgtEl>
                                          <p:spTgt spid="330755">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0755">
                                            <p:txEl>
                                              <p:pRg st="3" end="3"/>
                                            </p:txEl>
                                          </p:spTgt>
                                        </p:tgtEl>
                                        <p:attrNameLst>
                                          <p:attrName>style.visibility</p:attrName>
                                        </p:attrNameLst>
                                      </p:cBhvr>
                                      <p:to>
                                        <p:strVal val="visible"/>
                                      </p:to>
                                    </p:set>
                                    <p:anim to="" calcmode="lin" valueType="num">
                                      <p:cBhvr>
                                        <p:cTn id="22" dur="1" fill="hold"/>
                                        <p:tgtEl>
                                          <p:spTgt spid="330755">
                                            <p:txEl>
                                              <p:pRg st="3" end="3"/>
                                            </p:txEl>
                                          </p:spTgt>
                                        </p:tgtEl>
                                        <p:attrNameLst>
                                          <p:attrName/>
                                        </p:attrNameLst>
                                      </p:cBhvr>
                                    </p:anim>
                                  </p:childTnLst>
                                  <p:subTnLst>
                                    <p:animClr clrSpc="rgb" dir="cw">
                                      <p:cBhvr override="childStyle">
                                        <p:cTn dur="1" fill="hold" display="0" masterRel="nextClick" afterEffect="1"/>
                                        <p:tgtEl>
                                          <p:spTgt spid="330755">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0755">
                                            <p:txEl>
                                              <p:pRg st="4" end="4"/>
                                            </p:txEl>
                                          </p:spTgt>
                                        </p:tgtEl>
                                        <p:attrNameLst>
                                          <p:attrName>style.visibility</p:attrName>
                                        </p:attrNameLst>
                                      </p:cBhvr>
                                      <p:to>
                                        <p:strVal val="visible"/>
                                      </p:to>
                                    </p:set>
                                    <p:anim to="" calcmode="lin" valueType="num">
                                      <p:cBhvr>
                                        <p:cTn id="27" dur="1" fill="hold"/>
                                        <p:tgtEl>
                                          <p:spTgt spid="330755">
                                            <p:txEl>
                                              <p:pRg st="4" end="4"/>
                                            </p:txEl>
                                          </p:spTgt>
                                        </p:tgtEl>
                                        <p:attrNameLst>
                                          <p:attrName/>
                                        </p:attrNameLst>
                                      </p:cBhvr>
                                    </p:anim>
                                  </p:childTnLst>
                                  <p:subTnLst>
                                    <p:animClr clrSpc="rgb" dir="cw">
                                      <p:cBhvr override="childStyle">
                                        <p:cTn dur="1" fill="hold" display="0" masterRel="nextClick" afterEffect="1"/>
                                        <p:tgtEl>
                                          <p:spTgt spid="330755">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0755">
                                            <p:txEl>
                                              <p:pRg st="5" end="5"/>
                                            </p:txEl>
                                          </p:spTgt>
                                        </p:tgtEl>
                                        <p:attrNameLst>
                                          <p:attrName>style.visibility</p:attrName>
                                        </p:attrNameLst>
                                      </p:cBhvr>
                                      <p:to>
                                        <p:strVal val="visible"/>
                                      </p:to>
                                    </p:set>
                                    <p:anim to="" calcmode="lin" valueType="num">
                                      <p:cBhvr>
                                        <p:cTn id="32" dur="1" fill="hold"/>
                                        <p:tgtEl>
                                          <p:spTgt spid="330755">
                                            <p:txEl>
                                              <p:pRg st="5" end="5"/>
                                            </p:txEl>
                                          </p:spTgt>
                                        </p:tgtEl>
                                        <p:attrNameLst>
                                          <p:attrName/>
                                        </p:attrNameLst>
                                      </p:cBhvr>
                                    </p:anim>
                                  </p:childTnLst>
                                  <p:subTnLst>
                                    <p:animClr clrSpc="rgb" dir="cw">
                                      <p:cBhvr override="childStyle">
                                        <p:cTn dur="1" fill="hold" display="0" masterRel="nextClick" afterEffect="1"/>
                                        <p:tgtEl>
                                          <p:spTgt spid="330755">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0755">
                                            <p:txEl>
                                              <p:pRg st="6" end="6"/>
                                            </p:txEl>
                                          </p:spTgt>
                                        </p:tgtEl>
                                        <p:attrNameLst>
                                          <p:attrName>style.visibility</p:attrName>
                                        </p:attrNameLst>
                                      </p:cBhvr>
                                      <p:to>
                                        <p:strVal val="visible"/>
                                      </p:to>
                                    </p:set>
                                    <p:anim to="" calcmode="lin" valueType="num">
                                      <p:cBhvr>
                                        <p:cTn id="37" dur="1" fill="hold"/>
                                        <p:tgtEl>
                                          <p:spTgt spid="330755">
                                            <p:txEl>
                                              <p:pRg st="6" end="6"/>
                                            </p:txEl>
                                          </p:spTgt>
                                        </p:tgtEl>
                                        <p:attrNameLst>
                                          <p:attrName/>
                                        </p:attrNameLst>
                                      </p:cBhvr>
                                    </p:anim>
                                  </p:childTnLst>
                                  <p:subTnLst>
                                    <p:animClr clrSpc="rgb" dir="cw">
                                      <p:cBhvr override="childStyle">
                                        <p:cTn dur="1" fill="hold" display="0" masterRel="nextClick" afterEffect="1"/>
                                        <p:tgtEl>
                                          <p:spTgt spid="330755">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30755">
                                            <p:txEl>
                                              <p:pRg st="7" end="7"/>
                                            </p:txEl>
                                          </p:spTgt>
                                        </p:tgtEl>
                                        <p:attrNameLst>
                                          <p:attrName>style.visibility</p:attrName>
                                        </p:attrNameLst>
                                      </p:cBhvr>
                                      <p:to>
                                        <p:strVal val="visible"/>
                                      </p:to>
                                    </p:set>
                                    <p:anim to="" calcmode="lin" valueType="num">
                                      <p:cBhvr>
                                        <p:cTn id="42" dur="1" fill="hold"/>
                                        <p:tgtEl>
                                          <p:spTgt spid="330755">
                                            <p:txEl>
                                              <p:pRg st="7" end="7"/>
                                            </p:txEl>
                                          </p:spTgt>
                                        </p:tgtEl>
                                        <p:attrNameLst>
                                          <p:attrName/>
                                        </p:attrNameLst>
                                      </p:cBhvr>
                                    </p:anim>
                                  </p:childTnLst>
                                  <p:subTnLst>
                                    <p:animClr clrSpc="rgb" dir="cw">
                                      <p:cBhvr override="childStyle">
                                        <p:cTn dur="1" fill="hold" display="0" masterRel="nextClick" afterEffect="1"/>
                                        <p:tgtEl>
                                          <p:spTgt spid="330755">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bldLvl="2" autoUpdateAnimBg="0"/>
    </p:bld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smtClean="0"/>
              <a:t>Production Estimation</a:t>
            </a:r>
          </a:p>
        </p:txBody>
      </p:sp>
      <p:sp>
        <p:nvSpPr>
          <p:cNvPr id="331779" name="Rectangle 3"/>
          <p:cNvSpPr>
            <a:spLocks noGrp="1" noChangeArrowheads="1"/>
          </p:cNvSpPr>
          <p:nvPr>
            <p:ph type="body" idx="1"/>
          </p:nvPr>
        </p:nvSpPr>
        <p:spPr>
          <a:xfrm>
            <a:off x="1173163" y="1981200"/>
            <a:ext cx="7772400" cy="4876800"/>
          </a:xfrm>
        </p:spPr>
        <p:txBody>
          <a:bodyPr/>
          <a:lstStyle/>
          <a:p>
            <a:r>
              <a:rPr lang="en-US" smtClean="0"/>
              <a:t>Step #3:  </a:t>
            </a:r>
            <a:r>
              <a:rPr lang="en-US" b="1" i="1" smtClean="0"/>
              <a:t>Buckets Loaded</a:t>
            </a:r>
            <a:endParaRPr lang="en-US" smtClean="0"/>
          </a:p>
          <a:p>
            <a:pPr lvl="1"/>
            <a:r>
              <a:rPr lang="en-US" smtClean="0"/>
              <a:t>Determine the number of bucket loaded that is equal to or less than the figure determined in step #2.  Divide that figure , in this case 8.50, by the size of each bucket load (Table #3-2) which for the TRAM is 2.5.</a:t>
            </a:r>
          </a:p>
          <a:p>
            <a:pPr lvl="1">
              <a:buFontTx/>
              <a:buChar char=" "/>
            </a:pPr>
            <a:r>
              <a:rPr lang="en-US" smtClean="0"/>
              <a:t>8.50  CY</a:t>
            </a:r>
          </a:p>
          <a:p>
            <a:pPr lvl="1">
              <a:buFontTx/>
              <a:buChar char=" "/>
            </a:pPr>
            <a:r>
              <a:rPr lang="en-US" u="sng" smtClean="0"/>
              <a:t>÷2.5</a:t>
            </a:r>
            <a:r>
              <a:rPr lang="en-US" smtClean="0"/>
              <a:t>  CY (bucket size from table #3-2)</a:t>
            </a:r>
          </a:p>
          <a:p>
            <a:pPr lvl="1">
              <a:buFontTx/>
              <a:buChar char=" "/>
            </a:pPr>
            <a:r>
              <a:rPr lang="en-US" smtClean="0"/>
              <a:t>3.40 or </a:t>
            </a:r>
            <a:r>
              <a:rPr lang="en-US" smtClean="0">
                <a:solidFill>
                  <a:srgbClr val="FF3300"/>
                </a:solidFill>
              </a:rPr>
              <a:t>3 buckets</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1779">
                                            <p:txEl>
                                              <p:pRg st="0" end="0"/>
                                            </p:txEl>
                                          </p:spTgt>
                                        </p:tgtEl>
                                        <p:attrNameLst>
                                          <p:attrName>style.visibility</p:attrName>
                                        </p:attrNameLst>
                                      </p:cBhvr>
                                      <p:to>
                                        <p:strVal val="visible"/>
                                      </p:to>
                                    </p:set>
                                    <p:anim to="" calcmode="lin" valueType="num">
                                      <p:cBhvr>
                                        <p:cTn id="7" dur="1" fill="hold"/>
                                        <p:tgtEl>
                                          <p:spTgt spid="331779">
                                            <p:txEl>
                                              <p:pRg st="0" end="0"/>
                                            </p:txEl>
                                          </p:spTgt>
                                        </p:tgtEl>
                                        <p:attrNameLst>
                                          <p:attrName/>
                                        </p:attrNameLst>
                                      </p:cBhvr>
                                    </p:anim>
                                  </p:childTnLst>
                                  <p:subTnLst>
                                    <p:animClr clrSpc="rgb" dir="cw">
                                      <p:cBhvr override="childStyle">
                                        <p:cTn dur="1" fill="hold" display="0" masterRel="nextClick" afterEffect="1"/>
                                        <p:tgtEl>
                                          <p:spTgt spid="33177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1779">
                                            <p:txEl>
                                              <p:pRg st="1" end="1"/>
                                            </p:txEl>
                                          </p:spTgt>
                                        </p:tgtEl>
                                        <p:attrNameLst>
                                          <p:attrName>style.visibility</p:attrName>
                                        </p:attrNameLst>
                                      </p:cBhvr>
                                      <p:to>
                                        <p:strVal val="visible"/>
                                      </p:to>
                                    </p:set>
                                    <p:anim to="" calcmode="lin" valueType="num">
                                      <p:cBhvr>
                                        <p:cTn id="12" dur="1" fill="hold"/>
                                        <p:tgtEl>
                                          <p:spTgt spid="331779">
                                            <p:txEl>
                                              <p:pRg st="1" end="1"/>
                                            </p:txEl>
                                          </p:spTgt>
                                        </p:tgtEl>
                                        <p:attrNameLst>
                                          <p:attrName/>
                                        </p:attrNameLst>
                                      </p:cBhvr>
                                    </p:anim>
                                  </p:childTnLst>
                                  <p:subTnLst>
                                    <p:animClr clrSpc="rgb" dir="cw">
                                      <p:cBhvr override="childStyle">
                                        <p:cTn dur="1" fill="hold" display="0" masterRel="nextClick" afterEffect="1"/>
                                        <p:tgtEl>
                                          <p:spTgt spid="33177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1779">
                                            <p:txEl>
                                              <p:pRg st="2" end="2"/>
                                            </p:txEl>
                                          </p:spTgt>
                                        </p:tgtEl>
                                        <p:attrNameLst>
                                          <p:attrName>style.visibility</p:attrName>
                                        </p:attrNameLst>
                                      </p:cBhvr>
                                      <p:to>
                                        <p:strVal val="visible"/>
                                      </p:to>
                                    </p:set>
                                    <p:anim to="" calcmode="lin" valueType="num">
                                      <p:cBhvr>
                                        <p:cTn id="17" dur="1" fill="hold"/>
                                        <p:tgtEl>
                                          <p:spTgt spid="331779">
                                            <p:txEl>
                                              <p:pRg st="2" end="2"/>
                                            </p:txEl>
                                          </p:spTgt>
                                        </p:tgtEl>
                                        <p:attrNameLst>
                                          <p:attrName/>
                                        </p:attrNameLst>
                                      </p:cBhvr>
                                    </p:anim>
                                  </p:childTnLst>
                                  <p:subTnLst>
                                    <p:animClr clrSpc="rgb" dir="cw">
                                      <p:cBhvr override="childStyle">
                                        <p:cTn dur="1" fill="hold" display="0" masterRel="nextClick" afterEffect="1"/>
                                        <p:tgtEl>
                                          <p:spTgt spid="331779">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1779">
                                            <p:txEl>
                                              <p:pRg st="3" end="3"/>
                                            </p:txEl>
                                          </p:spTgt>
                                        </p:tgtEl>
                                        <p:attrNameLst>
                                          <p:attrName>style.visibility</p:attrName>
                                        </p:attrNameLst>
                                      </p:cBhvr>
                                      <p:to>
                                        <p:strVal val="visible"/>
                                      </p:to>
                                    </p:set>
                                    <p:anim to="" calcmode="lin" valueType="num">
                                      <p:cBhvr>
                                        <p:cTn id="22" dur="1" fill="hold"/>
                                        <p:tgtEl>
                                          <p:spTgt spid="331779">
                                            <p:txEl>
                                              <p:pRg st="3" end="3"/>
                                            </p:txEl>
                                          </p:spTgt>
                                        </p:tgtEl>
                                        <p:attrNameLst>
                                          <p:attrName/>
                                        </p:attrNameLst>
                                      </p:cBhvr>
                                    </p:anim>
                                  </p:childTnLst>
                                  <p:subTnLst>
                                    <p:animClr clrSpc="rgb" dir="cw">
                                      <p:cBhvr override="childStyle">
                                        <p:cTn dur="1" fill="hold" display="0" masterRel="nextClick" afterEffect="1"/>
                                        <p:tgtEl>
                                          <p:spTgt spid="331779">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1779">
                                            <p:txEl>
                                              <p:pRg st="4" end="4"/>
                                            </p:txEl>
                                          </p:spTgt>
                                        </p:tgtEl>
                                        <p:attrNameLst>
                                          <p:attrName>style.visibility</p:attrName>
                                        </p:attrNameLst>
                                      </p:cBhvr>
                                      <p:to>
                                        <p:strVal val="visible"/>
                                      </p:to>
                                    </p:set>
                                    <p:anim to="" calcmode="lin" valueType="num">
                                      <p:cBhvr>
                                        <p:cTn id="27" dur="1" fill="hold"/>
                                        <p:tgtEl>
                                          <p:spTgt spid="331779">
                                            <p:txEl>
                                              <p:pRg st="4" end="4"/>
                                            </p:txEl>
                                          </p:spTgt>
                                        </p:tgtEl>
                                        <p:attrNameLst>
                                          <p:attrName/>
                                        </p:attrNameLst>
                                      </p:cBhvr>
                                    </p:anim>
                                  </p:childTnLst>
                                  <p:subTnLst>
                                    <p:animClr clrSpc="rgb" dir="cw">
                                      <p:cBhvr override="childStyle">
                                        <p:cTn dur="1" fill="hold" display="0" masterRel="nextClick" afterEffect="1"/>
                                        <p:tgtEl>
                                          <p:spTgt spid="331779">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bldLvl="2" autoUpdateAnimBg="0"/>
    </p:bldLst>
  </p:timing>
</p:sld>
</file>

<file path=ppt/slides/slide2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smtClean="0"/>
              <a:t>Production Estimation</a:t>
            </a:r>
          </a:p>
        </p:txBody>
      </p:sp>
      <p:sp>
        <p:nvSpPr>
          <p:cNvPr id="332803" name="Rectangle 3"/>
          <p:cNvSpPr>
            <a:spLocks noGrp="1" noChangeArrowheads="1"/>
          </p:cNvSpPr>
          <p:nvPr>
            <p:ph type="body" idx="1"/>
          </p:nvPr>
        </p:nvSpPr>
        <p:spPr>
          <a:xfrm>
            <a:off x="1173163" y="1981200"/>
            <a:ext cx="7772400" cy="4876800"/>
          </a:xfrm>
        </p:spPr>
        <p:txBody>
          <a:bodyPr/>
          <a:lstStyle/>
          <a:p>
            <a:r>
              <a:rPr lang="en-US" smtClean="0"/>
              <a:t>Step #4:  </a:t>
            </a:r>
            <a:r>
              <a:rPr lang="en-US" b="1" i="1" smtClean="0"/>
              <a:t>Actual Load Size Or Volume</a:t>
            </a:r>
            <a:endParaRPr lang="en-US" smtClean="0"/>
          </a:p>
          <a:p>
            <a:pPr lvl="1"/>
            <a:r>
              <a:rPr lang="en-US" smtClean="0"/>
              <a:t>To determine the volume of the load, take the answer from step #3, 1 bucket/load, and multiply by the bucket size (2.5 for a TRAM).</a:t>
            </a:r>
          </a:p>
          <a:p>
            <a:pPr lvl="1">
              <a:buFontTx/>
              <a:buChar char=" "/>
            </a:pPr>
            <a:r>
              <a:rPr lang="en-US" smtClean="0"/>
              <a:t>      3   # of bucket/load</a:t>
            </a:r>
          </a:p>
          <a:p>
            <a:pPr lvl="1">
              <a:buFontTx/>
              <a:buChar char=" "/>
            </a:pPr>
            <a:r>
              <a:rPr lang="en-US" u="sng" smtClean="0"/>
              <a:t>x 2.5</a:t>
            </a:r>
            <a:r>
              <a:rPr lang="en-US" smtClean="0"/>
              <a:t>   TRAM bucket size</a:t>
            </a:r>
          </a:p>
          <a:p>
            <a:pPr lvl="1">
              <a:buFontTx/>
              <a:buChar char=" "/>
            </a:pPr>
            <a:r>
              <a:rPr lang="en-US" smtClean="0">
                <a:solidFill>
                  <a:srgbClr val="FF3300"/>
                </a:solidFill>
              </a:rPr>
              <a:t>   7.5    Actual Load Size (ALS)</a:t>
            </a:r>
          </a:p>
          <a:p>
            <a:pPr lvl="1"/>
            <a:r>
              <a:rPr lang="en-US" smtClean="0"/>
              <a:t>Note:  Never round off load size or volume.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2803">
                                            <p:txEl>
                                              <p:pRg st="0" end="0"/>
                                            </p:txEl>
                                          </p:spTgt>
                                        </p:tgtEl>
                                        <p:attrNameLst>
                                          <p:attrName>style.visibility</p:attrName>
                                        </p:attrNameLst>
                                      </p:cBhvr>
                                      <p:to>
                                        <p:strVal val="visible"/>
                                      </p:to>
                                    </p:set>
                                    <p:anim to="" calcmode="lin" valueType="num">
                                      <p:cBhvr>
                                        <p:cTn id="7" dur="1" fill="hold"/>
                                        <p:tgtEl>
                                          <p:spTgt spid="332803">
                                            <p:txEl>
                                              <p:pRg st="0" end="0"/>
                                            </p:txEl>
                                          </p:spTgt>
                                        </p:tgtEl>
                                        <p:attrNameLst>
                                          <p:attrName/>
                                        </p:attrNameLst>
                                      </p:cBhvr>
                                    </p:anim>
                                  </p:childTnLst>
                                  <p:subTnLst>
                                    <p:animClr clrSpc="rgb" dir="cw">
                                      <p:cBhvr override="childStyle">
                                        <p:cTn dur="1" fill="hold" display="0" masterRel="nextClick" afterEffect="1"/>
                                        <p:tgtEl>
                                          <p:spTgt spid="33280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2803">
                                            <p:txEl>
                                              <p:pRg st="1" end="1"/>
                                            </p:txEl>
                                          </p:spTgt>
                                        </p:tgtEl>
                                        <p:attrNameLst>
                                          <p:attrName>style.visibility</p:attrName>
                                        </p:attrNameLst>
                                      </p:cBhvr>
                                      <p:to>
                                        <p:strVal val="visible"/>
                                      </p:to>
                                    </p:set>
                                    <p:anim to="" calcmode="lin" valueType="num">
                                      <p:cBhvr>
                                        <p:cTn id="12" dur="1" fill="hold"/>
                                        <p:tgtEl>
                                          <p:spTgt spid="332803">
                                            <p:txEl>
                                              <p:pRg st="1" end="1"/>
                                            </p:txEl>
                                          </p:spTgt>
                                        </p:tgtEl>
                                        <p:attrNameLst>
                                          <p:attrName/>
                                        </p:attrNameLst>
                                      </p:cBhvr>
                                    </p:anim>
                                  </p:childTnLst>
                                  <p:subTnLst>
                                    <p:animClr clrSpc="rgb" dir="cw">
                                      <p:cBhvr override="childStyle">
                                        <p:cTn dur="1" fill="hold" display="0" masterRel="nextClick" afterEffect="1"/>
                                        <p:tgtEl>
                                          <p:spTgt spid="33280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2803">
                                            <p:txEl>
                                              <p:pRg st="2" end="2"/>
                                            </p:txEl>
                                          </p:spTgt>
                                        </p:tgtEl>
                                        <p:attrNameLst>
                                          <p:attrName>style.visibility</p:attrName>
                                        </p:attrNameLst>
                                      </p:cBhvr>
                                      <p:to>
                                        <p:strVal val="visible"/>
                                      </p:to>
                                    </p:set>
                                    <p:anim to="" calcmode="lin" valueType="num">
                                      <p:cBhvr>
                                        <p:cTn id="17" dur="1" fill="hold"/>
                                        <p:tgtEl>
                                          <p:spTgt spid="332803">
                                            <p:txEl>
                                              <p:pRg st="2" end="2"/>
                                            </p:txEl>
                                          </p:spTgt>
                                        </p:tgtEl>
                                        <p:attrNameLst>
                                          <p:attrName/>
                                        </p:attrNameLst>
                                      </p:cBhvr>
                                    </p:anim>
                                  </p:childTnLst>
                                  <p:subTnLst>
                                    <p:animClr clrSpc="rgb" dir="cw">
                                      <p:cBhvr override="childStyle">
                                        <p:cTn dur="1" fill="hold" display="0" masterRel="nextClick" afterEffect="1"/>
                                        <p:tgtEl>
                                          <p:spTgt spid="33280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2803">
                                            <p:txEl>
                                              <p:pRg st="3" end="3"/>
                                            </p:txEl>
                                          </p:spTgt>
                                        </p:tgtEl>
                                        <p:attrNameLst>
                                          <p:attrName>style.visibility</p:attrName>
                                        </p:attrNameLst>
                                      </p:cBhvr>
                                      <p:to>
                                        <p:strVal val="visible"/>
                                      </p:to>
                                    </p:set>
                                    <p:anim to="" calcmode="lin" valueType="num">
                                      <p:cBhvr>
                                        <p:cTn id="22" dur="1" fill="hold"/>
                                        <p:tgtEl>
                                          <p:spTgt spid="332803">
                                            <p:txEl>
                                              <p:pRg st="3" end="3"/>
                                            </p:txEl>
                                          </p:spTgt>
                                        </p:tgtEl>
                                        <p:attrNameLst>
                                          <p:attrName/>
                                        </p:attrNameLst>
                                      </p:cBhvr>
                                    </p:anim>
                                  </p:childTnLst>
                                  <p:subTnLst>
                                    <p:animClr clrSpc="rgb" dir="cw">
                                      <p:cBhvr override="childStyle">
                                        <p:cTn dur="1" fill="hold" display="0" masterRel="nextClick" afterEffect="1"/>
                                        <p:tgtEl>
                                          <p:spTgt spid="33280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2803">
                                            <p:txEl>
                                              <p:pRg st="4" end="4"/>
                                            </p:txEl>
                                          </p:spTgt>
                                        </p:tgtEl>
                                        <p:attrNameLst>
                                          <p:attrName>style.visibility</p:attrName>
                                        </p:attrNameLst>
                                      </p:cBhvr>
                                      <p:to>
                                        <p:strVal val="visible"/>
                                      </p:to>
                                    </p:set>
                                    <p:anim to="" calcmode="lin" valueType="num">
                                      <p:cBhvr>
                                        <p:cTn id="27" dur="1" fill="hold"/>
                                        <p:tgtEl>
                                          <p:spTgt spid="332803">
                                            <p:txEl>
                                              <p:pRg st="4" end="4"/>
                                            </p:txEl>
                                          </p:spTgt>
                                        </p:tgtEl>
                                        <p:attrNameLst>
                                          <p:attrName/>
                                        </p:attrNameLst>
                                      </p:cBhvr>
                                    </p:anim>
                                  </p:childTnLst>
                                  <p:subTnLst>
                                    <p:animClr clrSpc="rgb" dir="cw">
                                      <p:cBhvr override="childStyle">
                                        <p:cTn dur="1" fill="hold" display="0" masterRel="nextClick" afterEffect="1"/>
                                        <p:tgtEl>
                                          <p:spTgt spid="33280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2803">
                                            <p:txEl>
                                              <p:pRg st="5" end="5"/>
                                            </p:txEl>
                                          </p:spTgt>
                                        </p:tgtEl>
                                        <p:attrNameLst>
                                          <p:attrName>style.visibility</p:attrName>
                                        </p:attrNameLst>
                                      </p:cBhvr>
                                      <p:to>
                                        <p:strVal val="visible"/>
                                      </p:to>
                                    </p:set>
                                    <p:anim to="" calcmode="lin" valueType="num">
                                      <p:cBhvr>
                                        <p:cTn id="32" dur="1" fill="hold"/>
                                        <p:tgtEl>
                                          <p:spTgt spid="332803">
                                            <p:txEl>
                                              <p:pRg st="5" end="5"/>
                                            </p:txEl>
                                          </p:spTgt>
                                        </p:tgtEl>
                                        <p:attrNameLst>
                                          <p:attrName/>
                                        </p:attrNameLst>
                                      </p:cBhvr>
                                    </p:anim>
                                  </p:childTnLst>
                                  <p:subTnLst>
                                    <p:animClr clrSpc="rgb" dir="cw">
                                      <p:cBhvr override="childStyle">
                                        <p:cTn dur="1" fill="hold" display="0" masterRel="nextClick" afterEffect="1"/>
                                        <p:tgtEl>
                                          <p:spTgt spid="33280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bldLvl="2" autoUpdateAnimBg="0"/>
    </p:bld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smtClean="0"/>
              <a:t>Production Estimation</a:t>
            </a:r>
          </a:p>
        </p:txBody>
      </p:sp>
      <p:sp>
        <p:nvSpPr>
          <p:cNvPr id="333827" name="Rectangle 3"/>
          <p:cNvSpPr>
            <a:spLocks noGrp="1" noChangeArrowheads="1"/>
          </p:cNvSpPr>
          <p:nvPr>
            <p:ph type="body" idx="1"/>
          </p:nvPr>
        </p:nvSpPr>
        <p:spPr>
          <a:xfrm>
            <a:off x="1371600" y="1600200"/>
            <a:ext cx="7772400" cy="5257800"/>
          </a:xfrm>
        </p:spPr>
        <p:txBody>
          <a:bodyPr/>
          <a:lstStyle/>
          <a:p>
            <a:r>
              <a:rPr lang="en-US" smtClean="0"/>
              <a:t>Step #5:  </a:t>
            </a:r>
            <a:r>
              <a:rPr lang="en-US" b="1" i="1" smtClean="0"/>
              <a:t>Load Weight</a:t>
            </a:r>
            <a:endParaRPr lang="en-US" smtClean="0"/>
          </a:p>
          <a:p>
            <a:pPr lvl="1"/>
            <a:r>
              <a:rPr lang="en-US" smtClean="0"/>
              <a:t>Always try to keep your soil weight under 10,000 lbs.</a:t>
            </a:r>
          </a:p>
          <a:p>
            <a:pPr lvl="1"/>
            <a:r>
              <a:rPr lang="en-US" smtClean="0"/>
              <a:t>Use Table #2-2 to determine you load weight.</a:t>
            </a:r>
          </a:p>
          <a:p>
            <a:pPr lvl="1">
              <a:buFontTx/>
              <a:buChar char=" "/>
            </a:pPr>
            <a:r>
              <a:rPr lang="en-US" smtClean="0"/>
              <a:t>2,354  ASW (from step #1)</a:t>
            </a:r>
          </a:p>
          <a:p>
            <a:pPr lvl="1">
              <a:buFontTx/>
              <a:buChar char=" "/>
            </a:pPr>
            <a:r>
              <a:rPr lang="en-US" u="sng" smtClean="0"/>
              <a:t>x 7.5</a:t>
            </a:r>
            <a:r>
              <a:rPr lang="en-US" smtClean="0"/>
              <a:t>   ALS (from step #4)</a:t>
            </a:r>
          </a:p>
          <a:p>
            <a:pPr lvl="1">
              <a:buFontTx/>
              <a:buChar char=" "/>
            </a:pPr>
            <a:r>
              <a:rPr lang="en-US" smtClean="0">
                <a:solidFill>
                  <a:srgbClr val="FF3300"/>
                </a:solidFill>
              </a:rPr>
              <a:t>17,655  Load Weight (LW)</a:t>
            </a:r>
            <a:endParaRPr lang="en-US" smtClean="0"/>
          </a:p>
          <a:p>
            <a:pPr lvl="1"/>
            <a:r>
              <a:rPr lang="en-US" smtClean="0"/>
              <a:t>Now you know your load weight.  You can now calculate your cycle time.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3827">
                                            <p:txEl>
                                              <p:pRg st="0" end="0"/>
                                            </p:txEl>
                                          </p:spTgt>
                                        </p:tgtEl>
                                        <p:attrNameLst>
                                          <p:attrName>style.visibility</p:attrName>
                                        </p:attrNameLst>
                                      </p:cBhvr>
                                      <p:to>
                                        <p:strVal val="visible"/>
                                      </p:to>
                                    </p:set>
                                    <p:anim to="" calcmode="lin" valueType="num">
                                      <p:cBhvr>
                                        <p:cTn id="7" dur="1" fill="hold"/>
                                        <p:tgtEl>
                                          <p:spTgt spid="333827">
                                            <p:txEl>
                                              <p:pRg st="0" end="0"/>
                                            </p:txEl>
                                          </p:spTgt>
                                        </p:tgtEl>
                                        <p:attrNameLst>
                                          <p:attrName/>
                                        </p:attrNameLst>
                                      </p:cBhvr>
                                    </p:anim>
                                  </p:childTnLst>
                                  <p:subTnLst>
                                    <p:animClr clrSpc="rgb" dir="cw">
                                      <p:cBhvr override="childStyle">
                                        <p:cTn dur="1" fill="hold" display="0" masterRel="nextClick" afterEffect="1"/>
                                        <p:tgtEl>
                                          <p:spTgt spid="33382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3827">
                                            <p:txEl>
                                              <p:pRg st="1" end="1"/>
                                            </p:txEl>
                                          </p:spTgt>
                                        </p:tgtEl>
                                        <p:attrNameLst>
                                          <p:attrName>style.visibility</p:attrName>
                                        </p:attrNameLst>
                                      </p:cBhvr>
                                      <p:to>
                                        <p:strVal val="visible"/>
                                      </p:to>
                                    </p:set>
                                    <p:anim to="" calcmode="lin" valueType="num">
                                      <p:cBhvr>
                                        <p:cTn id="12" dur="1" fill="hold"/>
                                        <p:tgtEl>
                                          <p:spTgt spid="333827">
                                            <p:txEl>
                                              <p:pRg st="1" end="1"/>
                                            </p:txEl>
                                          </p:spTgt>
                                        </p:tgtEl>
                                        <p:attrNameLst>
                                          <p:attrName/>
                                        </p:attrNameLst>
                                      </p:cBhvr>
                                    </p:anim>
                                  </p:childTnLst>
                                  <p:subTnLst>
                                    <p:animClr clrSpc="rgb" dir="cw">
                                      <p:cBhvr override="childStyle">
                                        <p:cTn dur="1" fill="hold" display="0" masterRel="nextClick" afterEffect="1"/>
                                        <p:tgtEl>
                                          <p:spTgt spid="33382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3827">
                                            <p:txEl>
                                              <p:pRg st="2" end="2"/>
                                            </p:txEl>
                                          </p:spTgt>
                                        </p:tgtEl>
                                        <p:attrNameLst>
                                          <p:attrName>style.visibility</p:attrName>
                                        </p:attrNameLst>
                                      </p:cBhvr>
                                      <p:to>
                                        <p:strVal val="visible"/>
                                      </p:to>
                                    </p:set>
                                    <p:anim to="" calcmode="lin" valueType="num">
                                      <p:cBhvr>
                                        <p:cTn id="17" dur="1" fill="hold"/>
                                        <p:tgtEl>
                                          <p:spTgt spid="333827">
                                            <p:txEl>
                                              <p:pRg st="2" end="2"/>
                                            </p:txEl>
                                          </p:spTgt>
                                        </p:tgtEl>
                                        <p:attrNameLst>
                                          <p:attrName/>
                                        </p:attrNameLst>
                                      </p:cBhvr>
                                    </p:anim>
                                  </p:childTnLst>
                                  <p:subTnLst>
                                    <p:animClr clrSpc="rgb" dir="cw">
                                      <p:cBhvr override="childStyle">
                                        <p:cTn dur="1" fill="hold" display="0" masterRel="nextClick" afterEffect="1"/>
                                        <p:tgtEl>
                                          <p:spTgt spid="33382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3827">
                                            <p:txEl>
                                              <p:pRg st="3" end="3"/>
                                            </p:txEl>
                                          </p:spTgt>
                                        </p:tgtEl>
                                        <p:attrNameLst>
                                          <p:attrName>style.visibility</p:attrName>
                                        </p:attrNameLst>
                                      </p:cBhvr>
                                      <p:to>
                                        <p:strVal val="visible"/>
                                      </p:to>
                                    </p:set>
                                    <p:anim to="" calcmode="lin" valueType="num">
                                      <p:cBhvr>
                                        <p:cTn id="22" dur="1" fill="hold"/>
                                        <p:tgtEl>
                                          <p:spTgt spid="333827">
                                            <p:txEl>
                                              <p:pRg st="3" end="3"/>
                                            </p:txEl>
                                          </p:spTgt>
                                        </p:tgtEl>
                                        <p:attrNameLst>
                                          <p:attrName/>
                                        </p:attrNameLst>
                                      </p:cBhvr>
                                    </p:anim>
                                  </p:childTnLst>
                                  <p:subTnLst>
                                    <p:animClr clrSpc="rgb" dir="cw">
                                      <p:cBhvr override="childStyle">
                                        <p:cTn dur="1" fill="hold" display="0" masterRel="nextClick" afterEffect="1"/>
                                        <p:tgtEl>
                                          <p:spTgt spid="33382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3827">
                                            <p:txEl>
                                              <p:pRg st="4" end="4"/>
                                            </p:txEl>
                                          </p:spTgt>
                                        </p:tgtEl>
                                        <p:attrNameLst>
                                          <p:attrName>style.visibility</p:attrName>
                                        </p:attrNameLst>
                                      </p:cBhvr>
                                      <p:to>
                                        <p:strVal val="visible"/>
                                      </p:to>
                                    </p:set>
                                    <p:anim to="" calcmode="lin" valueType="num">
                                      <p:cBhvr>
                                        <p:cTn id="27" dur="1" fill="hold"/>
                                        <p:tgtEl>
                                          <p:spTgt spid="333827">
                                            <p:txEl>
                                              <p:pRg st="4" end="4"/>
                                            </p:txEl>
                                          </p:spTgt>
                                        </p:tgtEl>
                                        <p:attrNameLst>
                                          <p:attrName/>
                                        </p:attrNameLst>
                                      </p:cBhvr>
                                    </p:anim>
                                  </p:childTnLst>
                                  <p:subTnLst>
                                    <p:animClr clrSpc="rgb" dir="cw">
                                      <p:cBhvr override="childStyle">
                                        <p:cTn dur="1" fill="hold" display="0" masterRel="nextClick" afterEffect="1"/>
                                        <p:tgtEl>
                                          <p:spTgt spid="333827">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3827">
                                            <p:txEl>
                                              <p:pRg st="5" end="5"/>
                                            </p:txEl>
                                          </p:spTgt>
                                        </p:tgtEl>
                                        <p:attrNameLst>
                                          <p:attrName>style.visibility</p:attrName>
                                        </p:attrNameLst>
                                      </p:cBhvr>
                                      <p:to>
                                        <p:strVal val="visible"/>
                                      </p:to>
                                    </p:set>
                                    <p:anim to="" calcmode="lin" valueType="num">
                                      <p:cBhvr>
                                        <p:cTn id="32" dur="1" fill="hold"/>
                                        <p:tgtEl>
                                          <p:spTgt spid="333827">
                                            <p:txEl>
                                              <p:pRg st="5" end="5"/>
                                            </p:txEl>
                                          </p:spTgt>
                                        </p:tgtEl>
                                        <p:attrNameLst>
                                          <p:attrName/>
                                        </p:attrNameLst>
                                      </p:cBhvr>
                                    </p:anim>
                                  </p:childTnLst>
                                  <p:subTnLst>
                                    <p:animClr clrSpc="rgb" dir="cw">
                                      <p:cBhvr override="childStyle">
                                        <p:cTn dur="1" fill="hold" display="0" masterRel="nextClick" afterEffect="1"/>
                                        <p:tgtEl>
                                          <p:spTgt spid="333827">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3827">
                                            <p:txEl>
                                              <p:pRg st="6" end="6"/>
                                            </p:txEl>
                                          </p:spTgt>
                                        </p:tgtEl>
                                        <p:attrNameLst>
                                          <p:attrName>style.visibility</p:attrName>
                                        </p:attrNameLst>
                                      </p:cBhvr>
                                      <p:to>
                                        <p:strVal val="visible"/>
                                      </p:to>
                                    </p:set>
                                    <p:anim to="" calcmode="lin" valueType="num">
                                      <p:cBhvr>
                                        <p:cTn id="37" dur="1" fill="hold"/>
                                        <p:tgtEl>
                                          <p:spTgt spid="333827">
                                            <p:txEl>
                                              <p:pRg st="6" end="6"/>
                                            </p:txEl>
                                          </p:spTgt>
                                        </p:tgtEl>
                                        <p:attrNameLst>
                                          <p:attrName/>
                                        </p:attrNameLst>
                                      </p:cBhvr>
                                    </p:anim>
                                  </p:childTnLst>
                                  <p:subTnLst>
                                    <p:animClr clrSpc="rgb" dir="cw">
                                      <p:cBhvr override="childStyle">
                                        <p:cTn dur="1" fill="hold" display="0" masterRel="nextClick" afterEffect="1"/>
                                        <p:tgtEl>
                                          <p:spTgt spid="333827">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bldLvl="2"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173163" y="457200"/>
            <a:ext cx="7772400" cy="838200"/>
          </a:xfrm>
        </p:spPr>
        <p:txBody>
          <a:bodyPr/>
          <a:lstStyle/>
          <a:p>
            <a:r>
              <a:rPr lang="en-US" smtClean="0"/>
              <a:t>Production Estimation</a:t>
            </a:r>
          </a:p>
        </p:txBody>
      </p:sp>
      <p:sp>
        <p:nvSpPr>
          <p:cNvPr id="334851" name="Rectangle 3"/>
          <p:cNvSpPr>
            <a:spLocks noGrp="1" noChangeArrowheads="1"/>
          </p:cNvSpPr>
          <p:nvPr>
            <p:ph type="body" idx="1"/>
          </p:nvPr>
        </p:nvSpPr>
        <p:spPr>
          <a:xfrm>
            <a:off x="838200" y="1295400"/>
            <a:ext cx="8305800" cy="5562600"/>
          </a:xfrm>
        </p:spPr>
        <p:txBody>
          <a:bodyPr/>
          <a:lstStyle/>
          <a:p>
            <a:r>
              <a:rPr lang="en-US" smtClean="0"/>
              <a:t>Step #6:  </a:t>
            </a:r>
            <a:r>
              <a:rPr lang="en-US" b="1" i="1" smtClean="0"/>
              <a:t>Cycle Time</a:t>
            </a:r>
          </a:p>
          <a:p>
            <a:pPr lvl="1"/>
            <a:r>
              <a:rPr lang="en-US" smtClean="0"/>
              <a:t>Use Table #24-9 to get your travel speed.</a:t>
            </a:r>
          </a:p>
          <a:p>
            <a:pPr lvl="1"/>
            <a:r>
              <a:rPr lang="en-US" smtClean="0"/>
              <a:t>The table is for classroom purposes only.</a:t>
            </a:r>
          </a:p>
          <a:p>
            <a:pPr lvl="1"/>
            <a:r>
              <a:rPr lang="en-US" smtClean="0"/>
              <a:t>To figure cycle time you need to determine the travel time (TT).  </a:t>
            </a:r>
          </a:p>
          <a:p>
            <a:pPr lvl="1"/>
            <a:r>
              <a:rPr lang="en-US" smtClean="0"/>
              <a:t>To get TT divide the distance in feet by your travel speed (TS) multiplied by 88.</a:t>
            </a:r>
          </a:p>
          <a:p>
            <a:pPr lvl="1"/>
            <a:r>
              <a:rPr lang="en-US" smtClean="0"/>
              <a:t>Do this for the haul and return to get your total cycle time.</a:t>
            </a:r>
          </a:p>
          <a:p>
            <a:pPr lvl="1"/>
            <a:r>
              <a:rPr lang="en-US" smtClean="0"/>
              <a:t>Note:  88 is the conversion factor to change the speed in mph to feet per min.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4851">
                                            <p:txEl>
                                              <p:pRg st="0" end="0"/>
                                            </p:txEl>
                                          </p:spTgt>
                                        </p:tgtEl>
                                        <p:attrNameLst>
                                          <p:attrName>style.visibility</p:attrName>
                                        </p:attrNameLst>
                                      </p:cBhvr>
                                      <p:to>
                                        <p:strVal val="visible"/>
                                      </p:to>
                                    </p:set>
                                    <p:anim to="" calcmode="lin" valueType="num">
                                      <p:cBhvr>
                                        <p:cTn id="7" dur="1" fill="hold"/>
                                        <p:tgtEl>
                                          <p:spTgt spid="334851">
                                            <p:txEl>
                                              <p:pRg st="0" end="0"/>
                                            </p:txEl>
                                          </p:spTgt>
                                        </p:tgtEl>
                                        <p:attrNameLst>
                                          <p:attrName/>
                                        </p:attrNameLst>
                                      </p:cBhvr>
                                    </p:anim>
                                  </p:childTnLst>
                                  <p:subTnLst>
                                    <p:animClr clrSpc="rgb" dir="cw">
                                      <p:cBhvr override="childStyle">
                                        <p:cTn dur="1" fill="hold" display="0" masterRel="nextClick" afterEffect="1"/>
                                        <p:tgtEl>
                                          <p:spTgt spid="33485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4851">
                                            <p:txEl>
                                              <p:pRg st="1" end="1"/>
                                            </p:txEl>
                                          </p:spTgt>
                                        </p:tgtEl>
                                        <p:attrNameLst>
                                          <p:attrName>style.visibility</p:attrName>
                                        </p:attrNameLst>
                                      </p:cBhvr>
                                      <p:to>
                                        <p:strVal val="visible"/>
                                      </p:to>
                                    </p:set>
                                    <p:anim to="" calcmode="lin" valueType="num">
                                      <p:cBhvr>
                                        <p:cTn id="12" dur="1" fill="hold"/>
                                        <p:tgtEl>
                                          <p:spTgt spid="334851">
                                            <p:txEl>
                                              <p:pRg st="1" end="1"/>
                                            </p:txEl>
                                          </p:spTgt>
                                        </p:tgtEl>
                                        <p:attrNameLst>
                                          <p:attrName/>
                                        </p:attrNameLst>
                                      </p:cBhvr>
                                    </p:anim>
                                  </p:childTnLst>
                                  <p:subTnLst>
                                    <p:animClr clrSpc="rgb" dir="cw">
                                      <p:cBhvr override="childStyle">
                                        <p:cTn dur="1" fill="hold" display="0" masterRel="nextClick" afterEffect="1"/>
                                        <p:tgtEl>
                                          <p:spTgt spid="33485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4851">
                                            <p:txEl>
                                              <p:pRg st="2" end="2"/>
                                            </p:txEl>
                                          </p:spTgt>
                                        </p:tgtEl>
                                        <p:attrNameLst>
                                          <p:attrName>style.visibility</p:attrName>
                                        </p:attrNameLst>
                                      </p:cBhvr>
                                      <p:to>
                                        <p:strVal val="visible"/>
                                      </p:to>
                                    </p:set>
                                    <p:anim to="" calcmode="lin" valueType="num">
                                      <p:cBhvr>
                                        <p:cTn id="17" dur="1" fill="hold"/>
                                        <p:tgtEl>
                                          <p:spTgt spid="334851">
                                            <p:txEl>
                                              <p:pRg st="2" end="2"/>
                                            </p:txEl>
                                          </p:spTgt>
                                        </p:tgtEl>
                                        <p:attrNameLst>
                                          <p:attrName/>
                                        </p:attrNameLst>
                                      </p:cBhvr>
                                    </p:anim>
                                  </p:childTnLst>
                                  <p:subTnLst>
                                    <p:animClr clrSpc="rgb" dir="cw">
                                      <p:cBhvr override="childStyle">
                                        <p:cTn dur="1" fill="hold" display="0" masterRel="nextClick" afterEffect="1"/>
                                        <p:tgtEl>
                                          <p:spTgt spid="33485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4851">
                                            <p:txEl>
                                              <p:pRg st="3" end="3"/>
                                            </p:txEl>
                                          </p:spTgt>
                                        </p:tgtEl>
                                        <p:attrNameLst>
                                          <p:attrName>style.visibility</p:attrName>
                                        </p:attrNameLst>
                                      </p:cBhvr>
                                      <p:to>
                                        <p:strVal val="visible"/>
                                      </p:to>
                                    </p:set>
                                    <p:anim to="" calcmode="lin" valueType="num">
                                      <p:cBhvr>
                                        <p:cTn id="22" dur="1" fill="hold"/>
                                        <p:tgtEl>
                                          <p:spTgt spid="334851">
                                            <p:txEl>
                                              <p:pRg st="3" end="3"/>
                                            </p:txEl>
                                          </p:spTgt>
                                        </p:tgtEl>
                                        <p:attrNameLst>
                                          <p:attrName/>
                                        </p:attrNameLst>
                                      </p:cBhvr>
                                    </p:anim>
                                  </p:childTnLst>
                                  <p:subTnLst>
                                    <p:animClr clrSpc="rgb" dir="cw">
                                      <p:cBhvr override="childStyle">
                                        <p:cTn dur="1" fill="hold" display="0" masterRel="nextClick" afterEffect="1"/>
                                        <p:tgtEl>
                                          <p:spTgt spid="33485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4851">
                                            <p:txEl>
                                              <p:pRg st="4" end="4"/>
                                            </p:txEl>
                                          </p:spTgt>
                                        </p:tgtEl>
                                        <p:attrNameLst>
                                          <p:attrName>style.visibility</p:attrName>
                                        </p:attrNameLst>
                                      </p:cBhvr>
                                      <p:to>
                                        <p:strVal val="visible"/>
                                      </p:to>
                                    </p:set>
                                    <p:anim to="" calcmode="lin" valueType="num">
                                      <p:cBhvr>
                                        <p:cTn id="27" dur="1" fill="hold"/>
                                        <p:tgtEl>
                                          <p:spTgt spid="334851">
                                            <p:txEl>
                                              <p:pRg st="4" end="4"/>
                                            </p:txEl>
                                          </p:spTgt>
                                        </p:tgtEl>
                                        <p:attrNameLst>
                                          <p:attrName/>
                                        </p:attrNameLst>
                                      </p:cBhvr>
                                    </p:anim>
                                  </p:childTnLst>
                                  <p:subTnLst>
                                    <p:animClr clrSpc="rgb" dir="cw">
                                      <p:cBhvr override="childStyle">
                                        <p:cTn dur="1" fill="hold" display="0" masterRel="nextClick" afterEffect="1"/>
                                        <p:tgtEl>
                                          <p:spTgt spid="334851">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4851">
                                            <p:txEl>
                                              <p:pRg st="5" end="5"/>
                                            </p:txEl>
                                          </p:spTgt>
                                        </p:tgtEl>
                                        <p:attrNameLst>
                                          <p:attrName>style.visibility</p:attrName>
                                        </p:attrNameLst>
                                      </p:cBhvr>
                                      <p:to>
                                        <p:strVal val="visible"/>
                                      </p:to>
                                    </p:set>
                                    <p:anim to="" calcmode="lin" valueType="num">
                                      <p:cBhvr>
                                        <p:cTn id="32" dur="1" fill="hold"/>
                                        <p:tgtEl>
                                          <p:spTgt spid="334851">
                                            <p:txEl>
                                              <p:pRg st="5" end="5"/>
                                            </p:txEl>
                                          </p:spTgt>
                                        </p:tgtEl>
                                        <p:attrNameLst>
                                          <p:attrName/>
                                        </p:attrNameLst>
                                      </p:cBhvr>
                                    </p:anim>
                                  </p:childTnLst>
                                  <p:subTnLst>
                                    <p:animClr clrSpc="rgb" dir="cw">
                                      <p:cBhvr override="childStyle">
                                        <p:cTn dur="1" fill="hold" display="0" masterRel="nextClick" afterEffect="1"/>
                                        <p:tgtEl>
                                          <p:spTgt spid="334851">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4851">
                                            <p:txEl>
                                              <p:pRg st="6" end="6"/>
                                            </p:txEl>
                                          </p:spTgt>
                                        </p:tgtEl>
                                        <p:attrNameLst>
                                          <p:attrName>style.visibility</p:attrName>
                                        </p:attrNameLst>
                                      </p:cBhvr>
                                      <p:to>
                                        <p:strVal val="visible"/>
                                      </p:to>
                                    </p:set>
                                    <p:anim to="" calcmode="lin" valueType="num">
                                      <p:cBhvr>
                                        <p:cTn id="37" dur="1" fill="hold"/>
                                        <p:tgtEl>
                                          <p:spTgt spid="334851">
                                            <p:txEl>
                                              <p:pRg st="6" end="6"/>
                                            </p:txEl>
                                          </p:spTgt>
                                        </p:tgtEl>
                                        <p:attrNameLst>
                                          <p:attrName/>
                                        </p:attrNameLst>
                                      </p:cBhvr>
                                    </p:anim>
                                  </p:childTnLst>
                                  <p:subTnLst>
                                    <p:animClr clrSpc="rgb" dir="cw">
                                      <p:cBhvr override="childStyle">
                                        <p:cTn dur="1" fill="hold" display="0" masterRel="nextClick" afterEffect="1"/>
                                        <p:tgtEl>
                                          <p:spTgt spid="334851">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bldLvl="2"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4"/>
          <p:cNvSpPr>
            <a:spLocks noGrp="1" noChangeArrowheads="1"/>
          </p:cNvSpPr>
          <p:nvPr>
            <p:ph type="title"/>
          </p:nvPr>
        </p:nvSpPr>
        <p:spPr/>
        <p:txBody>
          <a:bodyPr/>
          <a:lstStyle/>
          <a:p>
            <a:r>
              <a:rPr lang="en-US" smtClean="0"/>
              <a:t>Production Estimation</a:t>
            </a:r>
          </a:p>
        </p:txBody>
      </p:sp>
      <p:sp>
        <p:nvSpPr>
          <p:cNvPr id="335877" name="Rectangle 5"/>
          <p:cNvSpPr>
            <a:spLocks noGrp="1" noChangeArrowheads="1"/>
          </p:cNvSpPr>
          <p:nvPr>
            <p:ph type="body" idx="1"/>
          </p:nvPr>
        </p:nvSpPr>
        <p:spPr>
          <a:xfrm>
            <a:off x="1371600" y="1600200"/>
            <a:ext cx="7772400" cy="5257800"/>
          </a:xfrm>
        </p:spPr>
        <p:txBody>
          <a:bodyPr/>
          <a:lstStyle/>
          <a:p>
            <a:r>
              <a:rPr lang="en-US" smtClean="0"/>
              <a:t>Haul:</a:t>
            </a:r>
          </a:p>
          <a:p>
            <a:pPr lvl="1"/>
            <a:r>
              <a:rPr lang="en-US" u="sng" smtClean="0"/>
              <a:t>Distance in feet</a:t>
            </a:r>
            <a:endParaRPr lang="en-US" smtClean="0"/>
          </a:p>
          <a:p>
            <a:pPr lvl="1">
              <a:buFontTx/>
              <a:buNone/>
            </a:pPr>
            <a:r>
              <a:rPr lang="en-US" smtClean="0"/>
              <a:t>       TS x 88                =  </a:t>
            </a:r>
            <a:r>
              <a:rPr lang="en-US" smtClean="0">
                <a:solidFill>
                  <a:srgbClr val="FF3300"/>
                </a:solidFill>
              </a:rPr>
              <a:t>Haul Time (HT)</a:t>
            </a:r>
            <a:endParaRPr lang="en-US" smtClean="0"/>
          </a:p>
          <a:p>
            <a:r>
              <a:rPr lang="en-US" smtClean="0"/>
              <a:t>Return:</a:t>
            </a:r>
          </a:p>
          <a:p>
            <a:pPr lvl="1"/>
            <a:r>
              <a:rPr lang="en-US" u="sng" smtClean="0"/>
              <a:t>Distance in feet</a:t>
            </a:r>
            <a:endParaRPr lang="en-US" smtClean="0"/>
          </a:p>
          <a:p>
            <a:pPr lvl="1">
              <a:buFontTx/>
              <a:buNone/>
            </a:pPr>
            <a:r>
              <a:rPr lang="en-US" smtClean="0"/>
              <a:t>       TS x 88                =  </a:t>
            </a:r>
            <a:r>
              <a:rPr lang="en-US" smtClean="0">
                <a:solidFill>
                  <a:srgbClr val="FF3300"/>
                </a:solidFill>
              </a:rPr>
              <a:t>Return Time (RT)</a:t>
            </a:r>
            <a:endParaRPr lang="en-US" smtClean="0"/>
          </a:p>
          <a:p>
            <a:r>
              <a:rPr lang="en-US" smtClean="0"/>
              <a:t>HT + RT + 2 min. fixed time = </a:t>
            </a:r>
            <a:r>
              <a:rPr lang="en-US" smtClean="0">
                <a:solidFill>
                  <a:srgbClr val="FF3300"/>
                </a:solidFill>
              </a:rPr>
              <a:t>CT</a:t>
            </a:r>
            <a:endParaRPr lang="en-US" smtClean="0"/>
          </a:p>
          <a:p>
            <a:r>
              <a:rPr lang="en-US" smtClean="0"/>
              <a:t>Note:  Use 2 min. as a constant fixed time for dump trucks in the classroom.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5877">
                                            <p:txEl>
                                              <p:pRg st="0" end="0"/>
                                            </p:txEl>
                                          </p:spTgt>
                                        </p:tgtEl>
                                        <p:attrNameLst>
                                          <p:attrName>style.visibility</p:attrName>
                                        </p:attrNameLst>
                                      </p:cBhvr>
                                      <p:to>
                                        <p:strVal val="visible"/>
                                      </p:to>
                                    </p:set>
                                    <p:anim to="" calcmode="lin" valueType="num">
                                      <p:cBhvr>
                                        <p:cTn id="7" dur="1" fill="hold"/>
                                        <p:tgtEl>
                                          <p:spTgt spid="335877">
                                            <p:txEl>
                                              <p:pRg st="0" end="0"/>
                                            </p:txEl>
                                          </p:spTgt>
                                        </p:tgtEl>
                                        <p:attrNameLst>
                                          <p:attrName/>
                                        </p:attrNameLst>
                                      </p:cBhvr>
                                    </p:anim>
                                  </p:childTnLst>
                                  <p:subTnLst>
                                    <p:animClr clrSpc="rgb" dir="cw">
                                      <p:cBhvr override="childStyle">
                                        <p:cTn dur="1" fill="hold" display="0" masterRel="nextClick" afterEffect="1"/>
                                        <p:tgtEl>
                                          <p:spTgt spid="33587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5877">
                                            <p:txEl>
                                              <p:pRg st="1" end="1"/>
                                            </p:txEl>
                                          </p:spTgt>
                                        </p:tgtEl>
                                        <p:attrNameLst>
                                          <p:attrName>style.visibility</p:attrName>
                                        </p:attrNameLst>
                                      </p:cBhvr>
                                      <p:to>
                                        <p:strVal val="visible"/>
                                      </p:to>
                                    </p:set>
                                    <p:anim to="" calcmode="lin" valueType="num">
                                      <p:cBhvr>
                                        <p:cTn id="12" dur="1" fill="hold"/>
                                        <p:tgtEl>
                                          <p:spTgt spid="335877">
                                            <p:txEl>
                                              <p:pRg st="1" end="1"/>
                                            </p:txEl>
                                          </p:spTgt>
                                        </p:tgtEl>
                                        <p:attrNameLst>
                                          <p:attrName/>
                                        </p:attrNameLst>
                                      </p:cBhvr>
                                    </p:anim>
                                  </p:childTnLst>
                                  <p:subTnLst>
                                    <p:animClr clrSpc="rgb" dir="cw">
                                      <p:cBhvr override="childStyle">
                                        <p:cTn dur="1" fill="hold" display="0" masterRel="nextClick" afterEffect="1"/>
                                        <p:tgtEl>
                                          <p:spTgt spid="335877">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5877">
                                            <p:txEl>
                                              <p:pRg st="2" end="2"/>
                                            </p:txEl>
                                          </p:spTgt>
                                        </p:tgtEl>
                                        <p:attrNameLst>
                                          <p:attrName>style.visibility</p:attrName>
                                        </p:attrNameLst>
                                      </p:cBhvr>
                                      <p:to>
                                        <p:strVal val="visible"/>
                                      </p:to>
                                    </p:set>
                                    <p:anim to="" calcmode="lin" valueType="num">
                                      <p:cBhvr>
                                        <p:cTn id="17" dur="1" fill="hold"/>
                                        <p:tgtEl>
                                          <p:spTgt spid="335877">
                                            <p:txEl>
                                              <p:pRg st="2" end="2"/>
                                            </p:txEl>
                                          </p:spTgt>
                                        </p:tgtEl>
                                        <p:attrNameLst>
                                          <p:attrName/>
                                        </p:attrNameLst>
                                      </p:cBhvr>
                                    </p:anim>
                                  </p:childTnLst>
                                  <p:subTnLst>
                                    <p:animClr clrSpc="rgb" dir="cw">
                                      <p:cBhvr override="childStyle">
                                        <p:cTn dur="1" fill="hold" display="0" masterRel="nextClick" afterEffect="1"/>
                                        <p:tgtEl>
                                          <p:spTgt spid="335877">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5877">
                                            <p:txEl>
                                              <p:pRg st="3" end="3"/>
                                            </p:txEl>
                                          </p:spTgt>
                                        </p:tgtEl>
                                        <p:attrNameLst>
                                          <p:attrName>style.visibility</p:attrName>
                                        </p:attrNameLst>
                                      </p:cBhvr>
                                      <p:to>
                                        <p:strVal val="visible"/>
                                      </p:to>
                                    </p:set>
                                    <p:anim to="" calcmode="lin" valueType="num">
                                      <p:cBhvr>
                                        <p:cTn id="22" dur="1" fill="hold"/>
                                        <p:tgtEl>
                                          <p:spTgt spid="335877">
                                            <p:txEl>
                                              <p:pRg st="3" end="3"/>
                                            </p:txEl>
                                          </p:spTgt>
                                        </p:tgtEl>
                                        <p:attrNameLst>
                                          <p:attrName/>
                                        </p:attrNameLst>
                                      </p:cBhvr>
                                    </p:anim>
                                  </p:childTnLst>
                                  <p:subTnLst>
                                    <p:animClr clrSpc="rgb" dir="cw">
                                      <p:cBhvr override="childStyle">
                                        <p:cTn dur="1" fill="hold" display="0" masterRel="nextClick" afterEffect="1"/>
                                        <p:tgtEl>
                                          <p:spTgt spid="335877">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5877">
                                            <p:txEl>
                                              <p:pRg st="4" end="4"/>
                                            </p:txEl>
                                          </p:spTgt>
                                        </p:tgtEl>
                                        <p:attrNameLst>
                                          <p:attrName>style.visibility</p:attrName>
                                        </p:attrNameLst>
                                      </p:cBhvr>
                                      <p:to>
                                        <p:strVal val="visible"/>
                                      </p:to>
                                    </p:set>
                                    <p:anim to="" calcmode="lin" valueType="num">
                                      <p:cBhvr>
                                        <p:cTn id="27" dur="1" fill="hold"/>
                                        <p:tgtEl>
                                          <p:spTgt spid="335877">
                                            <p:txEl>
                                              <p:pRg st="4" end="4"/>
                                            </p:txEl>
                                          </p:spTgt>
                                        </p:tgtEl>
                                        <p:attrNameLst>
                                          <p:attrName/>
                                        </p:attrNameLst>
                                      </p:cBhvr>
                                    </p:anim>
                                  </p:childTnLst>
                                  <p:subTnLst>
                                    <p:animClr clrSpc="rgb" dir="cw">
                                      <p:cBhvr override="childStyle">
                                        <p:cTn dur="1" fill="hold" display="0" masterRel="nextClick" afterEffect="1"/>
                                        <p:tgtEl>
                                          <p:spTgt spid="335877">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5877">
                                            <p:txEl>
                                              <p:pRg st="5" end="5"/>
                                            </p:txEl>
                                          </p:spTgt>
                                        </p:tgtEl>
                                        <p:attrNameLst>
                                          <p:attrName>style.visibility</p:attrName>
                                        </p:attrNameLst>
                                      </p:cBhvr>
                                      <p:to>
                                        <p:strVal val="visible"/>
                                      </p:to>
                                    </p:set>
                                    <p:anim to="" calcmode="lin" valueType="num">
                                      <p:cBhvr>
                                        <p:cTn id="32" dur="1" fill="hold"/>
                                        <p:tgtEl>
                                          <p:spTgt spid="335877">
                                            <p:txEl>
                                              <p:pRg st="5" end="5"/>
                                            </p:txEl>
                                          </p:spTgt>
                                        </p:tgtEl>
                                        <p:attrNameLst>
                                          <p:attrName/>
                                        </p:attrNameLst>
                                      </p:cBhvr>
                                    </p:anim>
                                  </p:childTnLst>
                                  <p:subTnLst>
                                    <p:animClr clrSpc="rgb" dir="cw">
                                      <p:cBhvr override="childStyle">
                                        <p:cTn dur="1" fill="hold" display="0" masterRel="nextClick" afterEffect="1"/>
                                        <p:tgtEl>
                                          <p:spTgt spid="335877">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5877">
                                            <p:txEl>
                                              <p:pRg st="6" end="6"/>
                                            </p:txEl>
                                          </p:spTgt>
                                        </p:tgtEl>
                                        <p:attrNameLst>
                                          <p:attrName>style.visibility</p:attrName>
                                        </p:attrNameLst>
                                      </p:cBhvr>
                                      <p:to>
                                        <p:strVal val="visible"/>
                                      </p:to>
                                    </p:set>
                                    <p:anim to="" calcmode="lin" valueType="num">
                                      <p:cBhvr>
                                        <p:cTn id="37" dur="1" fill="hold"/>
                                        <p:tgtEl>
                                          <p:spTgt spid="335877">
                                            <p:txEl>
                                              <p:pRg st="6" end="6"/>
                                            </p:txEl>
                                          </p:spTgt>
                                        </p:tgtEl>
                                        <p:attrNameLst>
                                          <p:attrName/>
                                        </p:attrNameLst>
                                      </p:cBhvr>
                                    </p:anim>
                                  </p:childTnLst>
                                  <p:subTnLst>
                                    <p:animClr clrSpc="rgb" dir="cw">
                                      <p:cBhvr override="childStyle">
                                        <p:cTn dur="1" fill="hold" display="0" masterRel="nextClick" afterEffect="1"/>
                                        <p:tgtEl>
                                          <p:spTgt spid="335877">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35877">
                                            <p:txEl>
                                              <p:pRg st="7" end="7"/>
                                            </p:txEl>
                                          </p:spTgt>
                                        </p:tgtEl>
                                        <p:attrNameLst>
                                          <p:attrName>style.visibility</p:attrName>
                                        </p:attrNameLst>
                                      </p:cBhvr>
                                      <p:to>
                                        <p:strVal val="visible"/>
                                      </p:to>
                                    </p:set>
                                    <p:anim to="" calcmode="lin" valueType="num">
                                      <p:cBhvr>
                                        <p:cTn id="42" dur="1" fill="hold"/>
                                        <p:tgtEl>
                                          <p:spTgt spid="335877">
                                            <p:txEl>
                                              <p:pRg st="7" end="7"/>
                                            </p:txEl>
                                          </p:spTgt>
                                        </p:tgtEl>
                                        <p:attrNameLst>
                                          <p:attrName/>
                                        </p:attrNameLst>
                                      </p:cBhvr>
                                    </p:anim>
                                  </p:childTnLst>
                                  <p:subTnLst>
                                    <p:animClr clrSpc="rgb" dir="cw">
                                      <p:cBhvr override="childStyle">
                                        <p:cTn dur="1" fill="hold" display="0" masterRel="nextClick" afterEffect="1"/>
                                        <p:tgtEl>
                                          <p:spTgt spid="33587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build="p" bldLvl="2" autoUpdateAnimBg="0"/>
    </p:bld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smtClean="0"/>
              <a:t>Production Estimation</a:t>
            </a:r>
          </a:p>
        </p:txBody>
      </p:sp>
      <p:sp>
        <p:nvSpPr>
          <p:cNvPr id="337923" name="Rectangle 3"/>
          <p:cNvSpPr>
            <a:spLocks noGrp="1" noChangeArrowheads="1"/>
          </p:cNvSpPr>
          <p:nvPr>
            <p:ph type="body" idx="1"/>
          </p:nvPr>
        </p:nvSpPr>
        <p:spPr>
          <a:xfrm>
            <a:off x="1371600" y="1600200"/>
            <a:ext cx="7772400" cy="5029200"/>
          </a:xfrm>
        </p:spPr>
        <p:txBody>
          <a:bodyPr/>
          <a:lstStyle/>
          <a:p>
            <a:r>
              <a:rPr lang="en-US" smtClean="0"/>
              <a:t>Example:</a:t>
            </a:r>
          </a:p>
          <a:p>
            <a:pPr lvl="1">
              <a:buFontTx/>
              <a:buChar char=" "/>
            </a:pPr>
            <a:r>
              <a:rPr lang="en-US" smtClean="0"/>
              <a:t>Haul:</a:t>
            </a:r>
          </a:p>
          <a:p>
            <a:pPr lvl="1">
              <a:buFontTx/>
              <a:buChar char=" "/>
            </a:pPr>
            <a:r>
              <a:rPr lang="en-US" smtClean="0"/>
              <a:t>   </a:t>
            </a:r>
            <a:r>
              <a:rPr lang="en-US" u="sng" smtClean="0"/>
              <a:t>7,500’</a:t>
            </a:r>
          </a:p>
          <a:p>
            <a:pPr lvl="1">
              <a:buFontTx/>
              <a:buChar char=" "/>
            </a:pPr>
            <a:r>
              <a:rPr lang="en-US" smtClean="0"/>
              <a:t>35 TS x 88  =  </a:t>
            </a:r>
            <a:r>
              <a:rPr lang="en-US" smtClean="0">
                <a:solidFill>
                  <a:srgbClr val="3333FF"/>
                </a:solidFill>
              </a:rPr>
              <a:t>2.44 HT</a:t>
            </a:r>
          </a:p>
          <a:p>
            <a:pPr lvl="1">
              <a:buFontTx/>
              <a:buChar char=" "/>
            </a:pPr>
            <a:r>
              <a:rPr lang="en-US" smtClean="0"/>
              <a:t>Return:</a:t>
            </a:r>
          </a:p>
          <a:p>
            <a:pPr lvl="1">
              <a:buFontTx/>
              <a:buChar char=" "/>
            </a:pPr>
            <a:r>
              <a:rPr lang="en-US" smtClean="0"/>
              <a:t>  </a:t>
            </a:r>
            <a:r>
              <a:rPr lang="en-US" u="sng" smtClean="0"/>
              <a:t>8,200’</a:t>
            </a:r>
            <a:endParaRPr lang="en-US" smtClean="0"/>
          </a:p>
          <a:p>
            <a:pPr lvl="1">
              <a:buFontTx/>
              <a:buChar char=" "/>
            </a:pPr>
            <a:r>
              <a:rPr lang="en-US" smtClean="0"/>
              <a:t>50 TS x 88  =  </a:t>
            </a:r>
            <a:r>
              <a:rPr lang="en-US" smtClean="0">
                <a:solidFill>
                  <a:srgbClr val="3333FF"/>
                </a:solidFill>
              </a:rPr>
              <a:t>1.86 RT</a:t>
            </a:r>
            <a:endParaRPr lang="en-US" smtClean="0"/>
          </a:p>
          <a:p>
            <a:pPr lvl="1">
              <a:buFontTx/>
              <a:buChar char=" "/>
            </a:pPr>
            <a:r>
              <a:rPr lang="en-US" smtClean="0">
                <a:solidFill>
                  <a:srgbClr val="3333FF"/>
                </a:solidFill>
              </a:rPr>
              <a:t>2.44</a:t>
            </a:r>
            <a:r>
              <a:rPr lang="en-US" smtClean="0"/>
              <a:t> HT + </a:t>
            </a:r>
            <a:r>
              <a:rPr lang="en-US" smtClean="0">
                <a:solidFill>
                  <a:srgbClr val="3333FF"/>
                </a:solidFill>
              </a:rPr>
              <a:t>1.86</a:t>
            </a:r>
            <a:r>
              <a:rPr lang="en-US" smtClean="0"/>
              <a:t> RT + </a:t>
            </a:r>
            <a:r>
              <a:rPr lang="en-US" smtClean="0">
                <a:solidFill>
                  <a:srgbClr val="3333FF"/>
                </a:solidFill>
              </a:rPr>
              <a:t>2</a:t>
            </a:r>
            <a:r>
              <a:rPr lang="en-US" smtClean="0"/>
              <a:t> min = </a:t>
            </a:r>
            <a:r>
              <a:rPr lang="en-US" smtClean="0">
                <a:solidFill>
                  <a:srgbClr val="FF3300"/>
                </a:solidFill>
              </a:rPr>
              <a:t>6.30 CT</a:t>
            </a:r>
          </a:p>
          <a:p>
            <a:pPr lvl="1"/>
            <a:r>
              <a:rPr lang="en-US" smtClean="0"/>
              <a:t>Note:  round off cycle time 2 places after the decimal point.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7923">
                                            <p:txEl>
                                              <p:pRg st="0" end="0"/>
                                            </p:txEl>
                                          </p:spTgt>
                                        </p:tgtEl>
                                        <p:attrNameLst>
                                          <p:attrName>style.visibility</p:attrName>
                                        </p:attrNameLst>
                                      </p:cBhvr>
                                      <p:to>
                                        <p:strVal val="visible"/>
                                      </p:to>
                                    </p:set>
                                    <p:anim to="" calcmode="lin" valueType="num">
                                      <p:cBhvr>
                                        <p:cTn id="7" dur="1" fill="hold"/>
                                        <p:tgtEl>
                                          <p:spTgt spid="337923">
                                            <p:txEl>
                                              <p:pRg st="0" end="0"/>
                                            </p:txEl>
                                          </p:spTgt>
                                        </p:tgtEl>
                                        <p:attrNameLst>
                                          <p:attrName/>
                                        </p:attrNameLst>
                                      </p:cBhvr>
                                    </p:anim>
                                  </p:childTnLst>
                                  <p:subTnLst>
                                    <p:animClr clrSpc="rgb" dir="cw">
                                      <p:cBhvr override="childStyle">
                                        <p:cTn dur="1" fill="hold" display="0" masterRel="nextClick" afterEffect="1"/>
                                        <p:tgtEl>
                                          <p:spTgt spid="33792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7923">
                                            <p:txEl>
                                              <p:pRg st="1" end="1"/>
                                            </p:txEl>
                                          </p:spTgt>
                                        </p:tgtEl>
                                        <p:attrNameLst>
                                          <p:attrName>style.visibility</p:attrName>
                                        </p:attrNameLst>
                                      </p:cBhvr>
                                      <p:to>
                                        <p:strVal val="visible"/>
                                      </p:to>
                                    </p:set>
                                    <p:anim to="" calcmode="lin" valueType="num">
                                      <p:cBhvr>
                                        <p:cTn id="12" dur="1" fill="hold"/>
                                        <p:tgtEl>
                                          <p:spTgt spid="337923">
                                            <p:txEl>
                                              <p:pRg st="1" end="1"/>
                                            </p:txEl>
                                          </p:spTgt>
                                        </p:tgtEl>
                                        <p:attrNameLst>
                                          <p:attrName/>
                                        </p:attrNameLst>
                                      </p:cBhvr>
                                    </p:anim>
                                  </p:childTnLst>
                                  <p:subTnLst>
                                    <p:animClr clrSpc="rgb" dir="cw">
                                      <p:cBhvr override="childStyle">
                                        <p:cTn dur="1" fill="hold" display="0" masterRel="nextClick" afterEffect="1"/>
                                        <p:tgtEl>
                                          <p:spTgt spid="33792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7923">
                                            <p:txEl>
                                              <p:pRg st="2" end="2"/>
                                            </p:txEl>
                                          </p:spTgt>
                                        </p:tgtEl>
                                        <p:attrNameLst>
                                          <p:attrName>style.visibility</p:attrName>
                                        </p:attrNameLst>
                                      </p:cBhvr>
                                      <p:to>
                                        <p:strVal val="visible"/>
                                      </p:to>
                                    </p:set>
                                    <p:anim to="" calcmode="lin" valueType="num">
                                      <p:cBhvr>
                                        <p:cTn id="17" dur="1" fill="hold"/>
                                        <p:tgtEl>
                                          <p:spTgt spid="337923">
                                            <p:txEl>
                                              <p:pRg st="2" end="2"/>
                                            </p:txEl>
                                          </p:spTgt>
                                        </p:tgtEl>
                                        <p:attrNameLst>
                                          <p:attrName/>
                                        </p:attrNameLst>
                                      </p:cBhvr>
                                    </p:anim>
                                  </p:childTnLst>
                                  <p:subTnLst>
                                    <p:animClr clrSpc="rgb" dir="cw">
                                      <p:cBhvr override="childStyle">
                                        <p:cTn dur="1" fill="hold" display="0" masterRel="nextClick" afterEffect="1"/>
                                        <p:tgtEl>
                                          <p:spTgt spid="33792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7923">
                                            <p:txEl>
                                              <p:pRg st="3" end="3"/>
                                            </p:txEl>
                                          </p:spTgt>
                                        </p:tgtEl>
                                        <p:attrNameLst>
                                          <p:attrName>style.visibility</p:attrName>
                                        </p:attrNameLst>
                                      </p:cBhvr>
                                      <p:to>
                                        <p:strVal val="visible"/>
                                      </p:to>
                                    </p:set>
                                    <p:anim to="" calcmode="lin" valueType="num">
                                      <p:cBhvr>
                                        <p:cTn id="22" dur="1" fill="hold"/>
                                        <p:tgtEl>
                                          <p:spTgt spid="337923">
                                            <p:txEl>
                                              <p:pRg st="3" end="3"/>
                                            </p:txEl>
                                          </p:spTgt>
                                        </p:tgtEl>
                                        <p:attrNameLst>
                                          <p:attrName/>
                                        </p:attrNameLst>
                                      </p:cBhvr>
                                    </p:anim>
                                  </p:childTnLst>
                                  <p:subTnLst>
                                    <p:animClr clrSpc="rgb" dir="cw">
                                      <p:cBhvr override="childStyle">
                                        <p:cTn dur="1" fill="hold" display="0" masterRel="nextClick" afterEffect="1"/>
                                        <p:tgtEl>
                                          <p:spTgt spid="33792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7923">
                                            <p:txEl>
                                              <p:pRg st="4" end="4"/>
                                            </p:txEl>
                                          </p:spTgt>
                                        </p:tgtEl>
                                        <p:attrNameLst>
                                          <p:attrName>style.visibility</p:attrName>
                                        </p:attrNameLst>
                                      </p:cBhvr>
                                      <p:to>
                                        <p:strVal val="visible"/>
                                      </p:to>
                                    </p:set>
                                    <p:anim to="" calcmode="lin" valueType="num">
                                      <p:cBhvr>
                                        <p:cTn id="27" dur="1" fill="hold"/>
                                        <p:tgtEl>
                                          <p:spTgt spid="337923">
                                            <p:txEl>
                                              <p:pRg st="4" end="4"/>
                                            </p:txEl>
                                          </p:spTgt>
                                        </p:tgtEl>
                                        <p:attrNameLst>
                                          <p:attrName/>
                                        </p:attrNameLst>
                                      </p:cBhvr>
                                    </p:anim>
                                  </p:childTnLst>
                                  <p:subTnLst>
                                    <p:animClr clrSpc="rgb" dir="cw">
                                      <p:cBhvr override="childStyle">
                                        <p:cTn dur="1" fill="hold" display="0" masterRel="nextClick" afterEffect="1"/>
                                        <p:tgtEl>
                                          <p:spTgt spid="33792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7923">
                                            <p:txEl>
                                              <p:pRg st="5" end="5"/>
                                            </p:txEl>
                                          </p:spTgt>
                                        </p:tgtEl>
                                        <p:attrNameLst>
                                          <p:attrName>style.visibility</p:attrName>
                                        </p:attrNameLst>
                                      </p:cBhvr>
                                      <p:to>
                                        <p:strVal val="visible"/>
                                      </p:to>
                                    </p:set>
                                    <p:anim to="" calcmode="lin" valueType="num">
                                      <p:cBhvr>
                                        <p:cTn id="32" dur="1" fill="hold"/>
                                        <p:tgtEl>
                                          <p:spTgt spid="337923">
                                            <p:txEl>
                                              <p:pRg st="5" end="5"/>
                                            </p:txEl>
                                          </p:spTgt>
                                        </p:tgtEl>
                                        <p:attrNameLst>
                                          <p:attrName/>
                                        </p:attrNameLst>
                                      </p:cBhvr>
                                    </p:anim>
                                  </p:childTnLst>
                                  <p:subTnLst>
                                    <p:animClr clrSpc="rgb" dir="cw">
                                      <p:cBhvr override="childStyle">
                                        <p:cTn dur="1" fill="hold" display="0" masterRel="nextClick" afterEffect="1"/>
                                        <p:tgtEl>
                                          <p:spTgt spid="33792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7923">
                                            <p:txEl>
                                              <p:pRg st="6" end="6"/>
                                            </p:txEl>
                                          </p:spTgt>
                                        </p:tgtEl>
                                        <p:attrNameLst>
                                          <p:attrName>style.visibility</p:attrName>
                                        </p:attrNameLst>
                                      </p:cBhvr>
                                      <p:to>
                                        <p:strVal val="visible"/>
                                      </p:to>
                                    </p:set>
                                    <p:anim to="" calcmode="lin" valueType="num">
                                      <p:cBhvr>
                                        <p:cTn id="37" dur="1" fill="hold"/>
                                        <p:tgtEl>
                                          <p:spTgt spid="337923">
                                            <p:txEl>
                                              <p:pRg st="6" end="6"/>
                                            </p:txEl>
                                          </p:spTgt>
                                        </p:tgtEl>
                                        <p:attrNameLst>
                                          <p:attrName/>
                                        </p:attrNameLst>
                                      </p:cBhvr>
                                    </p:anim>
                                  </p:childTnLst>
                                  <p:subTnLst>
                                    <p:animClr clrSpc="rgb" dir="cw">
                                      <p:cBhvr override="childStyle">
                                        <p:cTn dur="1" fill="hold" display="0" masterRel="nextClick" afterEffect="1"/>
                                        <p:tgtEl>
                                          <p:spTgt spid="337923">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37923">
                                            <p:txEl>
                                              <p:pRg st="7" end="7"/>
                                            </p:txEl>
                                          </p:spTgt>
                                        </p:tgtEl>
                                        <p:attrNameLst>
                                          <p:attrName>style.visibility</p:attrName>
                                        </p:attrNameLst>
                                      </p:cBhvr>
                                      <p:to>
                                        <p:strVal val="visible"/>
                                      </p:to>
                                    </p:set>
                                    <p:anim to="" calcmode="lin" valueType="num">
                                      <p:cBhvr>
                                        <p:cTn id="42" dur="1" fill="hold"/>
                                        <p:tgtEl>
                                          <p:spTgt spid="337923">
                                            <p:txEl>
                                              <p:pRg st="7" end="7"/>
                                            </p:txEl>
                                          </p:spTgt>
                                        </p:tgtEl>
                                        <p:attrNameLst>
                                          <p:attrName/>
                                        </p:attrNameLst>
                                      </p:cBhvr>
                                    </p:anim>
                                  </p:childTnLst>
                                  <p:subTnLst>
                                    <p:animClr clrSpc="rgb" dir="cw">
                                      <p:cBhvr override="childStyle">
                                        <p:cTn dur="1" fill="hold" display="0" masterRel="nextClick" afterEffect="1"/>
                                        <p:tgtEl>
                                          <p:spTgt spid="337923">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337923">
                                            <p:txEl>
                                              <p:pRg st="8" end="8"/>
                                            </p:txEl>
                                          </p:spTgt>
                                        </p:tgtEl>
                                        <p:attrNameLst>
                                          <p:attrName>style.visibility</p:attrName>
                                        </p:attrNameLst>
                                      </p:cBhvr>
                                      <p:to>
                                        <p:strVal val="visible"/>
                                      </p:to>
                                    </p:set>
                                    <p:anim to="" calcmode="lin" valueType="num">
                                      <p:cBhvr>
                                        <p:cTn id="47" dur="1" fill="hold"/>
                                        <p:tgtEl>
                                          <p:spTgt spid="337923">
                                            <p:txEl>
                                              <p:pRg st="8" end="8"/>
                                            </p:txEl>
                                          </p:spTgt>
                                        </p:tgtEl>
                                        <p:attrNameLst>
                                          <p:attrName/>
                                        </p:attrNameLst>
                                      </p:cBhvr>
                                    </p:anim>
                                  </p:childTnLst>
                                  <p:subTnLst>
                                    <p:animClr clrSpc="rgb" dir="cw">
                                      <p:cBhvr override="childStyle">
                                        <p:cTn dur="1" fill="hold" display="0" masterRel="nextClick" afterEffect="1"/>
                                        <p:tgtEl>
                                          <p:spTgt spid="33792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bldLvl="2" autoUpdateAnimBg="0"/>
    </p:bld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smtClean="0"/>
              <a:t>Production Estimation</a:t>
            </a:r>
          </a:p>
        </p:txBody>
      </p:sp>
      <p:sp>
        <p:nvSpPr>
          <p:cNvPr id="336899" name="Rectangle 3"/>
          <p:cNvSpPr>
            <a:spLocks noGrp="1" noChangeArrowheads="1"/>
          </p:cNvSpPr>
          <p:nvPr>
            <p:ph type="body" idx="1"/>
          </p:nvPr>
        </p:nvSpPr>
        <p:spPr>
          <a:xfrm>
            <a:off x="838200" y="1600200"/>
            <a:ext cx="8305800" cy="5257800"/>
          </a:xfrm>
        </p:spPr>
        <p:txBody>
          <a:bodyPr/>
          <a:lstStyle/>
          <a:p>
            <a:r>
              <a:rPr lang="en-US" sz="2800" smtClean="0"/>
              <a:t>Step #7:  </a:t>
            </a:r>
            <a:r>
              <a:rPr lang="en-US" sz="2800" b="1" i="1" smtClean="0"/>
              <a:t>Trips Per Hour</a:t>
            </a:r>
            <a:endParaRPr lang="en-US" b="1" i="1" smtClean="0"/>
          </a:p>
          <a:p>
            <a:pPr lvl="1"/>
            <a:r>
              <a:rPr lang="en-US" sz="2400" smtClean="0"/>
              <a:t>To determine trips per hour (TPH), divide the working minutes per hour by the cycle time.</a:t>
            </a:r>
          </a:p>
          <a:p>
            <a:pPr lvl="1">
              <a:buFontTx/>
              <a:buChar char=" "/>
            </a:pPr>
            <a:r>
              <a:rPr lang="en-US" sz="2400" u="sng" smtClean="0"/>
              <a:t>Working Min./Hr</a:t>
            </a:r>
            <a:endParaRPr lang="en-US" sz="2400" smtClean="0"/>
          </a:p>
          <a:p>
            <a:pPr lvl="1">
              <a:buFontTx/>
              <a:buChar char=" "/>
            </a:pPr>
            <a:r>
              <a:rPr lang="en-US" sz="2400" smtClean="0"/>
              <a:t>  Cycle Time           =  </a:t>
            </a:r>
            <a:r>
              <a:rPr lang="en-US" sz="2400" smtClean="0">
                <a:solidFill>
                  <a:srgbClr val="FF3300"/>
                </a:solidFill>
              </a:rPr>
              <a:t>Trips/Hr (TPH)</a:t>
            </a:r>
            <a:endParaRPr lang="en-US" smtClean="0">
              <a:solidFill>
                <a:srgbClr val="FF3300"/>
              </a:solidFill>
            </a:endParaRPr>
          </a:p>
          <a:p>
            <a:pPr>
              <a:buClr>
                <a:schemeClr val="tx1"/>
              </a:buClr>
            </a:pPr>
            <a:r>
              <a:rPr lang="en-US" sz="2800" smtClean="0"/>
              <a:t>Example:</a:t>
            </a:r>
            <a:endParaRPr lang="en-US" smtClean="0"/>
          </a:p>
          <a:p>
            <a:pPr lvl="1">
              <a:buClr>
                <a:schemeClr val="tx1"/>
              </a:buClr>
            </a:pPr>
            <a:r>
              <a:rPr lang="en-US" sz="2400" smtClean="0"/>
              <a:t>How many trips per hour can a dump truck make during a 60 min. work hour and a cycle time of 6.30 min/trip?</a:t>
            </a:r>
          </a:p>
          <a:p>
            <a:pPr lvl="1">
              <a:buClr>
                <a:schemeClr val="tx1"/>
              </a:buClr>
              <a:buFontTx/>
              <a:buChar char=" "/>
            </a:pPr>
            <a:r>
              <a:rPr lang="en-US" sz="2400" u="sng" smtClean="0"/>
              <a:t>60 min/hr</a:t>
            </a:r>
          </a:p>
          <a:p>
            <a:pPr lvl="1">
              <a:buClr>
                <a:schemeClr val="tx1"/>
              </a:buClr>
              <a:buFontTx/>
              <a:buChar char=" "/>
            </a:pPr>
            <a:r>
              <a:rPr lang="en-US" sz="2400" smtClean="0"/>
              <a:t>6.30 CT     =  </a:t>
            </a:r>
            <a:r>
              <a:rPr lang="en-US" sz="2400" smtClean="0">
                <a:solidFill>
                  <a:srgbClr val="FF3300"/>
                </a:solidFill>
              </a:rPr>
              <a:t>9.52 TPH</a:t>
            </a:r>
          </a:p>
          <a:p>
            <a:pPr lvl="1">
              <a:buClr>
                <a:schemeClr val="tx1"/>
              </a:buClr>
            </a:pPr>
            <a:r>
              <a:rPr lang="en-US" sz="2400" smtClean="0"/>
              <a:t>Note:  Never round off TPH</a:t>
            </a:r>
            <a:endParaRPr lang="en-US" sz="2400" smtClean="0">
              <a:solidFill>
                <a:srgbClr val="FF33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6899">
                                            <p:txEl>
                                              <p:pRg st="0" end="0"/>
                                            </p:txEl>
                                          </p:spTgt>
                                        </p:tgtEl>
                                        <p:attrNameLst>
                                          <p:attrName>style.visibility</p:attrName>
                                        </p:attrNameLst>
                                      </p:cBhvr>
                                      <p:to>
                                        <p:strVal val="visible"/>
                                      </p:to>
                                    </p:set>
                                    <p:anim to="" calcmode="lin" valueType="num">
                                      <p:cBhvr>
                                        <p:cTn id="7" dur="1" fill="hold"/>
                                        <p:tgtEl>
                                          <p:spTgt spid="336899">
                                            <p:txEl>
                                              <p:pRg st="0" end="0"/>
                                            </p:txEl>
                                          </p:spTgt>
                                        </p:tgtEl>
                                        <p:attrNameLst>
                                          <p:attrName/>
                                        </p:attrNameLst>
                                      </p:cBhvr>
                                    </p:anim>
                                  </p:childTnLst>
                                  <p:subTnLst>
                                    <p:animClr clrSpc="rgb" dir="cw">
                                      <p:cBhvr override="childStyle">
                                        <p:cTn dur="1" fill="hold" display="0" masterRel="nextClick" afterEffect="1"/>
                                        <p:tgtEl>
                                          <p:spTgt spid="336899">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6899">
                                            <p:txEl>
                                              <p:pRg st="1" end="1"/>
                                            </p:txEl>
                                          </p:spTgt>
                                        </p:tgtEl>
                                        <p:attrNameLst>
                                          <p:attrName>style.visibility</p:attrName>
                                        </p:attrNameLst>
                                      </p:cBhvr>
                                      <p:to>
                                        <p:strVal val="visible"/>
                                      </p:to>
                                    </p:set>
                                    <p:anim to="" calcmode="lin" valueType="num">
                                      <p:cBhvr>
                                        <p:cTn id="12" dur="1" fill="hold"/>
                                        <p:tgtEl>
                                          <p:spTgt spid="336899">
                                            <p:txEl>
                                              <p:pRg st="1" end="1"/>
                                            </p:txEl>
                                          </p:spTgt>
                                        </p:tgtEl>
                                        <p:attrNameLst>
                                          <p:attrName/>
                                        </p:attrNameLst>
                                      </p:cBhvr>
                                    </p:anim>
                                  </p:childTnLst>
                                  <p:subTnLst>
                                    <p:animClr clrSpc="rgb" dir="cw">
                                      <p:cBhvr override="childStyle">
                                        <p:cTn dur="1" fill="hold" display="0" masterRel="nextClick" afterEffect="1"/>
                                        <p:tgtEl>
                                          <p:spTgt spid="336899">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6899">
                                            <p:txEl>
                                              <p:pRg st="2" end="2"/>
                                            </p:txEl>
                                          </p:spTgt>
                                        </p:tgtEl>
                                        <p:attrNameLst>
                                          <p:attrName>style.visibility</p:attrName>
                                        </p:attrNameLst>
                                      </p:cBhvr>
                                      <p:to>
                                        <p:strVal val="visible"/>
                                      </p:to>
                                    </p:set>
                                    <p:anim to="" calcmode="lin" valueType="num">
                                      <p:cBhvr>
                                        <p:cTn id="17" dur="1" fill="hold"/>
                                        <p:tgtEl>
                                          <p:spTgt spid="336899">
                                            <p:txEl>
                                              <p:pRg st="2" end="2"/>
                                            </p:txEl>
                                          </p:spTgt>
                                        </p:tgtEl>
                                        <p:attrNameLst>
                                          <p:attrName/>
                                        </p:attrNameLst>
                                      </p:cBhvr>
                                    </p:anim>
                                  </p:childTnLst>
                                  <p:subTnLst>
                                    <p:animClr clrSpc="rgb" dir="cw">
                                      <p:cBhvr override="childStyle">
                                        <p:cTn dur="1" fill="hold" display="0" masterRel="nextClick" afterEffect="1"/>
                                        <p:tgtEl>
                                          <p:spTgt spid="336899">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6899">
                                            <p:txEl>
                                              <p:pRg st="3" end="3"/>
                                            </p:txEl>
                                          </p:spTgt>
                                        </p:tgtEl>
                                        <p:attrNameLst>
                                          <p:attrName>style.visibility</p:attrName>
                                        </p:attrNameLst>
                                      </p:cBhvr>
                                      <p:to>
                                        <p:strVal val="visible"/>
                                      </p:to>
                                    </p:set>
                                    <p:anim to="" calcmode="lin" valueType="num">
                                      <p:cBhvr>
                                        <p:cTn id="22" dur="1" fill="hold"/>
                                        <p:tgtEl>
                                          <p:spTgt spid="336899">
                                            <p:txEl>
                                              <p:pRg st="3" end="3"/>
                                            </p:txEl>
                                          </p:spTgt>
                                        </p:tgtEl>
                                        <p:attrNameLst>
                                          <p:attrName/>
                                        </p:attrNameLst>
                                      </p:cBhvr>
                                    </p:anim>
                                  </p:childTnLst>
                                  <p:subTnLst>
                                    <p:animClr clrSpc="rgb" dir="cw">
                                      <p:cBhvr override="childStyle">
                                        <p:cTn dur="1" fill="hold" display="0" masterRel="nextClick" afterEffect="1"/>
                                        <p:tgtEl>
                                          <p:spTgt spid="336899">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6899">
                                            <p:txEl>
                                              <p:pRg st="4" end="4"/>
                                            </p:txEl>
                                          </p:spTgt>
                                        </p:tgtEl>
                                        <p:attrNameLst>
                                          <p:attrName>style.visibility</p:attrName>
                                        </p:attrNameLst>
                                      </p:cBhvr>
                                      <p:to>
                                        <p:strVal val="visible"/>
                                      </p:to>
                                    </p:set>
                                    <p:anim to="" calcmode="lin" valueType="num">
                                      <p:cBhvr>
                                        <p:cTn id="27" dur="1" fill="hold"/>
                                        <p:tgtEl>
                                          <p:spTgt spid="336899">
                                            <p:txEl>
                                              <p:pRg st="4" end="4"/>
                                            </p:txEl>
                                          </p:spTgt>
                                        </p:tgtEl>
                                        <p:attrNameLst>
                                          <p:attrName/>
                                        </p:attrNameLst>
                                      </p:cBhvr>
                                    </p:anim>
                                  </p:childTnLst>
                                  <p:subTnLst>
                                    <p:animClr clrSpc="rgb" dir="cw">
                                      <p:cBhvr override="childStyle">
                                        <p:cTn dur="1" fill="hold" display="0" masterRel="nextClick" afterEffect="1"/>
                                        <p:tgtEl>
                                          <p:spTgt spid="336899">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6899">
                                            <p:txEl>
                                              <p:pRg st="5" end="5"/>
                                            </p:txEl>
                                          </p:spTgt>
                                        </p:tgtEl>
                                        <p:attrNameLst>
                                          <p:attrName>style.visibility</p:attrName>
                                        </p:attrNameLst>
                                      </p:cBhvr>
                                      <p:to>
                                        <p:strVal val="visible"/>
                                      </p:to>
                                    </p:set>
                                    <p:anim to="" calcmode="lin" valueType="num">
                                      <p:cBhvr>
                                        <p:cTn id="32" dur="1" fill="hold"/>
                                        <p:tgtEl>
                                          <p:spTgt spid="336899">
                                            <p:txEl>
                                              <p:pRg st="5" end="5"/>
                                            </p:txEl>
                                          </p:spTgt>
                                        </p:tgtEl>
                                        <p:attrNameLst>
                                          <p:attrName/>
                                        </p:attrNameLst>
                                      </p:cBhvr>
                                    </p:anim>
                                  </p:childTnLst>
                                  <p:subTnLst>
                                    <p:animClr clrSpc="rgb" dir="cw">
                                      <p:cBhvr override="childStyle">
                                        <p:cTn dur="1" fill="hold" display="0" masterRel="nextClick" afterEffect="1"/>
                                        <p:tgtEl>
                                          <p:spTgt spid="336899">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6899">
                                            <p:txEl>
                                              <p:pRg st="6" end="6"/>
                                            </p:txEl>
                                          </p:spTgt>
                                        </p:tgtEl>
                                        <p:attrNameLst>
                                          <p:attrName>style.visibility</p:attrName>
                                        </p:attrNameLst>
                                      </p:cBhvr>
                                      <p:to>
                                        <p:strVal val="visible"/>
                                      </p:to>
                                    </p:set>
                                    <p:anim to="" calcmode="lin" valueType="num">
                                      <p:cBhvr>
                                        <p:cTn id="37" dur="1" fill="hold"/>
                                        <p:tgtEl>
                                          <p:spTgt spid="336899">
                                            <p:txEl>
                                              <p:pRg st="6" end="6"/>
                                            </p:txEl>
                                          </p:spTgt>
                                        </p:tgtEl>
                                        <p:attrNameLst>
                                          <p:attrName/>
                                        </p:attrNameLst>
                                      </p:cBhvr>
                                    </p:anim>
                                  </p:childTnLst>
                                  <p:subTnLst>
                                    <p:animClr clrSpc="rgb" dir="cw">
                                      <p:cBhvr override="childStyle">
                                        <p:cTn dur="1" fill="hold" display="0" masterRel="nextClick" afterEffect="1"/>
                                        <p:tgtEl>
                                          <p:spTgt spid="336899">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36899">
                                            <p:txEl>
                                              <p:pRg st="7" end="7"/>
                                            </p:txEl>
                                          </p:spTgt>
                                        </p:tgtEl>
                                        <p:attrNameLst>
                                          <p:attrName>style.visibility</p:attrName>
                                        </p:attrNameLst>
                                      </p:cBhvr>
                                      <p:to>
                                        <p:strVal val="visible"/>
                                      </p:to>
                                    </p:set>
                                    <p:anim to="" calcmode="lin" valueType="num">
                                      <p:cBhvr>
                                        <p:cTn id="42" dur="1" fill="hold"/>
                                        <p:tgtEl>
                                          <p:spTgt spid="336899">
                                            <p:txEl>
                                              <p:pRg st="7" end="7"/>
                                            </p:txEl>
                                          </p:spTgt>
                                        </p:tgtEl>
                                        <p:attrNameLst>
                                          <p:attrName/>
                                        </p:attrNameLst>
                                      </p:cBhvr>
                                    </p:anim>
                                  </p:childTnLst>
                                  <p:subTnLst>
                                    <p:animClr clrSpc="rgb" dir="cw">
                                      <p:cBhvr override="childStyle">
                                        <p:cTn dur="1" fill="hold" display="0" masterRel="nextClick" afterEffect="1"/>
                                        <p:tgtEl>
                                          <p:spTgt spid="336899">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336899">
                                            <p:txEl>
                                              <p:pRg st="8" end="8"/>
                                            </p:txEl>
                                          </p:spTgt>
                                        </p:tgtEl>
                                        <p:attrNameLst>
                                          <p:attrName>style.visibility</p:attrName>
                                        </p:attrNameLst>
                                      </p:cBhvr>
                                      <p:to>
                                        <p:strVal val="visible"/>
                                      </p:to>
                                    </p:set>
                                    <p:anim to="" calcmode="lin" valueType="num">
                                      <p:cBhvr>
                                        <p:cTn id="47" dur="1" fill="hold"/>
                                        <p:tgtEl>
                                          <p:spTgt spid="336899">
                                            <p:txEl>
                                              <p:pRg st="8" end="8"/>
                                            </p:txEl>
                                          </p:spTgt>
                                        </p:tgtEl>
                                        <p:attrNameLst>
                                          <p:attrName/>
                                        </p:attrNameLst>
                                      </p:cBhvr>
                                    </p:anim>
                                  </p:childTnLst>
                                  <p:subTnLst>
                                    <p:animClr clrSpc="rgb" dir="cw">
                                      <p:cBhvr override="childStyle">
                                        <p:cTn dur="1" fill="hold" display="0" masterRel="nextClick" afterEffect="1"/>
                                        <p:tgtEl>
                                          <p:spTgt spid="336899">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bldLvl="2" autoUpdateAnimBg="0"/>
    </p:bldLst>
  </p:timing>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371600" y="0"/>
            <a:ext cx="7772400" cy="838200"/>
          </a:xfrm>
        </p:spPr>
        <p:txBody>
          <a:bodyPr/>
          <a:lstStyle/>
          <a:p>
            <a:r>
              <a:rPr lang="en-US" smtClean="0"/>
              <a:t>Production Estimation</a:t>
            </a:r>
          </a:p>
        </p:txBody>
      </p:sp>
      <p:sp>
        <p:nvSpPr>
          <p:cNvPr id="339971" name="Rectangle 3"/>
          <p:cNvSpPr>
            <a:spLocks noGrp="1" noChangeArrowheads="1"/>
          </p:cNvSpPr>
          <p:nvPr>
            <p:ph type="body" idx="1"/>
          </p:nvPr>
        </p:nvSpPr>
        <p:spPr>
          <a:xfrm>
            <a:off x="838200" y="914400"/>
            <a:ext cx="8305800" cy="5410200"/>
          </a:xfrm>
        </p:spPr>
        <p:txBody>
          <a:bodyPr/>
          <a:lstStyle/>
          <a:p>
            <a:r>
              <a:rPr lang="en-US" sz="2800" dirty="0" smtClean="0"/>
              <a:t>Step #8:  </a:t>
            </a:r>
            <a:r>
              <a:rPr lang="en-US" sz="2800" b="1" i="1" dirty="0" smtClean="0"/>
              <a:t>Hourly Production Rate</a:t>
            </a:r>
            <a:endParaRPr lang="en-US" dirty="0" smtClean="0"/>
          </a:p>
          <a:p>
            <a:pPr lvl="1"/>
            <a:r>
              <a:rPr lang="en-US" sz="2400" dirty="0" smtClean="0"/>
              <a:t>To determine the hourly production rate you must know the size of the load (in LCY), the number of trips per hour, and the efficiency of the operator and equipment (Table #7-2 this is the same table used in scraper production).</a:t>
            </a:r>
            <a:r>
              <a:rPr lang="en-US" dirty="0" smtClean="0"/>
              <a:t> </a:t>
            </a:r>
          </a:p>
          <a:p>
            <a:pPr lvl="1">
              <a:buFontTx/>
              <a:buChar char=" "/>
            </a:pPr>
            <a:r>
              <a:rPr lang="en-US" dirty="0" smtClean="0"/>
              <a:t>TPH x ALS x Efficiency Factor = LCYPH</a:t>
            </a:r>
          </a:p>
          <a:p>
            <a:r>
              <a:rPr lang="en-US" sz="2800" dirty="0" smtClean="0"/>
              <a:t>Example:</a:t>
            </a:r>
            <a:endParaRPr lang="en-US" dirty="0" smtClean="0"/>
          </a:p>
          <a:p>
            <a:pPr lvl="1"/>
            <a:r>
              <a:rPr lang="en-US" sz="2400" dirty="0" smtClean="0"/>
              <a:t>What is the hourly production rate of a dump truck with an average operator, working a day shift, making 9.52 TPH, with a load of 7.5 LCY?</a:t>
            </a:r>
          </a:p>
          <a:p>
            <a:pPr lvl="1">
              <a:buFontTx/>
              <a:buChar char=" "/>
            </a:pPr>
            <a:r>
              <a:rPr lang="en-US" sz="2400" dirty="0" smtClean="0"/>
              <a:t>9.52 TPH x 7.5 ALS x .60 Eff. Fact. </a:t>
            </a:r>
            <a:r>
              <a:rPr lang="en-US" sz="2400" smtClean="0"/>
              <a:t>= 42.84 or </a:t>
            </a:r>
          </a:p>
          <a:p>
            <a:pPr lvl="1">
              <a:buFontTx/>
              <a:buChar char=" "/>
            </a:pPr>
            <a:r>
              <a:rPr lang="en-US" sz="2400" dirty="0" smtClean="0"/>
              <a:t> 							 </a:t>
            </a:r>
            <a:r>
              <a:rPr lang="en-US" sz="2400" dirty="0" smtClean="0">
                <a:solidFill>
                  <a:srgbClr val="FF3300"/>
                </a:solidFill>
              </a:rPr>
              <a:t>42</a:t>
            </a:r>
            <a:r>
              <a:rPr lang="en-US" sz="2200" dirty="0" smtClean="0">
                <a:solidFill>
                  <a:srgbClr val="FF3300"/>
                </a:solidFill>
              </a:rPr>
              <a:t>   </a:t>
            </a:r>
            <a:r>
              <a:rPr lang="en-US" sz="2400" dirty="0" smtClean="0">
                <a:solidFill>
                  <a:srgbClr val="FF3300"/>
                </a:solidFill>
              </a:rPr>
              <a:t>LCYPH</a:t>
            </a:r>
            <a:endParaRPr lang="en-US" sz="24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9971">
                                            <p:txEl>
                                              <p:pRg st="0" end="0"/>
                                            </p:txEl>
                                          </p:spTgt>
                                        </p:tgtEl>
                                        <p:attrNameLst>
                                          <p:attrName>style.visibility</p:attrName>
                                        </p:attrNameLst>
                                      </p:cBhvr>
                                      <p:to>
                                        <p:strVal val="visible"/>
                                      </p:to>
                                    </p:set>
                                    <p:anim to="" calcmode="lin" valueType="num">
                                      <p:cBhvr>
                                        <p:cTn id="7" dur="1" fill="hold"/>
                                        <p:tgtEl>
                                          <p:spTgt spid="339971">
                                            <p:txEl>
                                              <p:pRg st="0" end="0"/>
                                            </p:txEl>
                                          </p:spTgt>
                                        </p:tgtEl>
                                        <p:attrNameLst>
                                          <p:attrName/>
                                        </p:attrNameLst>
                                      </p:cBhvr>
                                    </p:anim>
                                  </p:childTnLst>
                                  <p:subTnLst>
                                    <p:animClr clrSpc="rgb" dir="cw">
                                      <p:cBhvr override="childStyle">
                                        <p:cTn dur="1" fill="hold" display="0" masterRel="nextClick" afterEffect="1"/>
                                        <p:tgtEl>
                                          <p:spTgt spid="33997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39971">
                                            <p:txEl>
                                              <p:pRg st="1" end="1"/>
                                            </p:txEl>
                                          </p:spTgt>
                                        </p:tgtEl>
                                        <p:attrNameLst>
                                          <p:attrName>style.visibility</p:attrName>
                                        </p:attrNameLst>
                                      </p:cBhvr>
                                      <p:to>
                                        <p:strVal val="visible"/>
                                      </p:to>
                                    </p:set>
                                    <p:anim to="" calcmode="lin" valueType="num">
                                      <p:cBhvr>
                                        <p:cTn id="12" dur="1" fill="hold"/>
                                        <p:tgtEl>
                                          <p:spTgt spid="339971">
                                            <p:txEl>
                                              <p:pRg st="1" end="1"/>
                                            </p:txEl>
                                          </p:spTgt>
                                        </p:tgtEl>
                                        <p:attrNameLst>
                                          <p:attrName/>
                                        </p:attrNameLst>
                                      </p:cBhvr>
                                    </p:anim>
                                  </p:childTnLst>
                                  <p:subTnLst>
                                    <p:animClr clrSpc="rgb" dir="cw">
                                      <p:cBhvr override="childStyle">
                                        <p:cTn dur="1" fill="hold" display="0" masterRel="nextClick" afterEffect="1"/>
                                        <p:tgtEl>
                                          <p:spTgt spid="33997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39971">
                                            <p:txEl>
                                              <p:pRg st="2" end="2"/>
                                            </p:txEl>
                                          </p:spTgt>
                                        </p:tgtEl>
                                        <p:attrNameLst>
                                          <p:attrName>style.visibility</p:attrName>
                                        </p:attrNameLst>
                                      </p:cBhvr>
                                      <p:to>
                                        <p:strVal val="visible"/>
                                      </p:to>
                                    </p:set>
                                    <p:anim to="" calcmode="lin" valueType="num">
                                      <p:cBhvr>
                                        <p:cTn id="17" dur="1" fill="hold"/>
                                        <p:tgtEl>
                                          <p:spTgt spid="339971">
                                            <p:txEl>
                                              <p:pRg st="2" end="2"/>
                                            </p:txEl>
                                          </p:spTgt>
                                        </p:tgtEl>
                                        <p:attrNameLst>
                                          <p:attrName/>
                                        </p:attrNameLst>
                                      </p:cBhvr>
                                    </p:anim>
                                  </p:childTnLst>
                                  <p:subTnLst>
                                    <p:animClr clrSpc="rgb" dir="cw">
                                      <p:cBhvr override="childStyle">
                                        <p:cTn dur="1" fill="hold" display="0" masterRel="nextClick" afterEffect="1"/>
                                        <p:tgtEl>
                                          <p:spTgt spid="33997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39971">
                                            <p:txEl>
                                              <p:pRg st="3" end="3"/>
                                            </p:txEl>
                                          </p:spTgt>
                                        </p:tgtEl>
                                        <p:attrNameLst>
                                          <p:attrName>style.visibility</p:attrName>
                                        </p:attrNameLst>
                                      </p:cBhvr>
                                      <p:to>
                                        <p:strVal val="visible"/>
                                      </p:to>
                                    </p:set>
                                    <p:anim to="" calcmode="lin" valueType="num">
                                      <p:cBhvr>
                                        <p:cTn id="22" dur="1" fill="hold"/>
                                        <p:tgtEl>
                                          <p:spTgt spid="339971">
                                            <p:txEl>
                                              <p:pRg st="3" end="3"/>
                                            </p:txEl>
                                          </p:spTgt>
                                        </p:tgtEl>
                                        <p:attrNameLst>
                                          <p:attrName/>
                                        </p:attrNameLst>
                                      </p:cBhvr>
                                    </p:anim>
                                  </p:childTnLst>
                                  <p:subTnLst>
                                    <p:animClr clrSpc="rgb" dir="cw">
                                      <p:cBhvr override="childStyle">
                                        <p:cTn dur="1" fill="hold" display="0" masterRel="nextClick" afterEffect="1"/>
                                        <p:tgtEl>
                                          <p:spTgt spid="33997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39971">
                                            <p:txEl>
                                              <p:pRg st="4" end="4"/>
                                            </p:txEl>
                                          </p:spTgt>
                                        </p:tgtEl>
                                        <p:attrNameLst>
                                          <p:attrName>style.visibility</p:attrName>
                                        </p:attrNameLst>
                                      </p:cBhvr>
                                      <p:to>
                                        <p:strVal val="visible"/>
                                      </p:to>
                                    </p:set>
                                    <p:anim to="" calcmode="lin" valueType="num">
                                      <p:cBhvr>
                                        <p:cTn id="27" dur="1" fill="hold"/>
                                        <p:tgtEl>
                                          <p:spTgt spid="339971">
                                            <p:txEl>
                                              <p:pRg st="4" end="4"/>
                                            </p:txEl>
                                          </p:spTgt>
                                        </p:tgtEl>
                                        <p:attrNameLst>
                                          <p:attrName/>
                                        </p:attrNameLst>
                                      </p:cBhvr>
                                    </p:anim>
                                  </p:childTnLst>
                                  <p:subTnLst>
                                    <p:animClr clrSpc="rgb" dir="cw">
                                      <p:cBhvr override="childStyle">
                                        <p:cTn dur="1" fill="hold" display="0" masterRel="nextClick" afterEffect="1"/>
                                        <p:tgtEl>
                                          <p:spTgt spid="33997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39971">
                                            <p:txEl>
                                              <p:pRg st="5" end="5"/>
                                            </p:txEl>
                                          </p:spTgt>
                                        </p:tgtEl>
                                        <p:attrNameLst>
                                          <p:attrName>style.visibility</p:attrName>
                                        </p:attrNameLst>
                                      </p:cBhvr>
                                      <p:to>
                                        <p:strVal val="visible"/>
                                      </p:to>
                                    </p:set>
                                    <p:anim to="" calcmode="lin" valueType="num">
                                      <p:cBhvr>
                                        <p:cTn id="32" dur="1" fill="hold"/>
                                        <p:tgtEl>
                                          <p:spTgt spid="339971">
                                            <p:txEl>
                                              <p:pRg st="5" end="5"/>
                                            </p:txEl>
                                          </p:spTgt>
                                        </p:tgtEl>
                                        <p:attrNameLst>
                                          <p:attrName/>
                                        </p:attrNameLst>
                                      </p:cBhvr>
                                    </p:anim>
                                  </p:childTnLst>
                                  <p:subTnLst>
                                    <p:animClr clrSpc="rgb" dir="cw">
                                      <p:cBhvr override="childStyle">
                                        <p:cTn dur="1" fill="hold" display="0" masterRel="nextClick" afterEffect="1"/>
                                        <p:tgtEl>
                                          <p:spTgt spid="33997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39971">
                                            <p:txEl>
                                              <p:pRg st="6" end="6"/>
                                            </p:txEl>
                                          </p:spTgt>
                                        </p:tgtEl>
                                        <p:attrNameLst>
                                          <p:attrName>style.visibility</p:attrName>
                                        </p:attrNameLst>
                                      </p:cBhvr>
                                      <p:to>
                                        <p:strVal val="visible"/>
                                      </p:to>
                                    </p:set>
                                    <p:anim to="" calcmode="lin" valueType="num">
                                      <p:cBhvr>
                                        <p:cTn id="37" dur="1" fill="hold"/>
                                        <p:tgtEl>
                                          <p:spTgt spid="339971">
                                            <p:txEl>
                                              <p:pRg st="6" end="6"/>
                                            </p:txEl>
                                          </p:spTgt>
                                        </p:tgtEl>
                                        <p:attrNameLst>
                                          <p:attrName/>
                                        </p:attrNameLst>
                                      </p:cBhvr>
                                    </p:anim>
                                  </p:childTnLst>
                                  <p:subTnLst>
                                    <p:animClr clrSpc="rgb" dir="cw">
                                      <p:cBhvr override="childStyle">
                                        <p:cTn dur="1" fill="hold" display="0" masterRel="nextClick" afterEffect="1"/>
                                        <p:tgtEl>
                                          <p:spTgt spid="339971">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Solution</a:t>
            </a:r>
          </a:p>
        </p:txBody>
      </p:sp>
      <p:sp>
        <p:nvSpPr>
          <p:cNvPr id="51203" name="Rectangle 3"/>
          <p:cNvSpPr>
            <a:spLocks noGrp="1" noChangeArrowheads="1"/>
          </p:cNvSpPr>
          <p:nvPr>
            <p:ph type="body" idx="1"/>
          </p:nvPr>
        </p:nvSpPr>
        <p:spPr>
          <a:xfrm>
            <a:off x="1143000" y="2514600"/>
            <a:ext cx="7772400" cy="2819400"/>
          </a:xfrm>
        </p:spPr>
        <p:txBody>
          <a:bodyPr/>
          <a:lstStyle/>
          <a:p>
            <a:pPr>
              <a:buFont typeface="Monotype Sorts" pitchFamily="2" charset="2"/>
              <a:buNone/>
            </a:pPr>
            <a:r>
              <a:rPr lang="en-US" smtClean="0"/>
              <a:t>150 LCYPH x 5 Hrs/day  =  </a:t>
            </a:r>
            <a:r>
              <a:rPr lang="en-US" smtClean="0">
                <a:solidFill>
                  <a:srgbClr val="FF3300"/>
                </a:solidFill>
              </a:rPr>
              <a:t>750 LCYPD</a:t>
            </a:r>
            <a:endParaRPr lang="en-US" smtClean="0"/>
          </a:p>
          <a:p>
            <a:pPr>
              <a:buFont typeface="Monotype Sorts" pitchFamily="2" charset="2"/>
              <a:buNone/>
            </a:pPr>
            <a:endParaRPr lang="en-US" smtClean="0"/>
          </a:p>
          <a:p>
            <a:pPr>
              <a:buFont typeface="Monotype Sorts" pitchFamily="2" charset="2"/>
              <a:buNone/>
            </a:pPr>
            <a:r>
              <a:rPr lang="en-US" smtClean="0"/>
              <a:t>17,000 Req LCY </a:t>
            </a:r>
            <a:r>
              <a:rPr lang="en-US" sz="2800" smtClean="0">
                <a:cs typeface="Arial" charset="0"/>
                <a:sym typeface="Math B" pitchFamily="2" charset="2"/>
              </a:rPr>
              <a:t>÷</a:t>
            </a:r>
            <a:r>
              <a:rPr lang="en-US" sz="2800" smtClean="0">
                <a:sym typeface="Math B" pitchFamily="2" charset="2"/>
              </a:rPr>
              <a:t> </a:t>
            </a:r>
            <a:r>
              <a:rPr lang="en-US" smtClean="0">
                <a:sym typeface="Math B" pitchFamily="2" charset="2"/>
              </a:rPr>
              <a:t>750 LCYPD = </a:t>
            </a:r>
          </a:p>
          <a:p>
            <a:pPr>
              <a:buFont typeface="Monotype Sorts" pitchFamily="2" charset="2"/>
              <a:buNone/>
            </a:pPr>
            <a:r>
              <a:rPr lang="en-US" smtClean="0">
                <a:sym typeface="Math B" pitchFamily="2" charset="2"/>
              </a:rPr>
              <a:t>             22.67 or </a:t>
            </a:r>
            <a:r>
              <a:rPr lang="en-US" smtClean="0">
                <a:solidFill>
                  <a:srgbClr val="FF3300"/>
                </a:solidFill>
                <a:sym typeface="Math B" pitchFamily="2" charset="2"/>
              </a:rPr>
              <a:t>23 days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5120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 calcmode="lin" valueType="num">
                                      <p:cBhvr>
                                        <p:cTn id="13" dur="500" fill="hold"/>
                                        <p:tgtEl>
                                          <p:spTgt spid="51203">
                                            <p:txEl>
                                              <p:pRg st="2" end="2"/>
                                            </p:txEl>
                                          </p:spTgt>
                                        </p:tgtEl>
                                        <p:attrNameLst>
                                          <p:attrName>ppt_w</p:attrName>
                                        </p:attrNameLst>
                                      </p:cBhvr>
                                      <p:tavLst>
                                        <p:tav tm="0">
                                          <p:val>
                                            <p:strVal val="4/3*#ppt_w"/>
                                          </p:val>
                                        </p:tav>
                                        <p:tav tm="100000">
                                          <p:val>
                                            <p:strVal val="#ppt_w"/>
                                          </p:val>
                                        </p:tav>
                                      </p:tavLst>
                                    </p:anim>
                                    <p:anim calcmode="lin" valueType="num">
                                      <p:cBhvr>
                                        <p:cTn id="14" dur="500" fill="hold"/>
                                        <p:tgtEl>
                                          <p:spTgt spid="5120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120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anim calcmode="lin" valueType="num">
                                      <p:cBhvr>
                                        <p:cTn id="19" dur="500" fill="hold"/>
                                        <p:tgtEl>
                                          <p:spTgt spid="51203">
                                            <p:txEl>
                                              <p:pRg st="3" end="3"/>
                                            </p:txEl>
                                          </p:spTgt>
                                        </p:tgtEl>
                                        <p:attrNameLst>
                                          <p:attrName>ppt_w</p:attrName>
                                        </p:attrNameLst>
                                      </p:cBhvr>
                                      <p:tavLst>
                                        <p:tav tm="0">
                                          <p:val>
                                            <p:strVal val="4/3*#ppt_w"/>
                                          </p:val>
                                        </p:tav>
                                        <p:tav tm="100000">
                                          <p:val>
                                            <p:strVal val="#ppt_w"/>
                                          </p:val>
                                        </p:tav>
                                      </p:tavLst>
                                    </p:anim>
                                    <p:anim calcmode="lin" valueType="num">
                                      <p:cBhvr>
                                        <p:cTn id="20" dur="500" fill="hold"/>
                                        <p:tgtEl>
                                          <p:spTgt spid="5120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120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autoUpdateAnimBg="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5"/>
          <p:cNvSpPr>
            <a:spLocks noGrp="1" noChangeArrowheads="1"/>
          </p:cNvSpPr>
          <p:nvPr>
            <p:ph type="title"/>
          </p:nvPr>
        </p:nvSpPr>
        <p:spPr/>
        <p:txBody>
          <a:bodyPr/>
          <a:lstStyle/>
          <a:p>
            <a:r>
              <a:rPr lang="en-US" smtClean="0"/>
              <a:t>Production Estimation</a:t>
            </a:r>
          </a:p>
        </p:txBody>
      </p:sp>
      <p:sp>
        <p:nvSpPr>
          <p:cNvPr id="281603" name="Rectangle 6"/>
          <p:cNvSpPr>
            <a:spLocks noGrp="1" noChangeArrowheads="1"/>
          </p:cNvSpPr>
          <p:nvPr>
            <p:ph type="body" sz="half" idx="1"/>
          </p:nvPr>
        </p:nvSpPr>
        <p:spPr/>
        <p:txBody>
          <a:bodyPr/>
          <a:lstStyle/>
          <a:p>
            <a:r>
              <a:rPr lang="en-US" sz="2800" smtClean="0"/>
              <a:t>Step #9:  </a:t>
            </a:r>
            <a:r>
              <a:rPr lang="en-US" sz="2800" b="1" i="1" smtClean="0"/>
              <a:t>Soil Conversion (If Needed)</a:t>
            </a:r>
          </a:p>
          <a:p>
            <a:pPr lvl="1"/>
            <a:r>
              <a:rPr lang="en-US" sz="2400" smtClean="0"/>
              <a:t>Convert you type of soil from one state to the other depending on what the job requires.</a:t>
            </a:r>
          </a:p>
        </p:txBody>
      </p:sp>
      <p:pic>
        <p:nvPicPr>
          <p:cNvPr id="281604" name="Picture 9" descr="ARROWS3"/>
          <p:cNvPicPr>
            <a:picLocks noGrp="1" noChangeAspect="1" noChangeArrowheads="1"/>
          </p:cNvPicPr>
          <p:nvPr>
            <p:ph type="clipArt" sz="half" idx="2"/>
          </p:nvPr>
        </p:nvPicPr>
        <p:blipFill>
          <a:blip r:embed="rId2" cstate="print"/>
          <a:srcRect/>
          <a:stretch>
            <a:fillRect/>
          </a:stretch>
        </p:blipFill>
        <p:spPr>
          <a:xfrm>
            <a:off x="5135563" y="2047875"/>
            <a:ext cx="3810000" cy="3981450"/>
          </a:xfrm>
        </p:spPr>
      </p:pic>
      <p:sp>
        <p:nvSpPr>
          <p:cNvPr id="341002" name="WordArt 10"/>
          <p:cNvSpPr>
            <a:spLocks noChangeArrowheads="1" noChangeShapeType="1" noTextEdit="1"/>
          </p:cNvSpPr>
          <p:nvPr/>
        </p:nvSpPr>
        <p:spPr bwMode="auto">
          <a:xfrm rot="-1423199">
            <a:off x="6400800" y="5029200"/>
            <a:ext cx="2193925" cy="604838"/>
          </a:xfrm>
          <a:prstGeom prst="rect">
            <a:avLst/>
          </a:prstGeom>
        </p:spPr>
        <p:txBody>
          <a:bodyPr wrap="none" fromWordArt="1">
            <a:prstTxWarp prst="textCanDown">
              <a:avLst>
                <a:gd name="adj" fmla="val 33333"/>
              </a:avLst>
            </a:prstTxWarp>
          </a:bodyPr>
          <a:lstStyle/>
          <a:p>
            <a:pPr algn="ctr">
              <a:defRPr/>
            </a:pPr>
            <a:r>
              <a:rPr lang="en-US" sz="3600" b="1" kern="10">
                <a:ln w="9525">
                  <a:solidFill>
                    <a:srgbClr val="000000"/>
                  </a:solidFill>
                  <a:round/>
                  <a:headEnd/>
                  <a:tailEnd/>
                </a:ln>
                <a:solidFill>
                  <a:srgbClr val="000000"/>
                </a:solidFill>
                <a:latin typeface="Times New Roman"/>
                <a:cs typeface="Times New Roman"/>
              </a:rPr>
              <a:t>Compacted</a:t>
            </a:r>
          </a:p>
        </p:txBody>
      </p:sp>
      <p:sp>
        <p:nvSpPr>
          <p:cNvPr id="341003" name="WordArt 11"/>
          <p:cNvSpPr>
            <a:spLocks noChangeArrowheads="1" noChangeShapeType="1" noTextEdit="1"/>
          </p:cNvSpPr>
          <p:nvPr/>
        </p:nvSpPr>
        <p:spPr bwMode="auto">
          <a:xfrm rot="-4568591">
            <a:off x="5364162" y="3703638"/>
            <a:ext cx="15017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Loose</a:t>
            </a:r>
          </a:p>
        </p:txBody>
      </p:sp>
      <p:sp>
        <p:nvSpPr>
          <p:cNvPr id="341004" name="WordArt 12"/>
          <p:cNvSpPr>
            <a:spLocks noChangeArrowheads="1" noChangeShapeType="1" noTextEdit="1"/>
          </p:cNvSpPr>
          <p:nvPr/>
        </p:nvSpPr>
        <p:spPr bwMode="auto">
          <a:xfrm rot="2797077">
            <a:off x="7086600" y="3124201"/>
            <a:ext cx="12731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Bank</a:t>
            </a:r>
          </a:p>
        </p:txBody>
      </p:sp>
    </p:spTree>
  </p:cSld>
  <p:clrMapOvr>
    <a:masterClrMapping/>
  </p:clrMapOvr>
  <p:transition>
    <p:random/>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4"/>
          <p:cNvSpPr>
            <a:spLocks noGrp="1" noChangeArrowheads="1"/>
          </p:cNvSpPr>
          <p:nvPr>
            <p:ph type="title"/>
          </p:nvPr>
        </p:nvSpPr>
        <p:spPr>
          <a:xfrm>
            <a:off x="1173163" y="457200"/>
            <a:ext cx="7772400" cy="838200"/>
          </a:xfrm>
        </p:spPr>
        <p:txBody>
          <a:bodyPr/>
          <a:lstStyle/>
          <a:p>
            <a:r>
              <a:rPr lang="en-US" smtClean="0"/>
              <a:t>Production Estimation</a:t>
            </a:r>
          </a:p>
        </p:txBody>
      </p:sp>
      <p:sp>
        <p:nvSpPr>
          <p:cNvPr id="342021" name="Rectangle 5"/>
          <p:cNvSpPr>
            <a:spLocks noGrp="1" noChangeArrowheads="1"/>
          </p:cNvSpPr>
          <p:nvPr>
            <p:ph type="body" idx="1"/>
          </p:nvPr>
        </p:nvSpPr>
        <p:spPr>
          <a:xfrm>
            <a:off x="838200" y="1143000"/>
            <a:ext cx="8305800" cy="5486400"/>
          </a:xfrm>
        </p:spPr>
        <p:txBody>
          <a:bodyPr/>
          <a:lstStyle/>
          <a:p>
            <a:pPr>
              <a:lnSpc>
                <a:spcPct val="90000"/>
              </a:lnSpc>
            </a:pPr>
            <a:r>
              <a:rPr lang="en-US" sz="2800" smtClean="0"/>
              <a:t>Step #10:  </a:t>
            </a:r>
            <a:r>
              <a:rPr lang="en-US" sz="2800" b="1" i="1" smtClean="0"/>
              <a:t>Ratio Of Trucks To Scoop Loader.</a:t>
            </a:r>
            <a:endParaRPr lang="en-US" sz="2800" smtClean="0"/>
          </a:p>
          <a:p>
            <a:pPr lvl="1">
              <a:lnSpc>
                <a:spcPct val="90000"/>
              </a:lnSpc>
            </a:pPr>
            <a:r>
              <a:rPr lang="en-US" sz="2400" smtClean="0"/>
              <a:t>Determine the number of trucks to keep 1 scoop loader moving with no down time.</a:t>
            </a:r>
          </a:p>
          <a:p>
            <a:pPr lvl="1">
              <a:lnSpc>
                <a:spcPct val="90000"/>
              </a:lnSpc>
            </a:pPr>
            <a:r>
              <a:rPr lang="en-US" sz="2400" smtClean="0"/>
              <a:t>Step #1:  </a:t>
            </a:r>
            <a:r>
              <a:rPr lang="en-US" sz="2400" b="1" i="1" smtClean="0"/>
              <a:t>Loads/hr</a:t>
            </a:r>
            <a:endParaRPr lang="en-US" sz="2400" smtClean="0"/>
          </a:p>
          <a:p>
            <a:pPr lvl="1">
              <a:lnSpc>
                <a:spcPct val="90000"/>
              </a:lnSpc>
              <a:buFontTx/>
              <a:buChar char=" "/>
            </a:pPr>
            <a:r>
              <a:rPr lang="en-US" sz="2400" u="sng" smtClean="0"/>
              <a:t>Loader Production (LCYPH)</a:t>
            </a:r>
            <a:r>
              <a:rPr lang="en-US" smtClean="0"/>
              <a:t>  </a:t>
            </a:r>
            <a:r>
              <a:rPr lang="en-US" sz="2000" smtClean="0"/>
              <a:t>(step# 1to3 of loader prod.)</a:t>
            </a:r>
          </a:p>
          <a:p>
            <a:pPr lvl="1">
              <a:lnSpc>
                <a:spcPct val="90000"/>
              </a:lnSpc>
              <a:buFontTx/>
              <a:buChar char=" "/>
            </a:pPr>
            <a:r>
              <a:rPr lang="en-US" sz="2400" smtClean="0"/>
              <a:t>  Trucks ALS (LCY/load)      =  </a:t>
            </a:r>
            <a:r>
              <a:rPr lang="en-US" sz="2400" smtClean="0">
                <a:solidFill>
                  <a:srgbClr val="FF3300"/>
                </a:solidFill>
              </a:rPr>
              <a:t>Loads/Hr.</a:t>
            </a:r>
            <a:r>
              <a:rPr lang="en-US" sz="2000" smtClean="0"/>
              <a:t> Do not round off</a:t>
            </a:r>
            <a:endParaRPr lang="en-US" smtClean="0"/>
          </a:p>
          <a:p>
            <a:pPr lvl="1">
              <a:lnSpc>
                <a:spcPct val="90000"/>
              </a:lnSpc>
            </a:pPr>
            <a:r>
              <a:rPr lang="en-US" sz="2400" smtClean="0"/>
              <a:t>Step #2:  </a:t>
            </a:r>
            <a:r>
              <a:rPr lang="en-US" sz="2400" b="1" i="1" smtClean="0"/>
              <a:t>Loading Time Per Truck</a:t>
            </a:r>
            <a:endParaRPr lang="en-US" sz="2400" smtClean="0"/>
          </a:p>
          <a:p>
            <a:pPr lvl="1">
              <a:lnSpc>
                <a:spcPct val="90000"/>
              </a:lnSpc>
              <a:buFontTx/>
              <a:buChar char=" "/>
            </a:pPr>
            <a:r>
              <a:rPr lang="en-US" sz="2400" u="sng" smtClean="0"/>
              <a:t>Min worked/hr</a:t>
            </a:r>
            <a:endParaRPr lang="en-US" sz="2400" smtClean="0"/>
          </a:p>
          <a:p>
            <a:pPr lvl="1">
              <a:lnSpc>
                <a:spcPct val="90000"/>
              </a:lnSpc>
              <a:buFontTx/>
              <a:buChar char=" "/>
            </a:pPr>
            <a:r>
              <a:rPr lang="en-US" sz="2400" smtClean="0"/>
              <a:t>   Loads/hr        =  </a:t>
            </a:r>
            <a:r>
              <a:rPr lang="en-US" sz="2400" smtClean="0">
                <a:solidFill>
                  <a:srgbClr val="FF3300"/>
                </a:solidFill>
              </a:rPr>
              <a:t>Loading Time/Truck (min)</a:t>
            </a:r>
            <a:endParaRPr lang="en-US" sz="2400" smtClean="0"/>
          </a:p>
          <a:p>
            <a:pPr lvl="1">
              <a:lnSpc>
                <a:spcPct val="90000"/>
              </a:lnSpc>
            </a:pPr>
            <a:r>
              <a:rPr lang="en-US" sz="2400" smtClean="0"/>
              <a:t>Step #3: </a:t>
            </a:r>
            <a:r>
              <a:rPr lang="en-US" sz="2400" b="1" i="1" smtClean="0"/>
              <a:t> Formulate</a:t>
            </a:r>
            <a:endParaRPr lang="en-US" sz="2400" smtClean="0"/>
          </a:p>
          <a:p>
            <a:pPr lvl="1">
              <a:lnSpc>
                <a:spcPct val="90000"/>
              </a:lnSpc>
              <a:buFontTx/>
              <a:buChar char=" "/>
            </a:pPr>
            <a:r>
              <a:rPr lang="en-US" smtClean="0"/>
              <a:t>   </a:t>
            </a:r>
            <a:r>
              <a:rPr lang="en-US" sz="2400" smtClean="0"/>
              <a:t>Truck CT (from step 6)</a:t>
            </a:r>
          </a:p>
          <a:p>
            <a:pPr lvl="1">
              <a:lnSpc>
                <a:spcPct val="90000"/>
              </a:lnSpc>
              <a:buFontTx/>
              <a:buChar char=" "/>
            </a:pPr>
            <a:r>
              <a:rPr lang="en-US" sz="2400" smtClean="0"/>
              <a:t>_____________________ + 1 = </a:t>
            </a:r>
            <a:r>
              <a:rPr lang="en-US" sz="2400" smtClean="0">
                <a:solidFill>
                  <a:srgbClr val="FF3300"/>
                </a:solidFill>
              </a:rPr>
              <a:t>Trucks Req.</a:t>
            </a:r>
            <a:endParaRPr lang="en-US" sz="2400" smtClean="0"/>
          </a:p>
          <a:p>
            <a:pPr lvl="1">
              <a:lnSpc>
                <a:spcPct val="90000"/>
              </a:lnSpc>
              <a:buFontTx/>
              <a:buChar char=" "/>
            </a:pPr>
            <a:r>
              <a:rPr lang="en-US" sz="2400" smtClean="0"/>
              <a:t>Loading Time/Truck (min)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2021">
                                            <p:txEl>
                                              <p:pRg st="0" end="0"/>
                                            </p:txEl>
                                          </p:spTgt>
                                        </p:tgtEl>
                                        <p:attrNameLst>
                                          <p:attrName>style.visibility</p:attrName>
                                        </p:attrNameLst>
                                      </p:cBhvr>
                                      <p:to>
                                        <p:strVal val="visible"/>
                                      </p:to>
                                    </p:set>
                                    <p:anim to="" calcmode="lin" valueType="num">
                                      <p:cBhvr>
                                        <p:cTn id="7" dur="1" fill="hold"/>
                                        <p:tgtEl>
                                          <p:spTgt spid="342021">
                                            <p:txEl>
                                              <p:pRg st="0" end="0"/>
                                            </p:txEl>
                                          </p:spTgt>
                                        </p:tgtEl>
                                        <p:attrNameLst>
                                          <p:attrName/>
                                        </p:attrNameLst>
                                      </p:cBhvr>
                                    </p:anim>
                                  </p:childTnLst>
                                  <p:subTnLst>
                                    <p:animClr clrSpc="rgb" dir="cw">
                                      <p:cBhvr override="childStyle">
                                        <p:cTn dur="1" fill="hold" display="0" masterRel="nextClick" afterEffect="1"/>
                                        <p:tgtEl>
                                          <p:spTgt spid="34202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42021">
                                            <p:txEl>
                                              <p:pRg st="1" end="1"/>
                                            </p:txEl>
                                          </p:spTgt>
                                        </p:tgtEl>
                                        <p:attrNameLst>
                                          <p:attrName>style.visibility</p:attrName>
                                        </p:attrNameLst>
                                      </p:cBhvr>
                                      <p:to>
                                        <p:strVal val="visible"/>
                                      </p:to>
                                    </p:set>
                                    <p:anim to="" calcmode="lin" valueType="num">
                                      <p:cBhvr>
                                        <p:cTn id="12" dur="1" fill="hold"/>
                                        <p:tgtEl>
                                          <p:spTgt spid="342021">
                                            <p:txEl>
                                              <p:pRg st="1" end="1"/>
                                            </p:txEl>
                                          </p:spTgt>
                                        </p:tgtEl>
                                        <p:attrNameLst>
                                          <p:attrName/>
                                        </p:attrNameLst>
                                      </p:cBhvr>
                                    </p:anim>
                                  </p:childTnLst>
                                  <p:subTnLst>
                                    <p:animClr clrSpc="rgb" dir="cw">
                                      <p:cBhvr override="childStyle">
                                        <p:cTn dur="1" fill="hold" display="0" masterRel="nextClick" afterEffect="1"/>
                                        <p:tgtEl>
                                          <p:spTgt spid="34202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42021">
                                            <p:txEl>
                                              <p:pRg st="2" end="2"/>
                                            </p:txEl>
                                          </p:spTgt>
                                        </p:tgtEl>
                                        <p:attrNameLst>
                                          <p:attrName>style.visibility</p:attrName>
                                        </p:attrNameLst>
                                      </p:cBhvr>
                                      <p:to>
                                        <p:strVal val="visible"/>
                                      </p:to>
                                    </p:set>
                                    <p:anim to="" calcmode="lin" valueType="num">
                                      <p:cBhvr>
                                        <p:cTn id="17" dur="1" fill="hold"/>
                                        <p:tgtEl>
                                          <p:spTgt spid="342021">
                                            <p:txEl>
                                              <p:pRg st="2" end="2"/>
                                            </p:txEl>
                                          </p:spTgt>
                                        </p:tgtEl>
                                        <p:attrNameLst>
                                          <p:attrName/>
                                        </p:attrNameLst>
                                      </p:cBhvr>
                                    </p:anim>
                                  </p:childTnLst>
                                  <p:subTnLst>
                                    <p:animClr clrSpc="rgb" dir="cw">
                                      <p:cBhvr override="childStyle">
                                        <p:cTn dur="1" fill="hold" display="0" masterRel="nextClick" afterEffect="1"/>
                                        <p:tgtEl>
                                          <p:spTgt spid="34202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42021">
                                            <p:txEl>
                                              <p:pRg st="3" end="3"/>
                                            </p:txEl>
                                          </p:spTgt>
                                        </p:tgtEl>
                                        <p:attrNameLst>
                                          <p:attrName>style.visibility</p:attrName>
                                        </p:attrNameLst>
                                      </p:cBhvr>
                                      <p:to>
                                        <p:strVal val="visible"/>
                                      </p:to>
                                    </p:set>
                                    <p:anim to="" calcmode="lin" valueType="num">
                                      <p:cBhvr>
                                        <p:cTn id="22" dur="1" fill="hold"/>
                                        <p:tgtEl>
                                          <p:spTgt spid="342021">
                                            <p:txEl>
                                              <p:pRg st="3" end="3"/>
                                            </p:txEl>
                                          </p:spTgt>
                                        </p:tgtEl>
                                        <p:attrNameLst>
                                          <p:attrName/>
                                        </p:attrNameLst>
                                      </p:cBhvr>
                                    </p:anim>
                                  </p:childTnLst>
                                  <p:subTnLst>
                                    <p:animClr clrSpc="rgb" dir="cw">
                                      <p:cBhvr override="childStyle">
                                        <p:cTn dur="1" fill="hold" display="0" masterRel="nextClick" afterEffect="1"/>
                                        <p:tgtEl>
                                          <p:spTgt spid="34202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42021">
                                            <p:txEl>
                                              <p:pRg st="4" end="4"/>
                                            </p:txEl>
                                          </p:spTgt>
                                        </p:tgtEl>
                                        <p:attrNameLst>
                                          <p:attrName>style.visibility</p:attrName>
                                        </p:attrNameLst>
                                      </p:cBhvr>
                                      <p:to>
                                        <p:strVal val="visible"/>
                                      </p:to>
                                    </p:set>
                                    <p:anim to="" calcmode="lin" valueType="num">
                                      <p:cBhvr>
                                        <p:cTn id="27" dur="1" fill="hold"/>
                                        <p:tgtEl>
                                          <p:spTgt spid="342021">
                                            <p:txEl>
                                              <p:pRg st="4" end="4"/>
                                            </p:txEl>
                                          </p:spTgt>
                                        </p:tgtEl>
                                        <p:attrNameLst>
                                          <p:attrName/>
                                        </p:attrNameLst>
                                      </p:cBhvr>
                                    </p:anim>
                                  </p:childTnLst>
                                  <p:subTnLst>
                                    <p:animClr clrSpc="rgb" dir="cw">
                                      <p:cBhvr override="childStyle">
                                        <p:cTn dur="1" fill="hold" display="0" masterRel="nextClick" afterEffect="1"/>
                                        <p:tgtEl>
                                          <p:spTgt spid="34202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42021">
                                            <p:txEl>
                                              <p:pRg st="5" end="5"/>
                                            </p:txEl>
                                          </p:spTgt>
                                        </p:tgtEl>
                                        <p:attrNameLst>
                                          <p:attrName>style.visibility</p:attrName>
                                        </p:attrNameLst>
                                      </p:cBhvr>
                                      <p:to>
                                        <p:strVal val="visible"/>
                                      </p:to>
                                    </p:set>
                                    <p:anim to="" calcmode="lin" valueType="num">
                                      <p:cBhvr>
                                        <p:cTn id="32" dur="1" fill="hold"/>
                                        <p:tgtEl>
                                          <p:spTgt spid="342021">
                                            <p:txEl>
                                              <p:pRg st="5" end="5"/>
                                            </p:txEl>
                                          </p:spTgt>
                                        </p:tgtEl>
                                        <p:attrNameLst>
                                          <p:attrName/>
                                        </p:attrNameLst>
                                      </p:cBhvr>
                                    </p:anim>
                                  </p:childTnLst>
                                  <p:subTnLst>
                                    <p:animClr clrSpc="rgb" dir="cw">
                                      <p:cBhvr override="childStyle">
                                        <p:cTn dur="1" fill="hold" display="0" masterRel="nextClick" afterEffect="1"/>
                                        <p:tgtEl>
                                          <p:spTgt spid="34202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42021">
                                            <p:txEl>
                                              <p:pRg st="6" end="6"/>
                                            </p:txEl>
                                          </p:spTgt>
                                        </p:tgtEl>
                                        <p:attrNameLst>
                                          <p:attrName>style.visibility</p:attrName>
                                        </p:attrNameLst>
                                      </p:cBhvr>
                                      <p:to>
                                        <p:strVal val="visible"/>
                                      </p:to>
                                    </p:set>
                                    <p:anim to="" calcmode="lin" valueType="num">
                                      <p:cBhvr>
                                        <p:cTn id="37" dur="1" fill="hold"/>
                                        <p:tgtEl>
                                          <p:spTgt spid="342021">
                                            <p:txEl>
                                              <p:pRg st="6" end="6"/>
                                            </p:txEl>
                                          </p:spTgt>
                                        </p:tgtEl>
                                        <p:attrNameLst>
                                          <p:attrName/>
                                        </p:attrNameLst>
                                      </p:cBhvr>
                                    </p:anim>
                                  </p:childTnLst>
                                  <p:subTnLst>
                                    <p:animClr clrSpc="rgb" dir="cw">
                                      <p:cBhvr override="childStyle">
                                        <p:cTn dur="1" fill="hold" display="0" masterRel="nextClick" afterEffect="1"/>
                                        <p:tgtEl>
                                          <p:spTgt spid="342021">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342021">
                                            <p:txEl>
                                              <p:pRg st="7" end="7"/>
                                            </p:txEl>
                                          </p:spTgt>
                                        </p:tgtEl>
                                        <p:attrNameLst>
                                          <p:attrName>style.visibility</p:attrName>
                                        </p:attrNameLst>
                                      </p:cBhvr>
                                      <p:to>
                                        <p:strVal val="visible"/>
                                      </p:to>
                                    </p:set>
                                    <p:anim to="" calcmode="lin" valueType="num">
                                      <p:cBhvr>
                                        <p:cTn id="42" dur="1" fill="hold"/>
                                        <p:tgtEl>
                                          <p:spTgt spid="342021">
                                            <p:txEl>
                                              <p:pRg st="7" end="7"/>
                                            </p:txEl>
                                          </p:spTgt>
                                        </p:tgtEl>
                                        <p:attrNameLst>
                                          <p:attrName/>
                                        </p:attrNameLst>
                                      </p:cBhvr>
                                    </p:anim>
                                  </p:childTnLst>
                                  <p:subTnLst>
                                    <p:animClr clrSpc="rgb" dir="cw">
                                      <p:cBhvr override="childStyle">
                                        <p:cTn dur="1" fill="hold" display="0" masterRel="nextClick" afterEffect="1"/>
                                        <p:tgtEl>
                                          <p:spTgt spid="342021">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342021">
                                            <p:txEl>
                                              <p:pRg st="8" end="8"/>
                                            </p:txEl>
                                          </p:spTgt>
                                        </p:tgtEl>
                                        <p:attrNameLst>
                                          <p:attrName>style.visibility</p:attrName>
                                        </p:attrNameLst>
                                      </p:cBhvr>
                                      <p:to>
                                        <p:strVal val="visible"/>
                                      </p:to>
                                    </p:set>
                                    <p:anim to="" calcmode="lin" valueType="num">
                                      <p:cBhvr>
                                        <p:cTn id="47" dur="1" fill="hold"/>
                                        <p:tgtEl>
                                          <p:spTgt spid="342021">
                                            <p:txEl>
                                              <p:pRg st="8" end="8"/>
                                            </p:txEl>
                                          </p:spTgt>
                                        </p:tgtEl>
                                        <p:attrNameLst>
                                          <p:attrName/>
                                        </p:attrNameLst>
                                      </p:cBhvr>
                                    </p:anim>
                                  </p:childTnLst>
                                  <p:subTnLst>
                                    <p:animClr clrSpc="rgb" dir="cw">
                                      <p:cBhvr override="childStyle">
                                        <p:cTn dur="1" fill="hold" display="0" masterRel="nextClick" afterEffect="1"/>
                                        <p:tgtEl>
                                          <p:spTgt spid="342021">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499"/>
                                          </p:stCondLst>
                                        </p:cTn>
                                        <p:tgtEl>
                                          <p:spTgt spid="342021">
                                            <p:txEl>
                                              <p:pRg st="9" end="9"/>
                                            </p:txEl>
                                          </p:spTgt>
                                        </p:tgtEl>
                                        <p:attrNameLst>
                                          <p:attrName>style.visibility</p:attrName>
                                        </p:attrNameLst>
                                      </p:cBhvr>
                                      <p:to>
                                        <p:strVal val="visible"/>
                                      </p:to>
                                    </p:set>
                                    <p:anim to="" calcmode="lin" valueType="num">
                                      <p:cBhvr>
                                        <p:cTn id="52" dur="1" fill="hold"/>
                                        <p:tgtEl>
                                          <p:spTgt spid="342021">
                                            <p:txEl>
                                              <p:pRg st="9" end="9"/>
                                            </p:txEl>
                                          </p:spTgt>
                                        </p:tgtEl>
                                        <p:attrNameLst>
                                          <p:attrName/>
                                        </p:attrNameLst>
                                      </p:cBhvr>
                                    </p:anim>
                                  </p:childTnLst>
                                  <p:subTnLst>
                                    <p:animClr clrSpc="rgb" dir="cw">
                                      <p:cBhvr override="childStyle">
                                        <p:cTn dur="1" fill="hold" display="0" masterRel="nextClick" afterEffect="1"/>
                                        <p:tgtEl>
                                          <p:spTgt spid="342021">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499"/>
                                          </p:stCondLst>
                                        </p:cTn>
                                        <p:tgtEl>
                                          <p:spTgt spid="342021">
                                            <p:txEl>
                                              <p:pRg st="10" end="10"/>
                                            </p:txEl>
                                          </p:spTgt>
                                        </p:tgtEl>
                                        <p:attrNameLst>
                                          <p:attrName>style.visibility</p:attrName>
                                        </p:attrNameLst>
                                      </p:cBhvr>
                                      <p:to>
                                        <p:strVal val="visible"/>
                                      </p:to>
                                    </p:set>
                                    <p:anim to="" calcmode="lin" valueType="num">
                                      <p:cBhvr>
                                        <p:cTn id="57" dur="1" fill="hold"/>
                                        <p:tgtEl>
                                          <p:spTgt spid="342021">
                                            <p:txEl>
                                              <p:pRg st="10" end="10"/>
                                            </p:txEl>
                                          </p:spTgt>
                                        </p:tgtEl>
                                        <p:attrNameLst>
                                          <p:attrName/>
                                        </p:attrNameLst>
                                      </p:cBhvr>
                                    </p:anim>
                                  </p:childTnLst>
                                  <p:subTnLst>
                                    <p:animClr clrSpc="rgb" dir="cw">
                                      <p:cBhvr override="childStyle">
                                        <p:cTn dur="1" fill="hold" display="0" masterRel="nextClick" afterEffect="1"/>
                                        <p:tgtEl>
                                          <p:spTgt spid="342021">
                                            <p:txEl>
                                              <p:pRg st="10" end="10"/>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499"/>
                                          </p:stCondLst>
                                        </p:cTn>
                                        <p:tgtEl>
                                          <p:spTgt spid="342021">
                                            <p:txEl>
                                              <p:pRg st="11" end="11"/>
                                            </p:txEl>
                                          </p:spTgt>
                                        </p:tgtEl>
                                        <p:attrNameLst>
                                          <p:attrName>style.visibility</p:attrName>
                                        </p:attrNameLst>
                                      </p:cBhvr>
                                      <p:to>
                                        <p:strVal val="visible"/>
                                      </p:to>
                                    </p:set>
                                    <p:anim to="" calcmode="lin" valueType="num">
                                      <p:cBhvr>
                                        <p:cTn id="62" dur="1" fill="hold"/>
                                        <p:tgtEl>
                                          <p:spTgt spid="342021">
                                            <p:txEl>
                                              <p:pRg st="11" end="11"/>
                                            </p:txEl>
                                          </p:spTgt>
                                        </p:tgtEl>
                                        <p:attrNameLst>
                                          <p:attrName/>
                                        </p:attrNameLst>
                                      </p:cBhvr>
                                    </p:anim>
                                  </p:childTnLst>
                                  <p:subTnLst>
                                    <p:animClr clrSpc="rgb" dir="cw">
                                      <p:cBhvr override="childStyle">
                                        <p:cTn dur="1" fill="hold" display="0" masterRel="nextClick" afterEffect="1"/>
                                        <p:tgtEl>
                                          <p:spTgt spid="342021">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1" grpId="0" build="p" bldLvl="2" autoUpdateAnimBg="0"/>
    </p:bldLst>
  </p:timing>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1371600" y="304800"/>
            <a:ext cx="7772400" cy="609600"/>
          </a:xfrm>
        </p:spPr>
        <p:txBody>
          <a:bodyPr/>
          <a:lstStyle/>
          <a:p>
            <a:r>
              <a:rPr lang="en-US" smtClean="0"/>
              <a:t>Production Estimation</a:t>
            </a:r>
          </a:p>
        </p:txBody>
      </p:sp>
      <p:sp>
        <p:nvSpPr>
          <p:cNvPr id="344067" name="Rectangle 3"/>
          <p:cNvSpPr>
            <a:spLocks noGrp="1" noChangeArrowheads="1"/>
          </p:cNvSpPr>
          <p:nvPr>
            <p:ph type="body" idx="1"/>
          </p:nvPr>
        </p:nvSpPr>
        <p:spPr>
          <a:xfrm>
            <a:off x="838200" y="762000"/>
            <a:ext cx="8305800" cy="5867400"/>
          </a:xfrm>
        </p:spPr>
        <p:txBody>
          <a:bodyPr/>
          <a:lstStyle/>
          <a:p>
            <a:pPr>
              <a:lnSpc>
                <a:spcPct val="90000"/>
              </a:lnSpc>
            </a:pPr>
            <a:r>
              <a:rPr lang="en-US" sz="2800" dirty="0" smtClean="0"/>
              <a:t>Example:</a:t>
            </a:r>
            <a:endParaRPr lang="en-US" dirty="0" smtClean="0"/>
          </a:p>
          <a:p>
            <a:pPr lvl="1">
              <a:lnSpc>
                <a:spcPct val="90000"/>
              </a:lnSpc>
            </a:pPr>
            <a:r>
              <a:rPr lang="en-US" sz="2400" dirty="0" smtClean="0"/>
              <a:t>The TRAM is putting out 150 LCYPH and you are using a 7 ton w/ 2.5 LCY/load.  You are working 50 min/hr.</a:t>
            </a:r>
          </a:p>
          <a:p>
            <a:pPr lvl="1">
              <a:lnSpc>
                <a:spcPct val="90000"/>
              </a:lnSpc>
            </a:pPr>
            <a:endParaRPr lang="en-US" sz="24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anim to="" calcmode="lin" valueType="num">
                                      <p:cBhvr>
                                        <p:cTn id="7" dur="1" fill="hold"/>
                                        <p:tgtEl>
                                          <p:spTgt spid="344067">
                                            <p:txEl>
                                              <p:pRg st="0" end="0"/>
                                            </p:txEl>
                                          </p:spTgt>
                                        </p:tgtEl>
                                        <p:attrNameLst>
                                          <p:attrName/>
                                        </p:attrNameLst>
                                      </p:cBhvr>
                                    </p:anim>
                                  </p:childTnLst>
                                  <p:subTnLst>
                                    <p:animClr clrSpc="rgb" dir="cw">
                                      <p:cBhvr override="childStyle">
                                        <p:cTn dur="1" fill="hold" display="0" masterRel="nextClick" afterEffect="1"/>
                                        <p:tgtEl>
                                          <p:spTgt spid="34406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44067">
                                            <p:txEl>
                                              <p:pRg st="1" end="1"/>
                                            </p:txEl>
                                          </p:spTgt>
                                        </p:tgtEl>
                                        <p:attrNameLst>
                                          <p:attrName>style.visibility</p:attrName>
                                        </p:attrNameLst>
                                      </p:cBhvr>
                                      <p:to>
                                        <p:strVal val="visible"/>
                                      </p:to>
                                    </p:set>
                                    <p:anim to="" calcmode="lin" valueType="num">
                                      <p:cBhvr>
                                        <p:cTn id="12" dur="1" fill="hold"/>
                                        <p:tgtEl>
                                          <p:spTgt spid="344067">
                                            <p:txEl>
                                              <p:pRg st="1" end="1"/>
                                            </p:txEl>
                                          </p:spTgt>
                                        </p:tgtEl>
                                        <p:attrNameLst>
                                          <p:attrName/>
                                        </p:attrNameLst>
                                      </p:cBhvr>
                                    </p:anim>
                                  </p:childTnLst>
                                  <p:subTnLst>
                                    <p:animClr clrSpc="rgb" dir="cw">
                                      <p:cBhvr override="childStyle">
                                        <p:cTn dur="1" fill="hold" display="0" masterRel="nextClick" afterEffect="1"/>
                                        <p:tgtEl>
                                          <p:spTgt spid="344067">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bldLvl="2" autoUpdateAnimBg="0"/>
    </p:bldLst>
  </p:timing>
</p:sld>
</file>

<file path=ppt/slides/slide2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smtClean="0"/>
              <a:t>Production Estimation</a:t>
            </a:r>
          </a:p>
        </p:txBody>
      </p:sp>
      <p:sp>
        <p:nvSpPr>
          <p:cNvPr id="345091" name="Rectangle 3"/>
          <p:cNvSpPr>
            <a:spLocks noGrp="1" noChangeArrowheads="1"/>
          </p:cNvSpPr>
          <p:nvPr>
            <p:ph type="body" idx="1"/>
          </p:nvPr>
        </p:nvSpPr>
        <p:spPr/>
        <p:txBody>
          <a:bodyPr/>
          <a:lstStyle/>
          <a:p>
            <a:r>
              <a:rPr lang="en-US" sz="2800" smtClean="0"/>
              <a:t>Step #11:  </a:t>
            </a:r>
            <a:r>
              <a:rPr lang="en-US" sz="2800" b="1" i="1" smtClean="0"/>
              <a:t>Total Hours Required to Complete Mission</a:t>
            </a:r>
          </a:p>
          <a:p>
            <a:pPr lvl="1"/>
            <a:r>
              <a:rPr lang="en-US" sz="2400" smtClean="0"/>
              <a:t>To determine the total time required to complete the mission, you must know the total volume to be moved, the hourly production rate, and the number of trucks you will use on the job.</a:t>
            </a:r>
          </a:p>
          <a:p>
            <a:pPr lvl="1">
              <a:buFontTx/>
              <a:buChar char=" "/>
            </a:pPr>
            <a:r>
              <a:rPr lang="en-US" sz="2400" u="sng" smtClean="0"/>
              <a:t>1,900</a:t>
            </a:r>
            <a:r>
              <a:rPr lang="en-US" sz="2400" smtClean="0"/>
              <a:t> CCY required</a:t>
            </a:r>
          </a:p>
          <a:p>
            <a:pPr lvl="1">
              <a:buFontTx/>
              <a:buChar char=" "/>
            </a:pPr>
            <a:r>
              <a:rPr lang="en-US" sz="2400" smtClean="0"/>
              <a:t>  10    CCYPH x 3 Dump Trucks   =  </a:t>
            </a:r>
            <a:r>
              <a:rPr lang="en-US" sz="2400" smtClean="0">
                <a:solidFill>
                  <a:srgbClr val="FF3300"/>
                </a:solidFill>
              </a:rPr>
              <a:t>63.33 Hrs.</a:t>
            </a:r>
            <a:endParaRPr lang="en-US" sz="2400" smtClean="0"/>
          </a:p>
          <a:p>
            <a:pPr lvl="1"/>
            <a:r>
              <a:rPr lang="en-US" sz="2400" smtClean="0"/>
              <a:t>Note:  Never round off time.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5091">
                                            <p:txEl>
                                              <p:pRg st="0" end="0"/>
                                            </p:txEl>
                                          </p:spTgt>
                                        </p:tgtEl>
                                        <p:attrNameLst>
                                          <p:attrName>style.visibility</p:attrName>
                                        </p:attrNameLst>
                                      </p:cBhvr>
                                      <p:to>
                                        <p:strVal val="visible"/>
                                      </p:to>
                                    </p:set>
                                    <p:anim to="" calcmode="lin" valueType="num">
                                      <p:cBhvr>
                                        <p:cTn id="7" dur="1" fill="hold"/>
                                        <p:tgtEl>
                                          <p:spTgt spid="345091">
                                            <p:txEl>
                                              <p:pRg st="0" end="0"/>
                                            </p:txEl>
                                          </p:spTgt>
                                        </p:tgtEl>
                                        <p:attrNameLst>
                                          <p:attrName/>
                                        </p:attrNameLst>
                                      </p:cBhvr>
                                    </p:anim>
                                  </p:childTnLst>
                                  <p:subTnLst>
                                    <p:animClr clrSpc="rgb" dir="cw">
                                      <p:cBhvr override="childStyle">
                                        <p:cTn dur="1" fill="hold" display="0" masterRel="nextClick" afterEffect="1"/>
                                        <p:tgtEl>
                                          <p:spTgt spid="34509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45091">
                                            <p:txEl>
                                              <p:pRg st="1" end="1"/>
                                            </p:txEl>
                                          </p:spTgt>
                                        </p:tgtEl>
                                        <p:attrNameLst>
                                          <p:attrName>style.visibility</p:attrName>
                                        </p:attrNameLst>
                                      </p:cBhvr>
                                      <p:to>
                                        <p:strVal val="visible"/>
                                      </p:to>
                                    </p:set>
                                    <p:anim to="" calcmode="lin" valueType="num">
                                      <p:cBhvr>
                                        <p:cTn id="12" dur="1" fill="hold"/>
                                        <p:tgtEl>
                                          <p:spTgt spid="345091">
                                            <p:txEl>
                                              <p:pRg st="1" end="1"/>
                                            </p:txEl>
                                          </p:spTgt>
                                        </p:tgtEl>
                                        <p:attrNameLst>
                                          <p:attrName/>
                                        </p:attrNameLst>
                                      </p:cBhvr>
                                    </p:anim>
                                  </p:childTnLst>
                                  <p:subTnLst>
                                    <p:animClr clrSpc="rgb" dir="cw">
                                      <p:cBhvr override="childStyle">
                                        <p:cTn dur="1" fill="hold" display="0" masterRel="nextClick" afterEffect="1"/>
                                        <p:tgtEl>
                                          <p:spTgt spid="34509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45091">
                                            <p:txEl>
                                              <p:pRg st="2" end="2"/>
                                            </p:txEl>
                                          </p:spTgt>
                                        </p:tgtEl>
                                        <p:attrNameLst>
                                          <p:attrName>style.visibility</p:attrName>
                                        </p:attrNameLst>
                                      </p:cBhvr>
                                      <p:to>
                                        <p:strVal val="visible"/>
                                      </p:to>
                                    </p:set>
                                    <p:anim to="" calcmode="lin" valueType="num">
                                      <p:cBhvr>
                                        <p:cTn id="17" dur="1" fill="hold"/>
                                        <p:tgtEl>
                                          <p:spTgt spid="345091">
                                            <p:txEl>
                                              <p:pRg st="2" end="2"/>
                                            </p:txEl>
                                          </p:spTgt>
                                        </p:tgtEl>
                                        <p:attrNameLst>
                                          <p:attrName/>
                                        </p:attrNameLst>
                                      </p:cBhvr>
                                    </p:anim>
                                  </p:childTnLst>
                                  <p:subTnLst>
                                    <p:animClr clrSpc="rgb" dir="cw">
                                      <p:cBhvr override="childStyle">
                                        <p:cTn dur="1" fill="hold" display="0" masterRel="nextClick" afterEffect="1"/>
                                        <p:tgtEl>
                                          <p:spTgt spid="34509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45091">
                                            <p:txEl>
                                              <p:pRg st="3" end="3"/>
                                            </p:txEl>
                                          </p:spTgt>
                                        </p:tgtEl>
                                        <p:attrNameLst>
                                          <p:attrName>style.visibility</p:attrName>
                                        </p:attrNameLst>
                                      </p:cBhvr>
                                      <p:to>
                                        <p:strVal val="visible"/>
                                      </p:to>
                                    </p:set>
                                    <p:anim to="" calcmode="lin" valueType="num">
                                      <p:cBhvr>
                                        <p:cTn id="22" dur="1" fill="hold"/>
                                        <p:tgtEl>
                                          <p:spTgt spid="345091">
                                            <p:txEl>
                                              <p:pRg st="3" end="3"/>
                                            </p:txEl>
                                          </p:spTgt>
                                        </p:tgtEl>
                                        <p:attrNameLst>
                                          <p:attrName/>
                                        </p:attrNameLst>
                                      </p:cBhvr>
                                    </p:anim>
                                  </p:childTnLst>
                                  <p:subTnLst>
                                    <p:animClr clrSpc="rgb" dir="cw">
                                      <p:cBhvr override="childStyle">
                                        <p:cTn dur="1" fill="hold" display="0" masterRel="nextClick" afterEffect="1"/>
                                        <p:tgtEl>
                                          <p:spTgt spid="34509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45091">
                                            <p:txEl>
                                              <p:pRg st="4" end="4"/>
                                            </p:txEl>
                                          </p:spTgt>
                                        </p:tgtEl>
                                        <p:attrNameLst>
                                          <p:attrName>style.visibility</p:attrName>
                                        </p:attrNameLst>
                                      </p:cBhvr>
                                      <p:to>
                                        <p:strVal val="visible"/>
                                      </p:to>
                                    </p:set>
                                    <p:anim to="" calcmode="lin" valueType="num">
                                      <p:cBhvr>
                                        <p:cTn id="27" dur="1" fill="hold"/>
                                        <p:tgtEl>
                                          <p:spTgt spid="345091">
                                            <p:txEl>
                                              <p:pRg st="4" end="4"/>
                                            </p:txEl>
                                          </p:spTgt>
                                        </p:tgtEl>
                                        <p:attrNameLst>
                                          <p:attrName/>
                                        </p:attrNameLst>
                                      </p:cBhvr>
                                    </p:anim>
                                  </p:childTnLst>
                                  <p:subTnLst>
                                    <p:animClr clrSpc="rgb" dir="cw">
                                      <p:cBhvr override="childStyle">
                                        <p:cTn dur="1" fill="hold" display="0" masterRel="nextClick" afterEffect="1"/>
                                        <p:tgtEl>
                                          <p:spTgt spid="34509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bldLvl="2" autoUpdateAnimBg="0"/>
    </p:bldLst>
  </p:timing>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smtClean="0"/>
              <a:t>Production Estimation</a:t>
            </a:r>
          </a:p>
        </p:txBody>
      </p:sp>
      <p:sp>
        <p:nvSpPr>
          <p:cNvPr id="346115" name="Rectangle 3"/>
          <p:cNvSpPr>
            <a:spLocks noGrp="1" noChangeArrowheads="1"/>
          </p:cNvSpPr>
          <p:nvPr>
            <p:ph type="body" idx="1"/>
          </p:nvPr>
        </p:nvSpPr>
        <p:spPr/>
        <p:txBody>
          <a:bodyPr/>
          <a:lstStyle/>
          <a:p>
            <a:r>
              <a:rPr lang="en-US" smtClean="0"/>
              <a:t>Step #12:  </a:t>
            </a:r>
            <a:r>
              <a:rPr lang="en-US" b="1" i="1" smtClean="0"/>
              <a:t>Total Production Days</a:t>
            </a:r>
            <a:endParaRPr lang="en-US" smtClean="0"/>
          </a:p>
          <a:p>
            <a:pPr lvl="1"/>
            <a:r>
              <a:rPr lang="en-US" smtClean="0"/>
              <a:t>To get the total days, divide total time required by the hours worked per day.</a:t>
            </a:r>
          </a:p>
          <a:p>
            <a:pPr lvl="1"/>
            <a:r>
              <a:rPr lang="en-US" smtClean="0"/>
              <a:t>Example:</a:t>
            </a:r>
          </a:p>
          <a:p>
            <a:pPr lvl="1">
              <a:buFontTx/>
              <a:buChar char=" "/>
            </a:pPr>
            <a:r>
              <a:rPr lang="en-US" u="sng" smtClean="0"/>
              <a:t>63.33</a:t>
            </a:r>
            <a:r>
              <a:rPr lang="en-US" smtClean="0"/>
              <a:t>  Hrs. Required</a:t>
            </a:r>
          </a:p>
          <a:p>
            <a:pPr lvl="1">
              <a:buFontTx/>
              <a:buChar char=" "/>
            </a:pPr>
            <a:r>
              <a:rPr lang="en-US" smtClean="0"/>
              <a:t>    8     Hrs./Day       =  7.92 or </a:t>
            </a:r>
            <a:r>
              <a:rPr lang="en-US" smtClean="0">
                <a:solidFill>
                  <a:srgbClr val="FF3300"/>
                </a:solidFill>
              </a:rPr>
              <a:t>8 Total Days</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6115">
                                            <p:txEl>
                                              <p:pRg st="0" end="0"/>
                                            </p:txEl>
                                          </p:spTgt>
                                        </p:tgtEl>
                                        <p:attrNameLst>
                                          <p:attrName>style.visibility</p:attrName>
                                        </p:attrNameLst>
                                      </p:cBhvr>
                                      <p:to>
                                        <p:strVal val="visible"/>
                                      </p:to>
                                    </p:set>
                                    <p:anim to="" calcmode="lin" valueType="num">
                                      <p:cBhvr>
                                        <p:cTn id="7" dur="1" fill="hold"/>
                                        <p:tgtEl>
                                          <p:spTgt spid="346115">
                                            <p:txEl>
                                              <p:pRg st="0" end="0"/>
                                            </p:txEl>
                                          </p:spTgt>
                                        </p:tgtEl>
                                        <p:attrNameLst>
                                          <p:attrName/>
                                        </p:attrNameLst>
                                      </p:cBhvr>
                                    </p:anim>
                                  </p:childTnLst>
                                  <p:subTnLst>
                                    <p:animClr clrSpc="rgb" dir="cw">
                                      <p:cBhvr override="childStyle">
                                        <p:cTn dur="1" fill="hold" display="0" masterRel="nextClick" afterEffect="1"/>
                                        <p:tgtEl>
                                          <p:spTgt spid="346115">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46115">
                                            <p:txEl>
                                              <p:pRg st="1" end="1"/>
                                            </p:txEl>
                                          </p:spTgt>
                                        </p:tgtEl>
                                        <p:attrNameLst>
                                          <p:attrName>style.visibility</p:attrName>
                                        </p:attrNameLst>
                                      </p:cBhvr>
                                      <p:to>
                                        <p:strVal val="visible"/>
                                      </p:to>
                                    </p:set>
                                    <p:anim to="" calcmode="lin" valueType="num">
                                      <p:cBhvr>
                                        <p:cTn id="12" dur="1" fill="hold"/>
                                        <p:tgtEl>
                                          <p:spTgt spid="346115">
                                            <p:txEl>
                                              <p:pRg st="1" end="1"/>
                                            </p:txEl>
                                          </p:spTgt>
                                        </p:tgtEl>
                                        <p:attrNameLst>
                                          <p:attrName/>
                                        </p:attrNameLst>
                                      </p:cBhvr>
                                    </p:anim>
                                  </p:childTnLst>
                                  <p:subTnLst>
                                    <p:animClr clrSpc="rgb" dir="cw">
                                      <p:cBhvr override="childStyle">
                                        <p:cTn dur="1" fill="hold" display="0" masterRel="nextClick" afterEffect="1"/>
                                        <p:tgtEl>
                                          <p:spTgt spid="34611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46115">
                                            <p:txEl>
                                              <p:pRg st="2" end="2"/>
                                            </p:txEl>
                                          </p:spTgt>
                                        </p:tgtEl>
                                        <p:attrNameLst>
                                          <p:attrName>style.visibility</p:attrName>
                                        </p:attrNameLst>
                                      </p:cBhvr>
                                      <p:to>
                                        <p:strVal val="visible"/>
                                      </p:to>
                                    </p:set>
                                    <p:anim to="" calcmode="lin" valueType="num">
                                      <p:cBhvr>
                                        <p:cTn id="17" dur="1" fill="hold"/>
                                        <p:tgtEl>
                                          <p:spTgt spid="346115">
                                            <p:txEl>
                                              <p:pRg st="2" end="2"/>
                                            </p:txEl>
                                          </p:spTgt>
                                        </p:tgtEl>
                                        <p:attrNameLst>
                                          <p:attrName/>
                                        </p:attrNameLst>
                                      </p:cBhvr>
                                    </p:anim>
                                  </p:childTnLst>
                                  <p:subTnLst>
                                    <p:animClr clrSpc="rgb" dir="cw">
                                      <p:cBhvr override="childStyle">
                                        <p:cTn dur="1" fill="hold" display="0" masterRel="nextClick" afterEffect="1"/>
                                        <p:tgtEl>
                                          <p:spTgt spid="34611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46115">
                                            <p:txEl>
                                              <p:pRg st="3" end="3"/>
                                            </p:txEl>
                                          </p:spTgt>
                                        </p:tgtEl>
                                        <p:attrNameLst>
                                          <p:attrName>style.visibility</p:attrName>
                                        </p:attrNameLst>
                                      </p:cBhvr>
                                      <p:to>
                                        <p:strVal val="visible"/>
                                      </p:to>
                                    </p:set>
                                    <p:anim to="" calcmode="lin" valueType="num">
                                      <p:cBhvr>
                                        <p:cTn id="22" dur="1" fill="hold"/>
                                        <p:tgtEl>
                                          <p:spTgt spid="346115">
                                            <p:txEl>
                                              <p:pRg st="3" end="3"/>
                                            </p:txEl>
                                          </p:spTgt>
                                        </p:tgtEl>
                                        <p:attrNameLst>
                                          <p:attrName/>
                                        </p:attrNameLst>
                                      </p:cBhvr>
                                    </p:anim>
                                  </p:childTnLst>
                                  <p:subTnLst>
                                    <p:animClr clrSpc="rgb" dir="cw">
                                      <p:cBhvr override="childStyle">
                                        <p:cTn dur="1" fill="hold" display="0" masterRel="nextClick" afterEffect="1"/>
                                        <p:tgtEl>
                                          <p:spTgt spid="34611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46115">
                                            <p:txEl>
                                              <p:pRg st="4" end="4"/>
                                            </p:txEl>
                                          </p:spTgt>
                                        </p:tgtEl>
                                        <p:attrNameLst>
                                          <p:attrName>style.visibility</p:attrName>
                                        </p:attrNameLst>
                                      </p:cBhvr>
                                      <p:to>
                                        <p:strVal val="visible"/>
                                      </p:to>
                                    </p:set>
                                    <p:anim to="" calcmode="lin" valueType="num">
                                      <p:cBhvr>
                                        <p:cTn id="27" dur="1" fill="hold"/>
                                        <p:tgtEl>
                                          <p:spTgt spid="346115">
                                            <p:txEl>
                                              <p:pRg st="4" end="4"/>
                                            </p:txEl>
                                          </p:spTgt>
                                        </p:tgtEl>
                                        <p:attrNameLst>
                                          <p:attrName/>
                                        </p:attrNameLst>
                                      </p:cBhvr>
                                    </p:anim>
                                  </p:childTnLst>
                                  <p:subTnLst>
                                    <p:animClr clrSpc="rgb" dir="cw">
                                      <p:cBhvr override="childStyle">
                                        <p:cTn dur="1" fill="hold" display="0" masterRel="nextClick" afterEffect="1"/>
                                        <p:tgtEl>
                                          <p:spTgt spid="34611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bldLvl="2" autoUpdateAnimBg="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mtClean="0"/>
              <a:t>Production Estimation</a:t>
            </a:r>
          </a:p>
        </p:txBody>
      </p:sp>
      <p:sp>
        <p:nvSpPr>
          <p:cNvPr id="32772" name="Rectangle 3"/>
          <p:cNvSpPr>
            <a:spLocks noGrp="1" noChangeArrowheads="1"/>
          </p:cNvSpPr>
          <p:nvPr>
            <p:ph type="body" sz="half" idx="1"/>
          </p:nvPr>
        </p:nvSpPr>
        <p:spPr/>
        <p:txBody>
          <a:bodyPr/>
          <a:lstStyle/>
          <a:p>
            <a:r>
              <a:rPr lang="en-US" sz="2800" smtClean="0"/>
              <a:t>What have you learned?</a:t>
            </a:r>
          </a:p>
          <a:p>
            <a:endParaRPr lang="en-US" sz="2800" smtClean="0"/>
          </a:p>
        </p:txBody>
      </p:sp>
      <p:graphicFrame>
        <p:nvGraphicFramePr>
          <p:cNvPr id="32770" name="Object 4"/>
          <p:cNvGraphicFramePr>
            <a:graphicFrameLocks noGrp="1" noChangeAspect="1"/>
          </p:cNvGraphicFramePr>
          <p:nvPr>
            <p:ph type="clipArt" sz="half" idx="2"/>
          </p:nvPr>
        </p:nvGraphicFramePr>
        <p:xfrm>
          <a:off x="6083300" y="1981200"/>
          <a:ext cx="1912938" cy="4114800"/>
        </p:xfrm>
        <a:graphic>
          <a:graphicData uri="http://schemas.openxmlformats.org/presentationml/2006/ole">
            <mc:AlternateContent xmlns:mc="http://schemas.openxmlformats.org/markup-compatibility/2006">
              <mc:Choice xmlns:v="urn:schemas-microsoft-com:vml" Requires="v">
                <p:oleObj spid="_x0000_s32771" name="Clip" r:id="rId3" imgW="1857600" imgH="3995640" progId="">
                  <p:embed/>
                </p:oleObj>
              </mc:Choice>
              <mc:Fallback>
                <p:oleObj name="Clip" r:id="rId3" imgW="1857600" imgH="39956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1981200"/>
                        <a:ext cx="1912938"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73162" y="609600"/>
            <a:ext cx="7666037" cy="5486400"/>
          </a:xfrm>
        </p:spPr>
        <p:txBody>
          <a:bodyPr/>
          <a:lstStyle/>
          <a:p>
            <a:r>
              <a:rPr lang="en-US" b="1" u="sng" cap="all" dirty="0" smtClean="0"/>
              <a:t>SOLUTION:</a:t>
            </a:r>
            <a:endParaRPr lang="en-US" dirty="0" smtClean="0"/>
          </a:p>
          <a:p>
            <a:r>
              <a:rPr lang="en-US" cap="all" dirty="0" smtClean="0"/>
              <a:t> </a:t>
            </a:r>
            <a:endParaRPr lang="en-US" dirty="0" smtClean="0"/>
          </a:p>
          <a:p>
            <a:r>
              <a:rPr lang="en-US" b="1" dirty="0" smtClean="0"/>
              <a:t>	</a:t>
            </a:r>
            <a:r>
              <a:rPr lang="en-US" sz="2400" dirty="0" smtClean="0"/>
              <a:t>  2,000  DRY CLAY</a:t>
            </a:r>
          </a:p>
          <a:p>
            <a:r>
              <a:rPr lang="en-US" sz="2400" dirty="0" smtClean="0"/>
              <a:t>   </a:t>
            </a:r>
            <a:r>
              <a:rPr lang="en-US" sz="2400" u="sng" dirty="0" smtClean="0"/>
              <a:t>x   1.08</a:t>
            </a:r>
            <a:r>
              <a:rPr lang="en-US" sz="2400" dirty="0" smtClean="0"/>
              <a:t>  MOISTURE   </a:t>
            </a:r>
          </a:p>
          <a:p>
            <a:r>
              <a:rPr lang="en-US" sz="2400" dirty="0" smtClean="0"/>
              <a:t>      2,160  ASW</a:t>
            </a:r>
          </a:p>
          <a:p>
            <a:r>
              <a:rPr lang="en-US" sz="2400" dirty="0" smtClean="0"/>
              <a:t>   </a:t>
            </a:r>
          </a:p>
          <a:p>
            <a:r>
              <a:rPr lang="en-US" sz="2400" dirty="0" smtClean="0"/>
              <a:t>     20,000  MAX LOAD SIZE</a:t>
            </a:r>
          </a:p>
          <a:p>
            <a:r>
              <a:rPr lang="en-US" sz="2400" dirty="0" smtClean="0"/>
              <a:t>   </a:t>
            </a:r>
            <a:r>
              <a:rPr lang="en-US" sz="2400" u="sng" dirty="0" smtClean="0"/>
              <a:t>÷  2,160</a:t>
            </a:r>
            <a:r>
              <a:rPr lang="en-US" sz="2400" dirty="0" smtClean="0"/>
              <a:t>  ASW</a:t>
            </a:r>
          </a:p>
          <a:p>
            <a:r>
              <a:rPr lang="en-US" sz="2400" dirty="0" smtClean="0"/>
              <a:t>       9.26  CY OF THE LOAD</a:t>
            </a:r>
          </a:p>
          <a:p>
            <a:endParaRPr lang="en-US" dirty="0"/>
          </a:p>
        </p:txBody>
      </p:sp>
    </p:spTree>
  </p:cSld>
  <p:clrMapOvr>
    <a:masterClrMapping/>
  </p:clrMapOvr>
  <p:transition>
    <p:random/>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73162" y="609600"/>
            <a:ext cx="7666037" cy="5486400"/>
          </a:xfrm>
        </p:spPr>
        <p:txBody>
          <a:bodyPr/>
          <a:lstStyle/>
          <a:p>
            <a:endParaRPr lang="en-US" dirty="0" smtClean="0"/>
          </a:p>
          <a:p>
            <a:r>
              <a:rPr lang="en-US" dirty="0" smtClean="0"/>
              <a:t> </a:t>
            </a:r>
            <a:r>
              <a:rPr lang="en-US" sz="2400" dirty="0" smtClean="0"/>
              <a:t>9.26  CY OF THE LOAD  </a:t>
            </a:r>
          </a:p>
          <a:p>
            <a:r>
              <a:rPr lang="en-US" sz="2400" dirty="0" smtClean="0"/>
              <a:t>   </a:t>
            </a:r>
            <a:r>
              <a:rPr lang="en-US" sz="2400" u="sng" dirty="0" smtClean="0"/>
              <a:t>÷    2.5</a:t>
            </a:r>
            <a:r>
              <a:rPr lang="en-US" sz="2400" dirty="0" smtClean="0"/>
              <a:t>  BUCKET SIZE</a:t>
            </a:r>
          </a:p>
          <a:p>
            <a:r>
              <a:rPr lang="en-US" sz="2400" dirty="0" smtClean="0"/>
              <a:t>       3.70</a:t>
            </a:r>
          </a:p>
          <a:p>
            <a:r>
              <a:rPr lang="en-US" sz="2400" dirty="0" smtClean="0"/>
              <a:t>       OR 3  BUCKETS LOADED</a:t>
            </a:r>
          </a:p>
          <a:p>
            <a:r>
              <a:rPr lang="en-US" sz="2400" dirty="0" smtClean="0"/>
              <a:t>   </a:t>
            </a:r>
            <a:r>
              <a:rPr lang="en-US" sz="2400" u="sng" dirty="0" smtClean="0"/>
              <a:t>x    2.5</a:t>
            </a:r>
            <a:r>
              <a:rPr lang="en-US" sz="2400" dirty="0" smtClean="0"/>
              <a:t>  ALS</a:t>
            </a:r>
          </a:p>
          <a:p>
            <a:r>
              <a:rPr lang="en-US" sz="2400" dirty="0" smtClean="0"/>
              <a:t>        7.5  ALS</a:t>
            </a:r>
          </a:p>
          <a:p>
            <a:r>
              <a:rPr lang="en-US" sz="2400" dirty="0" smtClean="0"/>
              <a:t>   </a:t>
            </a:r>
          </a:p>
          <a:p>
            <a:r>
              <a:rPr lang="en-US" sz="2400" dirty="0" smtClean="0"/>
              <a:t>      2,160  ASW</a:t>
            </a:r>
          </a:p>
          <a:p>
            <a:r>
              <a:rPr lang="en-US" sz="2400" dirty="0" smtClean="0"/>
              <a:t>   </a:t>
            </a:r>
            <a:r>
              <a:rPr lang="en-US" sz="2400" u="sng" dirty="0" smtClean="0"/>
              <a:t>x    7.5</a:t>
            </a:r>
            <a:r>
              <a:rPr lang="en-US" sz="2400" dirty="0" smtClean="0"/>
              <a:t>  ALS</a:t>
            </a:r>
          </a:p>
          <a:p>
            <a:r>
              <a:rPr lang="en-US" sz="2400" dirty="0" smtClean="0"/>
              <a:t>     16,200  LW      </a:t>
            </a:r>
          </a:p>
          <a:p>
            <a:r>
              <a:rPr lang="en-US" sz="2400" dirty="0" smtClean="0"/>
              <a:t> </a:t>
            </a:r>
          </a:p>
        </p:txBody>
      </p:sp>
    </p:spTree>
  </p:cSld>
  <p:clrMapOvr>
    <a:masterClrMapping/>
  </p:clrMapOvr>
  <p:transition>
    <p:random/>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body" sz="half" idx="1"/>
          </p:nvPr>
        </p:nvSpPr>
        <p:spPr>
          <a:xfrm>
            <a:off x="1143000" y="381000"/>
            <a:ext cx="7666037" cy="5486400"/>
          </a:xfrm>
        </p:spPr>
        <p:txBody>
          <a:bodyPr/>
          <a:lstStyle/>
          <a:p>
            <a:r>
              <a:rPr lang="en-US" dirty="0" smtClean="0"/>
              <a:t> </a:t>
            </a:r>
            <a:r>
              <a:rPr lang="en-US" sz="2400" u="sng" dirty="0" smtClean="0"/>
              <a:t>6,600 HD</a:t>
            </a:r>
            <a:endParaRPr lang="en-US" sz="2400" dirty="0" smtClean="0"/>
          </a:p>
          <a:p>
            <a:r>
              <a:rPr lang="en-US" sz="2400" dirty="0" smtClean="0"/>
              <a:t>     35 X 88   = 2.14 HAUL TIME (HT)</a:t>
            </a:r>
          </a:p>
          <a:p>
            <a:endParaRPr lang="en-US" sz="2400" dirty="0" smtClean="0"/>
          </a:p>
          <a:p>
            <a:r>
              <a:rPr lang="en-US" sz="2400" dirty="0" smtClean="0"/>
              <a:t>   </a:t>
            </a:r>
            <a:r>
              <a:rPr lang="en-US" sz="2400" u="sng" dirty="0" smtClean="0"/>
              <a:t>6,600 RD</a:t>
            </a:r>
            <a:endParaRPr lang="en-US" sz="2400" dirty="0" smtClean="0"/>
          </a:p>
          <a:p>
            <a:r>
              <a:rPr lang="en-US" sz="2400" dirty="0" smtClean="0"/>
              <a:t>	 50 X 88   = 1.50 RETURN TIME (RT)</a:t>
            </a:r>
          </a:p>
          <a:p>
            <a:r>
              <a:rPr lang="en-US" sz="2400" dirty="0" smtClean="0"/>
              <a:t> </a:t>
            </a:r>
          </a:p>
          <a:p>
            <a:r>
              <a:rPr lang="en-US" sz="2400" dirty="0" smtClean="0"/>
              <a:t>    _</a:t>
            </a:r>
            <a:r>
              <a:rPr lang="en-US" sz="2400" u="sng" dirty="0" smtClean="0"/>
              <a:t>  2.14   </a:t>
            </a:r>
            <a:r>
              <a:rPr lang="en-US" sz="2400" dirty="0" smtClean="0"/>
              <a:t>  +  </a:t>
            </a:r>
            <a:r>
              <a:rPr lang="en-US" sz="2400" u="sng" dirty="0" smtClean="0"/>
              <a:t>    1.50    </a:t>
            </a:r>
            <a:r>
              <a:rPr lang="en-US" sz="2400" dirty="0" smtClean="0"/>
              <a:t> +  </a:t>
            </a:r>
            <a:r>
              <a:rPr lang="en-US" sz="2400" u="sng" dirty="0" smtClean="0"/>
              <a:t>   2.00   </a:t>
            </a:r>
            <a:r>
              <a:rPr lang="en-US" sz="2400" dirty="0" smtClean="0"/>
              <a:t>  =  </a:t>
            </a:r>
            <a:r>
              <a:rPr lang="en-US" sz="2400" u="sng" dirty="0" smtClean="0"/>
              <a:t>   5.64   </a:t>
            </a:r>
            <a:endParaRPr lang="en-US" sz="2400" dirty="0" smtClean="0"/>
          </a:p>
          <a:p>
            <a:r>
              <a:rPr lang="en-US" sz="2400" dirty="0" smtClean="0"/>
              <a:t>    HAUL TIME       RETURN TIME    FIXED TIME     CYCLE TIME</a:t>
            </a:r>
          </a:p>
          <a:p>
            <a:r>
              <a:rPr lang="en-US" sz="2400" dirty="0" smtClean="0"/>
              <a:t>     </a:t>
            </a:r>
          </a:p>
          <a:p>
            <a:r>
              <a:rPr lang="en-US" sz="2400" dirty="0" smtClean="0"/>
              <a:t>         60  MIN/HR  </a:t>
            </a:r>
          </a:p>
          <a:p>
            <a:r>
              <a:rPr lang="en-US" sz="2400" dirty="0" smtClean="0"/>
              <a:t>    </a:t>
            </a:r>
            <a:r>
              <a:rPr lang="en-US" sz="2400" u="sng" dirty="0" smtClean="0"/>
              <a:t>÷  5.64</a:t>
            </a:r>
            <a:r>
              <a:rPr lang="en-US" sz="2400" dirty="0" smtClean="0"/>
              <a:t>  CT</a:t>
            </a:r>
          </a:p>
          <a:p>
            <a:r>
              <a:rPr lang="en-US" sz="2400" dirty="0" smtClean="0"/>
              <a:t>      10.64  TPH</a:t>
            </a:r>
            <a:endParaRPr lang="en-US" sz="2400" dirty="0"/>
          </a:p>
        </p:txBody>
      </p:sp>
    </p:spTree>
  </p:cSld>
  <p:clrMapOvr>
    <a:masterClrMapping/>
  </p:clrMapOvr>
  <p:transition>
    <p:random/>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73162" y="457200"/>
            <a:ext cx="8351837" cy="5638800"/>
          </a:xfrm>
        </p:spPr>
        <p:txBody>
          <a:bodyPr/>
          <a:lstStyle/>
          <a:p>
            <a:r>
              <a:rPr lang="en-US" dirty="0" smtClean="0"/>
              <a:t>  </a:t>
            </a:r>
            <a:r>
              <a:rPr lang="en-US" sz="1600" dirty="0" smtClean="0"/>
              <a:t>10.64  TPH	</a:t>
            </a:r>
          </a:p>
          <a:p>
            <a:r>
              <a:rPr lang="en-US" sz="1600" dirty="0" smtClean="0"/>
              <a:t>        7.5  ALS</a:t>
            </a:r>
          </a:p>
          <a:p>
            <a:r>
              <a:rPr lang="en-US" sz="1600" dirty="0" smtClean="0"/>
              <a:t>    </a:t>
            </a:r>
            <a:r>
              <a:rPr lang="en-US" sz="1600" u="sng" dirty="0" smtClean="0"/>
              <a:t>x    .6</a:t>
            </a:r>
            <a:r>
              <a:rPr lang="en-US" sz="1600" dirty="0" smtClean="0"/>
              <a:t>  EF</a:t>
            </a:r>
          </a:p>
          <a:p>
            <a:r>
              <a:rPr lang="en-US" sz="1600" dirty="0" smtClean="0"/>
              <a:t>      47.88</a:t>
            </a:r>
          </a:p>
          <a:p>
            <a:r>
              <a:rPr lang="en-US" sz="1600" dirty="0" smtClean="0"/>
              <a:t>     OR 47  LCYPH</a:t>
            </a:r>
          </a:p>
          <a:p>
            <a:r>
              <a:rPr lang="en-US" sz="1600" dirty="0" smtClean="0"/>
              <a:t> </a:t>
            </a:r>
          </a:p>
          <a:p>
            <a:r>
              <a:rPr lang="en-US" sz="1600" dirty="0" smtClean="0"/>
              <a:t>         47  LCYPH</a:t>
            </a:r>
          </a:p>
          <a:p>
            <a:r>
              <a:rPr lang="en-US" sz="1600" dirty="0" smtClean="0"/>
              <a:t>    </a:t>
            </a:r>
            <a:r>
              <a:rPr lang="en-US" sz="1600" u="sng" dirty="0" smtClean="0"/>
              <a:t>x   .63</a:t>
            </a:r>
            <a:r>
              <a:rPr lang="en-US" sz="1600" dirty="0" smtClean="0"/>
              <a:t>  CONV FACTOR</a:t>
            </a:r>
          </a:p>
          <a:p>
            <a:r>
              <a:rPr lang="en-US" sz="1600" dirty="0" smtClean="0"/>
              <a:t>      29.31</a:t>
            </a:r>
          </a:p>
          <a:p>
            <a:r>
              <a:rPr lang="en-US" sz="1600" dirty="0" smtClean="0"/>
              <a:t>      OR 29  CCYPH</a:t>
            </a:r>
          </a:p>
          <a:p>
            <a:r>
              <a:rPr lang="en-US" sz="1600" dirty="0" smtClean="0"/>
              <a:t> </a:t>
            </a:r>
          </a:p>
          <a:p>
            <a:r>
              <a:rPr lang="en-US" sz="1600" dirty="0" smtClean="0"/>
              <a:t>       5.64  TCT		                         170,000   FILL REQUIRED</a:t>
            </a:r>
          </a:p>
          <a:p>
            <a:r>
              <a:rPr lang="en-US" sz="1600" dirty="0" smtClean="0"/>
              <a:t>    </a:t>
            </a:r>
            <a:r>
              <a:rPr lang="en-US" sz="1600" u="sng" dirty="0" smtClean="0"/>
              <a:t>÷   .50</a:t>
            </a:r>
            <a:r>
              <a:rPr lang="en-US" sz="1600" dirty="0" smtClean="0"/>
              <a:t>  LCT                      ­</a:t>
            </a:r>
            <a:r>
              <a:rPr lang="en-US" sz="1600" u="sng" dirty="0" smtClean="0"/>
              <a:t>÷ (29 x 12)</a:t>
            </a:r>
            <a:endParaRPr lang="en-US" sz="1600" dirty="0" smtClean="0"/>
          </a:p>
          <a:p>
            <a:r>
              <a:rPr lang="en-US" sz="1600" dirty="0" smtClean="0"/>
              <a:t>       11.28                               488.51  THR</a:t>
            </a:r>
          </a:p>
          <a:p>
            <a:r>
              <a:rPr lang="en-US" sz="1600" dirty="0" smtClean="0"/>
              <a:t>    </a:t>
            </a:r>
            <a:r>
              <a:rPr lang="en-US" sz="1600" u="sng" dirty="0" smtClean="0"/>
              <a:t>+   1.00</a:t>
            </a:r>
            <a:endParaRPr lang="en-US" sz="1600" dirty="0" smtClean="0"/>
          </a:p>
          <a:p>
            <a:r>
              <a:rPr lang="en-US" sz="1600" dirty="0" smtClean="0"/>
              <a:t>       12.28                               488.51</a:t>
            </a:r>
          </a:p>
          <a:p>
            <a:r>
              <a:rPr lang="en-US" sz="1600" dirty="0" smtClean="0"/>
              <a:t>       OR 12  TRUCKS REQUIRED         </a:t>
            </a:r>
            <a:r>
              <a:rPr lang="en-US" sz="1600" u="sng" dirty="0" smtClean="0"/>
              <a:t>÷        10</a:t>
            </a:r>
            <a:endParaRPr lang="en-US" sz="1600" dirty="0" smtClean="0"/>
          </a:p>
          <a:p>
            <a:r>
              <a:rPr lang="en-US" sz="1600" dirty="0" smtClean="0"/>
              <a:t>                                            48.85</a:t>
            </a:r>
          </a:p>
          <a:p>
            <a:r>
              <a:rPr lang="en-US" sz="1600" dirty="0" smtClean="0"/>
              <a:t>                                            OR 49  DAYS REQUIRED  </a:t>
            </a:r>
          </a:p>
          <a:p>
            <a:r>
              <a:rPr lang="en-US" sz="1600" cap="all" dirty="0" smtClean="0"/>
              <a:t>     	</a:t>
            </a:r>
            <a:br>
              <a:rPr lang="en-US" sz="1600" cap="all" dirty="0" smtClean="0"/>
            </a:br>
            <a:endParaRPr lang="en-US" sz="1600" dirty="0"/>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What Have You Learned?</a:t>
            </a:r>
          </a:p>
        </p:txBody>
      </p:sp>
      <p:sp>
        <p:nvSpPr>
          <p:cNvPr id="52227" name="Rectangle 3"/>
          <p:cNvSpPr>
            <a:spLocks noGrp="1" noChangeArrowheads="1"/>
          </p:cNvSpPr>
          <p:nvPr>
            <p:ph type="body" sz="half" idx="2"/>
          </p:nvPr>
        </p:nvSpPr>
        <p:spPr/>
        <p:txBody>
          <a:bodyPr/>
          <a:lstStyle/>
          <a:p>
            <a:r>
              <a:rPr lang="en-US" sz="2800" dirty="0" smtClean="0"/>
              <a:t>Problem #2</a:t>
            </a:r>
          </a:p>
          <a:p>
            <a:pPr lvl="1"/>
            <a:r>
              <a:rPr lang="en-US" sz="2400" dirty="0" smtClean="0"/>
              <a:t>You are moving 250 LCYPH </a:t>
            </a:r>
          </a:p>
          <a:p>
            <a:pPr lvl="1"/>
            <a:r>
              <a:rPr lang="en-US" sz="2400" dirty="0" smtClean="0"/>
              <a:t>Working 8 Hrs/day.</a:t>
            </a:r>
          </a:p>
          <a:p>
            <a:pPr lvl="1"/>
            <a:r>
              <a:rPr lang="en-US" sz="2400" dirty="0" smtClean="0"/>
              <a:t>The requirement to be move is 18,000 LCY.</a:t>
            </a:r>
          </a:p>
          <a:p>
            <a:pPr lvl="1"/>
            <a:r>
              <a:rPr lang="en-US" sz="2400" dirty="0" smtClean="0"/>
              <a:t>LCYPD?</a:t>
            </a:r>
          </a:p>
          <a:p>
            <a:pPr lvl="1"/>
            <a:r>
              <a:rPr lang="en-US" sz="2400" dirty="0" smtClean="0"/>
              <a:t>Total Days?</a:t>
            </a:r>
          </a:p>
        </p:txBody>
      </p:sp>
      <p:graphicFrame>
        <p:nvGraphicFramePr>
          <p:cNvPr id="3074" name="Object 4"/>
          <p:cNvGraphicFramePr>
            <a:graphicFrameLocks noGrp="1" noChangeAspect="1"/>
          </p:cNvGraphicFramePr>
          <p:nvPr>
            <p:ph type="clipArt" sz="half" idx="1"/>
          </p:nvPr>
        </p:nvGraphicFramePr>
        <p:xfrm>
          <a:off x="1631950" y="1981200"/>
          <a:ext cx="2890838" cy="4114800"/>
        </p:xfrm>
        <a:graphic>
          <a:graphicData uri="http://schemas.openxmlformats.org/presentationml/2006/ole">
            <mc:AlternateContent xmlns:mc="http://schemas.openxmlformats.org/markup-compatibility/2006">
              <mc:Choice xmlns:v="urn:schemas-microsoft-com:vml" Requires="v">
                <p:oleObj spid="_x0000_s3075" name="Clip" r:id="rId3" imgW="3848040" imgH="5478120" progId="">
                  <p:embed/>
                </p:oleObj>
              </mc:Choice>
              <mc:Fallback>
                <p:oleObj name="Clip" r:id="rId3" imgW="3848040" imgH="54781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1981200"/>
                        <a:ext cx="2890838"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500" fill="hold"/>
                                        <p:tgtEl>
                                          <p:spTgt spid="5222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5222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p:cTn id="13" dur="500" fill="hold"/>
                                        <p:tgtEl>
                                          <p:spTgt spid="5222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5222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p:cTn id="19" dur="500" fill="hold"/>
                                        <p:tgtEl>
                                          <p:spTgt spid="5222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5222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p:cTn id="25" dur="500" fill="hold"/>
                                        <p:tgtEl>
                                          <p:spTgt spid="52227">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52227">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p:cTn id="31" dur="500" fill="hold"/>
                                        <p:tgtEl>
                                          <p:spTgt spid="52227">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52227">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52227">
                                            <p:txEl>
                                              <p:pRg st="5" end="5"/>
                                            </p:txEl>
                                          </p:spTgt>
                                        </p:tgtEl>
                                        <p:attrNameLst>
                                          <p:attrName>style.visibility</p:attrName>
                                        </p:attrNameLst>
                                      </p:cBhvr>
                                      <p:to>
                                        <p:strVal val="visible"/>
                                      </p:to>
                                    </p:set>
                                    <p:anim calcmode="lin" valueType="num">
                                      <p:cBhvr>
                                        <p:cTn id="37" dur="500" fill="hold"/>
                                        <p:tgtEl>
                                          <p:spTgt spid="52227">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52227">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2227">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Tree>
  </p:cSld>
  <p:clrMapOvr>
    <a:masterClrMapping/>
  </p:clrMapOvr>
  <p:transition>
    <p:random/>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10 MIN</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Tree>
  </p:cSld>
  <p:clrMapOvr>
    <a:masterClrMapping/>
  </p:clrMapOvr>
  <p:transition>
    <p:random/>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0"/>
          <p:cNvGraphicFramePr>
            <a:graphicFrameLocks noChangeAspect="1"/>
          </p:cNvGraphicFramePr>
          <p:nvPr/>
        </p:nvGraphicFramePr>
        <p:xfrm>
          <a:off x="990600" y="3505200"/>
          <a:ext cx="4000500" cy="3148013"/>
        </p:xfrm>
        <a:graphic>
          <a:graphicData uri="http://schemas.openxmlformats.org/presentationml/2006/ole">
            <mc:AlternateContent xmlns:mc="http://schemas.openxmlformats.org/markup-compatibility/2006">
              <mc:Choice xmlns:v="urn:schemas-microsoft-com:vml" Requires="v">
                <p:oleObj spid="_x0000_s437251" name="Clip" r:id="rId3" imgW="4000320" imgH="3147480" progId="">
                  <p:embed/>
                </p:oleObj>
              </mc:Choice>
              <mc:Fallback>
                <p:oleObj name="Clip" r:id="rId3" imgW="4000320" imgH="314748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505200"/>
                        <a:ext cx="4000500" cy="314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2"/>
          <p:cNvSpPr>
            <a:spLocks noGrp="1" noChangeArrowheads="1"/>
          </p:cNvSpPr>
          <p:nvPr>
            <p:ph type="ctrTitle"/>
          </p:nvPr>
        </p:nvSpPr>
        <p:spPr>
          <a:xfrm>
            <a:off x="609600" y="1066800"/>
            <a:ext cx="7772400" cy="1143000"/>
          </a:xfrm>
        </p:spPr>
        <p:txBody>
          <a:bodyPr/>
          <a:lstStyle/>
          <a:p>
            <a:r>
              <a:rPr lang="en-US" dirty="0" smtClean="0"/>
              <a:t>LOGISTICAL ESTIMATION SUPPORT</a:t>
            </a:r>
          </a:p>
        </p:txBody>
      </p:sp>
      <p:sp>
        <p:nvSpPr>
          <p:cNvPr id="1028" name="Rectangle 3"/>
          <p:cNvSpPr>
            <a:spLocks noGrp="1" noChangeArrowheads="1"/>
          </p:cNvSpPr>
          <p:nvPr>
            <p:ph type="subTitle" idx="1"/>
          </p:nvPr>
        </p:nvSpPr>
        <p:spPr>
          <a:xfrm>
            <a:off x="4724400" y="4114800"/>
            <a:ext cx="3429000" cy="914400"/>
          </a:xfrm>
        </p:spPr>
        <p:txBody>
          <a:bodyPr/>
          <a:lstStyle/>
          <a:p>
            <a:endParaRPr lang="en-US" dirty="0" smtClean="0"/>
          </a:p>
        </p:txBody>
      </p:sp>
    </p:spTree>
  </p:cSld>
  <p:clrMapOvr>
    <a:masterClrMapping/>
  </p:clrMapOvr>
  <p:transition>
    <p:random/>
  </p:transition>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143000"/>
          </a:xfrm>
        </p:spPr>
        <p:txBody>
          <a:bodyPr/>
          <a:lstStyle/>
          <a:p>
            <a:pPr>
              <a:defRPr/>
            </a:pPr>
            <a:r>
              <a:rPr lang="en-US" smtClean="0">
                <a:effectLst>
                  <a:outerShdw blurRad="38100" dist="38100" dir="2700000" algn="tl">
                    <a:srgbClr val="FFFFFF"/>
                  </a:outerShdw>
                </a:effectLst>
              </a:rPr>
              <a:t>RESPONSIBIITIES</a:t>
            </a:r>
            <a:endParaRPr lang="en-US" smtClean="0"/>
          </a:p>
        </p:txBody>
      </p:sp>
      <p:sp>
        <p:nvSpPr>
          <p:cNvPr id="12291" name="Rectangle 3"/>
          <p:cNvSpPr>
            <a:spLocks noGrp="1" noChangeArrowheads="1"/>
          </p:cNvSpPr>
          <p:nvPr>
            <p:ph type="body" sz="half" idx="1"/>
          </p:nvPr>
        </p:nvSpPr>
        <p:spPr>
          <a:xfrm>
            <a:off x="685800" y="2057400"/>
            <a:ext cx="4572000" cy="4114800"/>
          </a:xfrm>
        </p:spPr>
        <p:txBody>
          <a:bodyPr/>
          <a:lstStyle/>
          <a:p>
            <a:r>
              <a:rPr lang="en-US" sz="2800" dirty="0" smtClean="0"/>
              <a:t>ENGINEER OFFICER</a:t>
            </a:r>
          </a:p>
          <a:p>
            <a:pPr>
              <a:buNone/>
            </a:pPr>
            <a:endParaRPr lang="en-US" sz="2800" dirty="0" smtClean="0"/>
          </a:p>
          <a:p>
            <a:r>
              <a:rPr lang="en-US" sz="2800" dirty="0" smtClean="0"/>
              <a:t>ENGINEER CHIEF</a:t>
            </a:r>
          </a:p>
          <a:p>
            <a:pPr>
              <a:buNone/>
            </a:pPr>
            <a:endParaRPr lang="en-US" sz="2800" dirty="0" smtClean="0"/>
          </a:p>
          <a:p>
            <a:r>
              <a:rPr lang="en-US" sz="2800" dirty="0" smtClean="0"/>
              <a:t>ENGINEER NCO</a:t>
            </a:r>
          </a:p>
        </p:txBody>
      </p:sp>
      <p:graphicFrame>
        <p:nvGraphicFramePr>
          <p:cNvPr id="2050" name="Object 4"/>
          <p:cNvGraphicFramePr>
            <a:graphicFrameLocks noGrp="1" noChangeAspect="1"/>
          </p:cNvGraphicFramePr>
          <p:nvPr>
            <p:ph type="clipArt" sz="half" idx="2"/>
          </p:nvPr>
        </p:nvGraphicFramePr>
        <p:xfrm>
          <a:off x="4648200" y="2325688"/>
          <a:ext cx="3810000" cy="3578225"/>
        </p:xfrm>
        <a:graphic>
          <a:graphicData uri="http://schemas.openxmlformats.org/presentationml/2006/ole">
            <mc:AlternateContent xmlns:mc="http://schemas.openxmlformats.org/markup-compatibility/2006">
              <mc:Choice xmlns:v="urn:schemas-microsoft-com:vml" Requires="v">
                <p:oleObj spid="_x0000_s438275" name="Clip" r:id="rId3" imgW="3763440" imgH="3535200" progId="">
                  <p:embed/>
                </p:oleObj>
              </mc:Choice>
              <mc:Fallback>
                <p:oleObj name="Clip" r:id="rId3" imgW="3763440" imgH="35352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25688"/>
                        <a:ext cx="3810000" cy="357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 calcmode="lin" valueType="num">
                                      <p:cBhvr additive="base">
                                        <p:cTn id="19"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ENGINEER OFFICER</a:t>
            </a:r>
            <a:endParaRPr lang="en-US" smtClean="0"/>
          </a:p>
        </p:txBody>
      </p:sp>
      <p:sp>
        <p:nvSpPr>
          <p:cNvPr id="13315" name="Rectangle 3"/>
          <p:cNvSpPr>
            <a:spLocks noGrp="1" noChangeArrowheads="1"/>
          </p:cNvSpPr>
          <p:nvPr>
            <p:ph type="body" sz="half" idx="1"/>
          </p:nvPr>
        </p:nvSpPr>
        <p:spPr>
          <a:xfrm>
            <a:off x="1173162" y="1981200"/>
            <a:ext cx="4237037" cy="4114800"/>
          </a:xfrm>
        </p:spPr>
        <p:txBody>
          <a:bodyPr/>
          <a:lstStyle/>
          <a:p>
            <a:r>
              <a:rPr lang="en-US" sz="2800" smtClean="0"/>
              <a:t>CONDUCT SITE RECONNAISSANCE</a:t>
            </a:r>
          </a:p>
          <a:p>
            <a:r>
              <a:rPr lang="en-US" sz="2800" smtClean="0"/>
              <a:t>ORDER SURVEY</a:t>
            </a:r>
          </a:p>
          <a:p>
            <a:r>
              <a:rPr lang="en-US" sz="2800" smtClean="0"/>
              <a:t>ORDER SOIL ANALYSIS</a:t>
            </a:r>
          </a:p>
          <a:p>
            <a:r>
              <a:rPr lang="en-US" sz="2800" smtClean="0"/>
              <a:t>ORDER ENVIRONMENTAL IMPACT STUDY</a:t>
            </a:r>
          </a:p>
        </p:txBody>
      </p:sp>
      <p:pic>
        <p:nvPicPr>
          <p:cNvPr id="28676" name="Picture 6" descr="C:\Images\bluprint.jpg"/>
          <p:cNvPicPr>
            <a:picLocks noGrp="1" noChangeAspect="1" noChangeArrowheads="1"/>
          </p:cNvPicPr>
          <p:nvPr>
            <p:ph type="clipArt" sz="half" idx="2"/>
          </p:nvPr>
        </p:nvPicPr>
        <p:blipFill>
          <a:blip r:embed="rId2" cstate="print"/>
          <a:srcRect/>
          <a:stretch>
            <a:fillRect/>
          </a:stretch>
        </p:blipFill>
        <p:spPr>
          <a:xfrm>
            <a:off x="5257800" y="2686050"/>
            <a:ext cx="3200400" cy="28575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ENGINEER OFFICER</a:t>
            </a:r>
            <a:endParaRPr lang="en-US" smtClean="0"/>
          </a:p>
        </p:txBody>
      </p:sp>
      <p:sp>
        <p:nvSpPr>
          <p:cNvPr id="14339" name="Rectangle 3"/>
          <p:cNvSpPr>
            <a:spLocks noGrp="1" noChangeArrowheads="1"/>
          </p:cNvSpPr>
          <p:nvPr>
            <p:ph type="body" sz="half" idx="1"/>
          </p:nvPr>
        </p:nvSpPr>
        <p:spPr/>
        <p:txBody>
          <a:bodyPr/>
          <a:lstStyle/>
          <a:p>
            <a:r>
              <a:rPr lang="en-US" sz="2800" smtClean="0"/>
              <a:t>ORDER GRADE STAKES TO BE PLACED AND ENVIRONMENTAL AREAS MARKED</a:t>
            </a:r>
          </a:p>
          <a:p>
            <a:r>
              <a:rPr lang="en-US" sz="2800" smtClean="0"/>
              <a:t>SUPPLY BLUE PRINT AND ENVIRONMENTAL STUDY TO CHIEF</a:t>
            </a:r>
          </a:p>
        </p:txBody>
      </p:sp>
      <p:pic>
        <p:nvPicPr>
          <p:cNvPr id="29700" name="Picture 6" descr="C:\Images\forces031.jpg"/>
          <p:cNvPicPr>
            <a:picLocks noGrp="1" noChangeAspect="1" noChangeArrowheads="1"/>
          </p:cNvPicPr>
          <p:nvPr>
            <p:ph type="clipArt" sz="half" idx="2"/>
          </p:nvPr>
        </p:nvPicPr>
        <p:blipFill>
          <a:blip r:embed="rId2" cstate="print"/>
          <a:srcRect/>
          <a:stretch>
            <a:fillRect/>
          </a:stretch>
        </p:blipFill>
        <p:spPr>
          <a:xfrm>
            <a:off x="4953000" y="2743200"/>
            <a:ext cx="3810000" cy="2759075"/>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ENGINEER OFFICER</a:t>
            </a:r>
            <a:endParaRPr lang="en-US" smtClean="0"/>
          </a:p>
        </p:txBody>
      </p:sp>
      <p:sp>
        <p:nvSpPr>
          <p:cNvPr id="15363" name="Rectangle 3"/>
          <p:cNvSpPr>
            <a:spLocks noGrp="1" noChangeArrowheads="1"/>
          </p:cNvSpPr>
          <p:nvPr>
            <p:ph type="body" sz="half" idx="1"/>
          </p:nvPr>
        </p:nvSpPr>
        <p:spPr>
          <a:xfrm>
            <a:off x="685800" y="1524000"/>
            <a:ext cx="3810000" cy="4495800"/>
          </a:xfrm>
        </p:spPr>
        <p:txBody>
          <a:bodyPr/>
          <a:lstStyle/>
          <a:p>
            <a:r>
              <a:rPr lang="en-US" sz="2800" dirty="0" smtClean="0"/>
              <a:t>ORDER CHIEF TO MAKE WRITTEN ESTIMATIONS FOR EACH AREA OF CONCERN</a:t>
            </a:r>
          </a:p>
          <a:p>
            <a:r>
              <a:rPr lang="en-US" sz="2800" dirty="0" smtClean="0"/>
              <a:t>COLLECT DATA FROM ALL CHIEFS AND FORMULATE TOTAL ESTIMATION</a:t>
            </a:r>
          </a:p>
        </p:txBody>
      </p:sp>
      <p:pic>
        <p:nvPicPr>
          <p:cNvPr id="30724" name="Picture 6" descr="C:\Images\bss!emp3.jpg"/>
          <p:cNvPicPr>
            <a:picLocks noGrp="1" noChangeAspect="1" noChangeArrowheads="1"/>
          </p:cNvPicPr>
          <p:nvPr>
            <p:ph type="clipArt" sz="half" idx="2"/>
          </p:nvPr>
        </p:nvPicPr>
        <p:blipFill>
          <a:blip r:embed="rId2" cstate="print"/>
          <a:srcRect/>
          <a:stretch>
            <a:fillRect/>
          </a:stretch>
        </p:blipFill>
        <p:spPr>
          <a:xfrm>
            <a:off x="4648200" y="2139950"/>
            <a:ext cx="3810000" cy="3949700"/>
          </a:xfrm>
          <a:solidFill>
            <a:schemeClr val="bg1"/>
          </a:solid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3">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ENGINEER OFFICER</a:t>
            </a:r>
            <a:endParaRPr lang="en-US" smtClean="0"/>
          </a:p>
        </p:txBody>
      </p:sp>
      <p:sp>
        <p:nvSpPr>
          <p:cNvPr id="16387" name="Rectangle 3"/>
          <p:cNvSpPr>
            <a:spLocks noGrp="1" noChangeArrowheads="1"/>
          </p:cNvSpPr>
          <p:nvPr>
            <p:ph type="body" sz="half" idx="1"/>
          </p:nvPr>
        </p:nvSpPr>
        <p:spPr>
          <a:xfrm>
            <a:off x="1143000" y="1524000"/>
            <a:ext cx="3810000" cy="4953000"/>
          </a:xfrm>
        </p:spPr>
        <p:txBody>
          <a:bodyPr/>
          <a:lstStyle/>
          <a:p>
            <a:r>
              <a:rPr lang="en-US" sz="2800" dirty="0" smtClean="0"/>
              <a:t>IDENTIFY CONSTRUCTION REQUIREMENTS / LIMITATIONS / RESTRICTIONS</a:t>
            </a:r>
          </a:p>
          <a:p>
            <a:r>
              <a:rPr lang="en-US" sz="2800" dirty="0" smtClean="0"/>
              <a:t>USE CRITICAL PATH METHOD TO PLAN PROJECT</a:t>
            </a:r>
          </a:p>
          <a:p>
            <a:r>
              <a:rPr lang="en-US" sz="2800" dirty="0" smtClean="0"/>
              <a:t>ISSUE ORDERS TO CONDUCT MISSION</a:t>
            </a:r>
          </a:p>
        </p:txBody>
      </p:sp>
      <p:graphicFrame>
        <p:nvGraphicFramePr>
          <p:cNvPr id="3074" name="Object 7"/>
          <p:cNvGraphicFramePr>
            <a:graphicFrameLocks noGrp="1" noChangeAspect="1"/>
          </p:cNvGraphicFramePr>
          <p:nvPr>
            <p:ph type="clipArt" sz="half" idx="2"/>
          </p:nvPr>
        </p:nvGraphicFramePr>
        <p:xfrm>
          <a:off x="4648200" y="2535238"/>
          <a:ext cx="3810000" cy="3157537"/>
        </p:xfrm>
        <a:graphic>
          <a:graphicData uri="http://schemas.openxmlformats.org/presentationml/2006/ole">
            <mc:AlternateContent xmlns:mc="http://schemas.openxmlformats.org/markup-compatibility/2006">
              <mc:Choice xmlns:v="urn:schemas-microsoft-com:vml" Requires="v">
                <p:oleObj spid="_x0000_s439299" name="Clip" r:id="rId3" imgW="4046400" imgH="3352320" progId="">
                  <p:embed/>
                </p:oleObj>
              </mc:Choice>
              <mc:Fallback>
                <p:oleObj name="Clip" r:id="rId3" imgW="4046400" imgH="335232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535238"/>
                        <a:ext cx="3810000" cy="315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ENGINEER CHIEF</a:t>
            </a:r>
            <a:endParaRPr lang="en-US" dirty="0" smtClean="0"/>
          </a:p>
        </p:txBody>
      </p:sp>
      <p:sp>
        <p:nvSpPr>
          <p:cNvPr id="17411" name="Rectangle 3"/>
          <p:cNvSpPr>
            <a:spLocks noGrp="1" noChangeArrowheads="1"/>
          </p:cNvSpPr>
          <p:nvPr>
            <p:ph type="body" sz="half" idx="1"/>
          </p:nvPr>
        </p:nvSpPr>
        <p:spPr/>
        <p:txBody>
          <a:bodyPr/>
          <a:lstStyle/>
          <a:p>
            <a:r>
              <a:rPr lang="en-US" sz="2800" dirty="0" smtClean="0"/>
              <a:t>CONDUCT SITE RECON.</a:t>
            </a:r>
          </a:p>
          <a:p>
            <a:r>
              <a:rPr lang="en-US" sz="2800" dirty="0" smtClean="0"/>
              <a:t>READ SURVEY (BLUE PRINT)</a:t>
            </a:r>
          </a:p>
          <a:p>
            <a:r>
              <a:rPr lang="en-US" sz="2800" dirty="0" smtClean="0"/>
              <a:t>GET SOIL ANALYSIS INFO</a:t>
            </a:r>
          </a:p>
          <a:p>
            <a:r>
              <a:rPr lang="en-US" sz="2800" dirty="0" smtClean="0"/>
              <a:t>VIEW ENVIRONMENTAL IMPACT STUDY</a:t>
            </a:r>
          </a:p>
        </p:txBody>
      </p:sp>
      <p:graphicFrame>
        <p:nvGraphicFramePr>
          <p:cNvPr id="4098" name="Object 4"/>
          <p:cNvGraphicFramePr>
            <a:graphicFrameLocks noGrp="1" noChangeAspect="1"/>
          </p:cNvGraphicFramePr>
          <p:nvPr>
            <p:ph type="clipArt" sz="half" idx="2"/>
          </p:nvPr>
        </p:nvGraphicFramePr>
        <p:xfrm>
          <a:off x="4648200" y="2397125"/>
          <a:ext cx="3810000" cy="3435350"/>
        </p:xfrm>
        <a:graphic>
          <a:graphicData uri="http://schemas.openxmlformats.org/presentationml/2006/ole">
            <mc:AlternateContent xmlns:mc="http://schemas.openxmlformats.org/markup-compatibility/2006">
              <mc:Choice xmlns:v="urn:schemas-microsoft-com:vml" Requires="v">
                <p:oleObj spid="_x0000_s440323" name="Clip" r:id="rId3" imgW="3717360" imgH="3352320" progId="">
                  <p:embed/>
                </p:oleObj>
              </mc:Choice>
              <mc:Fallback>
                <p:oleObj name="Clip" r:id="rId3" imgW="3717360" imgH="3352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97125"/>
                        <a:ext cx="3810000" cy="343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1">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1">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1">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1">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ENGINEER CHIEF</a:t>
            </a:r>
            <a:endParaRPr lang="en-US" dirty="0" smtClean="0"/>
          </a:p>
        </p:txBody>
      </p:sp>
      <p:sp>
        <p:nvSpPr>
          <p:cNvPr id="18435" name="Rectangle 3"/>
          <p:cNvSpPr>
            <a:spLocks noGrp="1" noChangeArrowheads="1"/>
          </p:cNvSpPr>
          <p:nvPr>
            <p:ph type="body" sz="half" idx="1"/>
          </p:nvPr>
        </p:nvSpPr>
        <p:spPr/>
        <p:txBody>
          <a:bodyPr/>
          <a:lstStyle/>
          <a:p>
            <a:r>
              <a:rPr lang="en-US" sz="2800" smtClean="0"/>
              <a:t>MAKE ESTIMATIONS OFF OF MEASUREMENTS GIVEN IN BLUE PRINT</a:t>
            </a:r>
          </a:p>
        </p:txBody>
      </p:sp>
      <p:pic>
        <p:nvPicPr>
          <p:cNvPr id="31748" name="Picture 6" descr="C:\Images\bluprint.jpg"/>
          <p:cNvPicPr>
            <a:picLocks noGrp="1" noChangeAspect="1" noChangeArrowheads="1"/>
          </p:cNvPicPr>
          <p:nvPr>
            <p:ph type="clipArt" sz="half" idx="2"/>
          </p:nvPr>
        </p:nvPicPr>
        <p:blipFill>
          <a:blip r:embed="rId2" cstate="print"/>
          <a:srcRect/>
          <a:stretch>
            <a:fillRect/>
          </a:stretch>
        </p:blipFill>
        <p:spPr>
          <a:xfrm>
            <a:off x="5105400" y="2686050"/>
            <a:ext cx="3352800" cy="28575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Solution</a:t>
            </a:r>
          </a:p>
        </p:txBody>
      </p:sp>
      <p:sp>
        <p:nvSpPr>
          <p:cNvPr id="53251" name="Rectangle 3"/>
          <p:cNvSpPr>
            <a:spLocks noGrp="1" noChangeArrowheads="1"/>
          </p:cNvSpPr>
          <p:nvPr>
            <p:ph type="body" idx="1"/>
          </p:nvPr>
        </p:nvSpPr>
        <p:spPr/>
        <p:txBody>
          <a:bodyPr/>
          <a:lstStyle/>
          <a:p>
            <a:pPr>
              <a:buFont typeface="Monotype Sorts" pitchFamily="2" charset="2"/>
              <a:buNone/>
            </a:pPr>
            <a:r>
              <a:rPr lang="en-US" smtClean="0"/>
              <a:t>250 LCYPH x 8 Hrs/day = </a:t>
            </a:r>
            <a:r>
              <a:rPr lang="en-US" smtClean="0">
                <a:solidFill>
                  <a:srgbClr val="FF3300"/>
                </a:solidFill>
              </a:rPr>
              <a:t>2,000 </a:t>
            </a:r>
            <a:r>
              <a:rPr lang="en-US" sz="3000" smtClean="0">
                <a:solidFill>
                  <a:srgbClr val="FF3300"/>
                </a:solidFill>
              </a:rPr>
              <a:t>LCYPD</a:t>
            </a:r>
            <a:endParaRPr lang="en-US" sz="3000" smtClean="0"/>
          </a:p>
          <a:p>
            <a:pPr>
              <a:buFont typeface="Monotype Sorts" pitchFamily="2" charset="2"/>
              <a:buNone/>
            </a:pPr>
            <a:endParaRPr lang="en-US" sz="3000" smtClean="0"/>
          </a:p>
          <a:p>
            <a:pPr>
              <a:buFont typeface="Monotype Sorts" pitchFamily="2" charset="2"/>
              <a:buNone/>
            </a:pPr>
            <a:r>
              <a:rPr lang="en-US" sz="3000" smtClean="0"/>
              <a:t>18,000 Req LCY </a:t>
            </a:r>
            <a:r>
              <a:rPr lang="en-US" sz="2800" smtClean="0">
                <a:cs typeface="Arial" charset="0"/>
                <a:sym typeface="Math B" pitchFamily="2" charset="2"/>
              </a:rPr>
              <a:t>÷</a:t>
            </a:r>
            <a:r>
              <a:rPr lang="en-US" sz="2800" smtClean="0">
                <a:sym typeface="Math B" pitchFamily="2" charset="2"/>
              </a:rPr>
              <a:t> </a:t>
            </a:r>
            <a:r>
              <a:rPr lang="en-US" sz="3000" smtClean="0">
                <a:sym typeface="Math B" pitchFamily="2" charset="2"/>
              </a:rPr>
              <a:t>2000 LCYPD = </a:t>
            </a:r>
            <a:r>
              <a:rPr lang="en-US" sz="3000" smtClean="0">
                <a:solidFill>
                  <a:srgbClr val="FF3300"/>
                </a:solidFill>
                <a:sym typeface="Math B" pitchFamily="2" charset="2"/>
              </a:rPr>
              <a:t>9 days</a:t>
            </a:r>
            <a:r>
              <a:rPr lang="en-US" smtClean="0"/>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subTnLst>
                                    <p:animClr clrSpc="rgb" dir="cw">
                                      <p:cBhvr override="childStyle">
                                        <p:cTn dur="1" fill="hold" display="0" masterRel="nextClick" afterEffect="1"/>
                                        <p:tgtEl>
                                          <p:spTgt spid="5325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3251">
                                            <p:txEl>
                                              <p:pRg st="2" end="2"/>
                                            </p:txEl>
                                          </p:spTgt>
                                        </p:tgtEl>
                                        <p:attrNameLst>
                                          <p:attrName>style.visibility</p:attrName>
                                        </p:attrNameLst>
                                      </p:cBhvr>
                                      <p:to>
                                        <p:strVal val="visible"/>
                                      </p:to>
                                    </p:set>
                                    <p:anim to="" calcmode="lin" valueType="num">
                                      <p:cBhvr>
                                        <p:cTn id="12" dur="1" fill="hold"/>
                                        <p:tgtEl>
                                          <p:spTgt spid="53251">
                                            <p:txEl>
                                              <p:pRg st="2" end="2"/>
                                            </p:txEl>
                                          </p:spTgt>
                                        </p:tgtEl>
                                        <p:attrNameLst>
                                          <p:attrName/>
                                        </p:attrNameLst>
                                      </p:cBhvr>
                                    </p:anim>
                                  </p:childTnLst>
                                  <p:subTnLst>
                                    <p:animClr clrSpc="rgb" dir="cw">
                                      <p:cBhvr override="childStyle">
                                        <p:cTn dur="1" fill="hold" display="0" masterRel="nextClick" afterEffect="1"/>
                                        <p:tgtEl>
                                          <p:spTgt spid="53251">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2"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ENGINEER CHIEF</a:t>
            </a:r>
            <a:endParaRPr lang="en-US" smtClean="0"/>
          </a:p>
        </p:txBody>
      </p:sp>
      <p:sp>
        <p:nvSpPr>
          <p:cNvPr id="19459" name="Rectangle 3"/>
          <p:cNvSpPr>
            <a:spLocks noGrp="1" noChangeArrowheads="1"/>
          </p:cNvSpPr>
          <p:nvPr>
            <p:ph type="body" sz="half" idx="1"/>
          </p:nvPr>
        </p:nvSpPr>
        <p:spPr>
          <a:xfrm>
            <a:off x="1219200" y="1600200"/>
            <a:ext cx="3810000" cy="4114800"/>
          </a:xfrm>
        </p:spPr>
        <p:txBody>
          <a:bodyPr/>
          <a:lstStyle/>
          <a:p>
            <a:r>
              <a:rPr lang="en-US" sz="2800" dirty="0" smtClean="0"/>
              <a:t>MAKE MATHEMATICAL ESTIMATIONS FOR EQUIPMENT, PERSONNEL, TIME,  AND MATERIALS</a:t>
            </a:r>
          </a:p>
          <a:p>
            <a:r>
              <a:rPr lang="en-US" sz="2800" dirty="0" smtClean="0"/>
              <a:t>PLAN ORDER OF WORK USING CRITICAL PATH METHOD</a:t>
            </a:r>
          </a:p>
        </p:txBody>
      </p:sp>
      <p:graphicFrame>
        <p:nvGraphicFramePr>
          <p:cNvPr id="5122" name="Object 5"/>
          <p:cNvGraphicFramePr>
            <a:graphicFrameLocks noGrp="1" noChangeAspect="1"/>
          </p:cNvGraphicFramePr>
          <p:nvPr>
            <p:ph type="clipArt" sz="half" idx="2"/>
          </p:nvPr>
        </p:nvGraphicFramePr>
        <p:xfrm>
          <a:off x="5105400" y="2362200"/>
          <a:ext cx="2930525" cy="4114800"/>
        </p:xfrm>
        <a:graphic>
          <a:graphicData uri="http://schemas.openxmlformats.org/presentationml/2006/ole">
            <mc:AlternateContent xmlns:mc="http://schemas.openxmlformats.org/markup-compatibility/2006">
              <mc:Choice xmlns:v="urn:schemas-microsoft-com:vml" Requires="v">
                <p:oleObj spid="_x0000_s441347" name="Clip" r:id="rId3" imgW="2673000" imgH="3752640" progId="">
                  <p:embed/>
                </p:oleObj>
              </mc:Choice>
              <mc:Fallback>
                <p:oleObj name="Clip" r:id="rId3" imgW="2673000" imgH="3752640" progId="">
                  <p:embed/>
                  <p:pic>
                    <p:nvPicPr>
                      <p:cNvPr id="0" name="Object 5"/>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105400" y="2362200"/>
                        <a:ext cx="2930525" cy="4114800"/>
                      </a:xfrm>
                      <a:prstGeom prst="rect">
                        <a:avLst/>
                      </a:prstGeom>
                      <a:noFill/>
                      <a:ln>
                        <a:noFill/>
                      </a:ln>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9459">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2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ENGINEER CHIEF</a:t>
            </a:r>
            <a:endParaRPr lang="en-US" smtClean="0"/>
          </a:p>
        </p:txBody>
      </p:sp>
      <p:sp>
        <p:nvSpPr>
          <p:cNvPr id="20483" name="Rectangle 3"/>
          <p:cNvSpPr>
            <a:spLocks noGrp="1" noChangeArrowheads="1"/>
          </p:cNvSpPr>
          <p:nvPr>
            <p:ph type="body" sz="half" idx="1"/>
          </p:nvPr>
        </p:nvSpPr>
        <p:spPr/>
        <p:txBody>
          <a:bodyPr/>
          <a:lstStyle/>
          <a:p>
            <a:r>
              <a:rPr lang="en-US" sz="2800" smtClean="0"/>
              <a:t>RETURN WRITTEN ESTIMATION TO ENGINEER OFFICER</a:t>
            </a:r>
          </a:p>
          <a:p>
            <a:r>
              <a:rPr lang="en-US" sz="2800" smtClean="0"/>
              <a:t>ISSUE THE ORDER TO THE NCO’S TO EMPLOY EQUIPMENT</a:t>
            </a:r>
          </a:p>
        </p:txBody>
      </p:sp>
      <p:graphicFrame>
        <p:nvGraphicFramePr>
          <p:cNvPr id="6146" name="Object 4"/>
          <p:cNvGraphicFramePr>
            <a:graphicFrameLocks noGrp="1" noChangeAspect="1"/>
          </p:cNvGraphicFramePr>
          <p:nvPr>
            <p:ph type="clipArt" sz="half" idx="2"/>
          </p:nvPr>
        </p:nvGraphicFramePr>
        <p:xfrm>
          <a:off x="4648200" y="3035300"/>
          <a:ext cx="3810000" cy="2159000"/>
        </p:xfrm>
        <a:graphic>
          <a:graphicData uri="http://schemas.openxmlformats.org/presentationml/2006/ole">
            <mc:AlternateContent xmlns:mc="http://schemas.openxmlformats.org/markup-compatibility/2006">
              <mc:Choice xmlns:v="urn:schemas-microsoft-com:vml" Requires="v">
                <p:oleObj spid="_x0000_s442371" name="Clip" r:id="rId3" imgW="4960800" imgH="2811240" progId="">
                  <p:embed/>
                </p:oleObj>
              </mc:Choice>
              <mc:Fallback>
                <p:oleObj name="Clip" r:id="rId3" imgW="4960800" imgH="28112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035300"/>
                        <a:ext cx="3810000"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483">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ENGINEER NCO</a:t>
            </a:r>
            <a:endParaRPr lang="en-US" smtClean="0"/>
          </a:p>
        </p:txBody>
      </p:sp>
      <p:sp>
        <p:nvSpPr>
          <p:cNvPr id="21507" name="Rectangle 3"/>
          <p:cNvSpPr>
            <a:spLocks noGrp="1" noChangeArrowheads="1"/>
          </p:cNvSpPr>
          <p:nvPr>
            <p:ph type="body" sz="half" idx="1"/>
          </p:nvPr>
        </p:nvSpPr>
        <p:spPr>
          <a:xfrm>
            <a:off x="1143000" y="1447800"/>
            <a:ext cx="3810000" cy="4114800"/>
          </a:xfrm>
        </p:spPr>
        <p:txBody>
          <a:bodyPr/>
          <a:lstStyle/>
          <a:p>
            <a:r>
              <a:rPr lang="en-US" sz="2800" dirty="0" smtClean="0"/>
              <a:t>REQUEST THE SUPPORT OF FUEL, OILS, WATER AND CHOW</a:t>
            </a:r>
          </a:p>
          <a:p>
            <a:r>
              <a:rPr lang="en-US" sz="2800" dirty="0" smtClean="0"/>
              <a:t>COORDINATE EQUIPMENT TO AND AT THE JOB SITE</a:t>
            </a:r>
          </a:p>
          <a:p>
            <a:r>
              <a:rPr lang="en-US" sz="2800" dirty="0" smtClean="0"/>
              <a:t>SUPERVISE CREWS AND TEAMS</a:t>
            </a:r>
          </a:p>
        </p:txBody>
      </p:sp>
      <p:graphicFrame>
        <p:nvGraphicFramePr>
          <p:cNvPr id="7170" name="Object 4"/>
          <p:cNvGraphicFramePr>
            <a:graphicFrameLocks noGrp="1" noChangeAspect="1"/>
          </p:cNvGraphicFramePr>
          <p:nvPr>
            <p:ph type="clipArt" sz="half" idx="2"/>
          </p:nvPr>
        </p:nvGraphicFramePr>
        <p:xfrm>
          <a:off x="5410200" y="2438400"/>
          <a:ext cx="2890838" cy="4114800"/>
        </p:xfrm>
        <a:graphic>
          <a:graphicData uri="http://schemas.openxmlformats.org/presentationml/2006/ole">
            <mc:AlternateContent xmlns:mc="http://schemas.openxmlformats.org/markup-compatibility/2006">
              <mc:Choice xmlns:v="urn:schemas-microsoft-com:vml" Requires="v">
                <p:oleObj spid="_x0000_s443395" name="Clip" r:id="rId3" imgW="3848040" imgH="5478120" progId="">
                  <p:embed/>
                </p:oleObj>
              </mc:Choice>
              <mc:Fallback>
                <p:oleObj name="Clip" r:id="rId3" imgW="3848040" imgH="54781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438400"/>
                        <a:ext cx="2890838"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half" idx="1"/>
          </p:nvPr>
        </p:nvSpPr>
        <p:spPr>
          <a:xfrm>
            <a:off x="685800" y="2057400"/>
            <a:ext cx="7162800" cy="4114800"/>
          </a:xfrm>
        </p:spPr>
        <p:txBody>
          <a:bodyPr/>
          <a:lstStyle/>
          <a:p>
            <a:r>
              <a:rPr lang="en-US" dirty="0" smtClean="0"/>
              <a:t>Any Questions??</a:t>
            </a:r>
          </a:p>
          <a:p>
            <a:endParaRPr lang="en-US" dirty="0" smtClean="0"/>
          </a:p>
          <a:p>
            <a:r>
              <a:rPr lang="en-US" dirty="0" smtClean="0"/>
              <a:t>Take a break</a:t>
            </a:r>
            <a:endParaRPr lang="en-US" dirty="0"/>
          </a:p>
        </p:txBody>
      </p:sp>
    </p:spTree>
  </p:cSld>
  <p:clrMapOvr>
    <a:masterClrMapping/>
  </p:clrMapOvr>
  <p:transition>
    <p:random/>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ESTIMATING LOGISTICS</a:t>
            </a:r>
            <a:endParaRPr lang="en-US" smtClean="0"/>
          </a:p>
        </p:txBody>
      </p:sp>
      <p:pic>
        <p:nvPicPr>
          <p:cNvPr id="32771" name="Picture 4" descr="C:\Images\bill21.jpg"/>
          <p:cNvPicPr>
            <a:picLocks noChangeAspect="1" noChangeArrowheads="1"/>
          </p:cNvPicPr>
          <p:nvPr/>
        </p:nvPicPr>
        <p:blipFill>
          <a:blip r:embed="rId2" cstate="print"/>
          <a:srcRect/>
          <a:stretch>
            <a:fillRect/>
          </a:stretch>
        </p:blipFill>
        <p:spPr bwMode="auto">
          <a:xfrm>
            <a:off x="533400" y="2667000"/>
            <a:ext cx="3810000" cy="3394075"/>
          </a:xfrm>
          <a:prstGeom prst="rect">
            <a:avLst/>
          </a:prstGeom>
          <a:noFill/>
          <a:ln w="9525">
            <a:noFill/>
            <a:miter lim="800000"/>
            <a:headEnd/>
            <a:tailEnd/>
          </a:ln>
        </p:spPr>
      </p:pic>
    </p:spTree>
  </p:cSld>
  <p:clrMapOvr>
    <a:masterClrMapping/>
  </p:clrMapOvr>
  <p:transition>
    <p:random/>
  </p:transition>
</p:sld>
</file>

<file path=ppt/slides/slide2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LOGISTICAL ESTIMATIONS</a:t>
            </a:r>
            <a:endParaRPr lang="en-US" smtClean="0"/>
          </a:p>
        </p:txBody>
      </p:sp>
      <p:sp>
        <p:nvSpPr>
          <p:cNvPr id="23555" name="Rectangle 3"/>
          <p:cNvSpPr>
            <a:spLocks noGrp="1" noChangeArrowheads="1"/>
          </p:cNvSpPr>
          <p:nvPr>
            <p:ph type="body" idx="1"/>
          </p:nvPr>
        </p:nvSpPr>
        <p:spPr/>
        <p:txBody>
          <a:bodyPr/>
          <a:lstStyle/>
          <a:p>
            <a:r>
              <a:rPr lang="en-US" smtClean="0"/>
              <a:t>TO MAKE THE WRITTEN ESTIMATIONS REQUIRED, THE FOLLOWING FORMULAS MUST BE USED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FUEL CONSUMPTION</a:t>
            </a:r>
            <a:endParaRPr lang="en-US" dirty="0" smtClean="0"/>
          </a:p>
        </p:txBody>
      </p:sp>
      <p:sp>
        <p:nvSpPr>
          <p:cNvPr id="24579" name="Rectangle 3"/>
          <p:cNvSpPr>
            <a:spLocks noGrp="1" noChangeArrowheads="1"/>
          </p:cNvSpPr>
          <p:nvPr>
            <p:ph type="body" idx="1"/>
          </p:nvPr>
        </p:nvSpPr>
        <p:spPr>
          <a:xfrm>
            <a:off x="685800" y="2895600"/>
            <a:ext cx="8077200" cy="1981200"/>
          </a:xfrm>
        </p:spPr>
        <p:txBody>
          <a:bodyPr/>
          <a:lstStyle/>
          <a:p>
            <a:r>
              <a:rPr lang="en-US" sz="2400" dirty="0" smtClean="0"/>
              <a:t># OF EQUIP </a:t>
            </a:r>
            <a:r>
              <a:rPr lang="en-US" sz="2400" dirty="0" smtClean="0">
                <a:solidFill>
                  <a:srgbClr val="FF3300"/>
                </a:solidFill>
              </a:rPr>
              <a:t>X</a:t>
            </a:r>
            <a:r>
              <a:rPr lang="en-US" sz="2400" dirty="0" smtClean="0"/>
              <a:t> GALS/HR </a:t>
            </a:r>
            <a:r>
              <a:rPr lang="en-US" sz="2400" dirty="0" smtClean="0">
                <a:solidFill>
                  <a:srgbClr val="FF3300"/>
                </a:solidFill>
              </a:rPr>
              <a:t>X</a:t>
            </a:r>
            <a:r>
              <a:rPr lang="en-US" sz="2400" dirty="0" smtClean="0"/>
              <a:t> HRS/DAY </a:t>
            </a:r>
            <a:r>
              <a:rPr lang="en-US" sz="2400" dirty="0" smtClean="0">
                <a:solidFill>
                  <a:srgbClr val="FF3300"/>
                </a:solidFill>
              </a:rPr>
              <a:t>X</a:t>
            </a:r>
            <a:r>
              <a:rPr lang="en-US" sz="2400" dirty="0" smtClean="0"/>
              <a:t> # OF DAYS </a:t>
            </a:r>
            <a:r>
              <a:rPr lang="en-US" sz="2400" dirty="0" smtClean="0">
                <a:solidFill>
                  <a:srgbClr val="FF3300"/>
                </a:solidFill>
              </a:rPr>
              <a:t>=</a:t>
            </a:r>
            <a:r>
              <a:rPr lang="en-US" sz="2400" dirty="0" smtClean="0"/>
              <a:t> </a:t>
            </a:r>
          </a:p>
          <a:p>
            <a:pPr>
              <a:buFontTx/>
              <a:buNone/>
            </a:pPr>
            <a:r>
              <a:rPr lang="en-US" sz="2400" dirty="0" smtClean="0"/>
              <a:t>						TOTAL GALS OF FUEL</a:t>
            </a:r>
          </a:p>
        </p:txBody>
      </p:sp>
      <p:sp>
        <p:nvSpPr>
          <p:cNvPr id="5" name="Rectangle 3"/>
          <p:cNvSpPr txBox="1">
            <a:spLocks noChangeArrowheads="1"/>
          </p:cNvSpPr>
          <p:nvPr/>
        </p:nvSpPr>
        <p:spPr bwMode="auto">
          <a:xfrm>
            <a:off x="762000" y="2438400"/>
            <a:ext cx="8077200" cy="1981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_________ </a:t>
            </a:r>
            <a:r>
              <a:rPr kumimoji="0" lang="en-US" sz="2400" b="0" i="0" u="none" strike="noStrike" kern="0" cap="none" spc="0" normalizeH="0" baseline="0" noProof="0" dirty="0" smtClean="0">
                <a:ln>
                  <a:noFill/>
                </a:ln>
                <a:solidFill>
                  <a:srgbClr val="FF3300"/>
                </a:solidFill>
                <a:effectLst/>
                <a:uLnTx/>
                <a:uFillTx/>
                <a:latin typeface="+mn-lt"/>
                <a:ea typeface="+mn-ea"/>
                <a:cs typeface="+mn-cs"/>
              </a:rPr>
              <a:t>X</a:t>
            </a:r>
            <a:r>
              <a:rPr kumimoji="0" lang="en-US" sz="2400" b="0" i="0" u="none" strike="noStrike" kern="0" cap="none" spc="0" normalizeH="0" baseline="0" noProof="0" dirty="0" smtClean="0">
                <a:ln>
                  <a:noFill/>
                </a:ln>
                <a:solidFill>
                  <a:schemeClr val="tx1"/>
                </a:solidFill>
                <a:effectLst/>
                <a:uLnTx/>
                <a:uFillTx/>
                <a:latin typeface="+mn-lt"/>
                <a:ea typeface="+mn-ea"/>
                <a:cs typeface="+mn-cs"/>
              </a:rPr>
              <a:t> ________ </a:t>
            </a:r>
            <a:r>
              <a:rPr kumimoji="0" lang="en-US" sz="2400" b="0" i="0" u="none" strike="noStrike" kern="0" cap="none" spc="0" normalizeH="0" baseline="0" noProof="0" dirty="0" smtClean="0">
                <a:ln>
                  <a:noFill/>
                </a:ln>
                <a:solidFill>
                  <a:srgbClr val="FF3300"/>
                </a:solidFill>
                <a:effectLst/>
                <a:uLnTx/>
                <a:uFillTx/>
                <a:latin typeface="+mn-lt"/>
                <a:ea typeface="+mn-ea"/>
                <a:cs typeface="+mn-cs"/>
              </a:rPr>
              <a:t>X</a:t>
            </a:r>
            <a:r>
              <a:rPr kumimoji="0" lang="en-US" sz="2400" b="0" i="0" u="none" strike="noStrike" kern="0" cap="none" spc="0" normalizeH="0" baseline="0" noProof="0" dirty="0" smtClean="0">
                <a:ln>
                  <a:noFill/>
                </a:ln>
                <a:solidFill>
                  <a:schemeClr val="tx1"/>
                </a:solidFill>
                <a:effectLst/>
                <a:uLnTx/>
                <a:uFillTx/>
                <a:latin typeface="+mn-lt"/>
                <a:ea typeface="+mn-ea"/>
                <a:cs typeface="+mn-cs"/>
              </a:rPr>
              <a:t> _________</a:t>
            </a:r>
            <a:r>
              <a:rPr kumimoji="0" lang="en-US" sz="2400" b="0" i="0" u="none" strike="noStrike" kern="0" cap="none" spc="0" normalizeH="0" baseline="0" noProof="0" dirty="0" smtClean="0">
                <a:ln>
                  <a:noFill/>
                </a:ln>
                <a:solidFill>
                  <a:srgbClr val="FF3300"/>
                </a:solidFill>
                <a:effectLst/>
                <a:uLnTx/>
                <a:uFillTx/>
                <a:latin typeface="+mn-lt"/>
                <a:ea typeface="+mn-ea"/>
                <a:cs typeface="+mn-cs"/>
              </a:rPr>
              <a:t>X</a:t>
            </a:r>
            <a:r>
              <a:rPr kumimoji="0" lang="en-US" sz="2400" b="0" i="0" u="none" strike="noStrike" kern="0" cap="none" spc="0" normalizeH="0" baseline="0" noProof="0" dirty="0" smtClean="0">
                <a:ln>
                  <a:noFill/>
                </a:ln>
                <a:solidFill>
                  <a:schemeClr val="tx1"/>
                </a:solidFill>
                <a:effectLst/>
                <a:uLnTx/>
                <a:uFillTx/>
                <a:latin typeface="+mn-lt"/>
                <a:ea typeface="+mn-ea"/>
                <a:cs typeface="+mn-cs"/>
              </a:rPr>
              <a:t> __________ </a:t>
            </a:r>
            <a:r>
              <a:rPr kumimoji="0" lang="en-US" sz="2400" b="0" i="0" u="none" strike="noStrike" kern="0" cap="none" spc="0" normalizeH="0" baseline="0" noProof="0" dirty="0" smtClean="0">
                <a:ln>
                  <a:noFill/>
                </a:ln>
                <a:solidFill>
                  <a:srgbClr val="FF3300"/>
                </a:solidFill>
                <a:effectLst/>
                <a:uLnTx/>
                <a:uFillTx/>
                <a:latin typeface="+mn-lt"/>
                <a:ea typeface="+mn-ea"/>
                <a:cs typeface="+mn-cs"/>
              </a:rPr>
              <a:t>=</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 name="Picture 2" descr="D7"/>
          <p:cNvPicPr>
            <a:picLocks noChangeAspect="1" noChangeArrowheads="1"/>
          </p:cNvPicPr>
          <p:nvPr/>
        </p:nvPicPr>
        <p:blipFill>
          <a:blip r:embed="rId2" cstate="print"/>
          <a:srcRect/>
          <a:stretch>
            <a:fillRect/>
          </a:stretch>
        </p:blipFill>
        <p:spPr bwMode="auto">
          <a:xfrm>
            <a:off x="1905000" y="4191000"/>
            <a:ext cx="5486400" cy="20574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P spid="5" grpId="0" build="p" bldLvl="2" autoUpdateAnimBg="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algn="l">
              <a:defRPr/>
            </a:pPr>
            <a:r>
              <a:rPr lang="en-US" smtClean="0">
                <a:effectLst>
                  <a:outerShdw blurRad="38100" dist="38100" dir="2700000" algn="tl">
                    <a:srgbClr val="FFFFFF"/>
                  </a:outerShdw>
                </a:effectLst>
              </a:rPr>
              <a:t>USE TABLE #1 FOR GALS PER HOUR FOR EACH TYPE OF ENGINEER EQUIPMENT</a:t>
            </a:r>
            <a:endParaRPr lang="en-US" smtClean="0"/>
          </a:p>
        </p:txBody>
      </p:sp>
      <p:sp>
        <p:nvSpPr>
          <p:cNvPr id="35843" name="Rectangle 5"/>
          <p:cNvSpPr>
            <a:spLocks noGrp="1" noChangeArrowheads="1"/>
          </p:cNvSpPr>
          <p:nvPr>
            <p:ph type="subTitle" idx="1"/>
          </p:nvPr>
        </p:nvSpPr>
        <p:spPr>
          <a:xfrm>
            <a:off x="1371600" y="3733800"/>
            <a:ext cx="6705600" cy="1752600"/>
          </a:xfrm>
        </p:spPr>
        <p:txBody>
          <a:bodyPr/>
          <a:lstStyle/>
          <a:p>
            <a:pPr algn="l"/>
            <a:r>
              <a:rPr lang="en-US" smtClean="0"/>
              <a:t>ADD TOTALS FOR EACH TYPE OF EQUIPMENT  TOGETHER TO GET TOTAL FUEL REQUIREMENT</a:t>
            </a:r>
          </a:p>
        </p:txBody>
      </p:sp>
    </p:spTree>
  </p:cSld>
  <p:clrMapOvr>
    <a:masterClrMapping/>
  </p:clrMapOvr>
  <p:transition>
    <p:random/>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38200" y="2514600"/>
          <a:ext cx="7391400" cy="3794124"/>
        </p:xfrm>
        <a:graphic>
          <a:graphicData uri="http://schemas.openxmlformats.org/drawingml/2006/table">
            <a:tbl>
              <a:tblPr/>
              <a:tblGrid>
                <a:gridCol w="2463800"/>
                <a:gridCol w="2463800"/>
                <a:gridCol w="2463800"/>
              </a:tblGrid>
              <a:tr h="424461">
                <a:tc>
                  <a:txBody>
                    <a:bodyPr/>
                    <a:lstStyle/>
                    <a:p>
                      <a:pPr marL="0" marR="0" algn="ctr">
                        <a:lnSpc>
                          <a:spcPct val="115000"/>
                        </a:lnSpc>
                        <a:spcBef>
                          <a:spcPts val="0"/>
                        </a:spcBef>
                        <a:spcAft>
                          <a:spcPts val="0"/>
                        </a:spcAft>
                      </a:pPr>
                      <a:r>
                        <a:rPr lang="en-US" sz="1600" b="1" dirty="0">
                          <a:solidFill>
                            <a:schemeClr val="tx1"/>
                          </a:solidFill>
                          <a:latin typeface="Courier New"/>
                          <a:ea typeface="Times New Roman"/>
                          <a:cs typeface="Times New Roman"/>
                        </a:rPr>
                        <a:t>EQUIPMENT</a:t>
                      </a:r>
                      <a:r>
                        <a:rPr lang="en-US" sz="1600" dirty="0">
                          <a:solidFill>
                            <a:schemeClr val="tx1"/>
                          </a:solidFill>
                          <a:latin typeface="Courier New"/>
                          <a:ea typeface="Times New Roman"/>
                          <a:cs typeface="Times New Roman"/>
                        </a:rPr>
                        <a:t> </a:t>
                      </a: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tx1"/>
                          </a:solidFill>
                          <a:latin typeface="Courier New"/>
                          <a:ea typeface="Times New Roman"/>
                          <a:cs typeface="Times New Roman"/>
                        </a:rPr>
                        <a:t>TYPE OF FUEL </a:t>
                      </a:r>
                      <a:r>
                        <a:rPr lang="en-US" sz="1600" dirty="0">
                          <a:solidFill>
                            <a:schemeClr val="tx1"/>
                          </a:solidFill>
                          <a:latin typeface="Courier New"/>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tx1"/>
                          </a:solidFill>
                          <a:latin typeface="Courier New"/>
                          <a:ea typeface="Times New Roman"/>
                          <a:cs typeface="Times New Roman"/>
                        </a:rPr>
                        <a:t>GALS/HOUR</a:t>
                      </a:r>
                      <a:r>
                        <a:rPr lang="en-US" sz="1600" dirty="0">
                          <a:solidFill>
                            <a:schemeClr val="tx1"/>
                          </a:solidFill>
                          <a:latin typeface="Courier New"/>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07">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LOADER 624KR </a:t>
                      </a:r>
                      <a:endParaRPr lang="en-US" sz="1600">
                        <a:latin typeface="Times New Roman"/>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dirty="0" smtClean="0">
                          <a:latin typeface="Courier New"/>
                          <a:ea typeface="Times New Roman"/>
                          <a:cs typeface="Times New Roman"/>
                        </a:rPr>
                        <a:t>DIESEL/JP8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dirty="0" smtClean="0">
                          <a:latin typeface="Courier New"/>
                          <a:ea typeface="Times New Roman"/>
                          <a:cs typeface="Times New Roman"/>
                        </a:rPr>
                        <a:t>6.00 </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07">
                <a:tc>
                  <a:txBody>
                    <a:bodyPr/>
                    <a:lstStyle/>
                    <a:p>
                      <a:pPr marL="0" marR="0" algn="ctr" hangingPunct="0">
                        <a:lnSpc>
                          <a:spcPct val="115000"/>
                        </a:lnSpc>
                        <a:spcBef>
                          <a:spcPts val="0"/>
                        </a:spcBef>
                        <a:spcAft>
                          <a:spcPts val="0"/>
                        </a:spcAft>
                      </a:pPr>
                      <a:r>
                        <a:rPr lang="en-US" sz="1600" dirty="0">
                          <a:latin typeface="Courier New"/>
                          <a:ea typeface="Times New Roman"/>
                          <a:cs typeface="Times New Roman"/>
                        </a:rPr>
                        <a:t> MAC 50 (ATC)</a:t>
                      </a:r>
                      <a:endParaRPr lang="en-US" sz="1600" dirty="0">
                        <a:latin typeface="Times New Roman"/>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dirty="0" smtClean="0">
                          <a:latin typeface="Courier New"/>
                          <a:ea typeface="Times New Roman"/>
                          <a:cs typeface="Times New Roman"/>
                        </a:rPr>
                        <a:t>DIESEL/JP8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6.00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07">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   GRADER   (120M)</a:t>
                      </a:r>
                      <a:endParaRPr lang="en-US" sz="1600">
                        <a:latin typeface="Times New Roman"/>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dirty="0" smtClean="0">
                          <a:latin typeface="Courier New"/>
                          <a:ea typeface="Times New Roman"/>
                          <a:cs typeface="Times New Roman"/>
                        </a:rPr>
                        <a:t>DIESEL/JP8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4.00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07">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   COMPACTOR(563D)</a:t>
                      </a:r>
                      <a:endParaRPr lang="en-US" sz="1600">
                        <a:latin typeface="Times New Roman"/>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dirty="0" smtClean="0">
                          <a:latin typeface="Courier New"/>
                          <a:ea typeface="Times New Roman"/>
                          <a:cs typeface="Times New Roman"/>
                        </a:rPr>
                        <a:t>DIESEL/JP8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4.00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07">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   SCRAPER  (621B)</a:t>
                      </a:r>
                      <a:endParaRPr lang="en-US" sz="1600">
                        <a:latin typeface="Times New Roman"/>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dirty="0" smtClean="0">
                          <a:latin typeface="Courier New"/>
                          <a:ea typeface="Times New Roman"/>
                          <a:cs typeface="Times New Roman"/>
                        </a:rPr>
                        <a:t>DIESEL/JP8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10.00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07">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   DOZER   (1150E)</a:t>
                      </a:r>
                      <a:endParaRPr lang="en-US" sz="1600">
                        <a:latin typeface="Times New Roman"/>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dirty="0" smtClean="0">
                          <a:latin typeface="Courier New"/>
                          <a:ea typeface="Times New Roman"/>
                          <a:cs typeface="Times New Roman"/>
                        </a:rPr>
                        <a:t>DIESEL/JP8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6.00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07">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   DOZER   (1155E)</a:t>
                      </a:r>
                      <a:endParaRPr lang="en-US" sz="1600">
                        <a:latin typeface="Times New Roman"/>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dirty="0" smtClean="0">
                          <a:latin typeface="Courier New"/>
                          <a:ea typeface="Times New Roman"/>
                          <a:cs typeface="Times New Roman"/>
                        </a:rPr>
                        <a:t>DIESEL/JP8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6.00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07">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DOZER  (MCT)</a:t>
                      </a:r>
                      <a:endParaRPr lang="en-US" sz="1600">
                        <a:latin typeface="Times New Roman"/>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dirty="0" smtClean="0">
                          <a:latin typeface="Courier New"/>
                          <a:ea typeface="Times New Roman"/>
                          <a:cs typeface="Times New Roman"/>
                        </a:rPr>
                        <a:t>DIESEL/JP8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a:latin typeface="Courier New"/>
                          <a:ea typeface="Times New Roman"/>
                          <a:cs typeface="Times New Roman"/>
                        </a:rPr>
                        <a:t>8.00</a:t>
                      </a:r>
                      <a:endParaRPr lang="en-US" sz="16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07">
                <a:tc>
                  <a:txBody>
                    <a:bodyPr/>
                    <a:lstStyle/>
                    <a:p>
                      <a:pPr marL="0" marR="0" algn="ctr" hangingPunct="0">
                        <a:lnSpc>
                          <a:spcPct val="115000"/>
                        </a:lnSpc>
                        <a:spcBef>
                          <a:spcPts val="0"/>
                        </a:spcBef>
                        <a:spcAft>
                          <a:spcPts val="0"/>
                        </a:spcAft>
                      </a:pPr>
                      <a:r>
                        <a:rPr lang="en-US" sz="1600" dirty="0">
                          <a:latin typeface="Courier New"/>
                          <a:ea typeface="Times New Roman"/>
                          <a:cs typeface="Times New Roman"/>
                        </a:rPr>
                        <a:t> </a:t>
                      </a:r>
                      <a:r>
                        <a:rPr lang="en-US" sz="1600" dirty="0" smtClean="0">
                          <a:latin typeface="Courier New"/>
                          <a:ea typeface="Times New Roman"/>
                          <a:cs typeface="Times New Roman"/>
                        </a:rPr>
                        <a:t> BACKHOE </a:t>
                      </a:r>
                      <a:r>
                        <a:rPr lang="en-US" sz="1600" dirty="0">
                          <a:latin typeface="Courier New"/>
                          <a:ea typeface="Times New Roman"/>
                          <a:cs typeface="Times New Roman"/>
                        </a:rPr>
                        <a:t>(420E)</a:t>
                      </a:r>
                      <a:endParaRPr lang="en-US" sz="1600" dirty="0">
                        <a:latin typeface="Times New Roman"/>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dirty="0" smtClean="0">
                          <a:latin typeface="Courier New"/>
                          <a:ea typeface="Times New Roman"/>
                          <a:cs typeface="Times New Roman"/>
                        </a:rPr>
                        <a:t>DIESEL/JP8</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15000"/>
                        </a:lnSpc>
                        <a:spcBef>
                          <a:spcPts val="0"/>
                        </a:spcBef>
                        <a:spcAft>
                          <a:spcPts val="0"/>
                        </a:spcAft>
                      </a:pPr>
                      <a:r>
                        <a:rPr lang="en-US" sz="1600" dirty="0">
                          <a:latin typeface="Courier New"/>
                          <a:ea typeface="Times New Roman"/>
                          <a:cs typeface="Times New Roman"/>
                        </a:rPr>
                        <a:t>4.00</a:t>
                      </a:r>
                      <a:endParaRPr lang="en-US" sz="16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914400" y="1905000"/>
            <a:ext cx="6934200" cy="461665"/>
          </a:xfrm>
          <a:prstGeom prst="rect">
            <a:avLst/>
          </a:prstGeom>
          <a:noFill/>
        </p:spPr>
        <p:txBody>
          <a:bodyPr wrap="square" rtlCol="0">
            <a:spAutoFit/>
          </a:bodyPr>
          <a:lstStyle/>
          <a:p>
            <a:pPr algn="ctr"/>
            <a:r>
              <a:rPr lang="en-US" b="1" u="sng" dirty="0" smtClean="0"/>
              <a:t>TABLE #1 FUEL CONSUMPTION</a:t>
            </a:r>
            <a:endParaRPr lang="en-US" b="1" u="sng" dirty="0"/>
          </a:p>
        </p:txBody>
      </p:sp>
      <p:sp>
        <p:nvSpPr>
          <p:cNvPr id="8" name="Rectangle 2"/>
          <p:cNvSpPr txBox="1">
            <a:spLocks noChangeArrowheads="1"/>
          </p:cNvSpPr>
          <p:nvPr/>
        </p:nvSpPr>
        <p:spPr bwMode="auto">
          <a:xfrm>
            <a:off x="838200" y="53340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0" i="1" u="none" strike="noStrike" kern="0" cap="none" spc="0" normalizeH="0" baseline="0" noProof="0" smtClean="0">
                <a:ln>
                  <a:noFill/>
                </a:ln>
                <a:solidFill>
                  <a:schemeClr val="tx2"/>
                </a:solidFill>
                <a:effectLst>
                  <a:outerShdw blurRad="38100" dist="38100" dir="2700000" algn="tl">
                    <a:srgbClr val="FFFFFF"/>
                  </a:outerShdw>
                </a:effectLst>
                <a:uLnTx/>
                <a:uFillTx/>
                <a:latin typeface="+mj-lt"/>
                <a:ea typeface="+mj-ea"/>
                <a:cs typeface="+mj-cs"/>
              </a:rPr>
              <a:t>FUEL CONSUMPTION</a:t>
            </a:r>
            <a:endParaRPr kumimoji="0" lang="en-US" sz="4400" b="0" i="1"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random/>
  </p:transition>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457200" y="2286000"/>
            <a:ext cx="7772400" cy="762000"/>
          </a:xfrm>
        </p:spPr>
        <p:txBody>
          <a:bodyPr/>
          <a:lstStyle/>
          <a:p>
            <a:pPr algn="l">
              <a:defRPr/>
            </a:pPr>
            <a:r>
              <a:rPr lang="en-US" dirty="0" smtClean="0">
                <a:effectLst>
                  <a:outerShdw blurRad="38100" dist="38100" dir="2700000" algn="tl">
                    <a:srgbClr val="FFFFFF"/>
                  </a:outerShdw>
                </a:effectLst>
              </a:rPr>
              <a:t>SEE EXAMPLE IN HANDOUT</a:t>
            </a:r>
            <a:endParaRPr lang="en-US" dirty="0" smtClean="0"/>
          </a:p>
        </p:txBody>
      </p:sp>
      <p:sp>
        <p:nvSpPr>
          <p:cNvPr id="28675" name="Rectangle 3"/>
          <p:cNvSpPr>
            <a:spLocks noGrp="1" noChangeArrowheads="1"/>
          </p:cNvSpPr>
          <p:nvPr>
            <p:ph type="subTitle" idx="1"/>
          </p:nvPr>
        </p:nvSpPr>
        <p:spPr>
          <a:xfrm>
            <a:off x="304800" y="3657600"/>
            <a:ext cx="8610600" cy="2895600"/>
          </a:xfrm>
        </p:spPr>
        <p:txBody>
          <a:bodyPr/>
          <a:lstStyle/>
          <a:p>
            <a:pPr algn="l"/>
            <a:r>
              <a:rPr lang="en-US" dirty="0" smtClean="0"/>
              <a:t>TOTAL FUEL CONSUMPTION FOR 3 SCRAPERS (621B) WORKING 12 HR/DAY FOR 10 DAYS AND 2 TRAMS (624KR) WORKING 12 HR/DAY FOR 4 DAYS, ALSO 2 GRADERS (120M) WORKING 12 HR/DAY FOR 13 DAYS</a:t>
            </a:r>
          </a:p>
        </p:txBody>
      </p:sp>
      <p:sp>
        <p:nvSpPr>
          <p:cNvPr id="4" name="Rectangle 2"/>
          <p:cNvSpPr txBox="1">
            <a:spLocks noChangeArrowheads="1"/>
          </p:cNvSpPr>
          <p:nvPr/>
        </p:nvSpPr>
        <p:spPr bwMode="auto">
          <a:xfrm>
            <a:off x="609600" y="304800"/>
            <a:ext cx="7772400" cy="1371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4400" i="1" kern="0" noProof="0" dirty="0" smtClean="0">
                <a:solidFill>
                  <a:schemeClr val="tx2"/>
                </a:solidFill>
                <a:effectLst>
                  <a:outerShdw blurRad="38100" dist="38100" dir="2700000" algn="tl">
                    <a:srgbClr val="FFFFFF"/>
                  </a:outerShdw>
                </a:effectLst>
                <a:latin typeface="+mj-lt"/>
                <a:ea typeface="+mj-ea"/>
                <a:cs typeface="+mj-cs"/>
              </a:rPr>
              <a:t>DEMONSTRATION</a:t>
            </a:r>
            <a:endParaRPr kumimoji="0" lang="en-US" sz="4400" b="0" i="1"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p:txBody>
          <a:bodyPr/>
          <a:lstStyle/>
          <a:p>
            <a:endParaRPr lang="en-US"/>
          </a:p>
        </p:txBody>
      </p:sp>
    </p:spTree>
  </p:cSld>
  <p:clrMapOvr>
    <a:masterClrMapping/>
  </p:clrMapOvr>
  <p:transition>
    <p:random/>
  </p:transition>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SOLUTION</a:t>
            </a:r>
            <a:endParaRPr lang="en-US" smtClean="0"/>
          </a:p>
        </p:txBody>
      </p:sp>
      <p:sp>
        <p:nvSpPr>
          <p:cNvPr id="29699" name="Rectangle 3"/>
          <p:cNvSpPr>
            <a:spLocks noGrp="1" noChangeArrowheads="1"/>
          </p:cNvSpPr>
          <p:nvPr>
            <p:ph type="body" idx="1"/>
          </p:nvPr>
        </p:nvSpPr>
        <p:spPr>
          <a:xfrm>
            <a:off x="685800" y="2057400"/>
            <a:ext cx="8001000" cy="4114800"/>
          </a:xfrm>
        </p:spPr>
        <p:txBody>
          <a:bodyPr/>
          <a:lstStyle/>
          <a:p>
            <a:r>
              <a:rPr lang="en-US" sz="2800" smtClean="0"/>
              <a:t>EQUIP </a:t>
            </a:r>
            <a:r>
              <a:rPr lang="en-US" sz="2800" smtClean="0">
                <a:solidFill>
                  <a:srgbClr val="FF3300"/>
                </a:solidFill>
              </a:rPr>
              <a:t>X</a:t>
            </a:r>
            <a:r>
              <a:rPr lang="en-US" sz="2800" smtClean="0"/>
              <a:t> GALS/HR </a:t>
            </a:r>
            <a:r>
              <a:rPr lang="en-US" sz="2800" smtClean="0">
                <a:solidFill>
                  <a:srgbClr val="FF3300"/>
                </a:solidFill>
              </a:rPr>
              <a:t>X</a:t>
            </a:r>
            <a:r>
              <a:rPr lang="en-US" sz="2800" smtClean="0"/>
              <a:t> HRS/DAY </a:t>
            </a:r>
            <a:r>
              <a:rPr lang="en-US" sz="2800" smtClean="0">
                <a:solidFill>
                  <a:srgbClr val="FF3300"/>
                </a:solidFill>
              </a:rPr>
              <a:t>X</a:t>
            </a:r>
            <a:r>
              <a:rPr lang="en-US" sz="2800" smtClean="0"/>
              <a:t> #DAYS </a:t>
            </a:r>
            <a:r>
              <a:rPr lang="en-US" sz="2800" smtClean="0">
                <a:solidFill>
                  <a:srgbClr val="FF3300"/>
                </a:solidFill>
              </a:rPr>
              <a:t>=</a:t>
            </a:r>
            <a:r>
              <a:rPr lang="en-US" sz="2800" smtClean="0"/>
              <a:t> TOTAL FUEL REQUIRED</a:t>
            </a:r>
          </a:p>
          <a:p>
            <a:pPr lvl="1"/>
            <a:endParaRPr lang="en-US" sz="2400" smtClean="0"/>
          </a:p>
          <a:p>
            <a:pPr lvl="1"/>
            <a:r>
              <a:rPr lang="en-US" sz="2400" smtClean="0"/>
              <a:t>621B </a:t>
            </a:r>
            <a:r>
              <a:rPr lang="en-US" sz="2400" smtClean="0">
                <a:solidFill>
                  <a:srgbClr val="FFFFFF"/>
                </a:solidFill>
              </a:rPr>
              <a:t>3</a:t>
            </a:r>
            <a:r>
              <a:rPr lang="en-US" sz="2400" smtClean="0"/>
              <a:t>  </a:t>
            </a:r>
            <a:r>
              <a:rPr lang="en-US" sz="2400" smtClean="0">
                <a:solidFill>
                  <a:srgbClr val="FF3300"/>
                </a:solidFill>
              </a:rPr>
              <a:t>X</a:t>
            </a:r>
            <a:r>
              <a:rPr lang="en-US" sz="2400" smtClean="0"/>
              <a:t>     </a:t>
            </a:r>
            <a:r>
              <a:rPr lang="en-US" sz="2400" smtClean="0">
                <a:solidFill>
                  <a:srgbClr val="FFFFFF"/>
                </a:solidFill>
              </a:rPr>
              <a:t>10</a:t>
            </a:r>
            <a:r>
              <a:rPr lang="en-US" sz="2400" smtClean="0"/>
              <a:t>          </a:t>
            </a:r>
            <a:r>
              <a:rPr lang="en-US" sz="2400" smtClean="0">
                <a:solidFill>
                  <a:srgbClr val="FF3300"/>
                </a:solidFill>
              </a:rPr>
              <a:t>X</a:t>
            </a:r>
            <a:r>
              <a:rPr lang="en-US" sz="2400" smtClean="0"/>
              <a:t>         </a:t>
            </a:r>
            <a:r>
              <a:rPr lang="en-US" sz="2400" smtClean="0">
                <a:solidFill>
                  <a:srgbClr val="FFFFFF"/>
                </a:solidFill>
              </a:rPr>
              <a:t>12</a:t>
            </a:r>
            <a:r>
              <a:rPr lang="en-US" sz="2400" smtClean="0"/>
              <a:t>          </a:t>
            </a:r>
            <a:r>
              <a:rPr lang="en-US" sz="2400" smtClean="0">
                <a:solidFill>
                  <a:srgbClr val="FF3300"/>
                </a:solidFill>
              </a:rPr>
              <a:t>X</a:t>
            </a:r>
            <a:r>
              <a:rPr lang="en-US" sz="2400" smtClean="0"/>
              <a:t>       </a:t>
            </a:r>
            <a:r>
              <a:rPr lang="en-US" sz="2400" smtClean="0">
                <a:solidFill>
                  <a:srgbClr val="FFFFFF"/>
                </a:solidFill>
              </a:rPr>
              <a:t>10</a:t>
            </a:r>
            <a:r>
              <a:rPr lang="en-US" sz="2400" smtClean="0"/>
              <a:t>  </a:t>
            </a:r>
            <a:r>
              <a:rPr lang="en-US" sz="2400" smtClean="0">
                <a:solidFill>
                  <a:srgbClr val="FF3300"/>
                </a:solidFill>
              </a:rPr>
              <a:t>=</a:t>
            </a:r>
            <a:r>
              <a:rPr lang="en-US" sz="2400" smtClean="0"/>
              <a:t> </a:t>
            </a:r>
            <a:r>
              <a:rPr lang="en-US" sz="2400" smtClean="0">
                <a:solidFill>
                  <a:srgbClr val="FFFFFF"/>
                </a:solidFill>
              </a:rPr>
              <a:t>3,600</a:t>
            </a:r>
          </a:p>
          <a:p>
            <a:pPr lvl="1"/>
            <a:r>
              <a:rPr lang="en-US" sz="2400" smtClean="0"/>
              <a:t>644E</a:t>
            </a:r>
            <a:r>
              <a:rPr lang="en-US" sz="2400" smtClean="0">
                <a:solidFill>
                  <a:srgbClr val="FFFFFF"/>
                </a:solidFill>
              </a:rPr>
              <a:t> 2  </a:t>
            </a:r>
            <a:r>
              <a:rPr lang="en-US" sz="2400" smtClean="0">
                <a:solidFill>
                  <a:srgbClr val="FF3300"/>
                </a:solidFill>
              </a:rPr>
              <a:t>X</a:t>
            </a:r>
            <a:r>
              <a:rPr lang="en-US" sz="2400" smtClean="0">
                <a:solidFill>
                  <a:srgbClr val="FFFFFF"/>
                </a:solidFill>
              </a:rPr>
              <a:t>       6          </a:t>
            </a:r>
            <a:r>
              <a:rPr lang="en-US" sz="2400" smtClean="0">
                <a:solidFill>
                  <a:srgbClr val="FF3300"/>
                </a:solidFill>
              </a:rPr>
              <a:t>X</a:t>
            </a:r>
            <a:r>
              <a:rPr lang="en-US" sz="2400" smtClean="0">
                <a:solidFill>
                  <a:srgbClr val="FFFFFF"/>
                </a:solidFill>
              </a:rPr>
              <a:t>         12          </a:t>
            </a:r>
            <a:r>
              <a:rPr lang="en-US" sz="2400" smtClean="0">
                <a:solidFill>
                  <a:srgbClr val="FF3300"/>
                </a:solidFill>
              </a:rPr>
              <a:t>X</a:t>
            </a:r>
            <a:r>
              <a:rPr lang="en-US" sz="2400" smtClean="0">
                <a:solidFill>
                  <a:srgbClr val="FFFFFF"/>
                </a:solidFill>
              </a:rPr>
              <a:t>         4  </a:t>
            </a:r>
            <a:r>
              <a:rPr lang="en-US" sz="2400" smtClean="0">
                <a:solidFill>
                  <a:srgbClr val="FF3300"/>
                </a:solidFill>
              </a:rPr>
              <a:t>=</a:t>
            </a:r>
            <a:r>
              <a:rPr lang="en-US" sz="2400" smtClean="0">
                <a:solidFill>
                  <a:srgbClr val="FFFFFF"/>
                </a:solidFill>
              </a:rPr>
              <a:t>   576</a:t>
            </a:r>
          </a:p>
          <a:p>
            <a:pPr lvl="1"/>
            <a:r>
              <a:rPr lang="en-US" sz="2400" smtClean="0"/>
              <a:t>130G</a:t>
            </a:r>
            <a:r>
              <a:rPr lang="en-US" sz="2400" smtClean="0">
                <a:solidFill>
                  <a:srgbClr val="FFFFFF"/>
                </a:solidFill>
              </a:rPr>
              <a:t> 2  </a:t>
            </a:r>
            <a:r>
              <a:rPr lang="en-US" sz="2400" smtClean="0">
                <a:solidFill>
                  <a:srgbClr val="FF3300"/>
                </a:solidFill>
              </a:rPr>
              <a:t>X</a:t>
            </a:r>
            <a:r>
              <a:rPr lang="en-US" sz="2400" smtClean="0">
                <a:solidFill>
                  <a:srgbClr val="FFFFFF"/>
                </a:solidFill>
              </a:rPr>
              <a:t>       4          </a:t>
            </a:r>
            <a:r>
              <a:rPr lang="en-US" sz="2400" smtClean="0">
                <a:solidFill>
                  <a:srgbClr val="FF3300"/>
                </a:solidFill>
              </a:rPr>
              <a:t>X</a:t>
            </a:r>
            <a:r>
              <a:rPr lang="en-US" sz="2400" smtClean="0">
                <a:solidFill>
                  <a:srgbClr val="FFFFFF"/>
                </a:solidFill>
              </a:rPr>
              <a:t>         12          </a:t>
            </a:r>
            <a:r>
              <a:rPr lang="en-US" sz="2400" smtClean="0">
                <a:solidFill>
                  <a:srgbClr val="FF3300"/>
                </a:solidFill>
              </a:rPr>
              <a:t>X</a:t>
            </a:r>
            <a:r>
              <a:rPr lang="en-US" sz="2400" smtClean="0">
                <a:solidFill>
                  <a:srgbClr val="FFFFFF"/>
                </a:solidFill>
              </a:rPr>
              <a:t>       13 </a:t>
            </a:r>
            <a:r>
              <a:rPr lang="en-US" sz="2400" smtClean="0">
                <a:solidFill>
                  <a:srgbClr val="FF3300"/>
                </a:solidFill>
              </a:rPr>
              <a:t>=</a:t>
            </a:r>
            <a:r>
              <a:rPr lang="en-US" sz="2400" smtClean="0">
                <a:solidFill>
                  <a:srgbClr val="FFFFFF"/>
                </a:solidFill>
              </a:rPr>
              <a:t>  1,248</a:t>
            </a:r>
          </a:p>
          <a:p>
            <a:pPr lvl="1">
              <a:buFontTx/>
              <a:buNone/>
            </a:pPr>
            <a:r>
              <a:rPr lang="en-US" sz="2400" smtClean="0">
                <a:solidFill>
                  <a:srgbClr val="FFFFFF"/>
                </a:solidFill>
              </a:rPr>
              <a:t>         				</a:t>
            </a:r>
            <a:r>
              <a:rPr lang="en-US" sz="2400" smtClean="0"/>
              <a:t>TOTAL</a:t>
            </a:r>
            <a:r>
              <a:rPr lang="en-US" sz="2400" smtClean="0">
                <a:solidFill>
                  <a:srgbClr val="FFFFFF"/>
                </a:solidFill>
              </a:rPr>
              <a:t>  =  5,424 </a:t>
            </a:r>
            <a:r>
              <a:rPr lang="en-US" sz="2400" smtClean="0"/>
              <a:t>GALS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additive="base">
                                        <p:cTn id="25"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5" end="5"/>
                                            </p:txEl>
                                          </p:spTgt>
                                        </p:tgtEl>
                                        <p:attrNameLst>
                                          <p:attrName>style.visibility</p:attrName>
                                        </p:attrNameLst>
                                      </p:cBhvr>
                                      <p:to>
                                        <p:strVal val="visible"/>
                                      </p:to>
                                    </p:set>
                                    <p:anim calcmode="lin" valueType="num">
                                      <p:cBhvr additive="base">
                                        <p:cTn id="31" dur="500" fill="hold"/>
                                        <p:tgtEl>
                                          <p:spTgt spid="296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autoUpdateAnimBg="0"/>
    </p:bldLst>
  </p:timing>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WHAT HAVE YOU LEARNED</a:t>
            </a:r>
            <a:endParaRPr lang="en-US" smtClean="0"/>
          </a:p>
        </p:txBody>
      </p:sp>
      <p:sp>
        <p:nvSpPr>
          <p:cNvPr id="30723" name="Rectangle 3"/>
          <p:cNvSpPr>
            <a:spLocks noGrp="1" noChangeArrowheads="1"/>
          </p:cNvSpPr>
          <p:nvPr>
            <p:ph type="body" sz="half" idx="1"/>
          </p:nvPr>
        </p:nvSpPr>
        <p:spPr/>
        <p:txBody>
          <a:bodyPr/>
          <a:lstStyle/>
          <a:p>
            <a:r>
              <a:rPr lang="en-US" sz="2800" dirty="0" smtClean="0"/>
              <a:t>WORK THE “WHAT HAVE YOU LEARNED” PROBLEM IN YOUR STUDENT HANDOUT</a:t>
            </a:r>
          </a:p>
        </p:txBody>
      </p:sp>
      <p:graphicFrame>
        <p:nvGraphicFramePr>
          <p:cNvPr id="8194" name="Object 4"/>
          <p:cNvGraphicFramePr>
            <a:graphicFrameLocks noGrp="1" noChangeAspect="1"/>
          </p:cNvGraphicFramePr>
          <p:nvPr>
            <p:ph type="clipArt" sz="half" idx="2"/>
          </p:nvPr>
        </p:nvGraphicFramePr>
        <p:xfrm>
          <a:off x="5562600" y="2514600"/>
          <a:ext cx="1912938" cy="4114800"/>
        </p:xfrm>
        <a:graphic>
          <a:graphicData uri="http://schemas.openxmlformats.org/presentationml/2006/ole">
            <mc:AlternateContent xmlns:mc="http://schemas.openxmlformats.org/markup-compatibility/2006">
              <mc:Choice xmlns:v="urn:schemas-microsoft-com:vml" Requires="v">
                <p:oleObj spid="_x0000_s444419" name="Clip" r:id="rId3" imgW="1857600" imgH="3995640" progId="">
                  <p:embed/>
                </p:oleObj>
              </mc:Choice>
              <mc:Fallback>
                <p:oleObj name="Clip" r:id="rId3" imgW="1857600" imgH="3995640" progId="">
                  <p:embed/>
                  <p:pic>
                    <p:nvPicPr>
                      <p:cNvPr id="0" name="Object 4"/>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562600" y="2514600"/>
                        <a:ext cx="1912938"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SOLUTION</a:t>
            </a:r>
            <a:endParaRPr lang="en-US" smtClean="0"/>
          </a:p>
        </p:txBody>
      </p:sp>
      <p:sp>
        <p:nvSpPr>
          <p:cNvPr id="31747" name="Rectangle 3"/>
          <p:cNvSpPr>
            <a:spLocks noGrp="1" noChangeArrowheads="1"/>
          </p:cNvSpPr>
          <p:nvPr>
            <p:ph type="body" idx="1"/>
          </p:nvPr>
        </p:nvSpPr>
        <p:spPr>
          <a:xfrm>
            <a:off x="381000" y="2057400"/>
            <a:ext cx="8382000" cy="4114800"/>
          </a:xfrm>
        </p:spPr>
        <p:txBody>
          <a:bodyPr/>
          <a:lstStyle/>
          <a:p>
            <a:r>
              <a:rPr lang="en-US" sz="2800" smtClean="0"/>
              <a:t>EQUIP </a:t>
            </a:r>
            <a:r>
              <a:rPr lang="en-US" sz="2800" smtClean="0">
                <a:solidFill>
                  <a:srgbClr val="FF3300"/>
                </a:solidFill>
              </a:rPr>
              <a:t>X</a:t>
            </a:r>
            <a:r>
              <a:rPr lang="en-US" sz="2800" smtClean="0"/>
              <a:t> GALS/HR </a:t>
            </a:r>
            <a:r>
              <a:rPr lang="en-US" sz="2800" smtClean="0">
                <a:solidFill>
                  <a:srgbClr val="FF3300"/>
                </a:solidFill>
              </a:rPr>
              <a:t>X</a:t>
            </a:r>
            <a:r>
              <a:rPr lang="en-US" sz="2800" smtClean="0"/>
              <a:t> HRS/DAY </a:t>
            </a:r>
            <a:r>
              <a:rPr lang="en-US" sz="2800" smtClean="0">
                <a:solidFill>
                  <a:srgbClr val="FF3300"/>
                </a:solidFill>
              </a:rPr>
              <a:t>X</a:t>
            </a:r>
            <a:r>
              <a:rPr lang="en-US" sz="2800" smtClean="0"/>
              <a:t> #DAYS </a:t>
            </a:r>
            <a:r>
              <a:rPr lang="en-US" sz="2800" smtClean="0">
                <a:solidFill>
                  <a:srgbClr val="FF3300"/>
                </a:solidFill>
              </a:rPr>
              <a:t>=</a:t>
            </a:r>
            <a:r>
              <a:rPr lang="en-US" sz="2800" smtClean="0"/>
              <a:t> TOTAL FUEL REQUIRED</a:t>
            </a:r>
          </a:p>
          <a:p>
            <a:pPr lvl="1"/>
            <a:endParaRPr lang="en-US" smtClean="0"/>
          </a:p>
          <a:p>
            <a:pPr lvl="1"/>
            <a:r>
              <a:rPr lang="en-US" smtClean="0">
                <a:solidFill>
                  <a:srgbClr val="FFFFFF"/>
                </a:solidFill>
              </a:rPr>
              <a:t>3</a:t>
            </a:r>
            <a:r>
              <a:rPr lang="en-US" smtClean="0"/>
              <a:t>      </a:t>
            </a:r>
            <a:r>
              <a:rPr lang="en-US" smtClean="0">
                <a:solidFill>
                  <a:srgbClr val="FF3300"/>
                </a:solidFill>
              </a:rPr>
              <a:t>X</a:t>
            </a:r>
            <a:r>
              <a:rPr lang="en-US" smtClean="0"/>
              <a:t>	   </a:t>
            </a:r>
            <a:r>
              <a:rPr lang="en-US" smtClean="0">
                <a:solidFill>
                  <a:srgbClr val="FFFFFF"/>
                </a:solidFill>
              </a:rPr>
              <a:t>8</a:t>
            </a:r>
            <a:r>
              <a:rPr lang="en-US" smtClean="0"/>
              <a:t>	</a:t>
            </a:r>
            <a:r>
              <a:rPr lang="en-US" smtClean="0">
                <a:solidFill>
                  <a:srgbClr val="FF3300"/>
                </a:solidFill>
              </a:rPr>
              <a:t>X</a:t>
            </a:r>
            <a:r>
              <a:rPr lang="en-US" smtClean="0"/>
              <a:t>	</a:t>
            </a:r>
            <a:r>
              <a:rPr lang="en-US" smtClean="0">
                <a:solidFill>
                  <a:srgbClr val="FFFFFF"/>
                </a:solidFill>
              </a:rPr>
              <a:t>10</a:t>
            </a:r>
            <a:r>
              <a:rPr lang="en-US" smtClean="0"/>
              <a:t>	</a:t>
            </a:r>
            <a:r>
              <a:rPr lang="en-US" smtClean="0">
                <a:solidFill>
                  <a:srgbClr val="FF3300"/>
                </a:solidFill>
              </a:rPr>
              <a:t>X</a:t>
            </a:r>
            <a:r>
              <a:rPr lang="en-US" smtClean="0"/>
              <a:t>	</a:t>
            </a:r>
            <a:r>
              <a:rPr lang="en-US" smtClean="0">
                <a:solidFill>
                  <a:srgbClr val="FFFFFF"/>
                </a:solidFill>
              </a:rPr>
              <a:t>8</a:t>
            </a:r>
            <a:r>
              <a:rPr lang="en-US" smtClean="0"/>
              <a:t>    </a:t>
            </a:r>
            <a:r>
              <a:rPr lang="en-US" smtClean="0">
                <a:solidFill>
                  <a:srgbClr val="FF3300"/>
                </a:solidFill>
              </a:rPr>
              <a:t>=</a:t>
            </a:r>
            <a:r>
              <a:rPr lang="en-US" smtClean="0"/>
              <a:t>  </a:t>
            </a:r>
            <a:r>
              <a:rPr lang="en-US" smtClean="0">
                <a:solidFill>
                  <a:srgbClr val="FFFFFF"/>
                </a:solidFill>
              </a:rPr>
              <a:t>1,920</a:t>
            </a:r>
            <a:endParaRPr lang="en-US" smtClean="0"/>
          </a:p>
          <a:p>
            <a:pPr lvl="1"/>
            <a:r>
              <a:rPr lang="en-US" smtClean="0">
                <a:solidFill>
                  <a:srgbClr val="FFFFFF"/>
                </a:solidFill>
              </a:rPr>
              <a:t>2</a:t>
            </a:r>
            <a:r>
              <a:rPr lang="en-US" smtClean="0"/>
              <a:t>      </a:t>
            </a:r>
            <a:r>
              <a:rPr lang="en-US" smtClean="0">
                <a:solidFill>
                  <a:srgbClr val="FF3300"/>
                </a:solidFill>
              </a:rPr>
              <a:t>X</a:t>
            </a:r>
            <a:r>
              <a:rPr lang="en-US" smtClean="0"/>
              <a:t>    </a:t>
            </a:r>
            <a:r>
              <a:rPr lang="en-US" smtClean="0">
                <a:solidFill>
                  <a:srgbClr val="FFFFFF"/>
                </a:solidFill>
              </a:rPr>
              <a:t>4</a:t>
            </a:r>
            <a:r>
              <a:rPr lang="en-US" smtClean="0"/>
              <a:t>     </a:t>
            </a:r>
            <a:r>
              <a:rPr lang="en-US" smtClean="0">
                <a:solidFill>
                  <a:srgbClr val="FF3300"/>
                </a:solidFill>
              </a:rPr>
              <a:t>X</a:t>
            </a:r>
            <a:r>
              <a:rPr lang="en-US" smtClean="0"/>
              <a:t>        </a:t>
            </a:r>
            <a:r>
              <a:rPr lang="en-US" smtClean="0">
                <a:solidFill>
                  <a:srgbClr val="FFFFFF"/>
                </a:solidFill>
              </a:rPr>
              <a:t>10</a:t>
            </a:r>
            <a:r>
              <a:rPr lang="en-US" smtClean="0"/>
              <a:t>      </a:t>
            </a:r>
            <a:r>
              <a:rPr lang="en-US" smtClean="0">
                <a:solidFill>
                  <a:srgbClr val="FF3300"/>
                </a:solidFill>
              </a:rPr>
              <a:t>X</a:t>
            </a:r>
            <a:r>
              <a:rPr lang="en-US" smtClean="0"/>
              <a:t>        </a:t>
            </a:r>
            <a:r>
              <a:rPr lang="en-US" smtClean="0">
                <a:solidFill>
                  <a:srgbClr val="FFFFFF"/>
                </a:solidFill>
              </a:rPr>
              <a:t>3</a:t>
            </a:r>
            <a:r>
              <a:rPr lang="en-US" smtClean="0"/>
              <a:t>    </a:t>
            </a:r>
            <a:r>
              <a:rPr lang="en-US" smtClean="0">
                <a:solidFill>
                  <a:srgbClr val="FF3300"/>
                </a:solidFill>
              </a:rPr>
              <a:t>=</a:t>
            </a:r>
            <a:r>
              <a:rPr lang="en-US" smtClean="0"/>
              <a:t>    </a:t>
            </a:r>
            <a:r>
              <a:rPr lang="en-US" smtClean="0">
                <a:solidFill>
                  <a:srgbClr val="FFFFFF"/>
                </a:solidFill>
              </a:rPr>
              <a:t>240</a:t>
            </a:r>
            <a:endParaRPr lang="en-US" smtClean="0"/>
          </a:p>
          <a:p>
            <a:pPr lvl="1"/>
            <a:r>
              <a:rPr lang="en-US" smtClean="0">
                <a:solidFill>
                  <a:srgbClr val="FFFFFF"/>
                </a:solidFill>
              </a:rPr>
              <a:t>1</a:t>
            </a:r>
            <a:r>
              <a:rPr lang="en-US" smtClean="0"/>
              <a:t>      </a:t>
            </a:r>
            <a:r>
              <a:rPr lang="en-US" smtClean="0">
                <a:solidFill>
                  <a:srgbClr val="FF3300"/>
                </a:solidFill>
              </a:rPr>
              <a:t>X</a:t>
            </a:r>
            <a:r>
              <a:rPr lang="en-US" smtClean="0"/>
              <a:t>    </a:t>
            </a:r>
            <a:r>
              <a:rPr lang="en-US" smtClean="0">
                <a:solidFill>
                  <a:srgbClr val="FFFFFF"/>
                </a:solidFill>
              </a:rPr>
              <a:t>10</a:t>
            </a:r>
            <a:r>
              <a:rPr lang="en-US" smtClean="0"/>
              <a:t>   </a:t>
            </a:r>
            <a:r>
              <a:rPr lang="en-US" smtClean="0">
                <a:solidFill>
                  <a:srgbClr val="FF3300"/>
                </a:solidFill>
              </a:rPr>
              <a:t>X</a:t>
            </a:r>
            <a:r>
              <a:rPr lang="en-US" smtClean="0"/>
              <a:t>        </a:t>
            </a:r>
            <a:r>
              <a:rPr lang="en-US" smtClean="0">
                <a:solidFill>
                  <a:srgbClr val="FFFFFF"/>
                </a:solidFill>
              </a:rPr>
              <a:t>10</a:t>
            </a:r>
            <a:r>
              <a:rPr lang="en-US" smtClean="0"/>
              <a:t>      </a:t>
            </a:r>
            <a:r>
              <a:rPr lang="en-US" smtClean="0">
                <a:solidFill>
                  <a:srgbClr val="FF3300"/>
                </a:solidFill>
              </a:rPr>
              <a:t>X</a:t>
            </a:r>
            <a:r>
              <a:rPr lang="en-US" smtClean="0"/>
              <a:t>        </a:t>
            </a:r>
            <a:r>
              <a:rPr lang="en-US" smtClean="0">
                <a:solidFill>
                  <a:srgbClr val="FFFFFF"/>
                </a:solidFill>
              </a:rPr>
              <a:t>2</a:t>
            </a:r>
            <a:r>
              <a:rPr lang="en-US" smtClean="0"/>
              <a:t>    </a:t>
            </a:r>
            <a:r>
              <a:rPr lang="en-US" smtClean="0">
                <a:solidFill>
                  <a:srgbClr val="FF3300"/>
                </a:solidFill>
              </a:rPr>
              <a:t>=</a:t>
            </a:r>
            <a:r>
              <a:rPr lang="en-US" smtClean="0"/>
              <a:t>    </a:t>
            </a:r>
            <a:r>
              <a:rPr lang="en-US" smtClean="0">
                <a:solidFill>
                  <a:srgbClr val="FFFFFF"/>
                </a:solidFill>
              </a:rPr>
              <a:t>200</a:t>
            </a:r>
            <a:endParaRPr lang="en-US" smtClean="0"/>
          </a:p>
          <a:p>
            <a:pPr lvl="1">
              <a:buFontTx/>
              <a:buNone/>
            </a:pPr>
            <a:r>
              <a:rPr lang="en-US" smtClean="0"/>
              <a:t> 		          		                     TOTAL  =  </a:t>
            </a:r>
            <a:r>
              <a:rPr lang="en-US" smtClean="0">
                <a:solidFill>
                  <a:srgbClr val="FFFFFF"/>
                </a:solidFill>
              </a:rPr>
              <a:t>2,360</a:t>
            </a:r>
            <a:r>
              <a:rPr lang="en-US" smtClean="0"/>
              <a:t> GALS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additive="base">
                                        <p:cTn id="25"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calcmode="lin" valueType="num">
                                      <p:cBhvr additive="base">
                                        <p:cTn id="31"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P. O. L.</a:t>
            </a:r>
            <a:endParaRPr lang="en-US" smtClean="0"/>
          </a:p>
        </p:txBody>
      </p:sp>
      <p:sp>
        <p:nvSpPr>
          <p:cNvPr id="39939" name="Rectangle 3"/>
          <p:cNvSpPr>
            <a:spLocks noGrp="1" noChangeArrowheads="1"/>
          </p:cNvSpPr>
          <p:nvPr>
            <p:ph type="subTitle" idx="1"/>
          </p:nvPr>
        </p:nvSpPr>
        <p:spPr>
          <a:xfrm>
            <a:off x="1447800" y="3429000"/>
            <a:ext cx="6400800" cy="1752600"/>
          </a:xfrm>
        </p:spPr>
        <p:txBody>
          <a:bodyPr/>
          <a:lstStyle/>
          <a:p>
            <a:r>
              <a:rPr lang="en-US" smtClean="0"/>
              <a:t>ONCE TOTAL GALLONS OF FUEL HAVE BEEN COMPUTED ALL OTHER P.O.L. REQUIREMENTS CAN BE ESTIMATED</a:t>
            </a:r>
          </a:p>
        </p:txBody>
      </p:sp>
    </p:spTree>
  </p:cSld>
  <p:clrMapOvr>
    <a:masterClrMapping/>
  </p:clrMapOvr>
  <p:transition>
    <p:random/>
  </p:transition>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P.O.L.  STEP 1</a:t>
            </a:r>
            <a:endParaRPr lang="en-US" smtClean="0"/>
          </a:p>
        </p:txBody>
      </p:sp>
      <p:sp>
        <p:nvSpPr>
          <p:cNvPr id="33795" name="Rectangle 3"/>
          <p:cNvSpPr>
            <a:spLocks noGrp="1" noChangeArrowheads="1"/>
          </p:cNvSpPr>
          <p:nvPr>
            <p:ph type="body" idx="1"/>
          </p:nvPr>
        </p:nvSpPr>
        <p:spPr>
          <a:xfrm>
            <a:off x="914400" y="2209800"/>
            <a:ext cx="8991600" cy="4114800"/>
          </a:xfrm>
        </p:spPr>
        <p:txBody>
          <a:bodyPr/>
          <a:lstStyle/>
          <a:p>
            <a:r>
              <a:rPr lang="en-US" sz="3600" dirty="0" smtClean="0"/>
              <a:t>10 WT THROUGH 50 WT</a:t>
            </a:r>
            <a:endParaRPr lang="en-US" dirty="0" smtClean="0"/>
          </a:p>
          <a:p>
            <a:pPr lvl="1"/>
            <a:endParaRPr lang="en-US" dirty="0" smtClean="0"/>
          </a:p>
          <a:p>
            <a:pPr lvl="1">
              <a:buFontTx/>
              <a:buNone/>
            </a:pPr>
            <a:r>
              <a:rPr lang="en-US" sz="2400" dirty="0" smtClean="0"/>
              <a:t>.02   X   TOTAL GALS FUEL   =  TOTAL OE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2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P.O.L  STEP 2</a:t>
            </a:r>
            <a:endParaRPr lang="en-US" smtClean="0"/>
          </a:p>
        </p:txBody>
      </p:sp>
      <p:sp>
        <p:nvSpPr>
          <p:cNvPr id="34819" name="Rectangle 3"/>
          <p:cNvSpPr>
            <a:spLocks noGrp="1" noChangeArrowheads="1"/>
          </p:cNvSpPr>
          <p:nvPr>
            <p:ph type="body" idx="1"/>
          </p:nvPr>
        </p:nvSpPr>
        <p:spPr>
          <a:xfrm>
            <a:off x="990600" y="2286000"/>
            <a:ext cx="9144000" cy="4114800"/>
          </a:xfrm>
        </p:spPr>
        <p:txBody>
          <a:bodyPr/>
          <a:lstStyle/>
          <a:p>
            <a:r>
              <a:rPr lang="en-US" dirty="0" smtClean="0"/>
              <a:t>80 WT THROUGH 90 WT</a:t>
            </a:r>
          </a:p>
          <a:p>
            <a:pPr lvl="1"/>
            <a:endParaRPr lang="en-US" sz="3200" dirty="0" smtClean="0"/>
          </a:p>
          <a:p>
            <a:pPr lvl="1">
              <a:buFontTx/>
              <a:buNone/>
            </a:pPr>
            <a:r>
              <a:rPr lang="en-US" sz="2400" dirty="0" smtClean="0"/>
              <a:t>.005   X   TOTAL GALS FUEL   =   TOTAL </a:t>
            </a:r>
            <a:r>
              <a:rPr lang="en-US" sz="2400" dirty="0" smtClean="0">
                <a:solidFill>
                  <a:srgbClr val="FFFFFF"/>
                </a:solidFill>
              </a:rPr>
              <a:t>GO</a:t>
            </a:r>
            <a:endParaRPr lang="en-US" sz="24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p:bld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P.O.L  STEP 3</a:t>
            </a:r>
            <a:endParaRPr lang="en-US" smtClean="0"/>
          </a:p>
        </p:txBody>
      </p:sp>
      <p:sp>
        <p:nvSpPr>
          <p:cNvPr id="35843" name="Rectangle 3"/>
          <p:cNvSpPr>
            <a:spLocks noGrp="1" noChangeArrowheads="1"/>
          </p:cNvSpPr>
          <p:nvPr>
            <p:ph type="body" idx="1"/>
          </p:nvPr>
        </p:nvSpPr>
        <p:spPr>
          <a:xfrm>
            <a:off x="838200" y="1828800"/>
            <a:ext cx="9144000" cy="4114800"/>
          </a:xfrm>
        </p:spPr>
        <p:txBody>
          <a:bodyPr/>
          <a:lstStyle/>
          <a:p>
            <a:r>
              <a:rPr lang="en-US" dirty="0" smtClean="0"/>
              <a:t>GREASE OR GAA</a:t>
            </a:r>
          </a:p>
          <a:p>
            <a:pPr lvl="1"/>
            <a:endParaRPr lang="en-US" dirty="0" smtClean="0"/>
          </a:p>
          <a:p>
            <a:pPr lvl="1"/>
            <a:r>
              <a:rPr lang="en-US" sz="2400" dirty="0" smtClean="0"/>
              <a:t>STEP 1 DETERMINE ESTIMATED METER HOURS</a:t>
            </a:r>
          </a:p>
          <a:p>
            <a:pPr lvl="1"/>
            <a:endParaRPr lang="en-US" sz="2400" dirty="0" smtClean="0"/>
          </a:p>
          <a:p>
            <a:pPr lvl="1">
              <a:buFontTx/>
              <a:buNone/>
            </a:pPr>
            <a:r>
              <a:rPr lang="en-US" sz="2400" dirty="0" smtClean="0"/>
              <a:t># OF EQUIP   X   HR/DAY   X   #DAYS   =   </a:t>
            </a:r>
          </a:p>
          <a:p>
            <a:pPr lvl="1">
              <a:buFontTx/>
              <a:buNone/>
            </a:pPr>
            <a:r>
              <a:rPr lang="en-US" sz="2400" dirty="0" smtClean="0"/>
              <a:t>EST METER HOURS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 calcmode="lin" valueType="num">
                                      <p:cBhvr additive="base">
                                        <p:cTn id="13"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anim calcmode="lin" valueType="num">
                                      <p:cBhvr additive="base">
                                        <p:cTn id="19"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5" end="5"/>
                                            </p:txEl>
                                          </p:spTgt>
                                        </p:tgtEl>
                                        <p:attrNameLst>
                                          <p:attrName>style.visibility</p:attrName>
                                        </p:attrNameLst>
                                      </p:cBhvr>
                                      <p:to>
                                        <p:strVal val="visible"/>
                                      </p:to>
                                    </p:set>
                                    <p:anim calcmode="lin" valueType="num">
                                      <p:cBhvr additive="base">
                                        <p:cTn id="25"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autoUpdateAnimBg="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P.O.L  STEP 3 CONT.</a:t>
            </a:r>
            <a:endParaRPr lang="en-US" smtClean="0"/>
          </a:p>
        </p:txBody>
      </p:sp>
      <p:sp>
        <p:nvSpPr>
          <p:cNvPr id="44035" name="Rectangle 3"/>
          <p:cNvSpPr>
            <a:spLocks noGrp="1" noChangeArrowheads="1"/>
          </p:cNvSpPr>
          <p:nvPr>
            <p:ph type="subTitle" idx="1"/>
          </p:nvPr>
        </p:nvSpPr>
        <p:spPr>
          <a:xfrm>
            <a:off x="228600" y="3505200"/>
            <a:ext cx="8686800" cy="3048000"/>
          </a:xfrm>
        </p:spPr>
        <p:txBody>
          <a:bodyPr/>
          <a:lstStyle/>
          <a:p>
            <a:pPr algn="l"/>
            <a:r>
              <a:rPr lang="en-US" u="sng" smtClean="0"/>
              <a:t>EST METER HOURS</a:t>
            </a:r>
          </a:p>
          <a:p>
            <a:pPr algn="l"/>
            <a:r>
              <a:rPr lang="en-US" smtClean="0"/>
              <a:t>                 8                  X   .25  =  GAA LBS</a:t>
            </a:r>
          </a:p>
          <a:p>
            <a:pPr algn="l"/>
            <a:r>
              <a:rPr lang="en-US" smtClean="0"/>
              <a:t>The 8 is for 8 hours on the meter the .25 is for 1/4 lbs. of grease for every 8 meter hours.</a:t>
            </a:r>
          </a:p>
          <a:p>
            <a:endParaRPr lang="en-US" smtClean="0"/>
          </a:p>
        </p:txBody>
      </p:sp>
    </p:spTree>
  </p:cSld>
  <p:clrMapOvr>
    <a:masterClrMapping/>
  </p:clrMapOvr>
  <p:transition>
    <p:random/>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EXAMPLE</a:t>
            </a:r>
          </a:p>
        </p:txBody>
      </p:sp>
      <p:sp>
        <p:nvSpPr>
          <p:cNvPr id="45059" name="Rectangle 3"/>
          <p:cNvSpPr>
            <a:spLocks noGrp="1" noChangeArrowheads="1"/>
          </p:cNvSpPr>
          <p:nvPr>
            <p:ph type="subTitle" idx="1"/>
          </p:nvPr>
        </p:nvSpPr>
        <p:spPr>
          <a:xfrm>
            <a:off x="304800" y="3733800"/>
            <a:ext cx="8610600" cy="2895600"/>
          </a:xfrm>
        </p:spPr>
        <p:txBody>
          <a:bodyPr/>
          <a:lstStyle/>
          <a:p>
            <a:pPr algn="l"/>
            <a:r>
              <a:rPr lang="en-US" dirty="0" smtClean="0"/>
              <a:t>2 GRADERS (120M) WITH AN ESTIMATED TOTAL FUEL CONSUMPTION OF 1,248 GALS, AND AN ESTIMATED 13 TOTAL DAYS OPERATED.</a:t>
            </a:r>
          </a:p>
        </p:txBody>
      </p:sp>
    </p:spTree>
  </p:cSld>
  <p:clrMapOvr>
    <a:masterClrMapping/>
  </p:clrMapOvr>
  <p:transition>
    <p:random/>
  </p:transition>
</p:sld>
</file>

<file path=ppt/slides/slide2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381000"/>
            <a:ext cx="7772400" cy="1143000"/>
          </a:xfrm>
        </p:spPr>
        <p:txBody>
          <a:bodyPr/>
          <a:lstStyle/>
          <a:p>
            <a:pPr>
              <a:defRPr/>
            </a:pPr>
            <a:r>
              <a:rPr lang="en-US" smtClean="0">
                <a:effectLst>
                  <a:outerShdw blurRad="38100" dist="38100" dir="2700000" algn="tl">
                    <a:srgbClr val="FFFFFF"/>
                  </a:outerShdw>
                </a:effectLst>
              </a:rPr>
              <a:t>SOLUTION</a:t>
            </a:r>
            <a:endParaRPr lang="en-US" smtClean="0"/>
          </a:p>
        </p:txBody>
      </p:sp>
      <p:sp>
        <p:nvSpPr>
          <p:cNvPr id="40963" name="Rectangle 3"/>
          <p:cNvSpPr>
            <a:spLocks noGrp="1" noChangeArrowheads="1"/>
          </p:cNvSpPr>
          <p:nvPr>
            <p:ph type="subTitle" idx="1"/>
          </p:nvPr>
        </p:nvSpPr>
        <p:spPr>
          <a:xfrm>
            <a:off x="0" y="3124200"/>
            <a:ext cx="9144000" cy="3733800"/>
          </a:xfrm>
        </p:spPr>
        <p:txBody>
          <a:bodyPr/>
          <a:lstStyle/>
          <a:p>
            <a:pPr algn="l"/>
            <a:r>
              <a:rPr lang="en-US" dirty="0" smtClean="0">
                <a:solidFill>
                  <a:srgbClr val="FFFF00"/>
                </a:solidFill>
              </a:rPr>
              <a:t>10 WT THROUGH 50 WT</a:t>
            </a:r>
            <a:endParaRPr lang="en-US" dirty="0" smtClean="0"/>
          </a:p>
          <a:p>
            <a:pPr algn="l"/>
            <a:r>
              <a:rPr lang="en-US" sz="2800" dirty="0" smtClean="0">
                <a:solidFill>
                  <a:srgbClr val="FFFFFF"/>
                </a:solidFill>
              </a:rPr>
              <a:t>.02</a:t>
            </a:r>
            <a:r>
              <a:rPr lang="en-US" sz="2800" dirty="0" smtClean="0"/>
              <a:t>  </a:t>
            </a:r>
            <a:r>
              <a:rPr lang="en-US" sz="2800" dirty="0" smtClean="0">
                <a:solidFill>
                  <a:srgbClr val="FF3300"/>
                </a:solidFill>
              </a:rPr>
              <a:t>X</a:t>
            </a:r>
            <a:r>
              <a:rPr lang="en-US" sz="2800" dirty="0" smtClean="0"/>
              <a:t> </a:t>
            </a:r>
            <a:r>
              <a:rPr lang="en-US" sz="2800" dirty="0" smtClean="0">
                <a:solidFill>
                  <a:srgbClr val="FFFFFF"/>
                </a:solidFill>
              </a:rPr>
              <a:t>1,248</a:t>
            </a:r>
            <a:r>
              <a:rPr lang="en-US" sz="2800" dirty="0" smtClean="0"/>
              <a:t> EST FUEL NEEDED  </a:t>
            </a:r>
            <a:r>
              <a:rPr lang="en-US" sz="2800" dirty="0" smtClean="0">
                <a:solidFill>
                  <a:srgbClr val="FF3300"/>
                </a:solidFill>
              </a:rPr>
              <a:t>=</a:t>
            </a:r>
            <a:r>
              <a:rPr lang="en-US" sz="2800" dirty="0" smtClean="0"/>
              <a:t> </a:t>
            </a:r>
            <a:r>
              <a:rPr lang="en-US" sz="2800" dirty="0" smtClean="0">
                <a:solidFill>
                  <a:srgbClr val="FFFFFF"/>
                </a:solidFill>
              </a:rPr>
              <a:t>24.96</a:t>
            </a:r>
            <a:r>
              <a:rPr lang="en-US" sz="2800" dirty="0" smtClean="0"/>
              <a:t> OR </a:t>
            </a:r>
            <a:r>
              <a:rPr lang="en-US" sz="2800" dirty="0" smtClean="0">
                <a:solidFill>
                  <a:srgbClr val="FFFFFF"/>
                </a:solidFill>
              </a:rPr>
              <a:t>25</a:t>
            </a:r>
            <a:r>
              <a:rPr lang="en-US" sz="2800" dirty="0" smtClean="0"/>
              <a:t> GALS OE</a:t>
            </a:r>
          </a:p>
          <a:p>
            <a:pPr algn="l"/>
            <a:r>
              <a:rPr lang="en-US" dirty="0" smtClean="0">
                <a:solidFill>
                  <a:srgbClr val="FFFF00"/>
                </a:solidFill>
              </a:rPr>
              <a:t>80 WT THROUGH 90 WT</a:t>
            </a:r>
            <a:endParaRPr lang="en-US" dirty="0" smtClean="0"/>
          </a:p>
          <a:p>
            <a:pPr algn="l"/>
            <a:r>
              <a:rPr lang="en-US" sz="2800" dirty="0" smtClean="0">
                <a:solidFill>
                  <a:srgbClr val="FFFFFF"/>
                </a:solidFill>
              </a:rPr>
              <a:t>.005</a:t>
            </a:r>
            <a:r>
              <a:rPr lang="en-US" sz="2800" dirty="0" smtClean="0"/>
              <a:t> </a:t>
            </a:r>
            <a:r>
              <a:rPr lang="en-US" sz="2800" dirty="0" smtClean="0">
                <a:solidFill>
                  <a:srgbClr val="FF3300"/>
                </a:solidFill>
              </a:rPr>
              <a:t>X</a:t>
            </a:r>
            <a:r>
              <a:rPr lang="en-US" sz="2800" dirty="0" smtClean="0"/>
              <a:t> </a:t>
            </a:r>
            <a:r>
              <a:rPr lang="en-US" sz="2800" dirty="0" smtClean="0">
                <a:solidFill>
                  <a:srgbClr val="FFFFFF"/>
                </a:solidFill>
              </a:rPr>
              <a:t>1,248</a:t>
            </a:r>
            <a:r>
              <a:rPr lang="en-US" sz="2800" dirty="0" smtClean="0"/>
              <a:t> EST FUEL NEEDED </a:t>
            </a:r>
            <a:r>
              <a:rPr lang="en-US" sz="2800" dirty="0" smtClean="0">
                <a:solidFill>
                  <a:srgbClr val="FF3300"/>
                </a:solidFill>
              </a:rPr>
              <a:t>=</a:t>
            </a:r>
            <a:r>
              <a:rPr lang="en-US" sz="2800" dirty="0" smtClean="0"/>
              <a:t> </a:t>
            </a:r>
            <a:r>
              <a:rPr lang="en-US" sz="2800" dirty="0" smtClean="0">
                <a:solidFill>
                  <a:srgbClr val="FFFFFF"/>
                </a:solidFill>
              </a:rPr>
              <a:t>6.24</a:t>
            </a:r>
            <a:r>
              <a:rPr lang="en-US" sz="2800" dirty="0" smtClean="0"/>
              <a:t> OR </a:t>
            </a:r>
            <a:r>
              <a:rPr lang="en-US" sz="2800" dirty="0" smtClean="0">
                <a:solidFill>
                  <a:srgbClr val="FFFFFF"/>
                </a:solidFill>
              </a:rPr>
              <a:t>7</a:t>
            </a:r>
            <a:r>
              <a:rPr lang="en-US" sz="2800" dirty="0" smtClean="0"/>
              <a:t> GALS GO</a:t>
            </a:r>
          </a:p>
          <a:p>
            <a:pPr algn="l"/>
            <a:r>
              <a:rPr lang="en-US" sz="2800" dirty="0" smtClean="0">
                <a:solidFill>
                  <a:srgbClr val="FFFF00"/>
                </a:solidFill>
              </a:rPr>
              <a:t>GREASE OR GAA</a:t>
            </a:r>
            <a:endParaRPr lang="en-US" sz="2800" u="sng" dirty="0" smtClean="0"/>
          </a:p>
          <a:p>
            <a:pPr algn="l"/>
            <a:r>
              <a:rPr lang="en-US" sz="2800" u="sng" dirty="0" smtClean="0">
                <a:solidFill>
                  <a:srgbClr val="FFFFFF"/>
                </a:solidFill>
              </a:rPr>
              <a:t>312</a:t>
            </a:r>
          </a:p>
          <a:p>
            <a:pPr algn="l"/>
            <a:r>
              <a:rPr lang="en-US" sz="2800" dirty="0" smtClean="0">
                <a:solidFill>
                  <a:srgbClr val="FFFFFF"/>
                </a:solidFill>
              </a:rPr>
              <a:t> 8</a:t>
            </a:r>
            <a:r>
              <a:rPr lang="en-US" sz="2800" dirty="0" smtClean="0"/>
              <a:t>     </a:t>
            </a:r>
            <a:r>
              <a:rPr lang="en-US" sz="2800" dirty="0" smtClean="0">
                <a:solidFill>
                  <a:srgbClr val="FF3300"/>
                </a:solidFill>
              </a:rPr>
              <a:t>X</a:t>
            </a:r>
            <a:r>
              <a:rPr lang="en-US" sz="2800" dirty="0" smtClean="0"/>
              <a:t>  </a:t>
            </a:r>
            <a:r>
              <a:rPr lang="en-US" sz="2800" dirty="0" smtClean="0">
                <a:solidFill>
                  <a:srgbClr val="FFFFFF"/>
                </a:solidFill>
              </a:rPr>
              <a:t>.25</a:t>
            </a:r>
            <a:r>
              <a:rPr lang="en-US" sz="2800" dirty="0" smtClean="0"/>
              <a:t>  </a:t>
            </a:r>
            <a:r>
              <a:rPr lang="en-US" sz="2800" dirty="0" smtClean="0">
                <a:solidFill>
                  <a:srgbClr val="FF3300"/>
                </a:solidFill>
              </a:rPr>
              <a:t>=</a:t>
            </a:r>
            <a:r>
              <a:rPr lang="en-US" sz="2800" dirty="0" smtClean="0"/>
              <a:t>  </a:t>
            </a:r>
            <a:r>
              <a:rPr lang="en-US" sz="2800" dirty="0" smtClean="0">
                <a:solidFill>
                  <a:srgbClr val="FFFFFF"/>
                </a:solidFill>
              </a:rPr>
              <a:t>9.75</a:t>
            </a:r>
            <a:r>
              <a:rPr lang="en-US" sz="2800" dirty="0" smtClean="0"/>
              <a:t> OR </a:t>
            </a:r>
            <a:r>
              <a:rPr lang="en-US" sz="2800" dirty="0" smtClean="0">
                <a:solidFill>
                  <a:srgbClr val="FFFFFF"/>
                </a:solidFill>
              </a:rPr>
              <a:t>10</a:t>
            </a:r>
            <a:r>
              <a:rPr lang="en-US" sz="2800" dirty="0" smtClean="0"/>
              <a:t> LBS  GAA</a:t>
            </a:r>
            <a:r>
              <a:rPr lang="en-US" dirty="0" smtClean="0"/>
              <a:t> </a:t>
            </a:r>
            <a:r>
              <a:rPr lang="en-US" sz="2800" dirty="0" smtClean="0"/>
              <a:t> </a:t>
            </a:r>
            <a:r>
              <a:rPr lang="en-US" dirty="0" smtClean="0"/>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63">
                                            <p:txEl>
                                              <p:pRg st="6" end="6"/>
                                            </p:txEl>
                                          </p:spTgt>
                                        </p:tgtEl>
                                        <p:attrNameLst>
                                          <p:attrName>style.visibility</p:attrName>
                                        </p:attrNameLst>
                                      </p:cBhvr>
                                      <p:to>
                                        <p:strVal val="visible"/>
                                      </p:to>
                                    </p:set>
                                    <p:anim calcmode="lin" valueType="num">
                                      <p:cBhvr additive="base">
                                        <p:cTn id="43"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CLASS</a:t>
            </a:r>
            <a:endParaRPr lang="en-US" dirty="0"/>
          </a:p>
        </p:txBody>
      </p:sp>
      <p:sp>
        <p:nvSpPr>
          <p:cNvPr id="4" name="Content Placeholder 2"/>
          <p:cNvSpPr>
            <a:spLocks noGrp="1"/>
          </p:cNvSpPr>
          <p:nvPr>
            <p:ph idx="1"/>
          </p:nvPr>
        </p:nvSpPr>
        <p:spPr>
          <a:xfrm>
            <a:off x="1173163" y="1524000"/>
            <a:ext cx="7772400" cy="4572000"/>
          </a:xfrm>
        </p:spPr>
        <p:txBody>
          <a:bodyPr/>
          <a:lstStyle/>
          <a:p>
            <a:pPr>
              <a:buNone/>
            </a:pPr>
            <a:r>
              <a:rPr lang="en-US" sz="2400" b="1" dirty="0" smtClean="0"/>
              <a:t>a.  What is estimating?</a:t>
            </a:r>
            <a:endParaRPr lang="en-US" sz="2400" dirty="0" smtClean="0"/>
          </a:p>
          <a:p>
            <a:pPr>
              <a:buNone/>
            </a:pPr>
            <a:r>
              <a:rPr lang="en-US" sz="2400" b="1" dirty="0" smtClean="0"/>
              <a:t>The art of determining the size, equipment,</a:t>
            </a:r>
          </a:p>
          <a:p>
            <a:pPr>
              <a:buNone/>
            </a:pPr>
            <a:r>
              <a:rPr lang="en-US" sz="2400" b="1" dirty="0" smtClean="0"/>
              <a:t>personal, and quantities needed</a:t>
            </a:r>
          </a:p>
          <a:p>
            <a:pPr>
              <a:buNone/>
            </a:pPr>
            <a:r>
              <a:rPr lang="en-US" sz="2400" b="1" dirty="0" smtClean="0"/>
              <a:t>for a project.</a:t>
            </a:r>
          </a:p>
          <a:p>
            <a:pPr>
              <a:buNone/>
            </a:pPr>
            <a:endParaRPr lang="en-US" sz="2400" b="1" dirty="0" smtClean="0"/>
          </a:p>
          <a:p>
            <a:pPr>
              <a:buNone/>
            </a:pPr>
            <a:r>
              <a:rPr lang="en-US" sz="2400" b="1" dirty="0" smtClean="0"/>
              <a:t>b.  What are the three states of soil?</a:t>
            </a:r>
            <a:endParaRPr lang="en-US" sz="2400" dirty="0" smtClean="0"/>
          </a:p>
          <a:p>
            <a:pPr>
              <a:buNone/>
            </a:pPr>
            <a:r>
              <a:rPr lang="en-US" sz="2400" b="1" dirty="0" smtClean="0"/>
              <a:t>Bank, Loose, Compacted</a:t>
            </a:r>
            <a:endParaRPr lang="en-US" sz="2400" dirty="0" smtClean="0"/>
          </a:p>
          <a:p>
            <a:pPr>
              <a:buNone/>
            </a:pPr>
            <a:r>
              <a:rPr lang="en-US" sz="2400" b="1" dirty="0" smtClean="0"/>
              <a:t> </a:t>
            </a:r>
            <a:endParaRPr lang="en-US" sz="2400" dirty="0" smtClean="0"/>
          </a:p>
          <a:p>
            <a:pPr>
              <a:buNone/>
            </a:pPr>
            <a:r>
              <a:rPr lang="en-US" sz="2400" b="1" dirty="0" smtClean="0"/>
              <a:t>c.  What does CCYPH mean?</a:t>
            </a:r>
            <a:endParaRPr lang="en-US" sz="2400" dirty="0" smtClean="0"/>
          </a:p>
          <a:p>
            <a:pPr>
              <a:buNone/>
            </a:pPr>
            <a:r>
              <a:rPr lang="en-US" sz="2400" b="1" dirty="0" smtClean="0"/>
              <a:t>Compact Cubic Yards Per Hour (CCYPH)</a:t>
            </a:r>
            <a:endParaRPr lang="en-US" sz="2400" dirty="0" smtClean="0"/>
          </a:p>
          <a:p>
            <a:endParaRPr lang="en-US" dirty="0"/>
          </a:p>
        </p:txBody>
      </p:sp>
    </p:spTree>
  </p:cSld>
  <p:clrMapOvr>
    <a:masterClrMapping/>
  </p:clrMapOvr>
  <p:transition>
    <p:random/>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WHAT HAVE YOU LEARNED</a:t>
            </a:r>
          </a:p>
        </p:txBody>
      </p:sp>
      <p:sp>
        <p:nvSpPr>
          <p:cNvPr id="9220" name="Rectangle 3"/>
          <p:cNvSpPr>
            <a:spLocks noGrp="1" noChangeArrowheads="1"/>
          </p:cNvSpPr>
          <p:nvPr>
            <p:ph type="body" sz="half" idx="1"/>
          </p:nvPr>
        </p:nvSpPr>
        <p:spPr>
          <a:xfrm>
            <a:off x="685800" y="2590800"/>
            <a:ext cx="4419600" cy="3581400"/>
          </a:xfrm>
        </p:spPr>
        <p:txBody>
          <a:bodyPr/>
          <a:lstStyle/>
          <a:p>
            <a:r>
              <a:rPr lang="en-US" sz="2800" smtClean="0"/>
              <a:t>WORK THE “WHAT HAVE YOU LEARNED” PROBLEM IN YOUR STUDENT HANDOUT</a:t>
            </a:r>
          </a:p>
        </p:txBody>
      </p:sp>
      <p:graphicFrame>
        <p:nvGraphicFramePr>
          <p:cNvPr id="9218" name="Object 5"/>
          <p:cNvGraphicFramePr>
            <a:graphicFrameLocks noGrp="1" noChangeAspect="1"/>
          </p:cNvGraphicFramePr>
          <p:nvPr>
            <p:ph type="clipArt" sz="half" idx="2"/>
          </p:nvPr>
        </p:nvGraphicFramePr>
        <p:xfrm>
          <a:off x="5638800" y="2362200"/>
          <a:ext cx="2971800" cy="4114800"/>
        </p:xfrm>
        <a:graphic>
          <a:graphicData uri="http://schemas.openxmlformats.org/presentationml/2006/ole">
            <mc:AlternateContent xmlns:mc="http://schemas.openxmlformats.org/markup-compatibility/2006">
              <mc:Choice xmlns:v="urn:schemas-microsoft-com:vml" Requires="v">
                <p:oleObj spid="_x0000_s445443" name="Clip" r:id="rId3" imgW="1857600" imgH="3995640" progId="">
                  <p:embed/>
                </p:oleObj>
              </mc:Choice>
              <mc:Fallback>
                <p:oleObj name="Clip" r:id="rId3" imgW="1857600" imgH="3995640" progId="">
                  <p:embed/>
                  <p:pic>
                    <p:nvPicPr>
                      <p:cNvPr id="0" name="Object 5"/>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638800" y="2362200"/>
                        <a:ext cx="2971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SOLUTION</a:t>
            </a:r>
          </a:p>
        </p:txBody>
      </p:sp>
      <p:sp>
        <p:nvSpPr>
          <p:cNvPr id="43011" name="Rectangle 3"/>
          <p:cNvSpPr>
            <a:spLocks noGrp="1" noChangeArrowheads="1"/>
          </p:cNvSpPr>
          <p:nvPr>
            <p:ph type="subTitle" idx="1"/>
          </p:nvPr>
        </p:nvSpPr>
        <p:spPr>
          <a:xfrm>
            <a:off x="0" y="3505200"/>
            <a:ext cx="9144000" cy="3352800"/>
          </a:xfrm>
        </p:spPr>
        <p:txBody>
          <a:bodyPr/>
          <a:lstStyle/>
          <a:p>
            <a:pPr algn="l"/>
            <a:r>
              <a:rPr lang="en-US" sz="2400" dirty="0" smtClean="0"/>
              <a:t>3  TRAMS (624KR) </a:t>
            </a:r>
          </a:p>
          <a:p>
            <a:pPr algn="l"/>
            <a:r>
              <a:rPr lang="en-US" sz="2400" dirty="0" smtClean="0"/>
              <a:t>.02  X  3,500 EST FUEL NEEDED  =  70 GALS OE</a:t>
            </a:r>
          </a:p>
          <a:p>
            <a:pPr algn="l"/>
            <a:r>
              <a:rPr lang="en-US" sz="2400" dirty="0" smtClean="0"/>
              <a:t>.005 X 3,500 EST FUEL NEEDED  =  17.5 OR 18 GALS OE</a:t>
            </a:r>
          </a:p>
          <a:p>
            <a:pPr algn="l"/>
            <a:r>
              <a:rPr lang="en-US" sz="2400" dirty="0" smtClean="0"/>
              <a:t>3 Trams  X  7 HRS/DAY  X 8 DAYS = 168 EST MTR HRS</a:t>
            </a:r>
          </a:p>
          <a:p>
            <a:pPr algn="l"/>
            <a:r>
              <a:rPr lang="en-US" sz="2400" dirty="0" smtClean="0"/>
              <a:t>EST METER HRS</a:t>
            </a:r>
          </a:p>
          <a:p>
            <a:pPr algn="l"/>
            <a:r>
              <a:rPr lang="en-US" sz="2400" dirty="0" smtClean="0"/>
              <a:t>          </a:t>
            </a:r>
            <a:r>
              <a:rPr lang="en-US" sz="2400" u="sng" dirty="0" smtClean="0"/>
              <a:t>168</a:t>
            </a:r>
          </a:p>
          <a:p>
            <a:pPr algn="l"/>
            <a:r>
              <a:rPr lang="en-US" sz="2400" dirty="0" smtClean="0"/>
              <a:t>            8     X  .25  =  5.25  OR  6 LBS GAA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 calcmode="lin" valueType="num">
                                      <p:cBhvr additive="base">
                                        <p:cTn id="37" dur="500" fill="hold"/>
                                        <p:tgtEl>
                                          <p:spTgt spid="430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01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3011">
                                            <p:txEl>
                                              <p:pRg st="6" end="6"/>
                                            </p:txEl>
                                          </p:spTgt>
                                        </p:tgtEl>
                                        <p:attrNameLst>
                                          <p:attrName>style.visibility</p:attrName>
                                        </p:attrNameLst>
                                      </p:cBhvr>
                                      <p:to>
                                        <p:strVal val="visible"/>
                                      </p:to>
                                    </p:set>
                                    <p:anim calcmode="lin" valueType="num">
                                      <p:cBhvr additive="base">
                                        <p:cTn id="43" dur="500" fill="hold"/>
                                        <p:tgtEl>
                                          <p:spTgt spid="430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301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bld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762000" y="457200"/>
            <a:ext cx="7772400" cy="1143000"/>
          </a:xfrm>
        </p:spPr>
        <p:txBody>
          <a:bodyPr/>
          <a:lstStyle/>
          <a:p>
            <a:pPr>
              <a:defRPr/>
            </a:pPr>
            <a:r>
              <a:rPr lang="en-US" smtClean="0">
                <a:effectLst>
                  <a:outerShdw blurRad="38100" dist="38100" dir="2700000" algn="tl">
                    <a:srgbClr val="FFFFFF"/>
                  </a:outerShdw>
                </a:effectLst>
              </a:rPr>
              <a:t>SOLUTION CONT.</a:t>
            </a:r>
          </a:p>
        </p:txBody>
      </p:sp>
      <p:sp>
        <p:nvSpPr>
          <p:cNvPr id="44035" name="Rectangle 3"/>
          <p:cNvSpPr>
            <a:spLocks noGrp="1" noChangeArrowheads="1"/>
          </p:cNvSpPr>
          <p:nvPr>
            <p:ph type="subTitle" idx="1"/>
          </p:nvPr>
        </p:nvSpPr>
        <p:spPr>
          <a:xfrm>
            <a:off x="0" y="3276600"/>
            <a:ext cx="9144000" cy="3581400"/>
          </a:xfrm>
        </p:spPr>
        <p:txBody>
          <a:bodyPr/>
          <a:lstStyle/>
          <a:p>
            <a:pPr algn="l"/>
            <a:r>
              <a:rPr lang="en-US" sz="2400" dirty="0" smtClean="0"/>
              <a:t>2 420E</a:t>
            </a:r>
          </a:p>
          <a:p>
            <a:pPr algn="l"/>
            <a:r>
              <a:rPr lang="en-US" sz="2400" dirty="0" smtClean="0">
                <a:solidFill>
                  <a:srgbClr val="FFFFFF"/>
                </a:solidFill>
              </a:rPr>
              <a:t>.02</a:t>
            </a:r>
            <a:r>
              <a:rPr lang="en-US" sz="2400" dirty="0" smtClean="0"/>
              <a:t>  </a:t>
            </a:r>
            <a:r>
              <a:rPr lang="en-US" sz="2400" dirty="0" smtClean="0">
                <a:solidFill>
                  <a:srgbClr val="FF3300"/>
                </a:solidFill>
              </a:rPr>
              <a:t>X</a:t>
            </a:r>
            <a:r>
              <a:rPr lang="en-US" sz="2400" dirty="0" smtClean="0"/>
              <a:t>  </a:t>
            </a:r>
            <a:r>
              <a:rPr lang="en-US" sz="2400" dirty="0" smtClean="0">
                <a:solidFill>
                  <a:srgbClr val="FFFFFF"/>
                </a:solidFill>
              </a:rPr>
              <a:t>1,200</a:t>
            </a:r>
            <a:r>
              <a:rPr lang="en-US" sz="2400" dirty="0" smtClean="0"/>
              <a:t> EST FUEL NEEDED  </a:t>
            </a:r>
            <a:r>
              <a:rPr lang="en-US" sz="2400" dirty="0" smtClean="0">
                <a:solidFill>
                  <a:srgbClr val="FF3300"/>
                </a:solidFill>
              </a:rPr>
              <a:t>=</a:t>
            </a:r>
            <a:r>
              <a:rPr lang="en-US" sz="2400" dirty="0" smtClean="0"/>
              <a:t>  </a:t>
            </a:r>
            <a:r>
              <a:rPr lang="en-US" sz="2400" dirty="0" smtClean="0">
                <a:solidFill>
                  <a:srgbClr val="FFFFFF"/>
                </a:solidFill>
              </a:rPr>
              <a:t>24</a:t>
            </a:r>
            <a:r>
              <a:rPr lang="en-US" sz="2400" dirty="0" smtClean="0"/>
              <a:t> GALS OF OE</a:t>
            </a:r>
          </a:p>
          <a:p>
            <a:pPr algn="l"/>
            <a:r>
              <a:rPr lang="en-US" sz="2400" dirty="0" smtClean="0">
                <a:solidFill>
                  <a:srgbClr val="FFFFFF"/>
                </a:solidFill>
              </a:rPr>
              <a:t>.005</a:t>
            </a:r>
            <a:r>
              <a:rPr lang="en-US" sz="2400" dirty="0" smtClean="0"/>
              <a:t>  </a:t>
            </a:r>
            <a:r>
              <a:rPr lang="en-US" sz="2400" dirty="0" smtClean="0">
                <a:solidFill>
                  <a:srgbClr val="FF3300"/>
                </a:solidFill>
              </a:rPr>
              <a:t>X</a:t>
            </a:r>
            <a:r>
              <a:rPr lang="en-US" sz="2400" dirty="0" smtClean="0"/>
              <a:t> </a:t>
            </a:r>
            <a:r>
              <a:rPr lang="en-US" sz="2400" dirty="0" smtClean="0">
                <a:solidFill>
                  <a:srgbClr val="FFFFFF"/>
                </a:solidFill>
              </a:rPr>
              <a:t>1,200</a:t>
            </a:r>
            <a:r>
              <a:rPr lang="en-US" sz="2400" dirty="0" smtClean="0"/>
              <a:t> EST FUEL NEEDED </a:t>
            </a:r>
            <a:r>
              <a:rPr lang="en-US" sz="2400" dirty="0" smtClean="0">
                <a:solidFill>
                  <a:srgbClr val="FF3300"/>
                </a:solidFill>
              </a:rPr>
              <a:t>=</a:t>
            </a:r>
            <a:r>
              <a:rPr lang="en-US" sz="2400" dirty="0" smtClean="0"/>
              <a:t>  </a:t>
            </a:r>
            <a:r>
              <a:rPr lang="en-US" sz="2400" dirty="0" smtClean="0">
                <a:solidFill>
                  <a:srgbClr val="FFFFFF"/>
                </a:solidFill>
              </a:rPr>
              <a:t>6</a:t>
            </a:r>
            <a:r>
              <a:rPr lang="en-US" sz="2400" dirty="0" smtClean="0"/>
              <a:t> GALS OF GO</a:t>
            </a:r>
          </a:p>
          <a:p>
            <a:pPr algn="l"/>
            <a:r>
              <a:rPr lang="en-US" sz="2400" dirty="0" smtClean="0">
                <a:solidFill>
                  <a:srgbClr val="FFFFFF"/>
                </a:solidFill>
              </a:rPr>
              <a:t>2</a:t>
            </a:r>
            <a:r>
              <a:rPr lang="en-US" sz="2400" dirty="0" smtClean="0"/>
              <a:t> 420E </a:t>
            </a:r>
            <a:r>
              <a:rPr lang="en-US" sz="2400" dirty="0" smtClean="0">
                <a:solidFill>
                  <a:srgbClr val="FF3300"/>
                </a:solidFill>
              </a:rPr>
              <a:t> X</a:t>
            </a:r>
            <a:r>
              <a:rPr lang="en-US" sz="2400" dirty="0" smtClean="0"/>
              <a:t>  </a:t>
            </a:r>
            <a:r>
              <a:rPr lang="en-US" sz="2400" dirty="0" smtClean="0">
                <a:solidFill>
                  <a:srgbClr val="FFFFFF"/>
                </a:solidFill>
              </a:rPr>
              <a:t>7</a:t>
            </a:r>
            <a:r>
              <a:rPr lang="en-US" sz="2400" dirty="0" smtClean="0"/>
              <a:t> HR/DAY  </a:t>
            </a:r>
            <a:r>
              <a:rPr lang="en-US" sz="2400" dirty="0" smtClean="0">
                <a:solidFill>
                  <a:srgbClr val="FF3300"/>
                </a:solidFill>
              </a:rPr>
              <a:t>X</a:t>
            </a:r>
            <a:r>
              <a:rPr lang="en-US" sz="2400" dirty="0" smtClean="0"/>
              <a:t>  </a:t>
            </a:r>
            <a:r>
              <a:rPr lang="en-US" sz="2400" dirty="0" smtClean="0">
                <a:solidFill>
                  <a:srgbClr val="FFFFFF"/>
                </a:solidFill>
              </a:rPr>
              <a:t>8</a:t>
            </a:r>
            <a:r>
              <a:rPr lang="en-US" sz="2400" dirty="0" smtClean="0"/>
              <a:t> DAYS  </a:t>
            </a:r>
            <a:r>
              <a:rPr lang="en-US" sz="2400" dirty="0" smtClean="0">
                <a:solidFill>
                  <a:srgbClr val="FF3300"/>
                </a:solidFill>
              </a:rPr>
              <a:t>=</a:t>
            </a:r>
            <a:r>
              <a:rPr lang="en-US" sz="2400" dirty="0" smtClean="0"/>
              <a:t>  </a:t>
            </a:r>
            <a:r>
              <a:rPr lang="en-US" sz="2400" dirty="0" smtClean="0">
                <a:solidFill>
                  <a:srgbClr val="FFFFFF"/>
                </a:solidFill>
              </a:rPr>
              <a:t>112</a:t>
            </a:r>
            <a:r>
              <a:rPr lang="en-US" sz="2400" dirty="0" smtClean="0"/>
              <a:t> EST MTR HRS</a:t>
            </a:r>
          </a:p>
          <a:p>
            <a:pPr algn="l"/>
            <a:r>
              <a:rPr lang="en-US" sz="2400" dirty="0" smtClean="0"/>
              <a:t>EST METER HRS</a:t>
            </a:r>
          </a:p>
          <a:p>
            <a:pPr algn="l"/>
            <a:r>
              <a:rPr lang="en-US" sz="2400" dirty="0" smtClean="0"/>
              <a:t>           </a:t>
            </a:r>
            <a:r>
              <a:rPr lang="en-US" sz="2400" u="sng" dirty="0" smtClean="0">
                <a:solidFill>
                  <a:srgbClr val="FFFFFF"/>
                </a:solidFill>
              </a:rPr>
              <a:t>112</a:t>
            </a:r>
          </a:p>
          <a:p>
            <a:pPr algn="l"/>
            <a:r>
              <a:rPr lang="en-US" sz="2400" dirty="0" smtClean="0">
                <a:solidFill>
                  <a:srgbClr val="FFFFFF"/>
                </a:solidFill>
              </a:rPr>
              <a:t>             8</a:t>
            </a:r>
            <a:r>
              <a:rPr lang="en-US" sz="2400" dirty="0" smtClean="0"/>
              <a:t>       </a:t>
            </a:r>
            <a:r>
              <a:rPr lang="en-US" sz="2400" dirty="0" smtClean="0">
                <a:solidFill>
                  <a:srgbClr val="FF3300"/>
                </a:solidFill>
              </a:rPr>
              <a:t>X</a:t>
            </a:r>
            <a:r>
              <a:rPr lang="en-US" sz="2400" dirty="0" smtClean="0"/>
              <a:t>  </a:t>
            </a:r>
            <a:r>
              <a:rPr lang="en-US" sz="2400" dirty="0" smtClean="0">
                <a:solidFill>
                  <a:srgbClr val="FFFFFF"/>
                </a:solidFill>
              </a:rPr>
              <a:t>.25</a:t>
            </a:r>
            <a:r>
              <a:rPr lang="en-US" sz="2400" dirty="0" smtClean="0"/>
              <a:t> </a:t>
            </a:r>
            <a:r>
              <a:rPr lang="en-US" sz="2400" dirty="0" smtClean="0">
                <a:solidFill>
                  <a:srgbClr val="FF3300"/>
                </a:solidFill>
              </a:rPr>
              <a:t> =</a:t>
            </a:r>
            <a:r>
              <a:rPr lang="en-US" sz="2400" dirty="0" smtClean="0"/>
              <a:t>  </a:t>
            </a:r>
            <a:r>
              <a:rPr lang="en-US" sz="2400" dirty="0" smtClean="0">
                <a:solidFill>
                  <a:srgbClr val="FFFFFF"/>
                </a:solidFill>
              </a:rPr>
              <a:t>3.5</a:t>
            </a:r>
            <a:r>
              <a:rPr lang="en-US" sz="2400" dirty="0" smtClean="0"/>
              <a:t> OR  </a:t>
            </a:r>
            <a:r>
              <a:rPr lang="en-US" sz="2400" dirty="0" smtClean="0">
                <a:solidFill>
                  <a:srgbClr val="FFFFFF"/>
                </a:solidFill>
              </a:rPr>
              <a:t>4</a:t>
            </a:r>
            <a:r>
              <a:rPr lang="en-US" sz="2400" dirty="0" smtClean="0"/>
              <a:t> LBS  GAA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5">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5">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5">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5">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 calcmode="lin" valueType="num">
                                      <p:cBhvr additive="base">
                                        <p:cTn id="37" dur="500" fill="hold"/>
                                        <p:tgtEl>
                                          <p:spTgt spid="440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03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5">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035">
                                            <p:txEl>
                                              <p:pRg st="6" end="6"/>
                                            </p:txEl>
                                          </p:spTgt>
                                        </p:tgtEl>
                                        <p:attrNameLst>
                                          <p:attrName>style.visibility</p:attrName>
                                        </p:attrNameLst>
                                      </p:cBhvr>
                                      <p:to>
                                        <p:strVal val="visible"/>
                                      </p:to>
                                    </p:set>
                                    <p:anim calcmode="lin" valueType="num">
                                      <p:cBhvr additive="base">
                                        <p:cTn id="43" dur="500" fill="hold"/>
                                        <p:tgtEl>
                                          <p:spTgt spid="440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403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SOLUTION CONT.</a:t>
            </a:r>
          </a:p>
        </p:txBody>
      </p:sp>
      <p:graphicFrame>
        <p:nvGraphicFramePr>
          <p:cNvPr id="10242" name="Object 9"/>
          <p:cNvGraphicFramePr>
            <a:graphicFrameLocks noGrp="1" noChangeAspect="1"/>
          </p:cNvGraphicFramePr>
          <p:nvPr>
            <p:ph type="tbl" idx="1"/>
          </p:nvPr>
        </p:nvGraphicFramePr>
        <p:xfrm>
          <a:off x="762000" y="1981200"/>
          <a:ext cx="7888288" cy="4022725"/>
        </p:xfrm>
        <a:graphic>
          <a:graphicData uri="http://schemas.openxmlformats.org/presentationml/2006/ole">
            <mc:AlternateContent xmlns:mc="http://schemas.openxmlformats.org/markup-compatibility/2006">
              <mc:Choice xmlns:v="urn:schemas-microsoft-com:vml" Requires="v">
                <p:oleObj spid="_x0000_s446467" name="Document" r:id="rId4" imgW="7912770" imgH="4036047" progId="Word.Document.8">
                  <p:embed/>
                </p:oleObj>
              </mc:Choice>
              <mc:Fallback>
                <p:oleObj name="Document" r:id="rId4" imgW="7912770" imgH="4036047" progId="Word.Documen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81200"/>
                        <a:ext cx="7888288" cy="40227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2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WATER CONSUMPTION</a:t>
            </a:r>
          </a:p>
        </p:txBody>
      </p:sp>
      <p:sp>
        <p:nvSpPr>
          <p:cNvPr id="49155" name="Rectangle 3"/>
          <p:cNvSpPr>
            <a:spLocks noGrp="1" noChangeArrowheads="1"/>
          </p:cNvSpPr>
          <p:nvPr>
            <p:ph type="body" sz="half" idx="1"/>
          </p:nvPr>
        </p:nvSpPr>
        <p:spPr/>
        <p:txBody>
          <a:bodyPr/>
          <a:lstStyle/>
          <a:p>
            <a:endParaRPr lang="en-US" sz="2800" smtClean="0"/>
          </a:p>
          <a:p>
            <a:endParaRPr lang="en-US" sz="2800" smtClean="0"/>
          </a:p>
          <a:p>
            <a:endParaRPr lang="en-US" sz="2800" smtClean="0"/>
          </a:p>
          <a:p>
            <a:r>
              <a:rPr lang="en-US" sz="2800" smtClean="0"/>
              <a:t>POTABLE</a:t>
            </a:r>
          </a:p>
          <a:p>
            <a:r>
              <a:rPr lang="en-US" sz="2800" smtClean="0"/>
              <a:t>NON-POTABLE </a:t>
            </a:r>
          </a:p>
          <a:p>
            <a:endParaRPr lang="en-US" sz="2800" smtClean="0"/>
          </a:p>
          <a:p>
            <a:endParaRPr lang="en-US" sz="2800" smtClean="0"/>
          </a:p>
          <a:p>
            <a:endParaRPr lang="en-US" sz="2800" smtClean="0"/>
          </a:p>
        </p:txBody>
      </p:sp>
      <p:pic>
        <p:nvPicPr>
          <p:cNvPr id="49156" name="Picture 6" descr="E:\pictures\Images\forces12.jpg"/>
          <p:cNvPicPr>
            <a:picLocks noGrp="1" noChangeAspect="1" noChangeArrowheads="1"/>
          </p:cNvPicPr>
          <p:nvPr>
            <p:ph type="clipArt" sz="half" idx="2"/>
          </p:nvPr>
        </p:nvPicPr>
        <p:blipFill>
          <a:blip r:embed="rId2" cstate="print"/>
          <a:srcRect/>
          <a:stretch>
            <a:fillRect/>
          </a:stretch>
        </p:blipFill>
        <p:spPr>
          <a:xfrm>
            <a:off x="4648200" y="2847975"/>
            <a:ext cx="3810000" cy="253365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anim calcmode="lin" valueType="num">
                                      <p:cBhvr additive="base">
                                        <p:cTn id="7"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3" end="3"/>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4" end="4"/>
                                            </p:txEl>
                                          </p:spTgt>
                                        </p:tgtEl>
                                        <p:attrNameLst>
                                          <p:attrName>style.visibility</p:attrName>
                                        </p:attrNameLst>
                                      </p:cBhvr>
                                      <p:to>
                                        <p:strVal val="visible"/>
                                      </p:to>
                                    </p:set>
                                    <p:anim calcmode="lin" valueType="num">
                                      <p:cBhvr additive="base">
                                        <p:cTn id="13"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2" autoUpdateAnimBg="0"/>
    </p:bldLst>
  </p:timing>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WATER CONSUMPTION</a:t>
            </a:r>
          </a:p>
        </p:txBody>
      </p:sp>
      <p:sp>
        <p:nvSpPr>
          <p:cNvPr id="50179" name="Rectangle 3"/>
          <p:cNvSpPr>
            <a:spLocks noGrp="1" noChangeArrowheads="1"/>
          </p:cNvSpPr>
          <p:nvPr>
            <p:ph type="body" idx="1"/>
          </p:nvPr>
        </p:nvSpPr>
        <p:spPr>
          <a:xfrm>
            <a:off x="685800" y="1905000"/>
            <a:ext cx="7772400" cy="4572000"/>
          </a:xfrm>
        </p:spPr>
        <p:txBody>
          <a:bodyPr/>
          <a:lstStyle/>
          <a:p>
            <a:r>
              <a:rPr lang="en-US" dirty="0" smtClean="0"/>
              <a:t>USE TABLE #2 TO COMPUTE WATER REQUIREMENTS FOR:</a:t>
            </a:r>
          </a:p>
          <a:p>
            <a:pPr lvl="1"/>
            <a:r>
              <a:rPr lang="en-US" dirty="0" smtClean="0"/>
              <a:t>SOIL PREPARATION AND DUST CONTROL (NON-POTABLE)</a:t>
            </a:r>
          </a:p>
          <a:p>
            <a:pPr lvl="1"/>
            <a:r>
              <a:rPr lang="en-US" dirty="0" smtClean="0"/>
              <a:t>EQUIPMENT (NON-POTABLE)</a:t>
            </a:r>
          </a:p>
          <a:p>
            <a:pPr lvl="1"/>
            <a:r>
              <a:rPr lang="en-US" dirty="0" smtClean="0"/>
              <a:t>DRINKING (POTABLE)</a:t>
            </a:r>
          </a:p>
          <a:p>
            <a:pPr lvl="1"/>
            <a:r>
              <a:rPr lang="en-US" dirty="0" smtClean="0"/>
              <a:t>PERSONAL HYGEINE (POTABLE)</a:t>
            </a:r>
          </a:p>
          <a:p>
            <a:pPr lvl="1"/>
            <a:r>
              <a:rPr lang="en-US" dirty="0" smtClean="0"/>
              <a:t>SHOWERS (POTABLE)</a:t>
            </a:r>
          </a:p>
          <a:p>
            <a:pPr lvl="1"/>
            <a:r>
              <a:rPr lang="en-US" dirty="0" smtClean="0"/>
              <a:t>LAUNDRY (POTABLE)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179">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179">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179">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179">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179">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calcmode="lin" valueType="num">
                                      <p:cBhvr additive="base">
                                        <p:cTn id="37" dur="500" fill="hold"/>
                                        <p:tgtEl>
                                          <p:spTgt spid="501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179">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179">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0179">
                                            <p:txEl>
                                              <p:pRg st="6" end="6"/>
                                            </p:txEl>
                                          </p:spTgt>
                                        </p:tgtEl>
                                        <p:attrNameLst>
                                          <p:attrName>style.visibility</p:attrName>
                                        </p:attrNameLst>
                                      </p:cBhvr>
                                      <p:to>
                                        <p:strVal val="visible"/>
                                      </p:to>
                                    </p:set>
                                    <p:anim calcmode="lin" valueType="num">
                                      <p:cBhvr additive="base">
                                        <p:cTn id="43" dur="500" fill="hold"/>
                                        <p:tgtEl>
                                          <p:spTgt spid="501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179">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17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autoUpdateAnimBg="0"/>
    </p:bld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SOIL PREPARATION AND DUST CONTROL</a:t>
            </a:r>
          </a:p>
        </p:txBody>
      </p:sp>
      <p:sp>
        <p:nvSpPr>
          <p:cNvPr id="52227" name="Rectangle 3"/>
          <p:cNvSpPr>
            <a:spLocks noGrp="1" noChangeArrowheads="1"/>
          </p:cNvSpPr>
          <p:nvPr>
            <p:ph type="subTitle" idx="1"/>
          </p:nvPr>
        </p:nvSpPr>
        <p:spPr>
          <a:xfrm>
            <a:off x="152400" y="3733800"/>
            <a:ext cx="8839200" cy="2895600"/>
          </a:xfrm>
        </p:spPr>
        <p:txBody>
          <a:bodyPr/>
          <a:lstStyle/>
          <a:p>
            <a:pPr algn="l"/>
            <a:r>
              <a:rPr lang="en-US" sz="2400" dirty="0" smtClean="0"/>
              <a:t>NON-POTABLE</a:t>
            </a:r>
          </a:p>
          <a:p>
            <a:pPr algn="l"/>
            <a:endParaRPr lang="en-US" sz="2400" dirty="0" smtClean="0"/>
          </a:p>
          <a:p>
            <a:pPr algn="l"/>
            <a:r>
              <a:rPr lang="en-US" sz="2400" dirty="0" smtClean="0"/>
              <a:t>TOTAL SQ. YD.  X  1 GAL/SQ. YD.  X  1.10 WASTE  =             							GALS REQ</a:t>
            </a:r>
          </a:p>
          <a:p>
            <a:pPr algn="l"/>
            <a:r>
              <a:rPr lang="en-US" sz="2400" dirty="0" smtClean="0"/>
              <a:t> </a:t>
            </a:r>
          </a:p>
        </p:txBody>
      </p:sp>
      <p:pic>
        <p:nvPicPr>
          <p:cNvPr id="51204" name="Picture 146" descr="E:\pictures\Images\watrtrk1.jpg"/>
          <p:cNvPicPr>
            <a:picLocks noChangeAspect="1" noChangeArrowheads="1"/>
          </p:cNvPicPr>
          <p:nvPr/>
        </p:nvPicPr>
        <p:blipFill>
          <a:blip r:embed="rId2" cstate="print"/>
          <a:srcRect/>
          <a:stretch>
            <a:fillRect/>
          </a:stretch>
        </p:blipFill>
        <p:spPr bwMode="auto">
          <a:xfrm>
            <a:off x="2971800" y="5418138"/>
            <a:ext cx="2438400" cy="143986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 calcmode="lin" valueType="num">
                                      <p:cBhvr additive="base">
                                        <p:cTn id="13"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anim calcmode="lin" valueType="num">
                                      <p:cBhvr additive="base">
                                        <p:cTn id="19"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p:txBody>
          <a:bodyPr/>
          <a:lstStyle/>
          <a:p>
            <a:pPr>
              <a:defRPr/>
            </a:pPr>
            <a:r>
              <a:rPr lang="en-US" dirty="0" smtClean="0">
                <a:effectLst>
                  <a:outerShdw blurRad="38100" dist="38100" dir="2700000" algn="tl">
                    <a:srgbClr val="FFFFFF"/>
                  </a:outerShdw>
                </a:effectLst>
              </a:rPr>
              <a:t>EQUIPMENT FORMULA</a:t>
            </a:r>
          </a:p>
        </p:txBody>
      </p:sp>
      <p:sp>
        <p:nvSpPr>
          <p:cNvPr id="53251" name="Rectangle 3"/>
          <p:cNvSpPr>
            <a:spLocks noGrp="1" noChangeArrowheads="1"/>
          </p:cNvSpPr>
          <p:nvPr>
            <p:ph type="subTitle" idx="1"/>
          </p:nvPr>
        </p:nvSpPr>
        <p:spPr>
          <a:xfrm>
            <a:off x="228600" y="3581400"/>
            <a:ext cx="8915400" cy="2971800"/>
          </a:xfrm>
        </p:spPr>
        <p:txBody>
          <a:bodyPr/>
          <a:lstStyle/>
          <a:p>
            <a:pPr algn="l"/>
            <a:r>
              <a:rPr lang="en-US" sz="2400" dirty="0" smtClean="0"/>
              <a:t>NON-POTABLE</a:t>
            </a:r>
          </a:p>
          <a:p>
            <a:pPr algn="l"/>
            <a:endParaRPr lang="en-US" sz="2400" dirty="0" smtClean="0"/>
          </a:p>
          <a:p>
            <a:pPr algn="l"/>
            <a:r>
              <a:rPr lang="en-US" sz="2400" dirty="0" smtClean="0"/>
              <a:t>QTY OF EQUIP X 1 GAL/DAY  X  EST DAYS  X  1.10 WASTE =</a:t>
            </a:r>
          </a:p>
          <a:p>
            <a:pPr algn="l"/>
            <a:r>
              <a:rPr lang="en-US" sz="2400" dirty="0" smtClean="0"/>
              <a:t>							GALS REQ</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anim calcmode="lin" valueType="num">
                                      <p:cBhvr additive="base">
                                        <p:cTn id="13"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anim calcmode="lin" valueType="num">
                                      <p:cBhvr additive="base">
                                        <p:cTn id="19"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2"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743200"/>
            <a:ext cx="8763000" cy="4114800"/>
          </a:xfrm>
        </p:spPr>
        <p:txBody>
          <a:bodyPr/>
          <a:lstStyle/>
          <a:p>
            <a:r>
              <a:rPr lang="en-US" sz="2400" dirty="0" smtClean="0"/>
              <a:t>POTABLE</a:t>
            </a:r>
          </a:p>
          <a:p>
            <a:endParaRPr lang="en-US" sz="2400" dirty="0" smtClean="0"/>
          </a:p>
          <a:p>
            <a:endParaRPr lang="en-US" sz="2400" dirty="0" smtClean="0"/>
          </a:p>
          <a:p>
            <a:pPr>
              <a:buNone/>
            </a:pPr>
            <a:endParaRPr lang="en-US" sz="2400" dirty="0" smtClean="0"/>
          </a:p>
          <a:p>
            <a:r>
              <a:rPr lang="en-US" sz="2400" dirty="0" smtClean="0"/>
              <a:t># PERSONNEL  X  TABLE 2  X   1.10  WASTE  =  							               GALS REQ</a:t>
            </a:r>
          </a:p>
          <a:p>
            <a:pPr>
              <a:buNone/>
            </a:pPr>
            <a:endParaRPr lang="en-US" dirty="0"/>
          </a:p>
        </p:txBody>
      </p:sp>
      <p:pic>
        <p:nvPicPr>
          <p:cNvPr id="76803" name="Picture 3" descr="C:\Program Files\Microsoft Office\MEDIA\CAGCAT10\j0293828.wmf"/>
          <p:cNvPicPr>
            <a:picLocks noChangeAspect="1" noChangeArrowheads="1"/>
          </p:cNvPicPr>
          <p:nvPr/>
        </p:nvPicPr>
        <p:blipFill>
          <a:blip r:embed="rId2" cstate="print"/>
          <a:srcRect/>
          <a:stretch>
            <a:fillRect/>
          </a:stretch>
        </p:blipFill>
        <p:spPr bwMode="auto">
          <a:xfrm>
            <a:off x="6553200" y="2438400"/>
            <a:ext cx="1744675" cy="1836115"/>
          </a:xfrm>
          <a:prstGeom prst="rect">
            <a:avLst/>
          </a:prstGeom>
          <a:noFill/>
        </p:spPr>
      </p:pic>
      <p:sp>
        <p:nvSpPr>
          <p:cNvPr id="8" name="Title 7"/>
          <p:cNvSpPr>
            <a:spLocks noGrp="1"/>
          </p:cNvSpPr>
          <p:nvPr>
            <p:ph type="title"/>
          </p:nvPr>
        </p:nvSpPr>
        <p:spPr/>
        <p:txBody>
          <a:bodyPr/>
          <a:lstStyle/>
          <a:p>
            <a:r>
              <a:rPr lang="en-US" dirty="0" smtClean="0">
                <a:effectLst>
                  <a:outerShdw blurRad="38100" dist="38100" dir="2700000" algn="tl">
                    <a:srgbClr val="FFFFFF"/>
                  </a:outerShdw>
                </a:effectLst>
              </a:rPr>
              <a:t>SHOWERS FORMULA</a:t>
            </a:r>
            <a:endParaRPr lang="en-US" dirty="0"/>
          </a:p>
        </p:txBody>
      </p:sp>
    </p:spTree>
  </p:cSld>
  <p:clrMapOvr>
    <a:masterClrMapping/>
  </p:clrMapOvr>
  <p:transition>
    <p:random/>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FFFFFF"/>
                  </a:outerShdw>
                </a:effectLst>
              </a:rPr>
              <a:t>LAUNDRY FORMULA</a:t>
            </a:r>
            <a:endParaRPr lang="en-US" dirty="0"/>
          </a:p>
        </p:txBody>
      </p:sp>
      <p:sp>
        <p:nvSpPr>
          <p:cNvPr id="3" name="Content Placeholder 2"/>
          <p:cNvSpPr>
            <a:spLocks noGrp="1"/>
          </p:cNvSpPr>
          <p:nvPr>
            <p:ph idx="1"/>
          </p:nvPr>
        </p:nvSpPr>
        <p:spPr>
          <a:xfrm>
            <a:off x="685800" y="2057400"/>
            <a:ext cx="9144000" cy="4114800"/>
          </a:xfrm>
        </p:spPr>
        <p:txBody>
          <a:bodyPr/>
          <a:lstStyle/>
          <a:p>
            <a:r>
              <a:rPr lang="en-US" sz="2400" dirty="0" smtClean="0"/>
              <a:t>POTABLE</a:t>
            </a:r>
          </a:p>
          <a:p>
            <a:endParaRPr lang="en-US" sz="2400" dirty="0" smtClean="0"/>
          </a:p>
          <a:p>
            <a:r>
              <a:rPr lang="en-US" sz="2400" dirty="0" smtClean="0"/>
              <a:t># PERSONNEL  X  TABLE 2  X  DAYS  X  1.10  WASTE  						</a:t>
            </a:r>
          </a:p>
          <a:p>
            <a:pPr>
              <a:buNone/>
            </a:pPr>
            <a:r>
              <a:rPr lang="en-US" sz="2400" dirty="0" smtClean="0"/>
              <a:t>								=  GALS REQ</a:t>
            </a:r>
          </a:p>
          <a:p>
            <a:endParaRPr lang="en-US" sz="2400" dirty="0"/>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2743200"/>
            <a:ext cx="77724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4400" b="0" i="0" u="none" strike="noStrike" kern="0" cap="none" spc="0" normalizeH="0" baseline="0" noProof="0" dirty="0" smtClean="0">
                <a:ln>
                  <a:noFill/>
                </a:ln>
                <a:solidFill>
                  <a:schemeClr val="tx2"/>
                </a:solidFill>
                <a:effectLst/>
                <a:uLnTx/>
                <a:uFillTx/>
                <a:latin typeface="+mj-lt"/>
                <a:ea typeface="+mj-ea"/>
                <a:cs typeface="+mj-cs"/>
              </a:rPr>
              <a:t>BREAK!!!!!!!!!!</a:t>
            </a:r>
            <a:endParaRPr kumimoji="1" lang="en-U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random/>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FFFFFF"/>
                  </a:outerShdw>
                </a:effectLst>
              </a:rPr>
              <a:t>HYGIENE FORMULA</a:t>
            </a:r>
            <a:endParaRPr lang="en-US" dirty="0"/>
          </a:p>
        </p:txBody>
      </p:sp>
      <p:sp>
        <p:nvSpPr>
          <p:cNvPr id="3" name="Content Placeholder 2"/>
          <p:cNvSpPr>
            <a:spLocks noGrp="1"/>
          </p:cNvSpPr>
          <p:nvPr>
            <p:ph idx="1"/>
          </p:nvPr>
        </p:nvSpPr>
        <p:spPr>
          <a:xfrm>
            <a:off x="762000" y="2133600"/>
            <a:ext cx="9144000" cy="4114800"/>
          </a:xfrm>
        </p:spPr>
        <p:txBody>
          <a:bodyPr/>
          <a:lstStyle/>
          <a:p>
            <a:endParaRPr lang="en-US" sz="2800" dirty="0" smtClean="0">
              <a:solidFill>
                <a:srgbClr val="FFFFFF"/>
              </a:solidFill>
            </a:endParaRPr>
          </a:p>
          <a:p>
            <a:r>
              <a:rPr lang="en-US" sz="2400" dirty="0" smtClean="0"/>
              <a:t>POTABLE</a:t>
            </a:r>
          </a:p>
          <a:p>
            <a:endParaRPr lang="en-US" sz="2400" dirty="0" smtClean="0"/>
          </a:p>
          <a:p>
            <a:endParaRPr lang="en-US" sz="2400" dirty="0" smtClean="0"/>
          </a:p>
          <a:p>
            <a:r>
              <a:rPr lang="en-US" sz="2400" dirty="0" smtClean="0"/>
              <a:t># PERSONNEL  X  TABLE 2  X  DAYS  X  1.10  WASTE  						</a:t>
            </a:r>
          </a:p>
          <a:p>
            <a:pPr>
              <a:buNone/>
            </a:pPr>
            <a:r>
              <a:rPr lang="en-US" sz="2400" dirty="0" smtClean="0"/>
              <a:t>							=  GALS REQ</a:t>
            </a:r>
          </a:p>
          <a:p>
            <a:endParaRPr lang="en-US" sz="2800" dirty="0"/>
          </a:p>
        </p:txBody>
      </p:sp>
      <p:pic>
        <p:nvPicPr>
          <p:cNvPr id="77826" name="Picture 2" descr="C:\Program Files\Microsoft Office\MEDIA\CAGCAT10\j0240719.wmf"/>
          <p:cNvPicPr>
            <a:picLocks noChangeAspect="1" noChangeArrowheads="1"/>
          </p:cNvPicPr>
          <p:nvPr/>
        </p:nvPicPr>
        <p:blipFill>
          <a:blip r:embed="rId2" cstate="print"/>
          <a:srcRect/>
          <a:stretch>
            <a:fillRect/>
          </a:stretch>
        </p:blipFill>
        <p:spPr bwMode="auto">
          <a:xfrm>
            <a:off x="7467600" y="1905000"/>
            <a:ext cx="1163638" cy="1827212"/>
          </a:xfrm>
          <a:prstGeom prst="rect">
            <a:avLst/>
          </a:prstGeom>
          <a:noFill/>
        </p:spPr>
      </p:pic>
    </p:spTree>
  </p:cSld>
  <p:clrMapOvr>
    <a:masterClrMapping/>
  </p:clrMapOvr>
  <p:transition>
    <p:random/>
  </p:transition>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DRINKING WATER FORMULA</a:t>
            </a:r>
          </a:p>
        </p:txBody>
      </p:sp>
      <p:sp>
        <p:nvSpPr>
          <p:cNvPr id="55299" name="Rectangle 3"/>
          <p:cNvSpPr>
            <a:spLocks noGrp="1" noChangeArrowheads="1"/>
          </p:cNvSpPr>
          <p:nvPr>
            <p:ph type="subTitle" idx="1"/>
          </p:nvPr>
        </p:nvSpPr>
        <p:spPr>
          <a:xfrm>
            <a:off x="0" y="3657600"/>
            <a:ext cx="9144000" cy="3200400"/>
          </a:xfrm>
        </p:spPr>
        <p:txBody>
          <a:bodyPr/>
          <a:lstStyle/>
          <a:p>
            <a:pPr algn="l"/>
            <a:r>
              <a:rPr lang="en-US" sz="2400" dirty="0" smtClean="0"/>
              <a:t>POTABLE</a:t>
            </a:r>
          </a:p>
          <a:p>
            <a:pPr algn="l"/>
            <a:endParaRPr lang="en-US" sz="2400" dirty="0" smtClean="0"/>
          </a:p>
          <a:p>
            <a:pPr algn="l"/>
            <a:r>
              <a:rPr lang="en-US" sz="2400" dirty="0" smtClean="0"/>
              <a:t># PERSONNEL  X  TABLE 2  X  DAYS  X  1.10  WASTE  =  							GALS REQ</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 calcmode="lin" valueType="num">
                                      <p:cBhvr additive="base">
                                        <p:cTn id="13"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2" autoUpdateAnimBg="0"/>
    </p:bldLst>
  </p:timing>
</p:sld>
</file>

<file path=ppt/slides/slide2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EXAMPLE</a:t>
            </a:r>
          </a:p>
        </p:txBody>
      </p:sp>
      <p:sp>
        <p:nvSpPr>
          <p:cNvPr id="56323" name="Rectangle 3"/>
          <p:cNvSpPr>
            <a:spLocks noGrp="1" noChangeArrowheads="1"/>
          </p:cNvSpPr>
          <p:nvPr>
            <p:ph type="subTitle" idx="1"/>
          </p:nvPr>
        </p:nvSpPr>
        <p:spPr>
          <a:xfrm>
            <a:off x="152400" y="3733800"/>
            <a:ext cx="8839200" cy="3124200"/>
          </a:xfrm>
        </p:spPr>
        <p:txBody>
          <a:bodyPr/>
          <a:lstStyle/>
          <a:p>
            <a:pPr algn="l"/>
            <a:r>
              <a:rPr lang="en-US" sz="2800" smtClean="0"/>
              <a:t>ESTIMATE THE WATER CONSUMPTION FOR 250 PERSONNEL WORKING FOR 28 DAYS IN A HOT CLIMATE.  COMPUTE THE REQUIREMENT FOR 50 VEHICLES.  YOU WILL BE WORKING ON A ROAD THAT IS 4,000’ LONG AND 28’ WIDE FROM DITCH TO DITCH.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autoUpdateAnimBg="0"/>
    </p:bldLst>
  </p:timing>
</p:sld>
</file>

<file path=ppt/slides/slide2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SOLUTION </a:t>
            </a:r>
            <a:br>
              <a:rPr lang="en-US" smtClean="0">
                <a:effectLst>
                  <a:outerShdw blurRad="38100" dist="38100" dir="2700000" algn="tl">
                    <a:srgbClr val="FFFFFF"/>
                  </a:outerShdw>
                </a:effectLst>
              </a:rPr>
            </a:br>
            <a:r>
              <a:rPr lang="en-US" smtClean="0">
                <a:effectLst>
                  <a:outerShdw blurRad="38100" dist="38100" dir="2700000" algn="tl">
                    <a:srgbClr val="FFFFFF"/>
                  </a:outerShdw>
                </a:effectLst>
              </a:rPr>
              <a:t>SOIL PREPARATION</a:t>
            </a:r>
          </a:p>
        </p:txBody>
      </p:sp>
      <p:sp>
        <p:nvSpPr>
          <p:cNvPr id="57347" name="Rectangle 3"/>
          <p:cNvSpPr>
            <a:spLocks noGrp="1" noChangeArrowheads="1"/>
          </p:cNvSpPr>
          <p:nvPr>
            <p:ph type="subTitle" idx="1"/>
          </p:nvPr>
        </p:nvSpPr>
        <p:spPr>
          <a:xfrm>
            <a:off x="152400" y="3733800"/>
            <a:ext cx="8839200" cy="3124200"/>
          </a:xfrm>
        </p:spPr>
        <p:txBody>
          <a:bodyPr/>
          <a:lstStyle/>
          <a:p>
            <a:pPr algn="l"/>
            <a:r>
              <a:rPr lang="en-US" sz="2400" dirty="0" smtClean="0"/>
              <a:t>NON POTABLE</a:t>
            </a:r>
            <a:endParaRPr lang="en-US" sz="2400" u="sng" dirty="0" smtClean="0"/>
          </a:p>
          <a:p>
            <a:pPr algn="l"/>
            <a:r>
              <a:rPr lang="en-US" sz="2400" u="sng" dirty="0" smtClean="0"/>
              <a:t>4,000’ L X 28’ W</a:t>
            </a:r>
          </a:p>
          <a:p>
            <a:pPr algn="l"/>
            <a:r>
              <a:rPr lang="en-US" sz="2400" dirty="0" smtClean="0"/>
              <a:t>             9                 =  12,444.44 OR 12,445 SQ YD</a:t>
            </a:r>
          </a:p>
          <a:p>
            <a:pPr algn="l"/>
            <a:endParaRPr lang="en-US" sz="2400" dirty="0" smtClean="0"/>
          </a:p>
          <a:p>
            <a:pPr algn="l"/>
            <a:r>
              <a:rPr lang="en-US" sz="2400" dirty="0" smtClean="0"/>
              <a:t>12,445 SQ YD X 1 GAL X 1.10 = 13,689.5 OR 13,690 GAL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7">
                                            <p:txEl>
                                              <p:pRg st="4" end="4"/>
                                            </p:txEl>
                                          </p:spTgt>
                                        </p:tgtEl>
                                        <p:attrNameLst>
                                          <p:attrName>style.visibility</p:attrName>
                                        </p:attrNameLst>
                                      </p:cBhvr>
                                      <p:to>
                                        <p:strVal val="visible"/>
                                      </p:to>
                                    </p:set>
                                    <p:anim calcmode="lin" valueType="num">
                                      <p:cBhvr additive="base">
                                        <p:cTn id="25"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2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SOLUTION CONT.</a:t>
            </a:r>
            <a:br>
              <a:rPr lang="en-US" smtClean="0">
                <a:effectLst>
                  <a:outerShdw blurRad="38100" dist="38100" dir="2700000" algn="tl">
                    <a:srgbClr val="FFFFFF"/>
                  </a:outerShdw>
                </a:effectLst>
              </a:rPr>
            </a:br>
            <a:r>
              <a:rPr lang="en-US" smtClean="0">
                <a:effectLst>
                  <a:outerShdw blurRad="38100" dist="38100" dir="2700000" algn="tl">
                    <a:srgbClr val="FFFFFF"/>
                  </a:outerShdw>
                </a:effectLst>
              </a:rPr>
              <a:t>EQUIPMENT</a:t>
            </a:r>
            <a:endParaRPr lang="en-US" smtClean="0"/>
          </a:p>
        </p:txBody>
      </p:sp>
      <p:sp>
        <p:nvSpPr>
          <p:cNvPr id="58371" name="Rectangle 3"/>
          <p:cNvSpPr>
            <a:spLocks noGrp="1" noChangeArrowheads="1"/>
          </p:cNvSpPr>
          <p:nvPr>
            <p:ph type="subTitle" idx="1"/>
          </p:nvPr>
        </p:nvSpPr>
        <p:spPr>
          <a:xfrm>
            <a:off x="152400" y="3733800"/>
            <a:ext cx="8991600" cy="3124200"/>
          </a:xfrm>
        </p:spPr>
        <p:txBody>
          <a:bodyPr/>
          <a:lstStyle/>
          <a:p>
            <a:pPr algn="l"/>
            <a:r>
              <a:rPr lang="en-US" sz="2800" smtClean="0"/>
              <a:t>NON POTABLE</a:t>
            </a:r>
          </a:p>
          <a:p>
            <a:pPr algn="l"/>
            <a:endParaRPr lang="en-US" sz="2800" smtClean="0"/>
          </a:p>
          <a:p>
            <a:pPr algn="l"/>
            <a:r>
              <a:rPr lang="en-US" sz="2400" smtClean="0">
                <a:solidFill>
                  <a:srgbClr val="FFFFFF"/>
                </a:solidFill>
              </a:rPr>
              <a:t>50</a:t>
            </a:r>
            <a:r>
              <a:rPr lang="en-US" sz="2400" smtClean="0"/>
              <a:t> VEHICLES  </a:t>
            </a:r>
            <a:r>
              <a:rPr lang="en-US" sz="2400" smtClean="0">
                <a:solidFill>
                  <a:srgbClr val="FF3300"/>
                </a:solidFill>
              </a:rPr>
              <a:t>X</a:t>
            </a:r>
            <a:r>
              <a:rPr lang="en-US" sz="2400" smtClean="0"/>
              <a:t> </a:t>
            </a:r>
            <a:r>
              <a:rPr lang="en-US" sz="2400" smtClean="0">
                <a:solidFill>
                  <a:srgbClr val="FFFFFF"/>
                </a:solidFill>
              </a:rPr>
              <a:t>1</a:t>
            </a:r>
            <a:r>
              <a:rPr lang="en-US" sz="2400" smtClean="0"/>
              <a:t> GAL/DAY </a:t>
            </a:r>
            <a:r>
              <a:rPr lang="en-US" sz="2400" smtClean="0">
                <a:solidFill>
                  <a:srgbClr val="FF3300"/>
                </a:solidFill>
              </a:rPr>
              <a:t>X</a:t>
            </a:r>
            <a:r>
              <a:rPr lang="en-US" sz="2400" smtClean="0"/>
              <a:t> </a:t>
            </a:r>
            <a:r>
              <a:rPr lang="en-US" sz="2400" smtClean="0">
                <a:solidFill>
                  <a:srgbClr val="FFFFFF"/>
                </a:solidFill>
              </a:rPr>
              <a:t>28</a:t>
            </a:r>
            <a:r>
              <a:rPr lang="en-US" sz="2400" smtClean="0"/>
              <a:t> DAYS</a:t>
            </a:r>
            <a:r>
              <a:rPr lang="en-US" sz="2400" smtClean="0">
                <a:solidFill>
                  <a:srgbClr val="FF3300"/>
                </a:solidFill>
              </a:rPr>
              <a:t> X</a:t>
            </a:r>
            <a:r>
              <a:rPr lang="en-US" sz="2400" smtClean="0"/>
              <a:t> </a:t>
            </a:r>
            <a:r>
              <a:rPr lang="en-US" sz="2400" smtClean="0">
                <a:solidFill>
                  <a:srgbClr val="FFFFFF"/>
                </a:solidFill>
              </a:rPr>
              <a:t>1.10 </a:t>
            </a:r>
            <a:r>
              <a:rPr lang="en-US" sz="2400" smtClean="0"/>
              <a:t>WASTE   </a:t>
            </a:r>
            <a:r>
              <a:rPr lang="en-US" sz="2400" smtClean="0">
                <a:solidFill>
                  <a:srgbClr val="FF3300"/>
                </a:solidFill>
              </a:rPr>
              <a:t>=</a:t>
            </a:r>
            <a:r>
              <a:rPr lang="en-US" sz="2400" smtClean="0"/>
              <a:t> 								</a:t>
            </a:r>
            <a:r>
              <a:rPr lang="en-US" sz="2400" smtClean="0">
                <a:solidFill>
                  <a:srgbClr val="FFFFFF"/>
                </a:solidFill>
              </a:rPr>
              <a:t>1,540</a:t>
            </a:r>
            <a:r>
              <a:rPr lang="en-US" sz="2400" smtClean="0"/>
              <a:t> GALS</a:t>
            </a:r>
          </a:p>
          <a:p>
            <a:pPr algn="l"/>
            <a:endParaRPr lang="en-US" sz="28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 calcmode="lin" valueType="num">
                                      <p:cBhvr additive="base">
                                        <p:cTn id="13"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l">
              <a:defRPr/>
            </a:pPr>
            <a:r>
              <a:rPr lang="en-US" dirty="0" smtClean="0">
                <a:effectLst>
                  <a:outerShdw blurRad="38100" dist="38100" dir="2700000" algn="tl">
                    <a:srgbClr val="FFFFFF"/>
                  </a:outerShdw>
                </a:effectLst>
              </a:rPr>
              <a:t>                                  SOLUTION </a:t>
            </a:r>
            <a:br>
              <a:rPr lang="en-US" dirty="0" smtClean="0">
                <a:effectLst>
                  <a:outerShdw blurRad="38100" dist="38100" dir="2700000" algn="tl">
                    <a:srgbClr val="FFFFFF"/>
                  </a:outerShdw>
                </a:effectLst>
              </a:rPr>
            </a:br>
            <a:r>
              <a:rPr lang="en-US" dirty="0" smtClean="0">
                <a:effectLst>
                  <a:outerShdw blurRad="38100" dist="38100" dir="2700000" algn="tl">
                    <a:srgbClr val="FFFFFF"/>
                  </a:outerShdw>
                </a:effectLst>
              </a:rPr>
              <a:t>        LAUNDRY AND SHOWERS</a:t>
            </a:r>
          </a:p>
        </p:txBody>
      </p:sp>
      <p:sp>
        <p:nvSpPr>
          <p:cNvPr id="57347" name="Rectangle 3"/>
          <p:cNvSpPr>
            <a:spLocks noGrp="1" noChangeArrowheads="1"/>
          </p:cNvSpPr>
          <p:nvPr>
            <p:ph type="body" idx="1"/>
          </p:nvPr>
        </p:nvSpPr>
        <p:spPr>
          <a:xfrm>
            <a:off x="1143000" y="2057400"/>
            <a:ext cx="8001000" cy="4114800"/>
          </a:xfrm>
        </p:spPr>
        <p:txBody>
          <a:bodyPr/>
          <a:lstStyle/>
          <a:p>
            <a:pPr>
              <a:buFontTx/>
              <a:buNone/>
            </a:pPr>
            <a:r>
              <a:rPr lang="en-US" sz="2400" dirty="0" smtClean="0"/>
              <a:t>POTABLE</a:t>
            </a:r>
          </a:p>
          <a:p>
            <a:pPr>
              <a:buFontTx/>
              <a:buNone/>
            </a:pPr>
            <a:r>
              <a:rPr lang="en-US" sz="2400" dirty="0" smtClean="0"/>
              <a:t>Laundry:</a:t>
            </a:r>
          </a:p>
          <a:p>
            <a:pPr>
              <a:buFontTx/>
              <a:buNone/>
            </a:pPr>
            <a:r>
              <a:rPr lang="en-US" sz="2400" dirty="0" smtClean="0"/>
              <a:t>   250 PERSONEL </a:t>
            </a:r>
            <a:r>
              <a:rPr lang="en-US" sz="2400" dirty="0" smtClean="0">
                <a:solidFill>
                  <a:srgbClr val="FF3300"/>
                </a:solidFill>
              </a:rPr>
              <a:t>X</a:t>
            </a:r>
            <a:r>
              <a:rPr lang="en-US" sz="2400" dirty="0" smtClean="0"/>
              <a:t> 2.1 GAL/DAY  </a:t>
            </a:r>
            <a:r>
              <a:rPr lang="en-US" sz="2400" dirty="0" smtClean="0">
                <a:solidFill>
                  <a:srgbClr val="FF3300"/>
                </a:solidFill>
              </a:rPr>
              <a:t>X</a:t>
            </a:r>
            <a:r>
              <a:rPr lang="en-US" sz="2400" dirty="0" smtClean="0"/>
              <a:t> 4 DAYS </a:t>
            </a:r>
            <a:r>
              <a:rPr lang="en-US" sz="2400" dirty="0" smtClean="0">
                <a:solidFill>
                  <a:srgbClr val="FF3300"/>
                </a:solidFill>
              </a:rPr>
              <a:t>X </a:t>
            </a:r>
            <a:r>
              <a:rPr lang="en-US" sz="2400" dirty="0" smtClean="0"/>
              <a:t>1.10 WASTE  = 2,310 GALS</a:t>
            </a:r>
          </a:p>
          <a:p>
            <a:pPr>
              <a:buFontTx/>
              <a:buNone/>
            </a:pPr>
            <a:endParaRPr lang="en-US" sz="2400" dirty="0" smtClean="0"/>
          </a:p>
          <a:p>
            <a:pPr>
              <a:buFontTx/>
              <a:buNone/>
            </a:pPr>
            <a:r>
              <a:rPr lang="en-US" sz="2400" dirty="0" smtClean="0"/>
              <a:t>Showers:</a:t>
            </a:r>
          </a:p>
          <a:p>
            <a:pPr>
              <a:buFontTx/>
              <a:buNone/>
            </a:pPr>
            <a:r>
              <a:rPr lang="en-US" sz="2400" dirty="0" smtClean="0"/>
              <a:t>    250 PERSONEL </a:t>
            </a:r>
            <a:r>
              <a:rPr lang="en-US" sz="2400" dirty="0" smtClean="0">
                <a:solidFill>
                  <a:srgbClr val="FF3300"/>
                </a:solidFill>
              </a:rPr>
              <a:t>X</a:t>
            </a:r>
            <a:r>
              <a:rPr lang="en-US" sz="2400" dirty="0" smtClean="0"/>
              <a:t> 1.0 GAL/DAY </a:t>
            </a:r>
            <a:r>
              <a:rPr lang="en-US" sz="2400" dirty="0" smtClean="0">
                <a:solidFill>
                  <a:srgbClr val="FF3300"/>
                </a:solidFill>
              </a:rPr>
              <a:t>X</a:t>
            </a:r>
            <a:r>
              <a:rPr lang="en-US" sz="2400" dirty="0" smtClean="0"/>
              <a:t> 4 DAYS </a:t>
            </a:r>
            <a:r>
              <a:rPr lang="en-US" sz="2400" dirty="0" smtClean="0">
                <a:solidFill>
                  <a:srgbClr val="FF3300"/>
                </a:solidFill>
              </a:rPr>
              <a:t>X </a:t>
            </a:r>
            <a:r>
              <a:rPr lang="en-US" sz="2400" dirty="0" smtClean="0"/>
              <a:t>1.10 WASTE = 1,100 GALS</a:t>
            </a:r>
          </a:p>
        </p:txBody>
      </p:sp>
    </p:spTree>
  </p:cSld>
  <p:clrMapOvr>
    <a:masterClrMapping/>
  </p:clrMapOvr>
  <p:transition>
    <p:random/>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057400"/>
            <a:ext cx="7696200" cy="4114800"/>
          </a:xfrm>
        </p:spPr>
        <p:txBody>
          <a:bodyPr/>
          <a:lstStyle/>
          <a:p>
            <a:pPr>
              <a:buNone/>
            </a:pPr>
            <a:endParaRPr lang="en-US" dirty="0" smtClean="0">
              <a:solidFill>
                <a:srgbClr val="FFFFFF"/>
              </a:solidFill>
            </a:endParaRPr>
          </a:p>
          <a:p>
            <a:pPr>
              <a:buNone/>
            </a:pPr>
            <a:r>
              <a:rPr lang="en-US" sz="2400" dirty="0" smtClean="0"/>
              <a:t>POTABLE</a:t>
            </a:r>
          </a:p>
          <a:p>
            <a:pPr>
              <a:buNone/>
            </a:pPr>
            <a:endParaRPr lang="en-US" sz="2400" dirty="0" smtClean="0"/>
          </a:p>
          <a:p>
            <a:pPr>
              <a:buNone/>
            </a:pPr>
            <a:endParaRPr lang="en-US" sz="2400" dirty="0" smtClean="0"/>
          </a:p>
          <a:p>
            <a:pPr>
              <a:buNone/>
            </a:pPr>
            <a:r>
              <a:rPr lang="en-US" sz="2400" dirty="0" smtClean="0"/>
              <a:t>250 PERSONS  X  1.7 GAL/DAY  X  28 DAYS  X  1.10 WASTE                  						       =  13,090 GALS</a:t>
            </a:r>
          </a:p>
          <a:p>
            <a:endParaRPr lang="en-US" dirty="0"/>
          </a:p>
        </p:txBody>
      </p:sp>
      <p:sp>
        <p:nvSpPr>
          <p:cNvPr id="4" name="Rectangle 2"/>
          <p:cNvSpPr>
            <a:spLocks noGrp="1" noChangeArrowheads="1"/>
          </p:cNvSpPr>
          <p:nvPr>
            <p:ph type="title"/>
          </p:nvPr>
        </p:nvSpPr>
        <p:spPr>
          <a:xfrm>
            <a:off x="685800" y="990600"/>
            <a:ext cx="7772400" cy="1143000"/>
          </a:xfrm>
        </p:spPr>
        <p:txBody>
          <a:bodyPr/>
          <a:lstStyle/>
          <a:p>
            <a:pPr>
              <a:defRPr/>
            </a:pPr>
            <a:r>
              <a:rPr lang="en-US" dirty="0" smtClean="0">
                <a:effectLst>
                  <a:outerShdw blurRad="38100" dist="38100" dir="2700000" algn="tl">
                    <a:srgbClr val="FFFFFF"/>
                  </a:outerShdw>
                </a:effectLst>
              </a:rPr>
              <a:t>SOLUTION CONT.</a:t>
            </a:r>
            <a:br>
              <a:rPr lang="en-US" dirty="0" smtClean="0">
                <a:effectLst>
                  <a:outerShdw blurRad="38100" dist="38100" dir="2700000" algn="tl">
                    <a:srgbClr val="FFFFFF"/>
                  </a:outerShdw>
                </a:effectLst>
              </a:rPr>
            </a:br>
            <a:r>
              <a:rPr lang="en-US" dirty="0" smtClean="0">
                <a:effectLst>
                  <a:outerShdw blurRad="38100" dist="38100" dir="2700000" algn="tl">
                    <a:srgbClr val="FFFFFF"/>
                  </a:outerShdw>
                </a:effectLst>
              </a:rPr>
              <a:t>HYGIENE WATER</a:t>
            </a:r>
          </a:p>
        </p:txBody>
      </p:sp>
    </p:spTree>
  </p:cSld>
  <p:clrMapOvr>
    <a:masterClrMapping/>
  </p:clrMapOvr>
  <p:transition>
    <p:random/>
  </p:transition>
</p:sld>
</file>

<file path=ppt/slides/slide2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a:lstStyle/>
          <a:p>
            <a:pPr>
              <a:defRPr/>
            </a:pPr>
            <a:r>
              <a:rPr lang="en-US" dirty="0" smtClean="0">
                <a:effectLst>
                  <a:outerShdw blurRad="38100" dist="38100" dir="2700000" algn="tl">
                    <a:srgbClr val="FFFFFF"/>
                  </a:outerShdw>
                </a:effectLst>
              </a:rPr>
              <a:t>SOLUTION CONT.</a:t>
            </a:r>
            <a:br>
              <a:rPr lang="en-US" dirty="0" smtClean="0">
                <a:effectLst>
                  <a:outerShdw blurRad="38100" dist="38100" dir="2700000" algn="tl">
                    <a:srgbClr val="FFFFFF"/>
                  </a:outerShdw>
                </a:effectLst>
              </a:rPr>
            </a:br>
            <a:r>
              <a:rPr lang="en-US" dirty="0" smtClean="0">
                <a:effectLst>
                  <a:outerShdw blurRad="38100" dist="38100" dir="2700000" algn="tl">
                    <a:srgbClr val="FFFFFF"/>
                  </a:outerShdw>
                </a:effectLst>
              </a:rPr>
              <a:t>DRINKING WATER</a:t>
            </a:r>
          </a:p>
        </p:txBody>
      </p:sp>
      <p:sp>
        <p:nvSpPr>
          <p:cNvPr id="59395" name="Rectangle 3"/>
          <p:cNvSpPr>
            <a:spLocks noGrp="1" noChangeArrowheads="1"/>
          </p:cNvSpPr>
          <p:nvPr>
            <p:ph type="subTitle" idx="1"/>
          </p:nvPr>
        </p:nvSpPr>
        <p:spPr>
          <a:xfrm>
            <a:off x="0" y="3581400"/>
            <a:ext cx="8763000" cy="2971800"/>
          </a:xfrm>
        </p:spPr>
        <p:txBody>
          <a:bodyPr/>
          <a:lstStyle/>
          <a:p>
            <a:pPr algn="l"/>
            <a:r>
              <a:rPr lang="en-US" sz="2400" dirty="0" smtClean="0"/>
              <a:t>POTABLE</a:t>
            </a:r>
          </a:p>
          <a:p>
            <a:pPr algn="l"/>
            <a:endParaRPr lang="en-US" sz="2400" dirty="0" smtClean="0"/>
          </a:p>
          <a:p>
            <a:pPr algn="l"/>
            <a:r>
              <a:rPr lang="en-US" sz="2400" dirty="0" smtClean="0"/>
              <a:t>250 PERSONS  X  3 GALS/DAY  X  28 DAYS  X  1.10 WASTE =</a:t>
            </a:r>
          </a:p>
          <a:p>
            <a:pPr algn="l"/>
            <a:r>
              <a:rPr lang="en-US" sz="2400" dirty="0" smtClean="0"/>
              <a:t>							23,100 GALS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xEl>
                                              <p:pRg st="2" end="2"/>
                                            </p:txEl>
                                          </p:spTgt>
                                        </p:tgtEl>
                                        <p:attrNameLst>
                                          <p:attrName>style.visibility</p:attrName>
                                        </p:attrNameLst>
                                      </p:cBhvr>
                                      <p:to>
                                        <p:strVal val="visible"/>
                                      </p:to>
                                    </p:set>
                                    <p:anim calcmode="lin" valueType="num">
                                      <p:cBhvr additive="base">
                                        <p:cTn id="13"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 calcmode="lin" valueType="num">
                                      <p:cBhvr additive="base">
                                        <p:cTn id="19"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Table for Water Consumption</a:t>
            </a:r>
            <a:endParaRPr lang="en-US" dirty="0"/>
          </a:p>
        </p:txBody>
      </p:sp>
      <p:graphicFrame>
        <p:nvGraphicFramePr>
          <p:cNvPr id="7" name="Content Placeholder 6"/>
          <p:cNvGraphicFramePr>
            <a:graphicFrameLocks noGrp="1"/>
          </p:cNvGraphicFramePr>
          <p:nvPr>
            <p:ph idx="1"/>
          </p:nvPr>
        </p:nvGraphicFramePr>
        <p:xfrm>
          <a:off x="685800" y="2057400"/>
          <a:ext cx="7772400" cy="3383280"/>
        </p:xfrm>
        <a:graphic>
          <a:graphicData uri="http://schemas.openxmlformats.org/drawingml/2006/table">
            <a:tbl>
              <a:tblPr firstRow="1" bandRow="1">
                <a:tableStyleId>{073A0DAA-6AF3-43AB-8588-CEC1D06C72B9}</a:tableStyleId>
              </a:tblPr>
              <a:tblGrid>
                <a:gridCol w="2590800"/>
                <a:gridCol w="2590800"/>
                <a:gridCol w="2590800"/>
              </a:tblGrid>
              <a:tr h="370840">
                <a:tc>
                  <a:txBody>
                    <a:bodyPr/>
                    <a:lstStyle/>
                    <a:p>
                      <a:endParaRPr lang="en-US" dirty="0"/>
                    </a:p>
                  </a:txBody>
                  <a:tcPr/>
                </a:tc>
                <a:tc>
                  <a:txBody>
                    <a:bodyPr/>
                    <a:lstStyle/>
                    <a:p>
                      <a:r>
                        <a:rPr lang="en-US" sz="2400" dirty="0" smtClean="0"/>
                        <a:t>POTABLE</a:t>
                      </a:r>
                      <a:endParaRPr lang="en-US" sz="2400" dirty="0"/>
                    </a:p>
                  </a:txBody>
                  <a:tcPr/>
                </a:tc>
                <a:tc>
                  <a:txBody>
                    <a:bodyPr/>
                    <a:lstStyle/>
                    <a:p>
                      <a:r>
                        <a:rPr lang="en-US" sz="2400" dirty="0" smtClean="0"/>
                        <a:t>NON-POTABLE</a:t>
                      </a:r>
                      <a:endParaRPr lang="en-US" sz="2400" dirty="0"/>
                    </a:p>
                  </a:txBody>
                  <a:tcPr/>
                </a:tc>
              </a:tr>
              <a:tr h="370840">
                <a:tc>
                  <a:txBody>
                    <a:bodyPr/>
                    <a:lstStyle/>
                    <a:p>
                      <a:pPr algn="l"/>
                      <a:r>
                        <a:rPr lang="en-US" sz="2000" b="1" i="0" kern="1200" dirty="0" smtClean="0">
                          <a:solidFill>
                            <a:schemeClr val="tx1"/>
                          </a:solidFill>
                          <a:latin typeface="Courier New" pitchFamily="49" charset="0"/>
                          <a:ea typeface="+mn-ea"/>
                          <a:cs typeface="Courier New" pitchFamily="49" charset="0"/>
                        </a:rPr>
                        <a:t>SOIL PREPARATION</a:t>
                      </a:r>
                      <a:endParaRPr lang="en-US" sz="2000" b="1" i="0" dirty="0">
                        <a:solidFill>
                          <a:schemeClr val="tx1"/>
                        </a:solidFill>
                        <a:latin typeface="Courier New" pitchFamily="49" charset="0"/>
                        <a:cs typeface="Courier New" pitchFamily="49" charset="0"/>
                      </a:endParaRPr>
                    </a:p>
                  </a:txBody>
                  <a:tcPr/>
                </a:tc>
                <a:tc>
                  <a:txBody>
                    <a:bodyPr/>
                    <a:lstStyle/>
                    <a:p>
                      <a:pPr marL="0" marR="0" algn="ctr" hangingPunct="0">
                        <a:spcBef>
                          <a:spcPts val="0"/>
                        </a:spcBef>
                        <a:spcAft>
                          <a:spcPts val="0"/>
                        </a:spcAft>
                      </a:pPr>
                      <a:endParaRPr lang="en-US" sz="2400" b="1" dirty="0">
                        <a:solidFill>
                          <a:schemeClr val="tx1"/>
                        </a:solidFill>
                        <a:latin typeface="Courier New"/>
                        <a:ea typeface="Times New Roman"/>
                        <a:cs typeface="Times New Roman"/>
                      </a:endParaRPr>
                    </a:p>
                  </a:txBody>
                  <a:tcPr marL="27305" marR="27305" marT="0" marB="0"/>
                </a:tc>
                <a:tc>
                  <a:txBody>
                    <a:bodyPr/>
                    <a:lstStyle/>
                    <a:p>
                      <a:pPr marL="0" marR="0" algn="ctr" hangingPunct="0">
                        <a:spcBef>
                          <a:spcPts val="0"/>
                        </a:spcBef>
                        <a:spcAft>
                          <a:spcPts val="0"/>
                        </a:spcAft>
                      </a:pPr>
                      <a:r>
                        <a:rPr lang="en-US" sz="2400" b="1">
                          <a:solidFill>
                            <a:schemeClr val="tx1"/>
                          </a:solidFill>
                          <a:latin typeface="Courier New"/>
                          <a:ea typeface="Times New Roman"/>
                          <a:cs typeface="Times New Roman"/>
                        </a:rPr>
                        <a:t>13,690</a:t>
                      </a:r>
                    </a:p>
                  </a:txBody>
                  <a:tcPr marL="27305" marR="27305" marT="0" marB="0"/>
                </a:tc>
              </a:tr>
              <a:tr h="370840">
                <a:tc>
                  <a:txBody>
                    <a:bodyPr/>
                    <a:lstStyle/>
                    <a:p>
                      <a:pPr marL="0" marR="0" algn="l" hangingPunct="0">
                        <a:spcBef>
                          <a:spcPts val="0"/>
                        </a:spcBef>
                        <a:spcAft>
                          <a:spcPts val="0"/>
                        </a:spcAft>
                      </a:pPr>
                      <a:r>
                        <a:rPr lang="en-US" sz="2000" b="1" i="0" dirty="0">
                          <a:solidFill>
                            <a:schemeClr val="tx1"/>
                          </a:solidFill>
                          <a:latin typeface="Courier New" pitchFamily="49" charset="0"/>
                          <a:ea typeface="Times New Roman"/>
                          <a:cs typeface="Courier New" pitchFamily="49" charset="0"/>
                        </a:rPr>
                        <a:t>EQUIPMENT</a:t>
                      </a:r>
                    </a:p>
                  </a:txBody>
                  <a:tcPr marL="27305" marR="27305" marT="0" marB="0"/>
                </a:tc>
                <a:tc>
                  <a:txBody>
                    <a:bodyPr/>
                    <a:lstStyle/>
                    <a:p>
                      <a:pPr marL="0" marR="0" algn="ctr" hangingPunct="0">
                        <a:spcBef>
                          <a:spcPts val="0"/>
                        </a:spcBef>
                        <a:spcAft>
                          <a:spcPts val="0"/>
                        </a:spcAft>
                      </a:pPr>
                      <a:endParaRPr lang="en-US" sz="2400" b="1" dirty="0">
                        <a:solidFill>
                          <a:schemeClr val="tx1"/>
                        </a:solidFill>
                        <a:latin typeface="Courier New"/>
                        <a:ea typeface="Times New Roman"/>
                        <a:cs typeface="Times New Roman"/>
                      </a:endParaRPr>
                    </a:p>
                  </a:txBody>
                  <a:tcPr marL="27305" marR="27305" marT="0" marB="0"/>
                </a:tc>
                <a:tc>
                  <a:txBody>
                    <a:bodyPr/>
                    <a:lstStyle/>
                    <a:p>
                      <a:pPr marL="0" marR="0" algn="ctr" hangingPunct="0">
                        <a:spcBef>
                          <a:spcPts val="0"/>
                        </a:spcBef>
                        <a:spcAft>
                          <a:spcPts val="0"/>
                        </a:spcAft>
                      </a:pPr>
                      <a:r>
                        <a:rPr lang="en-US" sz="2400" b="1" dirty="0">
                          <a:solidFill>
                            <a:schemeClr val="tx1"/>
                          </a:solidFill>
                          <a:latin typeface="Courier New"/>
                          <a:ea typeface="Times New Roman"/>
                          <a:cs typeface="Times New Roman"/>
                        </a:rPr>
                        <a:t> 1,540</a:t>
                      </a:r>
                    </a:p>
                  </a:txBody>
                  <a:tcPr marL="27305" marR="27305" marT="0" marB="0"/>
                </a:tc>
              </a:tr>
              <a:tr h="370840">
                <a:tc>
                  <a:txBody>
                    <a:bodyPr/>
                    <a:lstStyle/>
                    <a:p>
                      <a:pPr marL="0" marR="0" algn="l" hangingPunct="0">
                        <a:spcBef>
                          <a:spcPts val="0"/>
                        </a:spcBef>
                        <a:spcAft>
                          <a:spcPts val="0"/>
                        </a:spcAft>
                      </a:pPr>
                      <a:r>
                        <a:rPr lang="en-US" sz="2000" b="1" i="0" dirty="0">
                          <a:solidFill>
                            <a:schemeClr val="tx1"/>
                          </a:solidFill>
                          <a:latin typeface="Courier New" pitchFamily="49" charset="0"/>
                          <a:ea typeface="Times New Roman"/>
                          <a:cs typeface="Courier New" pitchFamily="49" charset="0"/>
                        </a:rPr>
                        <a:t>LAUNDRY</a:t>
                      </a:r>
                    </a:p>
                  </a:txBody>
                  <a:tcPr marL="27305" marR="27305" marT="0" marB="0"/>
                </a:tc>
                <a:tc>
                  <a:txBody>
                    <a:bodyPr/>
                    <a:lstStyle/>
                    <a:p>
                      <a:pPr marL="0" marR="0" algn="ctr" hangingPunct="0">
                        <a:spcBef>
                          <a:spcPts val="0"/>
                        </a:spcBef>
                        <a:spcAft>
                          <a:spcPts val="0"/>
                        </a:spcAft>
                      </a:pPr>
                      <a:r>
                        <a:rPr lang="en-US" sz="2400" b="1" dirty="0">
                          <a:solidFill>
                            <a:schemeClr val="tx1"/>
                          </a:solidFill>
                          <a:latin typeface="Courier New"/>
                          <a:ea typeface="Times New Roman"/>
                          <a:cs typeface="Times New Roman"/>
                        </a:rPr>
                        <a:t>2,310</a:t>
                      </a:r>
                    </a:p>
                  </a:txBody>
                  <a:tcPr marL="27305" marR="27305" marT="0" marB="0"/>
                </a:tc>
                <a:tc>
                  <a:txBody>
                    <a:bodyPr/>
                    <a:lstStyle/>
                    <a:p>
                      <a:pPr marL="0" marR="0" algn="ctr">
                        <a:spcBef>
                          <a:spcPts val="0"/>
                        </a:spcBef>
                        <a:spcAft>
                          <a:spcPts val="0"/>
                        </a:spcAft>
                      </a:pPr>
                      <a:r>
                        <a:rPr lang="en-US" sz="2400" b="1" dirty="0">
                          <a:solidFill>
                            <a:schemeClr val="tx1"/>
                          </a:solidFill>
                          <a:latin typeface="Courier New"/>
                          <a:ea typeface="Times New Roman"/>
                          <a:cs typeface="Times New Roman"/>
                        </a:rPr>
                        <a:t> </a:t>
                      </a:r>
                    </a:p>
                  </a:txBody>
                  <a:tcPr marL="27305" marR="27305" marT="0" marB="0"/>
                </a:tc>
              </a:tr>
              <a:tr h="370840">
                <a:tc>
                  <a:txBody>
                    <a:bodyPr/>
                    <a:lstStyle/>
                    <a:p>
                      <a:pPr marL="0" marR="0" algn="l" hangingPunct="0">
                        <a:spcBef>
                          <a:spcPts val="0"/>
                        </a:spcBef>
                        <a:spcAft>
                          <a:spcPts val="0"/>
                        </a:spcAft>
                      </a:pPr>
                      <a:r>
                        <a:rPr lang="en-US" sz="2000" b="1" i="0" dirty="0">
                          <a:solidFill>
                            <a:schemeClr val="tx1"/>
                          </a:solidFill>
                          <a:latin typeface="Courier New" pitchFamily="49" charset="0"/>
                          <a:ea typeface="Times New Roman"/>
                          <a:cs typeface="Courier New" pitchFamily="49" charset="0"/>
                        </a:rPr>
                        <a:t>SHOWERS</a:t>
                      </a:r>
                    </a:p>
                  </a:txBody>
                  <a:tcPr marL="27305" marR="27305" marT="0" marB="0"/>
                </a:tc>
                <a:tc>
                  <a:txBody>
                    <a:bodyPr/>
                    <a:lstStyle/>
                    <a:p>
                      <a:pPr marL="0" marR="0" algn="ctr" hangingPunct="0">
                        <a:spcBef>
                          <a:spcPts val="0"/>
                        </a:spcBef>
                        <a:spcAft>
                          <a:spcPts val="0"/>
                        </a:spcAft>
                      </a:pPr>
                      <a:r>
                        <a:rPr lang="en-US" sz="2400" b="1" dirty="0">
                          <a:solidFill>
                            <a:schemeClr val="tx1"/>
                          </a:solidFill>
                          <a:latin typeface="Courier New"/>
                          <a:ea typeface="Times New Roman"/>
                          <a:cs typeface="Times New Roman"/>
                        </a:rPr>
                        <a:t> 1,100</a:t>
                      </a:r>
                    </a:p>
                  </a:txBody>
                  <a:tcPr marL="27305" marR="27305" marT="0" marB="0"/>
                </a:tc>
                <a:tc>
                  <a:txBody>
                    <a:bodyPr/>
                    <a:lstStyle/>
                    <a:p>
                      <a:pPr marL="0" marR="0" algn="ctr">
                        <a:spcBef>
                          <a:spcPts val="0"/>
                        </a:spcBef>
                        <a:spcAft>
                          <a:spcPts val="0"/>
                        </a:spcAft>
                      </a:pPr>
                      <a:endParaRPr lang="en-US" sz="2400" b="1" dirty="0">
                        <a:solidFill>
                          <a:schemeClr val="tx1"/>
                        </a:solidFill>
                        <a:latin typeface="Courier New"/>
                        <a:ea typeface="Times New Roman"/>
                        <a:cs typeface="Times New Roman"/>
                      </a:endParaRPr>
                    </a:p>
                  </a:txBody>
                  <a:tcPr marL="27305" marR="27305" marT="0" marB="0"/>
                </a:tc>
              </a:tr>
              <a:tr h="370840">
                <a:tc>
                  <a:txBody>
                    <a:bodyPr/>
                    <a:lstStyle/>
                    <a:p>
                      <a:pPr marL="0" marR="0" algn="l" hangingPunct="0">
                        <a:spcBef>
                          <a:spcPts val="0"/>
                        </a:spcBef>
                        <a:spcAft>
                          <a:spcPts val="0"/>
                        </a:spcAft>
                      </a:pPr>
                      <a:r>
                        <a:rPr lang="en-US" sz="2000" b="1" i="0" dirty="0">
                          <a:solidFill>
                            <a:schemeClr val="tx1"/>
                          </a:solidFill>
                          <a:latin typeface="Courier New" pitchFamily="49" charset="0"/>
                          <a:ea typeface="Times New Roman"/>
                          <a:cs typeface="Courier New" pitchFamily="49" charset="0"/>
                        </a:rPr>
                        <a:t>HYGEINE</a:t>
                      </a:r>
                    </a:p>
                  </a:txBody>
                  <a:tcPr marL="27305" marR="27305" marT="0" marB="0"/>
                </a:tc>
                <a:tc>
                  <a:txBody>
                    <a:bodyPr/>
                    <a:lstStyle/>
                    <a:p>
                      <a:pPr marL="0" marR="0" algn="ctr" hangingPunct="0">
                        <a:spcBef>
                          <a:spcPts val="0"/>
                        </a:spcBef>
                        <a:spcAft>
                          <a:spcPts val="0"/>
                        </a:spcAft>
                      </a:pPr>
                      <a:r>
                        <a:rPr lang="en-US" sz="2400" b="1" dirty="0">
                          <a:solidFill>
                            <a:schemeClr val="tx1"/>
                          </a:solidFill>
                          <a:latin typeface="Courier New"/>
                          <a:ea typeface="Times New Roman"/>
                          <a:cs typeface="Times New Roman"/>
                        </a:rPr>
                        <a:t>13,090</a:t>
                      </a:r>
                    </a:p>
                  </a:txBody>
                  <a:tcPr marL="27305" marR="27305" marT="0" marB="0"/>
                </a:tc>
                <a:tc>
                  <a:txBody>
                    <a:bodyPr/>
                    <a:lstStyle/>
                    <a:p>
                      <a:pPr marL="0" marR="0">
                        <a:spcBef>
                          <a:spcPts val="0"/>
                        </a:spcBef>
                        <a:spcAft>
                          <a:spcPts val="0"/>
                        </a:spcAft>
                      </a:pPr>
                      <a:endParaRPr lang="en-US" sz="2400" b="1" dirty="0">
                        <a:solidFill>
                          <a:schemeClr val="tx1"/>
                        </a:solidFill>
                        <a:latin typeface="Courier New"/>
                        <a:ea typeface="Times New Roman"/>
                        <a:cs typeface="Times New Roman"/>
                      </a:endParaRPr>
                    </a:p>
                  </a:txBody>
                  <a:tcPr marL="27305" marR="27305" marT="0" marB="0"/>
                </a:tc>
              </a:tr>
              <a:tr h="370840">
                <a:tc>
                  <a:txBody>
                    <a:bodyPr/>
                    <a:lstStyle/>
                    <a:p>
                      <a:pPr marL="0" marR="0" algn="l" hangingPunct="0">
                        <a:spcBef>
                          <a:spcPts val="0"/>
                        </a:spcBef>
                        <a:spcAft>
                          <a:spcPts val="0"/>
                        </a:spcAft>
                      </a:pPr>
                      <a:r>
                        <a:rPr lang="en-US" sz="2000" b="1" i="0" dirty="0">
                          <a:solidFill>
                            <a:schemeClr val="tx1"/>
                          </a:solidFill>
                          <a:latin typeface="Courier New" pitchFamily="49" charset="0"/>
                          <a:ea typeface="Times New Roman"/>
                          <a:cs typeface="Courier New" pitchFamily="49" charset="0"/>
                        </a:rPr>
                        <a:t>DRINKING WATER</a:t>
                      </a:r>
                    </a:p>
                  </a:txBody>
                  <a:tcPr marL="27305" marR="27305" marT="0" marB="0"/>
                </a:tc>
                <a:tc>
                  <a:txBody>
                    <a:bodyPr/>
                    <a:lstStyle/>
                    <a:p>
                      <a:pPr marL="0" marR="0" algn="ctr" hangingPunct="0">
                        <a:spcBef>
                          <a:spcPts val="0"/>
                        </a:spcBef>
                        <a:spcAft>
                          <a:spcPts val="0"/>
                        </a:spcAft>
                      </a:pPr>
                      <a:r>
                        <a:rPr lang="en-US" sz="2400" b="1">
                          <a:solidFill>
                            <a:schemeClr val="tx1"/>
                          </a:solidFill>
                          <a:latin typeface="Courier New"/>
                          <a:ea typeface="Times New Roman"/>
                          <a:cs typeface="Times New Roman"/>
                        </a:rPr>
                        <a:t>23,100</a:t>
                      </a:r>
                    </a:p>
                  </a:txBody>
                  <a:tcPr marL="27305" marR="27305" marT="0" marB="0"/>
                </a:tc>
                <a:tc>
                  <a:txBody>
                    <a:bodyPr/>
                    <a:lstStyle/>
                    <a:p>
                      <a:pPr marL="0" marR="0">
                        <a:spcBef>
                          <a:spcPts val="0"/>
                        </a:spcBef>
                        <a:spcAft>
                          <a:spcPts val="0"/>
                        </a:spcAft>
                      </a:pPr>
                      <a:endParaRPr lang="en-US" sz="2400" b="1" dirty="0">
                        <a:solidFill>
                          <a:schemeClr val="tx1"/>
                        </a:solidFill>
                        <a:latin typeface="Courier New"/>
                        <a:ea typeface="Times New Roman"/>
                        <a:cs typeface="Times New Roman"/>
                      </a:endParaRPr>
                    </a:p>
                  </a:txBody>
                  <a:tcPr marL="27305" marR="27305" marT="0" marB="0"/>
                </a:tc>
              </a:tr>
              <a:tr h="370840">
                <a:tc>
                  <a:txBody>
                    <a:bodyPr/>
                    <a:lstStyle/>
                    <a:p>
                      <a:pPr marL="0" marR="0" algn="l" hangingPunct="0">
                        <a:spcBef>
                          <a:spcPts val="0"/>
                        </a:spcBef>
                        <a:spcAft>
                          <a:spcPts val="0"/>
                        </a:spcAft>
                      </a:pPr>
                      <a:r>
                        <a:rPr lang="en-US" sz="2000" b="1" i="1" u="sng" dirty="0" smtClean="0">
                          <a:solidFill>
                            <a:schemeClr val="tx1"/>
                          </a:solidFill>
                          <a:latin typeface="Courier New" pitchFamily="49" charset="0"/>
                          <a:ea typeface="Times New Roman"/>
                          <a:cs typeface="Courier New" pitchFamily="49" charset="0"/>
                        </a:rPr>
                        <a:t>TOTALS</a:t>
                      </a:r>
                      <a:endParaRPr lang="en-US" sz="2000" b="1" i="1" u="sng" dirty="0">
                        <a:solidFill>
                          <a:schemeClr val="tx1"/>
                        </a:solidFill>
                        <a:latin typeface="Courier New" pitchFamily="49" charset="0"/>
                        <a:ea typeface="Times New Roman"/>
                        <a:cs typeface="Courier New" pitchFamily="49" charset="0"/>
                      </a:endParaRPr>
                    </a:p>
                  </a:txBody>
                  <a:tcPr marL="27305" marR="27305" marT="0" marB="0"/>
                </a:tc>
                <a:tc>
                  <a:txBody>
                    <a:bodyPr/>
                    <a:lstStyle/>
                    <a:p>
                      <a:pPr marL="0" marR="0" algn="ctr" hangingPunct="0">
                        <a:spcBef>
                          <a:spcPts val="0"/>
                        </a:spcBef>
                        <a:spcAft>
                          <a:spcPts val="0"/>
                        </a:spcAft>
                      </a:pPr>
                      <a:r>
                        <a:rPr lang="en-US" sz="2400" b="1" dirty="0">
                          <a:solidFill>
                            <a:schemeClr val="tx1"/>
                          </a:solidFill>
                          <a:latin typeface="Courier New"/>
                          <a:ea typeface="Times New Roman"/>
                          <a:cs typeface="Times New Roman"/>
                        </a:rPr>
                        <a:t>39,600</a:t>
                      </a:r>
                    </a:p>
                  </a:txBody>
                  <a:tcPr marL="27305" marR="27305" marT="0" marB="0"/>
                </a:tc>
                <a:tc>
                  <a:txBody>
                    <a:bodyPr/>
                    <a:lstStyle/>
                    <a:p>
                      <a:pPr marL="0" marR="0" algn="ctr" hangingPunct="0">
                        <a:spcBef>
                          <a:spcPts val="0"/>
                        </a:spcBef>
                        <a:spcAft>
                          <a:spcPts val="0"/>
                        </a:spcAft>
                      </a:pPr>
                      <a:r>
                        <a:rPr lang="en-US" sz="2400" b="1" dirty="0">
                          <a:solidFill>
                            <a:schemeClr val="tx1"/>
                          </a:solidFill>
                          <a:latin typeface="Courier New"/>
                          <a:ea typeface="Times New Roman"/>
                          <a:cs typeface="Times New Roman"/>
                        </a:rPr>
                        <a:t>15,230</a:t>
                      </a:r>
                    </a:p>
                  </a:txBody>
                  <a:tcPr marL="27305" marR="27305" marT="0" marB="0"/>
                </a:tc>
              </a:tr>
            </a:tbl>
          </a:graphicData>
        </a:graphic>
      </p:graphicFrame>
    </p:spTree>
  </p:cSld>
  <p:clrMapOvr>
    <a:masterClrMapping/>
  </p:clrMapOvr>
  <p:transition>
    <p:random/>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WHAT HAVE YOU LEARNED</a:t>
            </a:r>
          </a:p>
        </p:txBody>
      </p:sp>
      <p:sp>
        <p:nvSpPr>
          <p:cNvPr id="60419" name="Rectangle 3"/>
          <p:cNvSpPr>
            <a:spLocks noGrp="1" noChangeArrowheads="1"/>
          </p:cNvSpPr>
          <p:nvPr>
            <p:ph type="body" idx="1"/>
          </p:nvPr>
        </p:nvSpPr>
        <p:spPr>
          <a:xfrm>
            <a:off x="685800" y="2057400"/>
            <a:ext cx="4953000" cy="4114800"/>
          </a:xfrm>
        </p:spPr>
        <p:txBody>
          <a:bodyPr/>
          <a:lstStyle/>
          <a:p>
            <a:r>
              <a:rPr lang="en-US" smtClean="0"/>
              <a:t>WORK THE “WHAT HAVE YOU LEARNED” PROBLEM IN YOUR STUDENT HANDOUT</a:t>
            </a:r>
          </a:p>
          <a:p>
            <a:endParaRPr lang="en-US" smtClean="0"/>
          </a:p>
        </p:txBody>
      </p:sp>
      <p:graphicFrame>
        <p:nvGraphicFramePr>
          <p:cNvPr id="11266" name="Object 4"/>
          <p:cNvGraphicFramePr>
            <a:graphicFrameLocks noChangeAspect="1"/>
          </p:cNvGraphicFramePr>
          <p:nvPr/>
        </p:nvGraphicFramePr>
        <p:xfrm>
          <a:off x="6172200" y="2743200"/>
          <a:ext cx="2971800" cy="4114800"/>
        </p:xfrm>
        <a:graphic>
          <a:graphicData uri="http://schemas.openxmlformats.org/presentationml/2006/ole">
            <mc:AlternateContent xmlns:mc="http://schemas.openxmlformats.org/markup-compatibility/2006">
              <mc:Choice xmlns:v="urn:schemas-microsoft-com:vml" Requires="v">
                <p:oleObj spid="_x0000_s447491" name="Clip" r:id="rId3" imgW="1857600" imgH="3995640" progId="">
                  <p:embed/>
                </p:oleObj>
              </mc:Choice>
              <mc:Fallback>
                <p:oleObj name="Clip" r:id="rId3" imgW="1857600" imgH="3995640" progId="">
                  <p:embed/>
                  <p:pic>
                    <p:nvPicPr>
                      <p:cNvPr id="0" name="Object 4"/>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172200" y="2743200"/>
                        <a:ext cx="2971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42" name="Object 6"/>
          <p:cNvGraphicFramePr>
            <a:graphicFrameLocks noChangeAspect="1"/>
          </p:cNvGraphicFramePr>
          <p:nvPr/>
        </p:nvGraphicFramePr>
        <p:xfrm>
          <a:off x="1371600" y="2133600"/>
          <a:ext cx="7258050" cy="3513138"/>
        </p:xfrm>
        <a:graphic>
          <a:graphicData uri="http://schemas.openxmlformats.org/presentationml/2006/ole">
            <mc:AlternateContent xmlns:mc="http://schemas.openxmlformats.org/markup-compatibility/2006">
              <mc:Choice xmlns:v="urn:schemas-microsoft-com:vml" Requires="v">
                <p:oleObj spid="_x0000_s237571" name="Document" r:id="rId3" imgW="4152600" imgH="2009520" progId="">
                  <p:embed/>
                </p:oleObj>
              </mc:Choice>
              <mc:Fallback>
                <p:oleObj name="Document" r:id="rId3" imgW="4152600" imgH="200952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133600"/>
                        <a:ext cx="7258050" cy="351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500" fill="hold"/>
                                        <p:tgtEl>
                                          <p:spTgt spid="65542"/>
                                        </p:tgtEl>
                                        <p:attrNameLst>
                                          <p:attrName>ppt_x</p:attrName>
                                        </p:attrNameLst>
                                      </p:cBhvr>
                                      <p:tavLst>
                                        <p:tav tm="0">
                                          <p:val>
                                            <p:strVal val="1+#ppt_w/2"/>
                                          </p:val>
                                        </p:tav>
                                        <p:tav tm="100000">
                                          <p:val>
                                            <p:strVal val="#ppt_x"/>
                                          </p:val>
                                        </p:tav>
                                      </p:tavLst>
                                    </p:anim>
                                    <p:anim calcmode="lin" valueType="num">
                                      <p:cBhvr additive="base">
                                        <p:cTn id="8" dur="500" fill="hold"/>
                                        <p:tgtEl>
                                          <p:spTgt spid="65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55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SOLUTION</a:t>
            </a:r>
            <a:endParaRPr lang="en-US" smtClean="0"/>
          </a:p>
        </p:txBody>
      </p:sp>
      <p:sp>
        <p:nvSpPr>
          <p:cNvPr id="61443" name="Rectangle 3"/>
          <p:cNvSpPr>
            <a:spLocks noGrp="1" noChangeArrowheads="1"/>
          </p:cNvSpPr>
          <p:nvPr>
            <p:ph type="subTitle" idx="1"/>
          </p:nvPr>
        </p:nvSpPr>
        <p:spPr>
          <a:xfrm>
            <a:off x="152400" y="3581400"/>
            <a:ext cx="8839200" cy="3124200"/>
          </a:xfrm>
        </p:spPr>
        <p:txBody>
          <a:bodyPr/>
          <a:lstStyle/>
          <a:p>
            <a:pPr algn="l"/>
            <a:r>
              <a:rPr lang="en-US" dirty="0" smtClean="0"/>
              <a:t>SOIL PREP</a:t>
            </a:r>
          </a:p>
          <a:p>
            <a:pPr algn="l"/>
            <a:endParaRPr lang="en-US" u="sng" dirty="0" smtClean="0"/>
          </a:p>
          <a:p>
            <a:pPr algn="l"/>
            <a:r>
              <a:rPr lang="en-US" u="sng" dirty="0" smtClean="0"/>
              <a:t>6,099’ L  X  24’ W</a:t>
            </a:r>
          </a:p>
          <a:p>
            <a:pPr algn="l"/>
            <a:r>
              <a:rPr lang="en-US" dirty="0" smtClean="0"/>
              <a:t>              9                 =  16,264 SQ YD</a:t>
            </a:r>
          </a:p>
          <a:p>
            <a:pPr algn="l"/>
            <a:r>
              <a:rPr lang="en-US" sz="2800" dirty="0" smtClean="0"/>
              <a:t>16,264 SQ YD X 1 GAL X 1.10 WASTE = 17,891 GALS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 calcmode="lin" valueType="num">
                                      <p:cBhvr additive="base">
                                        <p:cTn id="13"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 calcmode="lin" valueType="num">
                                      <p:cBhvr additive="base">
                                        <p:cTn id="19"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3">
                                            <p:txEl>
                                              <p:pRg st="4" end="4"/>
                                            </p:txEl>
                                          </p:spTgt>
                                        </p:tgtEl>
                                        <p:attrNameLst>
                                          <p:attrName>style.visibility</p:attrName>
                                        </p:attrNameLst>
                                      </p:cBhvr>
                                      <p:to>
                                        <p:strVal val="visible"/>
                                      </p:to>
                                    </p:set>
                                    <p:anim calcmode="lin" valueType="num">
                                      <p:cBhvr additive="base">
                                        <p:cTn id="25"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2" autoUpdateAnimBg="0"/>
    </p:bldLst>
  </p:timing>
</p:sld>
</file>

<file path=ppt/slides/slide2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SOLUTION CONT.</a:t>
            </a:r>
          </a:p>
        </p:txBody>
      </p:sp>
      <p:sp>
        <p:nvSpPr>
          <p:cNvPr id="62467" name="Rectangle 3"/>
          <p:cNvSpPr>
            <a:spLocks noGrp="1" noChangeArrowheads="1"/>
          </p:cNvSpPr>
          <p:nvPr>
            <p:ph type="subTitle" idx="1"/>
          </p:nvPr>
        </p:nvSpPr>
        <p:spPr>
          <a:xfrm>
            <a:off x="152400" y="3581400"/>
            <a:ext cx="8839200" cy="3124200"/>
          </a:xfrm>
        </p:spPr>
        <p:txBody>
          <a:bodyPr/>
          <a:lstStyle/>
          <a:p>
            <a:pPr algn="l"/>
            <a:r>
              <a:rPr lang="en-US" dirty="0" smtClean="0"/>
              <a:t>EQUIPMENT</a:t>
            </a:r>
          </a:p>
          <a:p>
            <a:pPr algn="l"/>
            <a:endParaRPr lang="en-US" dirty="0" smtClean="0"/>
          </a:p>
          <a:p>
            <a:pPr algn="l"/>
            <a:r>
              <a:rPr lang="en-US" sz="2800" dirty="0" smtClean="0"/>
              <a:t>25 VEHICLES X 1 GAL/DAY X 60 DAYS X 1.10 = </a:t>
            </a:r>
          </a:p>
          <a:p>
            <a:pPr algn="l"/>
            <a:r>
              <a:rPr lang="en-US" sz="2800" dirty="0" smtClean="0"/>
              <a:t>							1,650 GALS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additive="base">
                                        <p:cTn id="13" dur="500" fill="hold"/>
                                        <p:tgtEl>
                                          <p:spTgt spid="624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anim calcmode="lin" valueType="num">
                                      <p:cBhvr additive="base">
                                        <p:cTn id="19" dur="500" fill="hold"/>
                                        <p:tgtEl>
                                          <p:spTgt spid="6246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4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2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SOLUTION CONT.</a:t>
            </a:r>
          </a:p>
        </p:txBody>
      </p:sp>
      <p:sp>
        <p:nvSpPr>
          <p:cNvPr id="63491" name="Rectangle 3"/>
          <p:cNvSpPr>
            <a:spLocks noGrp="1" noChangeArrowheads="1"/>
          </p:cNvSpPr>
          <p:nvPr>
            <p:ph type="subTitle" idx="1"/>
          </p:nvPr>
        </p:nvSpPr>
        <p:spPr>
          <a:xfrm>
            <a:off x="152400" y="3581400"/>
            <a:ext cx="8839200" cy="3124200"/>
          </a:xfrm>
        </p:spPr>
        <p:txBody>
          <a:bodyPr/>
          <a:lstStyle/>
          <a:p>
            <a:pPr algn="l"/>
            <a:r>
              <a:rPr lang="en-US" dirty="0" smtClean="0"/>
              <a:t>LAUNDRY ( ONCE A WEEK)</a:t>
            </a:r>
          </a:p>
          <a:p>
            <a:pPr algn="l"/>
            <a:endParaRPr lang="en-US" dirty="0" smtClean="0"/>
          </a:p>
          <a:p>
            <a:pPr algn="l"/>
            <a:r>
              <a:rPr lang="en-US" dirty="0" smtClean="0"/>
              <a:t>75 MEN X 2.1 GAL/MAN X 8  DAYS X 1.10 =</a:t>
            </a:r>
          </a:p>
          <a:p>
            <a:pPr algn="l"/>
            <a:r>
              <a:rPr lang="en-US" dirty="0" smtClean="0"/>
              <a:t>						          1,386 GALS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 calcmode="lin" valueType="num">
                                      <p:cBhvr additive="base">
                                        <p:cTn id="13"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anim calcmode="lin" valueType="num">
                                      <p:cBhvr additive="base">
                                        <p:cTn id="19"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2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SOLUTION CONT.</a:t>
            </a:r>
          </a:p>
        </p:txBody>
      </p:sp>
      <p:sp>
        <p:nvSpPr>
          <p:cNvPr id="63491" name="Rectangle 3"/>
          <p:cNvSpPr>
            <a:spLocks noGrp="1" noChangeArrowheads="1"/>
          </p:cNvSpPr>
          <p:nvPr>
            <p:ph type="subTitle" idx="1"/>
          </p:nvPr>
        </p:nvSpPr>
        <p:spPr>
          <a:xfrm>
            <a:off x="152400" y="3581400"/>
            <a:ext cx="8839200" cy="3124200"/>
          </a:xfrm>
        </p:spPr>
        <p:txBody>
          <a:bodyPr/>
          <a:lstStyle/>
          <a:p>
            <a:pPr algn="l"/>
            <a:r>
              <a:rPr lang="en-US" dirty="0" smtClean="0"/>
              <a:t>SHOWERS (ONCE PER DAY)</a:t>
            </a:r>
          </a:p>
          <a:p>
            <a:pPr algn="l"/>
            <a:endParaRPr lang="en-US" dirty="0" smtClean="0"/>
          </a:p>
          <a:p>
            <a:pPr algn="l"/>
            <a:r>
              <a:rPr lang="en-US" dirty="0" smtClean="0"/>
              <a:t>75 MEN X 1.0 GAL/MAN X 60  DAYS X 1.10 =</a:t>
            </a:r>
          </a:p>
          <a:p>
            <a:pPr algn="l"/>
            <a:r>
              <a:rPr lang="en-US" dirty="0" smtClean="0"/>
              <a:t>						          4,950 GALS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 calcmode="lin" valueType="num">
                                      <p:cBhvr additive="base">
                                        <p:cTn id="13"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anim calcmode="lin" valueType="num">
                                      <p:cBhvr additive="base">
                                        <p:cTn id="19"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2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SOLUTION CONT.</a:t>
            </a:r>
          </a:p>
        </p:txBody>
      </p:sp>
      <p:sp>
        <p:nvSpPr>
          <p:cNvPr id="63491" name="Rectangle 3"/>
          <p:cNvSpPr>
            <a:spLocks noGrp="1" noChangeArrowheads="1"/>
          </p:cNvSpPr>
          <p:nvPr>
            <p:ph type="subTitle" idx="1"/>
          </p:nvPr>
        </p:nvSpPr>
        <p:spPr>
          <a:xfrm>
            <a:off x="152400" y="3581400"/>
            <a:ext cx="8839200" cy="3124200"/>
          </a:xfrm>
        </p:spPr>
        <p:txBody>
          <a:bodyPr/>
          <a:lstStyle/>
          <a:p>
            <a:pPr algn="l"/>
            <a:r>
              <a:rPr lang="en-US" dirty="0" smtClean="0"/>
              <a:t>PERSONAL HYGIENE</a:t>
            </a:r>
          </a:p>
          <a:p>
            <a:pPr algn="l"/>
            <a:endParaRPr lang="en-US" dirty="0" smtClean="0"/>
          </a:p>
          <a:p>
            <a:pPr algn="l"/>
            <a:r>
              <a:rPr lang="en-US" dirty="0" smtClean="0"/>
              <a:t>75 MEN X 1.7 GAL/MAN X 60  DAYS X 1.10 =</a:t>
            </a:r>
          </a:p>
          <a:p>
            <a:pPr algn="l"/>
            <a:r>
              <a:rPr lang="en-US" dirty="0" smtClean="0"/>
              <a:t>						          8,415 GALS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 calcmode="lin" valueType="num">
                                      <p:cBhvr additive="base">
                                        <p:cTn id="13"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anim calcmode="lin" valueType="num">
                                      <p:cBhvr additive="base">
                                        <p:cTn id="19"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2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pPr>
              <a:defRPr/>
            </a:pPr>
            <a:r>
              <a:rPr lang="en-US" dirty="0" smtClean="0">
                <a:effectLst>
                  <a:outerShdw blurRad="38100" dist="38100" dir="2700000" algn="tl">
                    <a:srgbClr val="FFFFFF"/>
                  </a:outerShdw>
                </a:effectLst>
              </a:rPr>
              <a:t>SOLUTION CONT.</a:t>
            </a:r>
          </a:p>
        </p:txBody>
      </p:sp>
      <p:sp>
        <p:nvSpPr>
          <p:cNvPr id="63491" name="Rectangle 3"/>
          <p:cNvSpPr>
            <a:spLocks noGrp="1" noChangeArrowheads="1"/>
          </p:cNvSpPr>
          <p:nvPr>
            <p:ph type="subTitle" idx="1"/>
          </p:nvPr>
        </p:nvSpPr>
        <p:spPr>
          <a:xfrm>
            <a:off x="152400" y="3581400"/>
            <a:ext cx="8839200" cy="3124200"/>
          </a:xfrm>
        </p:spPr>
        <p:txBody>
          <a:bodyPr/>
          <a:lstStyle/>
          <a:p>
            <a:pPr algn="l"/>
            <a:r>
              <a:rPr lang="en-US" dirty="0" smtClean="0"/>
              <a:t>DRINKING</a:t>
            </a:r>
          </a:p>
          <a:p>
            <a:pPr algn="l"/>
            <a:endParaRPr lang="en-US" dirty="0" smtClean="0"/>
          </a:p>
          <a:p>
            <a:pPr algn="l"/>
            <a:r>
              <a:rPr lang="en-US" dirty="0" smtClean="0"/>
              <a:t>75 MEN X 3 GAL/MAN X 60 DAYS X 1.10 =</a:t>
            </a:r>
          </a:p>
          <a:p>
            <a:pPr algn="l"/>
            <a:r>
              <a:rPr lang="en-US" dirty="0" smtClean="0"/>
              <a:t>						        14,850 GALS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 calcmode="lin" valueType="num">
                                      <p:cBhvr additive="base">
                                        <p:cTn id="13"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anim calcmode="lin" valueType="num">
                                      <p:cBhvr additive="base">
                                        <p:cTn id="19"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SOLUTION CONT.</a:t>
            </a:r>
            <a:endParaRPr lang="en-US" smtClean="0"/>
          </a:p>
        </p:txBody>
      </p:sp>
      <p:graphicFrame>
        <p:nvGraphicFramePr>
          <p:cNvPr id="5" name="Content Placeholder 6"/>
          <p:cNvGraphicFramePr>
            <a:graphicFrameLocks noGrp="1"/>
          </p:cNvGraphicFramePr>
          <p:nvPr>
            <p:ph type="tbl" idx="1"/>
          </p:nvPr>
        </p:nvGraphicFramePr>
        <p:xfrm>
          <a:off x="685800" y="2057400"/>
          <a:ext cx="7772400" cy="3383280"/>
        </p:xfrm>
        <a:graphic>
          <a:graphicData uri="http://schemas.openxmlformats.org/drawingml/2006/table">
            <a:tbl>
              <a:tblPr firstRow="1" bandRow="1">
                <a:tableStyleId>{073A0DAA-6AF3-43AB-8588-CEC1D06C72B9}</a:tableStyleId>
              </a:tblPr>
              <a:tblGrid>
                <a:gridCol w="2590800"/>
                <a:gridCol w="2590800"/>
                <a:gridCol w="2590800"/>
              </a:tblGrid>
              <a:tr h="370840">
                <a:tc>
                  <a:txBody>
                    <a:bodyPr/>
                    <a:lstStyle/>
                    <a:p>
                      <a:endParaRPr lang="en-US" dirty="0"/>
                    </a:p>
                  </a:txBody>
                  <a:tcPr/>
                </a:tc>
                <a:tc>
                  <a:txBody>
                    <a:bodyPr/>
                    <a:lstStyle/>
                    <a:p>
                      <a:r>
                        <a:rPr lang="en-US" sz="2400" dirty="0" smtClean="0"/>
                        <a:t>POTABLE</a:t>
                      </a:r>
                      <a:endParaRPr lang="en-US" sz="2400" dirty="0"/>
                    </a:p>
                  </a:txBody>
                  <a:tcPr/>
                </a:tc>
                <a:tc>
                  <a:txBody>
                    <a:bodyPr/>
                    <a:lstStyle/>
                    <a:p>
                      <a:r>
                        <a:rPr lang="en-US" sz="2400" dirty="0" smtClean="0"/>
                        <a:t>NON-POTABLE</a:t>
                      </a:r>
                      <a:endParaRPr lang="en-US" sz="2400" dirty="0"/>
                    </a:p>
                  </a:txBody>
                  <a:tcPr/>
                </a:tc>
              </a:tr>
              <a:tr h="370840">
                <a:tc>
                  <a:txBody>
                    <a:bodyPr/>
                    <a:lstStyle/>
                    <a:p>
                      <a:pPr algn="l"/>
                      <a:r>
                        <a:rPr lang="en-US" sz="2000" b="1" i="0" kern="1200" dirty="0" smtClean="0">
                          <a:solidFill>
                            <a:schemeClr val="tx1"/>
                          </a:solidFill>
                          <a:latin typeface="Courier New" pitchFamily="49" charset="0"/>
                          <a:ea typeface="+mn-ea"/>
                          <a:cs typeface="Courier New" pitchFamily="49" charset="0"/>
                        </a:rPr>
                        <a:t>SOIL PREPARATION</a:t>
                      </a:r>
                      <a:endParaRPr lang="en-US" sz="2000" b="1" i="0" dirty="0">
                        <a:solidFill>
                          <a:schemeClr val="tx1"/>
                        </a:solidFill>
                        <a:latin typeface="Courier New" pitchFamily="49" charset="0"/>
                        <a:cs typeface="Courier New" pitchFamily="49" charset="0"/>
                      </a:endParaRPr>
                    </a:p>
                  </a:txBody>
                  <a:tcPr/>
                </a:tc>
                <a:tc>
                  <a:txBody>
                    <a:bodyPr/>
                    <a:lstStyle/>
                    <a:p>
                      <a:pPr marL="0" marR="0" algn="ctr" hangingPunct="0">
                        <a:spcBef>
                          <a:spcPts val="0"/>
                        </a:spcBef>
                        <a:spcAft>
                          <a:spcPts val="0"/>
                        </a:spcAft>
                      </a:pPr>
                      <a:endParaRPr lang="en-US" sz="2400" b="1" dirty="0">
                        <a:solidFill>
                          <a:schemeClr val="tx1"/>
                        </a:solidFill>
                        <a:latin typeface="Courier New"/>
                        <a:ea typeface="Times New Roman"/>
                        <a:cs typeface="Times New Roman"/>
                      </a:endParaRPr>
                    </a:p>
                  </a:txBody>
                  <a:tcPr marL="27305" marR="27305" marT="0" marB="0"/>
                </a:tc>
                <a:tc>
                  <a:txBody>
                    <a:bodyPr/>
                    <a:lstStyle/>
                    <a:p>
                      <a:pPr marL="0" marR="0" algn="ctr" hangingPunct="0">
                        <a:spcBef>
                          <a:spcPts val="0"/>
                        </a:spcBef>
                        <a:spcAft>
                          <a:spcPts val="0"/>
                        </a:spcAft>
                      </a:pPr>
                      <a:r>
                        <a:rPr lang="en-US" sz="2400" b="1" dirty="0" smtClean="0">
                          <a:solidFill>
                            <a:schemeClr val="tx1"/>
                          </a:solidFill>
                          <a:latin typeface="Courier New"/>
                          <a:ea typeface="Times New Roman"/>
                          <a:cs typeface="Times New Roman"/>
                        </a:rPr>
                        <a:t>17,</a:t>
                      </a:r>
                      <a:r>
                        <a:rPr lang="en-US" sz="2400" b="1" baseline="0" dirty="0" smtClean="0">
                          <a:solidFill>
                            <a:schemeClr val="tx1"/>
                          </a:solidFill>
                          <a:latin typeface="Courier New"/>
                          <a:ea typeface="Times New Roman"/>
                          <a:cs typeface="Times New Roman"/>
                        </a:rPr>
                        <a:t>891</a:t>
                      </a:r>
                      <a:endParaRPr lang="en-US" sz="2400" b="1" dirty="0">
                        <a:solidFill>
                          <a:schemeClr val="tx1"/>
                        </a:solidFill>
                        <a:latin typeface="Courier New"/>
                        <a:ea typeface="Times New Roman"/>
                        <a:cs typeface="Times New Roman"/>
                      </a:endParaRPr>
                    </a:p>
                  </a:txBody>
                  <a:tcPr marL="27305" marR="27305" marT="0" marB="0"/>
                </a:tc>
              </a:tr>
              <a:tr h="370840">
                <a:tc>
                  <a:txBody>
                    <a:bodyPr/>
                    <a:lstStyle/>
                    <a:p>
                      <a:pPr marL="0" marR="0" algn="l" hangingPunct="0">
                        <a:spcBef>
                          <a:spcPts val="0"/>
                        </a:spcBef>
                        <a:spcAft>
                          <a:spcPts val="0"/>
                        </a:spcAft>
                      </a:pPr>
                      <a:r>
                        <a:rPr lang="en-US" sz="2000" b="1" i="0" dirty="0">
                          <a:solidFill>
                            <a:schemeClr val="tx1"/>
                          </a:solidFill>
                          <a:latin typeface="Courier New" pitchFamily="49" charset="0"/>
                          <a:ea typeface="Times New Roman"/>
                          <a:cs typeface="Courier New" pitchFamily="49" charset="0"/>
                        </a:rPr>
                        <a:t>EQUIPMENT</a:t>
                      </a:r>
                    </a:p>
                  </a:txBody>
                  <a:tcPr marL="27305" marR="27305" marT="0" marB="0"/>
                </a:tc>
                <a:tc>
                  <a:txBody>
                    <a:bodyPr/>
                    <a:lstStyle/>
                    <a:p>
                      <a:pPr marL="0" marR="0" algn="ctr" hangingPunct="0">
                        <a:spcBef>
                          <a:spcPts val="0"/>
                        </a:spcBef>
                        <a:spcAft>
                          <a:spcPts val="0"/>
                        </a:spcAft>
                      </a:pPr>
                      <a:endParaRPr lang="en-US" sz="2400" b="1" dirty="0">
                        <a:solidFill>
                          <a:schemeClr val="tx1"/>
                        </a:solidFill>
                        <a:latin typeface="Courier New"/>
                        <a:ea typeface="Times New Roman"/>
                        <a:cs typeface="Times New Roman"/>
                      </a:endParaRPr>
                    </a:p>
                  </a:txBody>
                  <a:tcPr marL="27305" marR="27305" marT="0" marB="0"/>
                </a:tc>
                <a:tc>
                  <a:txBody>
                    <a:bodyPr/>
                    <a:lstStyle/>
                    <a:p>
                      <a:pPr marL="0" marR="0" algn="ctr" hangingPunct="0">
                        <a:spcBef>
                          <a:spcPts val="0"/>
                        </a:spcBef>
                        <a:spcAft>
                          <a:spcPts val="0"/>
                        </a:spcAft>
                      </a:pPr>
                      <a:r>
                        <a:rPr lang="en-US" sz="2400" b="1" dirty="0">
                          <a:solidFill>
                            <a:schemeClr val="tx1"/>
                          </a:solidFill>
                          <a:latin typeface="Courier New"/>
                          <a:ea typeface="Times New Roman"/>
                          <a:cs typeface="Times New Roman"/>
                        </a:rPr>
                        <a:t> </a:t>
                      </a:r>
                      <a:r>
                        <a:rPr lang="en-US" sz="2400" b="1" dirty="0" smtClean="0">
                          <a:solidFill>
                            <a:schemeClr val="tx1"/>
                          </a:solidFill>
                          <a:latin typeface="Courier New"/>
                          <a:ea typeface="Times New Roman"/>
                          <a:cs typeface="Times New Roman"/>
                        </a:rPr>
                        <a:t>1,650</a:t>
                      </a:r>
                      <a:endParaRPr lang="en-US" sz="2400" b="1" dirty="0">
                        <a:solidFill>
                          <a:schemeClr val="tx1"/>
                        </a:solidFill>
                        <a:latin typeface="Courier New"/>
                        <a:ea typeface="Times New Roman"/>
                        <a:cs typeface="Times New Roman"/>
                      </a:endParaRPr>
                    </a:p>
                  </a:txBody>
                  <a:tcPr marL="27305" marR="27305" marT="0" marB="0"/>
                </a:tc>
              </a:tr>
              <a:tr h="370840">
                <a:tc>
                  <a:txBody>
                    <a:bodyPr/>
                    <a:lstStyle/>
                    <a:p>
                      <a:pPr marL="0" marR="0" algn="l" hangingPunct="0">
                        <a:spcBef>
                          <a:spcPts val="0"/>
                        </a:spcBef>
                        <a:spcAft>
                          <a:spcPts val="0"/>
                        </a:spcAft>
                      </a:pPr>
                      <a:r>
                        <a:rPr lang="en-US" sz="2000" b="1" i="0" dirty="0">
                          <a:solidFill>
                            <a:schemeClr val="tx1"/>
                          </a:solidFill>
                          <a:latin typeface="Courier New" pitchFamily="49" charset="0"/>
                          <a:ea typeface="Times New Roman"/>
                          <a:cs typeface="Courier New" pitchFamily="49" charset="0"/>
                        </a:rPr>
                        <a:t>LAUNDRY</a:t>
                      </a:r>
                    </a:p>
                  </a:txBody>
                  <a:tcPr marL="27305" marR="27305" marT="0" marB="0"/>
                </a:tc>
                <a:tc>
                  <a:txBody>
                    <a:bodyPr/>
                    <a:lstStyle/>
                    <a:p>
                      <a:pPr marL="0" marR="0" algn="ctr" hangingPunct="0">
                        <a:spcBef>
                          <a:spcPts val="0"/>
                        </a:spcBef>
                        <a:spcAft>
                          <a:spcPts val="0"/>
                        </a:spcAft>
                      </a:pPr>
                      <a:r>
                        <a:rPr lang="en-US" sz="2400" b="1" dirty="0" smtClean="0">
                          <a:solidFill>
                            <a:schemeClr val="tx1"/>
                          </a:solidFill>
                          <a:latin typeface="Courier New"/>
                          <a:ea typeface="Times New Roman"/>
                          <a:cs typeface="Times New Roman"/>
                        </a:rPr>
                        <a:t>1,386</a:t>
                      </a:r>
                      <a:endParaRPr lang="en-US" sz="2400" b="1" dirty="0">
                        <a:solidFill>
                          <a:schemeClr val="tx1"/>
                        </a:solidFill>
                        <a:latin typeface="Courier New"/>
                        <a:ea typeface="Times New Roman"/>
                        <a:cs typeface="Times New Roman"/>
                      </a:endParaRPr>
                    </a:p>
                  </a:txBody>
                  <a:tcPr marL="27305" marR="27305" marT="0" marB="0"/>
                </a:tc>
                <a:tc>
                  <a:txBody>
                    <a:bodyPr/>
                    <a:lstStyle/>
                    <a:p>
                      <a:pPr marL="0" marR="0" algn="ctr">
                        <a:spcBef>
                          <a:spcPts val="0"/>
                        </a:spcBef>
                        <a:spcAft>
                          <a:spcPts val="0"/>
                        </a:spcAft>
                      </a:pPr>
                      <a:r>
                        <a:rPr lang="en-US" sz="2400" b="1" dirty="0">
                          <a:solidFill>
                            <a:schemeClr val="tx1"/>
                          </a:solidFill>
                          <a:latin typeface="Courier New"/>
                          <a:ea typeface="Times New Roman"/>
                          <a:cs typeface="Times New Roman"/>
                        </a:rPr>
                        <a:t> </a:t>
                      </a:r>
                    </a:p>
                  </a:txBody>
                  <a:tcPr marL="27305" marR="27305" marT="0" marB="0"/>
                </a:tc>
              </a:tr>
              <a:tr h="370840">
                <a:tc>
                  <a:txBody>
                    <a:bodyPr/>
                    <a:lstStyle/>
                    <a:p>
                      <a:pPr marL="0" marR="0" algn="l" hangingPunct="0">
                        <a:spcBef>
                          <a:spcPts val="0"/>
                        </a:spcBef>
                        <a:spcAft>
                          <a:spcPts val="0"/>
                        </a:spcAft>
                      </a:pPr>
                      <a:r>
                        <a:rPr lang="en-US" sz="2000" b="1" i="0" dirty="0">
                          <a:solidFill>
                            <a:schemeClr val="tx1"/>
                          </a:solidFill>
                          <a:latin typeface="Courier New" pitchFamily="49" charset="0"/>
                          <a:ea typeface="Times New Roman"/>
                          <a:cs typeface="Courier New" pitchFamily="49" charset="0"/>
                        </a:rPr>
                        <a:t>SHOWERS</a:t>
                      </a:r>
                    </a:p>
                  </a:txBody>
                  <a:tcPr marL="27305" marR="27305" marT="0" marB="0"/>
                </a:tc>
                <a:tc>
                  <a:txBody>
                    <a:bodyPr/>
                    <a:lstStyle/>
                    <a:p>
                      <a:pPr marL="0" marR="0" algn="ctr" hangingPunct="0">
                        <a:spcBef>
                          <a:spcPts val="0"/>
                        </a:spcBef>
                        <a:spcAft>
                          <a:spcPts val="0"/>
                        </a:spcAft>
                      </a:pPr>
                      <a:r>
                        <a:rPr lang="en-US" sz="2400" b="1" dirty="0" smtClean="0">
                          <a:solidFill>
                            <a:schemeClr val="tx1"/>
                          </a:solidFill>
                          <a:latin typeface="Courier New"/>
                          <a:ea typeface="Times New Roman"/>
                          <a:cs typeface="Times New Roman"/>
                        </a:rPr>
                        <a:t>4,950</a:t>
                      </a:r>
                      <a:endParaRPr lang="en-US" sz="2400" b="1" dirty="0">
                        <a:solidFill>
                          <a:schemeClr val="tx1"/>
                        </a:solidFill>
                        <a:latin typeface="Courier New"/>
                        <a:ea typeface="Times New Roman"/>
                        <a:cs typeface="Times New Roman"/>
                      </a:endParaRPr>
                    </a:p>
                  </a:txBody>
                  <a:tcPr marL="27305" marR="27305" marT="0" marB="0"/>
                </a:tc>
                <a:tc>
                  <a:txBody>
                    <a:bodyPr/>
                    <a:lstStyle/>
                    <a:p>
                      <a:pPr marL="0" marR="0" algn="ctr">
                        <a:spcBef>
                          <a:spcPts val="0"/>
                        </a:spcBef>
                        <a:spcAft>
                          <a:spcPts val="0"/>
                        </a:spcAft>
                      </a:pPr>
                      <a:endParaRPr lang="en-US" sz="2400" b="1" dirty="0">
                        <a:solidFill>
                          <a:schemeClr val="tx1"/>
                        </a:solidFill>
                        <a:latin typeface="Courier New"/>
                        <a:ea typeface="Times New Roman"/>
                        <a:cs typeface="Times New Roman"/>
                      </a:endParaRPr>
                    </a:p>
                  </a:txBody>
                  <a:tcPr marL="27305" marR="27305" marT="0" marB="0"/>
                </a:tc>
              </a:tr>
              <a:tr h="370840">
                <a:tc>
                  <a:txBody>
                    <a:bodyPr/>
                    <a:lstStyle/>
                    <a:p>
                      <a:pPr marL="0" marR="0" algn="l" hangingPunct="0">
                        <a:spcBef>
                          <a:spcPts val="0"/>
                        </a:spcBef>
                        <a:spcAft>
                          <a:spcPts val="0"/>
                        </a:spcAft>
                      </a:pPr>
                      <a:r>
                        <a:rPr lang="en-US" sz="2000" b="1" i="0" dirty="0">
                          <a:solidFill>
                            <a:schemeClr val="tx1"/>
                          </a:solidFill>
                          <a:latin typeface="Courier New" pitchFamily="49" charset="0"/>
                          <a:ea typeface="Times New Roman"/>
                          <a:cs typeface="Courier New" pitchFamily="49" charset="0"/>
                        </a:rPr>
                        <a:t>HYGEINE</a:t>
                      </a:r>
                    </a:p>
                  </a:txBody>
                  <a:tcPr marL="27305" marR="27305" marT="0" marB="0"/>
                </a:tc>
                <a:tc>
                  <a:txBody>
                    <a:bodyPr/>
                    <a:lstStyle/>
                    <a:p>
                      <a:pPr marL="0" marR="0" algn="ctr" hangingPunct="0">
                        <a:spcBef>
                          <a:spcPts val="0"/>
                        </a:spcBef>
                        <a:spcAft>
                          <a:spcPts val="0"/>
                        </a:spcAft>
                      </a:pPr>
                      <a:r>
                        <a:rPr lang="en-US" sz="2400" b="1" dirty="0" smtClean="0">
                          <a:solidFill>
                            <a:schemeClr val="tx1"/>
                          </a:solidFill>
                          <a:latin typeface="Courier New"/>
                          <a:ea typeface="Times New Roman"/>
                          <a:cs typeface="Times New Roman"/>
                        </a:rPr>
                        <a:t>8,415</a:t>
                      </a:r>
                      <a:endParaRPr lang="en-US" sz="2400" b="1" dirty="0">
                        <a:solidFill>
                          <a:schemeClr val="tx1"/>
                        </a:solidFill>
                        <a:latin typeface="Courier New"/>
                        <a:ea typeface="Times New Roman"/>
                        <a:cs typeface="Times New Roman"/>
                      </a:endParaRPr>
                    </a:p>
                  </a:txBody>
                  <a:tcPr marL="27305" marR="27305" marT="0" marB="0"/>
                </a:tc>
                <a:tc>
                  <a:txBody>
                    <a:bodyPr/>
                    <a:lstStyle/>
                    <a:p>
                      <a:pPr marL="0" marR="0">
                        <a:spcBef>
                          <a:spcPts val="0"/>
                        </a:spcBef>
                        <a:spcAft>
                          <a:spcPts val="0"/>
                        </a:spcAft>
                      </a:pPr>
                      <a:endParaRPr lang="en-US" sz="2400" b="1" dirty="0">
                        <a:solidFill>
                          <a:schemeClr val="tx1"/>
                        </a:solidFill>
                        <a:latin typeface="Courier New"/>
                        <a:ea typeface="Times New Roman"/>
                        <a:cs typeface="Times New Roman"/>
                      </a:endParaRPr>
                    </a:p>
                  </a:txBody>
                  <a:tcPr marL="27305" marR="27305" marT="0" marB="0"/>
                </a:tc>
              </a:tr>
              <a:tr h="370840">
                <a:tc>
                  <a:txBody>
                    <a:bodyPr/>
                    <a:lstStyle/>
                    <a:p>
                      <a:pPr marL="0" marR="0" algn="l" hangingPunct="0">
                        <a:spcBef>
                          <a:spcPts val="0"/>
                        </a:spcBef>
                        <a:spcAft>
                          <a:spcPts val="0"/>
                        </a:spcAft>
                      </a:pPr>
                      <a:r>
                        <a:rPr lang="en-US" sz="2000" b="1" i="0" dirty="0">
                          <a:solidFill>
                            <a:schemeClr val="tx1"/>
                          </a:solidFill>
                          <a:latin typeface="Courier New" pitchFamily="49" charset="0"/>
                          <a:ea typeface="Times New Roman"/>
                          <a:cs typeface="Courier New" pitchFamily="49" charset="0"/>
                        </a:rPr>
                        <a:t>DRINKING WATER</a:t>
                      </a:r>
                    </a:p>
                  </a:txBody>
                  <a:tcPr marL="27305" marR="27305" marT="0" marB="0"/>
                </a:tc>
                <a:tc>
                  <a:txBody>
                    <a:bodyPr/>
                    <a:lstStyle/>
                    <a:p>
                      <a:pPr marL="0" marR="0" algn="ctr" hangingPunct="0">
                        <a:spcBef>
                          <a:spcPts val="0"/>
                        </a:spcBef>
                        <a:spcAft>
                          <a:spcPts val="0"/>
                        </a:spcAft>
                      </a:pPr>
                      <a:r>
                        <a:rPr lang="en-US" sz="2400" b="1" dirty="0" smtClean="0">
                          <a:solidFill>
                            <a:schemeClr val="tx1"/>
                          </a:solidFill>
                          <a:latin typeface="Courier New"/>
                          <a:ea typeface="Times New Roman"/>
                          <a:cs typeface="Times New Roman"/>
                        </a:rPr>
                        <a:t>14,850</a:t>
                      </a:r>
                      <a:endParaRPr lang="en-US" sz="2400" b="1" dirty="0">
                        <a:solidFill>
                          <a:schemeClr val="tx1"/>
                        </a:solidFill>
                        <a:latin typeface="Courier New"/>
                        <a:ea typeface="Times New Roman"/>
                        <a:cs typeface="Times New Roman"/>
                      </a:endParaRPr>
                    </a:p>
                  </a:txBody>
                  <a:tcPr marL="27305" marR="27305" marT="0" marB="0"/>
                </a:tc>
                <a:tc>
                  <a:txBody>
                    <a:bodyPr/>
                    <a:lstStyle/>
                    <a:p>
                      <a:pPr marL="0" marR="0">
                        <a:spcBef>
                          <a:spcPts val="0"/>
                        </a:spcBef>
                        <a:spcAft>
                          <a:spcPts val="0"/>
                        </a:spcAft>
                      </a:pPr>
                      <a:endParaRPr lang="en-US" sz="2400" b="1" dirty="0">
                        <a:solidFill>
                          <a:schemeClr val="tx1"/>
                        </a:solidFill>
                        <a:latin typeface="Courier New"/>
                        <a:ea typeface="Times New Roman"/>
                        <a:cs typeface="Times New Roman"/>
                      </a:endParaRPr>
                    </a:p>
                  </a:txBody>
                  <a:tcPr marL="27305" marR="27305" marT="0" marB="0"/>
                </a:tc>
              </a:tr>
              <a:tr h="370840">
                <a:tc>
                  <a:txBody>
                    <a:bodyPr/>
                    <a:lstStyle/>
                    <a:p>
                      <a:pPr marL="0" marR="0" algn="l" hangingPunct="0">
                        <a:spcBef>
                          <a:spcPts val="0"/>
                        </a:spcBef>
                        <a:spcAft>
                          <a:spcPts val="0"/>
                        </a:spcAft>
                      </a:pPr>
                      <a:r>
                        <a:rPr lang="en-US" sz="2000" b="1" i="1" u="sng" dirty="0" smtClean="0">
                          <a:solidFill>
                            <a:schemeClr val="tx1"/>
                          </a:solidFill>
                          <a:latin typeface="Courier New" pitchFamily="49" charset="0"/>
                          <a:ea typeface="Times New Roman"/>
                          <a:cs typeface="Courier New" pitchFamily="49" charset="0"/>
                        </a:rPr>
                        <a:t>TOTALS</a:t>
                      </a:r>
                      <a:endParaRPr lang="en-US" sz="2000" b="1" i="1" u="sng" dirty="0">
                        <a:solidFill>
                          <a:schemeClr val="tx1"/>
                        </a:solidFill>
                        <a:latin typeface="Courier New" pitchFamily="49" charset="0"/>
                        <a:ea typeface="Times New Roman"/>
                        <a:cs typeface="Courier New" pitchFamily="49" charset="0"/>
                      </a:endParaRPr>
                    </a:p>
                  </a:txBody>
                  <a:tcPr marL="27305" marR="27305" marT="0" marB="0"/>
                </a:tc>
                <a:tc>
                  <a:txBody>
                    <a:bodyPr/>
                    <a:lstStyle/>
                    <a:p>
                      <a:pPr marL="0" marR="0" algn="ctr" hangingPunct="0">
                        <a:spcBef>
                          <a:spcPts val="0"/>
                        </a:spcBef>
                        <a:spcAft>
                          <a:spcPts val="0"/>
                        </a:spcAft>
                      </a:pPr>
                      <a:r>
                        <a:rPr lang="en-US" sz="2400" b="1" dirty="0" smtClean="0">
                          <a:solidFill>
                            <a:schemeClr val="tx1"/>
                          </a:solidFill>
                          <a:latin typeface="Courier New"/>
                          <a:ea typeface="Times New Roman"/>
                          <a:cs typeface="Times New Roman"/>
                        </a:rPr>
                        <a:t>29,601</a:t>
                      </a:r>
                      <a:endParaRPr lang="en-US" sz="2400" b="1" dirty="0">
                        <a:solidFill>
                          <a:schemeClr val="tx1"/>
                        </a:solidFill>
                        <a:latin typeface="Courier New"/>
                        <a:ea typeface="Times New Roman"/>
                        <a:cs typeface="Times New Roman"/>
                      </a:endParaRPr>
                    </a:p>
                  </a:txBody>
                  <a:tcPr marL="27305" marR="27305" marT="0" marB="0"/>
                </a:tc>
                <a:tc>
                  <a:txBody>
                    <a:bodyPr/>
                    <a:lstStyle/>
                    <a:p>
                      <a:pPr marL="0" marR="0" algn="ctr" hangingPunct="0">
                        <a:spcBef>
                          <a:spcPts val="0"/>
                        </a:spcBef>
                        <a:spcAft>
                          <a:spcPts val="0"/>
                        </a:spcAft>
                      </a:pPr>
                      <a:r>
                        <a:rPr lang="en-US" sz="2400" b="1" dirty="0" smtClean="0">
                          <a:solidFill>
                            <a:schemeClr val="tx1"/>
                          </a:solidFill>
                          <a:latin typeface="Courier New"/>
                          <a:ea typeface="Times New Roman"/>
                          <a:cs typeface="Times New Roman"/>
                        </a:rPr>
                        <a:t>19,541</a:t>
                      </a:r>
                      <a:endParaRPr lang="en-US" sz="2400" b="1" dirty="0">
                        <a:solidFill>
                          <a:schemeClr val="tx1"/>
                        </a:solidFill>
                        <a:latin typeface="Courier New"/>
                        <a:ea typeface="Times New Roman"/>
                        <a:cs typeface="Times New Roman"/>
                      </a:endParaRPr>
                    </a:p>
                  </a:txBody>
                  <a:tcPr marL="27305" marR="27305" marT="0" marB="0"/>
                </a:tc>
              </a:tr>
            </a:tbl>
          </a:graphicData>
        </a:graphic>
      </p:graphicFrame>
    </p:spTree>
  </p:cSld>
  <p:clrMapOvr>
    <a:masterClrMapping/>
  </p:clrMapOvr>
  <p:transition>
    <p:random/>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MEALS READY TO EAT</a:t>
            </a:r>
            <a:endParaRPr lang="en-US" dirty="0"/>
          </a:p>
        </p:txBody>
      </p:sp>
      <p:sp>
        <p:nvSpPr>
          <p:cNvPr id="4" name="Rectangle 3"/>
          <p:cNvSpPr txBox="1">
            <a:spLocks noChangeArrowheads="1"/>
          </p:cNvSpPr>
          <p:nvPr/>
        </p:nvSpPr>
        <p:spPr bwMode="auto">
          <a:xfrm>
            <a:off x="990600" y="2057400"/>
            <a:ext cx="8839200" cy="3124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Tx/>
              <a:buFontTx/>
              <a:buChar char="•"/>
              <a:tabLst/>
              <a:defRPr/>
            </a:pPr>
            <a:r>
              <a:rPr lang="en-US" sz="3200" kern="0" noProof="0" dirty="0" smtClean="0">
                <a:latin typeface="+mn-lt"/>
              </a:rPr>
              <a:t>Most common form of sustenance</a:t>
            </a:r>
          </a:p>
          <a:p>
            <a:pPr marL="342900" marR="0" lvl="0" indent="-342900" algn="l" defTabSz="914400" rtl="0" eaLnBrk="0" fontAlgn="base" latinLnBrk="0" hangingPunct="0">
              <a:lnSpc>
                <a:spcPct val="100000"/>
              </a:lnSpc>
              <a:spcBef>
                <a:spcPct val="20000"/>
              </a:spcBef>
              <a:spcAft>
                <a:spcPct val="0"/>
              </a:spcAft>
              <a:buClr>
                <a:schemeClr val="tx2"/>
              </a:buClr>
              <a:buSzTx/>
              <a:buFontTx/>
              <a:buChar char="•"/>
              <a:tabLst/>
              <a:defRPr/>
            </a:pPr>
            <a:r>
              <a:rPr lang="en-US" sz="3200" kern="0" dirty="0" smtClean="0">
                <a:latin typeface="+mn-lt"/>
              </a:rPr>
              <a:t>Easy to carry/transport</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2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MRE FORMULA</a:t>
            </a:r>
          </a:p>
        </p:txBody>
      </p:sp>
      <p:sp>
        <p:nvSpPr>
          <p:cNvPr id="65539" name="Rectangle 3"/>
          <p:cNvSpPr>
            <a:spLocks noGrp="1" noChangeArrowheads="1"/>
          </p:cNvSpPr>
          <p:nvPr>
            <p:ph type="subTitle" idx="1"/>
          </p:nvPr>
        </p:nvSpPr>
        <p:spPr>
          <a:xfrm>
            <a:off x="152400" y="3657600"/>
            <a:ext cx="8839200" cy="3048000"/>
          </a:xfrm>
        </p:spPr>
        <p:txBody>
          <a:bodyPr/>
          <a:lstStyle/>
          <a:p>
            <a:pPr algn="l"/>
            <a:r>
              <a:rPr lang="en-US" sz="2400" dirty="0" smtClean="0"/>
              <a:t>#PERSONNEL </a:t>
            </a:r>
            <a:r>
              <a:rPr lang="en-US" sz="2400" dirty="0" smtClean="0">
                <a:solidFill>
                  <a:srgbClr val="FF3300"/>
                </a:solidFill>
              </a:rPr>
              <a:t>X</a:t>
            </a:r>
            <a:r>
              <a:rPr lang="en-US" sz="2400" dirty="0" smtClean="0"/>
              <a:t> 3 MEALS/DAY </a:t>
            </a:r>
            <a:r>
              <a:rPr lang="en-US" sz="2400" dirty="0" smtClean="0">
                <a:solidFill>
                  <a:srgbClr val="FF3300"/>
                </a:solidFill>
              </a:rPr>
              <a:t>X</a:t>
            </a:r>
            <a:r>
              <a:rPr lang="en-US" sz="2400" dirty="0" smtClean="0"/>
              <a:t> #OF DAYS </a:t>
            </a:r>
            <a:r>
              <a:rPr lang="en-US" sz="2400" dirty="0" smtClean="0">
                <a:solidFill>
                  <a:srgbClr val="FF3300"/>
                </a:solidFill>
              </a:rPr>
              <a:t>=</a:t>
            </a:r>
            <a:endParaRPr lang="en-US" sz="2400" dirty="0" smtClean="0"/>
          </a:p>
          <a:p>
            <a:pPr algn="l"/>
            <a:r>
              <a:rPr lang="en-US" sz="2400" dirty="0" smtClean="0"/>
              <a:t>					TOTAL # OF MEALS</a:t>
            </a:r>
          </a:p>
          <a:p>
            <a:pPr algn="l"/>
            <a:r>
              <a:rPr lang="en-US" sz="2400" u="sng" dirty="0" smtClean="0"/>
              <a:t>TOTAL # OF MEALS</a:t>
            </a:r>
          </a:p>
          <a:p>
            <a:pPr algn="l"/>
            <a:r>
              <a:rPr lang="en-US" sz="2400" dirty="0" smtClean="0"/>
              <a:t>                  12                   </a:t>
            </a:r>
            <a:r>
              <a:rPr lang="en-US" sz="2400" dirty="0" smtClean="0">
                <a:solidFill>
                  <a:srgbClr val="FF3300"/>
                </a:solidFill>
              </a:rPr>
              <a:t>=</a:t>
            </a:r>
            <a:r>
              <a:rPr lang="en-US" sz="2400" dirty="0" smtClean="0"/>
              <a:t>  TOTAL # OF CASES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p:txBody>
          <a:bodyPr/>
          <a:lstStyle/>
          <a:p>
            <a:pPr>
              <a:defRPr/>
            </a:pPr>
            <a:r>
              <a:rPr lang="en-US" smtClean="0">
                <a:effectLst>
                  <a:outerShdw blurRad="38100" dist="38100" dir="2700000" algn="tl">
                    <a:srgbClr val="FFFFFF"/>
                  </a:outerShdw>
                </a:effectLst>
              </a:rPr>
              <a:t>EXAMPLE</a:t>
            </a:r>
            <a:endParaRPr lang="en-US" smtClean="0"/>
          </a:p>
        </p:txBody>
      </p:sp>
      <p:sp>
        <p:nvSpPr>
          <p:cNvPr id="66563" name="Rectangle 3"/>
          <p:cNvSpPr>
            <a:spLocks noGrp="1" noChangeArrowheads="1"/>
          </p:cNvSpPr>
          <p:nvPr>
            <p:ph type="subTitle" idx="1"/>
          </p:nvPr>
        </p:nvSpPr>
        <p:spPr>
          <a:xfrm>
            <a:off x="152400" y="3733800"/>
            <a:ext cx="8839200" cy="2971800"/>
          </a:xfrm>
        </p:spPr>
        <p:txBody>
          <a:bodyPr/>
          <a:lstStyle/>
          <a:p>
            <a:pPr algn="l"/>
            <a:r>
              <a:rPr lang="en-US" smtClean="0"/>
              <a:t>THE UNITS SIZE IS 175 PERSONNEL, WORKING 60 DAYS, DETERMINE THE QUANTITY OF MEAL READY-TO-EAT, BY THE CASES.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838200" y="1524000"/>
            <a:ext cx="8305800" cy="5334000"/>
          </a:xfrm>
        </p:spPr>
        <p:txBody>
          <a:bodyPr/>
          <a:lstStyle/>
          <a:p>
            <a:pPr lvl="1"/>
            <a:r>
              <a:rPr lang="en-US" sz="2400" dirty="0" smtClean="0"/>
              <a:t>Designed for loading, hauling and dumping on long haul earthmoving operations.</a:t>
            </a:r>
          </a:p>
          <a:p>
            <a:pPr lvl="1"/>
            <a:r>
              <a:rPr lang="en-US" sz="2400" dirty="0" smtClean="0"/>
              <a:t>Has 3 basic operational parts; the </a:t>
            </a:r>
            <a:r>
              <a:rPr lang="en-US" sz="2400" dirty="0" smtClean="0">
                <a:solidFill>
                  <a:srgbClr val="FF3300"/>
                </a:solidFill>
              </a:rPr>
              <a:t>bowl</a:t>
            </a:r>
            <a:r>
              <a:rPr lang="en-US" sz="2400" dirty="0" smtClean="0"/>
              <a:t>, the </a:t>
            </a:r>
            <a:r>
              <a:rPr lang="en-US" sz="2400" dirty="0" smtClean="0">
                <a:solidFill>
                  <a:srgbClr val="FF3300"/>
                </a:solidFill>
              </a:rPr>
              <a:t>apron</a:t>
            </a:r>
            <a:r>
              <a:rPr lang="en-US" sz="2400" dirty="0" smtClean="0"/>
              <a:t>, and the </a:t>
            </a:r>
            <a:r>
              <a:rPr lang="en-US" sz="2400" dirty="0" smtClean="0">
                <a:solidFill>
                  <a:srgbClr val="FF3300"/>
                </a:solidFill>
              </a:rPr>
              <a:t>ejector</a:t>
            </a:r>
            <a:r>
              <a:rPr lang="en-US" sz="2400" dirty="0" smtClean="0"/>
              <a:t>.  </a:t>
            </a:r>
          </a:p>
          <a:p>
            <a:pPr lvl="1"/>
            <a:r>
              <a:rPr lang="en-US" sz="2400" dirty="0" smtClean="0"/>
              <a:t>The bowl, which is equipped with a cutting edge on the front bottom, is the loading and carrying component.</a:t>
            </a:r>
          </a:p>
          <a:p>
            <a:pPr lvl="1"/>
            <a:r>
              <a:rPr lang="en-US" sz="2400" dirty="0" smtClean="0"/>
              <a:t>The apron is the front wall of the bowl, and can be raised and lowered independently of the bowl.</a:t>
            </a:r>
          </a:p>
          <a:p>
            <a:pPr lvl="1"/>
            <a:r>
              <a:rPr lang="en-US" sz="2400" dirty="0" smtClean="0"/>
              <a:t>The ejector is the rear wall of the bowl.  It is moved back to load, and forward to discharge materials.</a:t>
            </a:r>
            <a:endParaRPr lang="en-US" dirty="0" smtClean="0">
              <a:solidFill>
                <a:srgbClr val="FF3300"/>
              </a:solidFill>
            </a:endParaRPr>
          </a:p>
        </p:txBody>
      </p:sp>
      <p:sp>
        <p:nvSpPr>
          <p:cNvPr id="4100" name="Rectangle 2"/>
          <p:cNvSpPr>
            <a:spLocks noGrp="1" noChangeArrowheads="1"/>
          </p:cNvSpPr>
          <p:nvPr>
            <p:ph type="title"/>
          </p:nvPr>
        </p:nvSpPr>
        <p:spPr/>
        <p:txBody>
          <a:bodyPr/>
          <a:lstStyle/>
          <a:p>
            <a:r>
              <a:rPr lang="en-US" smtClean="0"/>
              <a:t>Scrapers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500" fill="hold"/>
                                        <p:tgtEl>
                                          <p:spTgt spid="6553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6553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553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p:cTn id="13" dur="500" fill="hold"/>
                                        <p:tgtEl>
                                          <p:spTgt spid="6553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6553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553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p:cTn id="19" dur="500" fill="hold"/>
                                        <p:tgtEl>
                                          <p:spTgt spid="6553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6553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553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p:cTn id="25" dur="500" fill="hold"/>
                                        <p:tgtEl>
                                          <p:spTgt spid="6553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6553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5539">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p:cTn id="31" dur="500" fill="hold"/>
                                        <p:tgtEl>
                                          <p:spTgt spid="65539">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6553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5539">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2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SOLUTION</a:t>
            </a:r>
          </a:p>
        </p:txBody>
      </p:sp>
      <p:sp>
        <p:nvSpPr>
          <p:cNvPr id="68611" name="Rectangle 3"/>
          <p:cNvSpPr>
            <a:spLocks noGrp="1" noChangeArrowheads="1"/>
          </p:cNvSpPr>
          <p:nvPr>
            <p:ph type="body" idx="1"/>
          </p:nvPr>
        </p:nvSpPr>
        <p:spPr>
          <a:xfrm>
            <a:off x="457200" y="2057400"/>
            <a:ext cx="8229600" cy="4114800"/>
          </a:xfrm>
        </p:spPr>
        <p:txBody>
          <a:bodyPr/>
          <a:lstStyle/>
          <a:p>
            <a:endParaRPr lang="en-US" sz="2800" dirty="0" smtClean="0">
              <a:solidFill>
                <a:srgbClr val="FFFFFF"/>
              </a:solidFill>
            </a:endParaRPr>
          </a:p>
          <a:p>
            <a:r>
              <a:rPr lang="en-US" sz="2400" dirty="0" smtClean="0"/>
              <a:t>175 PERSONNEL X 3 MEALS/DAY X 60 DAYS = 31,500 TOTAL MEALS</a:t>
            </a:r>
          </a:p>
          <a:p>
            <a:endParaRPr lang="en-US" sz="2400" dirty="0" smtClean="0"/>
          </a:p>
          <a:p>
            <a:r>
              <a:rPr lang="en-US" sz="2400" dirty="0" smtClean="0"/>
              <a:t>31,500 TOTAL MEALS / 12/CASE = 2,625 CASES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 calcmode="lin" valueType="num">
                                      <p:cBhvr additive="base">
                                        <p:cTn id="7" dur="500" fill="hold"/>
                                        <p:tgtEl>
                                          <p:spTgt spid="686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1">
                                            <p:txEl>
                                              <p:pRg st="3" end="3"/>
                                            </p:txEl>
                                          </p:spTgt>
                                        </p:tgtEl>
                                        <p:attrNameLst>
                                          <p:attrName>style.visibility</p:attrName>
                                        </p:attrNameLst>
                                      </p:cBhvr>
                                      <p:to>
                                        <p:strVal val="visible"/>
                                      </p:to>
                                    </p:set>
                                    <p:anim calcmode="lin" valueType="num">
                                      <p:cBhvr additive="base">
                                        <p:cTn id="13" dur="500" fill="hold"/>
                                        <p:tgtEl>
                                          <p:spTgt spid="68611">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2" autoUpdateAnimBg="0"/>
    </p:bldLst>
  </p:timing>
</p:sld>
</file>

<file path=ppt/slides/slide2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WHAT HAVE YOU LEARNED</a:t>
            </a:r>
          </a:p>
        </p:txBody>
      </p:sp>
      <p:sp>
        <p:nvSpPr>
          <p:cNvPr id="69635" name="Rectangle 3"/>
          <p:cNvSpPr>
            <a:spLocks noGrp="1" noChangeArrowheads="1"/>
          </p:cNvSpPr>
          <p:nvPr>
            <p:ph type="body" idx="1"/>
          </p:nvPr>
        </p:nvSpPr>
        <p:spPr>
          <a:xfrm>
            <a:off x="685800" y="2057400"/>
            <a:ext cx="4876800" cy="4572000"/>
          </a:xfrm>
        </p:spPr>
        <p:txBody>
          <a:bodyPr/>
          <a:lstStyle/>
          <a:p>
            <a:r>
              <a:rPr lang="en-US" dirty="0" smtClean="0"/>
              <a:t>WORK THE “WHAT HAVE YOU LEARNED” PROBLEM IN YOUR STUDENT HANDOUT</a:t>
            </a:r>
          </a:p>
        </p:txBody>
      </p:sp>
      <p:graphicFrame>
        <p:nvGraphicFramePr>
          <p:cNvPr id="13314" name="Object 4"/>
          <p:cNvGraphicFramePr>
            <a:graphicFrameLocks noChangeAspect="1"/>
          </p:cNvGraphicFramePr>
          <p:nvPr/>
        </p:nvGraphicFramePr>
        <p:xfrm>
          <a:off x="6170613" y="2743200"/>
          <a:ext cx="2971800" cy="4114800"/>
        </p:xfrm>
        <a:graphic>
          <a:graphicData uri="http://schemas.openxmlformats.org/presentationml/2006/ole">
            <mc:AlternateContent xmlns:mc="http://schemas.openxmlformats.org/markup-compatibility/2006">
              <mc:Choice xmlns:v="urn:schemas-microsoft-com:vml" Requires="v">
                <p:oleObj spid="_x0000_s448515" name="Clip" r:id="rId3" imgW="1857600" imgH="3995640" progId="">
                  <p:embed/>
                </p:oleObj>
              </mc:Choice>
              <mc:Fallback>
                <p:oleObj name="Clip" r:id="rId3" imgW="1857600" imgH="3995640" progId="">
                  <p:embed/>
                  <p:pic>
                    <p:nvPicPr>
                      <p:cNvPr id="0" name="Object 4"/>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170613" y="2743200"/>
                        <a:ext cx="2971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2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smtClean="0">
                <a:effectLst>
                  <a:outerShdw blurRad="38100" dist="38100" dir="2700000" algn="tl">
                    <a:srgbClr val="FFFFFF"/>
                  </a:outerShdw>
                </a:effectLst>
              </a:rPr>
              <a:t>SOLUTION</a:t>
            </a:r>
          </a:p>
        </p:txBody>
      </p:sp>
      <p:sp>
        <p:nvSpPr>
          <p:cNvPr id="70659" name="Rectangle 3"/>
          <p:cNvSpPr>
            <a:spLocks noGrp="1" noChangeArrowheads="1"/>
          </p:cNvSpPr>
          <p:nvPr>
            <p:ph type="body" idx="1"/>
          </p:nvPr>
        </p:nvSpPr>
        <p:spPr>
          <a:xfrm>
            <a:off x="838200" y="1905000"/>
            <a:ext cx="8305800" cy="4114800"/>
          </a:xfrm>
        </p:spPr>
        <p:txBody>
          <a:bodyPr/>
          <a:lstStyle/>
          <a:p>
            <a:r>
              <a:rPr lang="en-US" sz="2400" dirty="0" smtClean="0"/>
              <a:t>30 PERSONNEL X 3 MEALS/DAY X 20 DAYS =   1800 TOTAL MEALS </a:t>
            </a:r>
          </a:p>
          <a:p>
            <a:endParaRPr lang="en-US" sz="2400" dirty="0" smtClean="0"/>
          </a:p>
          <a:p>
            <a:r>
              <a:rPr lang="en-US" sz="2400" dirty="0" smtClean="0"/>
              <a:t>1,800 TOTAL MEALS / 12/CASE = 150 CASES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 calcmode="lin" valueType="num">
                                      <p:cBhvr additive="base">
                                        <p:cTn id="13"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2" autoUpdateAnimBg="0"/>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APPLICATIONS</a:t>
            </a:r>
            <a:endParaRPr lang="en-US" dirty="0"/>
          </a:p>
        </p:txBody>
      </p:sp>
      <p:sp>
        <p:nvSpPr>
          <p:cNvPr id="3" name="Content Placeholder 2"/>
          <p:cNvSpPr>
            <a:spLocks noGrp="1"/>
          </p:cNvSpPr>
          <p:nvPr>
            <p:ph idx="1"/>
          </p:nvPr>
        </p:nvSpPr>
        <p:spPr/>
        <p:txBody>
          <a:bodyPr/>
          <a:lstStyle/>
          <a:p>
            <a:r>
              <a:rPr lang="en-US" dirty="0" smtClean="0"/>
              <a:t>Worksheet 1</a:t>
            </a:r>
          </a:p>
          <a:p>
            <a:endParaRPr lang="en-US" dirty="0" smtClean="0"/>
          </a:p>
          <a:p>
            <a:r>
              <a:rPr lang="en-US" dirty="0" smtClean="0"/>
              <a:t>Worksheet 2</a:t>
            </a:r>
          </a:p>
          <a:p>
            <a:endParaRPr lang="en-US" dirty="0" smtClean="0"/>
          </a:p>
          <a:p>
            <a:r>
              <a:rPr lang="en-US" dirty="0" smtClean="0"/>
              <a:t>Worksheet 3</a:t>
            </a:r>
            <a:endParaRPr lang="en-US" dirty="0"/>
          </a:p>
        </p:txBody>
      </p:sp>
    </p:spTree>
  </p:cSld>
  <p:clrMapOvr>
    <a:masterClrMapping/>
  </p:clrMapOvr>
  <p:transition>
    <p:random/>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random/>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a:lstStyle/>
          <a:p>
            <a:pPr>
              <a:defRPr/>
            </a:pPr>
            <a:r>
              <a:rPr lang="en-US" dirty="0" smtClean="0">
                <a:effectLst>
                  <a:outerShdw blurRad="38100" dist="38100" dir="2700000" algn="tl">
                    <a:srgbClr val="FFFFFF"/>
                  </a:outerShdw>
                </a:effectLst>
              </a:rPr>
              <a:t>SUMMARY</a:t>
            </a:r>
          </a:p>
        </p:txBody>
      </p:sp>
      <p:graphicFrame>
        <p:nvGraphicFramePr>
          <p:cNvPr id="14338" name="Object 4"/>
          <p:cNvGraphicFramePr>
            <a:graphicFrameLocks noChangeAspect="1"/>
          </p:cNvGraphicFramePr>
          <p:nvPr/>
        </p:nvGraphicFramePr>
        <p:xfrm>
          <a:off x="2667000" y="2913063"/>
          <a:ext cx="3886200" cy="3944937"/>
        </p:xfrm>
        <a:graphic>
          <a:graphicData uri="http://schemas.openxmlformats.org/presentationml/2006/ole">
            <mc:AlternateContent xmlns:mc="http://schemas.openxmlformats.org/markup-compatibility/2006">
              <mc:Choice xmlns:v="urn:schemas-microsoft-com:vml" Requires="v">
                <p:oleObj spid="_x0000_s449539" name="Clip" r:id="rId3" imgW="3885840" imgH="3944520" progId="">
                  <p:embed/>
                </p:oleObj>
              </mc:Choice>
              <mc:Fallback>
                <p:oleObj name="Clip" r:id="rId3" imgW="3885840" imgH="39445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913063"/>
                        <a:ext cx="3886200" cy="3944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Learning Objectives</a:t>
            </a:r>
          </a:p>
        </p:txBody>
      </p:sp>
      <p:sp>
        <p:nvSpPr>
          <p:cNvPr id="5123" name="Rectangle 3"/>
          <p:cNvSpPr>
            <a:spLocks noGrp="1" noChangeArrowheads="1"/>
          </p:cNvSpPr>
          <p:nvPr>
            <p:ph type="body" sz="half" idx="1"/>
          </p:nvPr>
        </p:nvSpPr>
        <p:spPr/>
        <p:txBody>
          <a:bodyPr/>
          <a:lstStyle/>
          <a:p>
            <a:r>
              <a:rPr lang="en-US" sz="2800" smtClean="0"/>
              <a:t>Terminal Learning Objective</a:t>
            </a:r>
          </a:p>
          <a:p>
            <a:r>
              <a:rPr lang="en-US" sz="2800" smtClean="0"/>
              <a:t>Enabling Learning Objective</a:t>
            </a:r>
          </a:p>
        </p:txBody>
      </p:sp>
      <p:pic>
        <p:nvPicPr>
          <p:cNvPr id="37892" name="Picture 8" descr="HORSSHOE"/>
          <p:cNvPicPr>
            <a:picLocks noGrp="1" noChangeAspect="1" noChangeArrowheads="1"/>
          </p:cNvPicPr>
          <p:nvPr>
            <p:ph type="clipArt" sz="half" idx="2"/>
          </p:nvPr>
        </p:nvPicPr>
        <p:blipFill>
          <a:blip r:embed="rId2" cstate="print"/>
          <a:srcRect/>
          <a:stretch>
            <a:fillRect/>
          </a:stretch>
        </p:blipFill>
        <p:spPr>
          <a:xfrm>
            <a:off x="1219200" y="2819400"/>
            <a:ext cx="7497763" cy="3686175"/>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512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12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p:cTn id="13" dur="500" fill="hold"/>
                                        <p:tgtEl>
                                          <p:spTgt spid="512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512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123">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r>
              <a:rPr lang="en-US" smtClean="0"/>
              <a:t>Scraper Uses</a:t>
            </a:r>
          </a:p>
        </p:txBody>
      </p:sp>
      <p:sp>
        <p:nvSpPr>
          <p:cNvPr id="68613" name="Rectangle 5"/>
          <p:cNvSpPr>
            <a:spLocks noGrp="1" noChangeArrowheads="1"/>
          </p:cNvSpPr>
          <p:nvPr>
            <p:ph type="body" idx="1"/>
          </p:nvPr>
        </p:nvSpPr>
        <p:spPr/>
        <p:txBody>
          <a:bodyPr/>
          <a:lstStyle/>
          <a:p>
            <a:r>
              <a:rPr lang="en-US" sz="2800" smtClean="0"/>
              <a:t>Scrapers serve the primary purpose of loading and hauling material.</a:t>
            </a:r>
          </a:p>
          <a:p>
            <a:pPr lvl="1"/>
            <a:r>
              <a:rPr lang="en-US" sz="2400" smtClean="0"/>
              <a:t>The distinct advantage of the scraper, is the ability to load, haul, and spread in one continuous cycle.</a:t>
            </a:r>
          </a:p>
          <a:p>
            <a:pPr lvl="1"/>
            <a:r>
              <a:rPr lang="en-US" sz="2400" smtClean="0"/>
              <a:t>Capacity is measured in heaped and struck capacity.</a:t>
            </a:r>
          </a:p>
          <a:p>
            <a:pPr lvl="1"/>
            <a:r>
              <a:rPr lang="en-US" sz="2400" smtClean="0"/>
              <a:t>Capable of working alone for leveling operations, but is supplemented with push-tractors for cut and fill operations.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anim calcmode="lin" valueType="num">
                                      <p:cBhvr>
                                        <p:cTn id="7" dur="500" fill="hold"/>
                                        <p:tgtEl>
                                          <p:spTgt spid="6861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6861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861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68613">
                                            <p:txEl>
                                              <p:pRg st="1" end="1"/>
                                            </p:txEl>
                                          </p:spTgt>
                                        </p:tgtEl>
                                        <p:attrNameLst>
                                          <p:attrName>style.visibility</p:attrName>
                                        </p:attrNameLst>
                                      </p:cBhvr>
                                      <p:to>
                                        <p:strVal val="visible"/>
                                      </p:to>
                                    </p:set>
                                    <p:anim calcmode="lin" valueType="num">
                                      <p:cBhvr>
                                        <p:cTn id="13" dur="500" fill="hold"/>
                                        <p:tgtEl>
                                          <p:spTgt spid="6861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6861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861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68613">
                                            <p:txEl>
                                              <p:pRg st="2" end="2"/>
                                            </p:txEl>
                                          </p:spTgt>
                                        </p:tgtEl>
                                        <p:attrNameLst>
                                          <p:attrName>style.visibility</p:attrName>
                                        </p:attrNameLst>
                                      </p:cBhvr>
                                      <p:to>
                                        <p:strVal val="visible"/>
                                      </p:to>
                                    </p:set>
                                    <p:anim calcmode="lin" valueType="num">
                                      <p:cBhvr>
                                        <p:cTn id="19" dur="500" fill="hold"/>
                                        <p:tgtEl>
                                          <p:spTgt spid="6861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6861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861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68613">
                                            <p:txEl>
                                              <p:pRg st="3" end="3"/>
                                            </p:txEl>
                                          </p:spTgt>
                                        </p:tgtEl>
                                        <p:attrNameLst>
                                          <p:attrName>style.visibility</p:attrName>
                                        </p:attrNameLst>
                                      </p:cBhvr>
                                      <p:to>
                                        <p:strVal val="visible"/>
                                      </p:to>
                                    </p:set>
                                    <p:anim calcmode="lin" valueType="num">
                                      <p:cBhvr>
                                        <p:cTn id="25" dur="500" fill="hold"/>
                                        <p:tgtEl>
                                          <p:spTgt spid="6861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6861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8613">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r>
              <a:rPr lang="en-US" smtClean="0"/>
              <a:t>Classification</a:t>
            </a:r>
          </a:p>
        </p:txBody>
      </p:sp>
      <p:sp>
        <p:nvSpPr>
          <p:cNvPr id="69637" name="Rectangle 5"/>
          <p:cNvSpPr>
            <a:spLocks noGrp="1" noChangeArrowheads="1"/>
          </p:cNvSpPr>
          <p:nvPr>
            <p:ph type="body" idx="1"/>
          </p:nvPr>
        </p:nvSpPr>
        <p:spPr/>
        <p:txBody>
          <a:bodyPr/>
          <a:lstStyle/>
          <a:p>
            <a:r>
              <a:rPr lang="en-US" smtClean="0"/>
              <a:t>Classified according to load capacity and rated load.</a:t>
            </a:r>
          </a:p>
          <a:p>
            <a:pPr lvl="1"/>
            <a:r>
              <a:rPr lang="en-US" smtClean="0"/>
              <a:t>A heap load is the maximum load of the machine.</a:t>
            </a:r>
          </a:p>
          <a:p>
            <a:pPr lvl="1"/>
            <a:r>
              <a:rPr lang="en-US" smtClean="0"/>
              <a:t>A struck load is the minimum effective load.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9637">
                                            <p:txEl>
                                              <p:pRg st="0" end="0"/>
                                            </p:txEl>
                                          </p:spTgt>
                                        </p:tgtEl>
                                        <p:attrNameLst>
                                          <p:attrName>style.visibility</p:attrName>
                                        </p:attrNameLst>
                                      </p:cBhvr>
                                      <p:to>
                                        <p:strVal val="visible"/>
                                      </p:to>
                                    </p:set>
                                    <p:anim calcmode="lin" valueType="num">
                                      <p:cBhvr>
                                        <p:cTn id="7" dur="500" fill="hold"/>
                                        <p:tgtEl>
                                          <p:spTgt spid="6963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6963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963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69637">
                                            <p:txEl>
                                              <p:pRg st="1" end="1"/>
                                            </p:txEl>
                                          </p:spTgt>
                                        </p:tgtEl>
                                        <p:attrNameLst>
                                          <p:attrName>style.visibility</p:attrName>
                                        </p:attrNameLst>
                                      </p:cBhvr>
                                      <p:to>
                                        <p:strVal val="visible"/>
                                      </p:to>
                                    </p:set>
                                    <p:anim calcmode="lin" valueType="num">
                                      <p:cBhvr>
                                        <p:cTn id="13" dur="500" fill="hold"/>
                                        <p:tgtEl>
                                          <p:spTgt spid="6963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6963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963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69637">
                                            <p:txEl>
                                              <p:pRg st="2" end="2"/>
                                            </p:txEl>
                                          </p:spTgt>
                                        </p:tgtEl>
                                        <p:attrNameLst>
                                          <p:attrName>style.visibility</p:attrName>
                                        </p:attrNameLst>
                                      </p:cBhvr>
                                      <p:to>
                                        <p:strVal val="visible"/>
                                      </p:to>
                                    </p:set>
                                    <p:anim calcmode="lin" valueType="num">
                                      <p:cBhvr>
                                        <p:cTn id="19" dur="500" fill="hold"/>
                                        <p:tgtEl>
                                          <p:spTgt spid="6963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6963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9637">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Characteristics</a:t>
            </a:r>
          </a:p>
        </p:txBody>
      </p:sp>
      <p:sp>
        <p:nvSpPr>
          <p:cNvPr id="70659" name="Rectangle 3"/>
          <p:cNvSpPr>
            <a:spLocks noGrp="1" noChangeArrowheads="1"/>
          </p:cNvSpPr>
          <p:nvPr>
            <p:ph type="body" idx="1"/>
          </p:nvPr>
        </p:nvSpPr>
        <p:spPr>
          <a:xfrm>
            <a:off x="1143000" y="1828800"/>
            <a:ext cx="7772400" cy="4495800"/>
          </a:xfrm>
        </p:spPr>
        <p:txBody>
          <a:bodyPr/>
          <a:lstStyle/>
          <a:p>
            <a:pPr lvl="1"/>
            <a:r>
              <a:rPr lang="en-US" sz="2400" smtClean="0"/>
              <a:t>Wheeled vehicle characterized by a tractor and a scraper.</a:t>
            </a:r>
          </a:p>
          <a:p>
            <a:pPr lvl="1"/>
            <a:r>
              <a:rPr lang="en-US" sz="2400" smtClean="0"/>
              <a:t>Prime movers in cut and fill operations and in bringing elevations to rough, final grades.</a:t>
            </a:r>
          </a:p>
          <a:p>
            <a:pPr lvl="1"/>
            <a:r>
              <a:rPr lang="en-US" sz="2400" smtClean="0"/>
              <a:t>Open bowl design, they can be loaded from above.</a:t>
            </a:r>
          </a:p>
          <a:p>
            <a:pPr lvl="1"/>
            <a:r>
              <a:rPr lang="en-US" sz="2400" smtClean="0"/>
              <a:t>3 types of cutting edges:</a:t>
            </a:r>
          </a:p>
          <a:p>
            <a:pPr lvl="1"/>
            <a:r>
              <a:rPr lang="en-US" sz="2400" smtClean="0"/>
              <a:t>Straight, Curved, and the 3 piece cutting edge.</a:t>
            </a:r>
          </a:p>
          <a:p>
            <a:pPr lvl="1"/>
            <a:r>
              <a:rPr lang="en-US" sz="2400" b="1" smtClean="0"/>
              <a:t>The 621B has a rated load weight of 48,000 lbs.</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500" fill="hold"/>
                                        <p:tgtEl>
                                          <p:spTgt spid="7065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065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p:cTn id="13" dur="500" fill="hold"/>
                                        <p:tgtEl>
                                          <p:spTgt spid="7065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065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p:cTn id="19" dur="500" fill="hold"/>
                                        <p:tgtEl>
                                          <p:spTgt spid="7065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7065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p:cTn id="25" dur="500" fill="hold"/>
                                        <p:tgtEl>
                                          <p:spTgt spid="7065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7065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p:cTn id="31" dur="500" fill="hold"/>
                                        <p:tgtEl>
                                          <p:spTgt spid="70659">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7065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70659">
                                            <p:txEl>
                                              <p:pRg st="5" end="5"/>
                                            </p:txEl>
                                          </p:spTgt>
                                        </p:tgtEl>
                                        <p:attrNameLst>
                                          <p:attrName>style.visibility</p:attrName>
                                        </p:attrNameLst>
                                      </p:cBhvr>
                                      <p:to>
                                        <p:strVal val="visible"/>
                                      </p:to>
                                    </p:set>
                                    <p:anim calcmode="lin" valueType="num">
                                      <p:cBhvr>
                                        <p:cTn id="37" dur="500" fill="hold"/>
                                        <p:tgtEl>
                                          <p:spTgt spid="70659">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70659">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0659">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Operation</a:t>
            </a:r>
          </a:p>
        </p:txBody>
      </p:sp>
      <p:sp>
        <p:nvSpPr>
          <p:cNvPr id="71683" name="Rectangle 3"/>
          <p:cNvSpPr>
            <a:spLocks noGrp="1" noChangeArrowheads="1"/>
          </p:cNvSpPr>
          <p:nvPr>
            <p:ph type="body" idx="1"/>
          </p:nvPr>
        </p:nvSpPr>
        <p:spPr>
          <a:xfrm>
            <a:off x="1219200" y="1676400"/>
            <a:ext cx="7772400" cy="4876800"/>
          </a:xfrm>
        </p:spPr>
        <p:txBody>
          <a:bodyPr/>
          <a:lstStyle/>
          <a:p>
            <a:pPr lvl="1"/>
            <a:r>
              <a:rPr lang="en-US" smtClean="0"/>
              <a:t>Hydraulically operated and powered by a tractor.</a:t>
            </a:r>
          </a:p>
          <a:p>
            <a:pPr lvl="1"/>
            <a:r>
              <a:rPr lang="en-US" smtClean="0"/>
              <a:t>Most efficient during downhill loading.</a:t>
            </a:r>
          </a:p>
          <a:p>
            <a:pPr lvl="1"/>
            <a:r>
              <a:rPr lang="en-US" smtClean="0"/>
              <a:t>Other methods of production include straddle loading and pump loading.</a:t>
            </a:r>
          </a:p>
          <a:p>
            <a:pPr lvl="1"/>
            <a:r>
              <a:rPr lang="en-US" smtClean="0"/>
              <a:t>All loading should be accomplished with a pusher, within (1) minute, and within (100) feet of travel.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1683">
                                            <p:txEl>
                                              <p:pRg st="0" end="0"/>
                                            </p:txEl>
                                          </p:spTgt>
                                        </p:tgtEl>
                                        <p:attrNameLst>
                                          <p:attrName>style.visibility</p:attrName>
                                        </p:attrNameLst>
                                      </p:cBhvr>
                                      <p:to>
                                        <p:strVal val="visible"/>
                                      </p:to>
                                    </p:set>
                                    <p:anim to="" calcmode="lin" valueType="num">
                                      <p:cBhvr>
                                        <p:cTn id="7" dur="1" fill="hold"/>
                                        <p:tgtEl>
                                          <p:spTgt spid="71683">
                                            <p:txEl>
                                              <p:pRg st="0" end="0"/>
                                            </p:txEl>
                                          </p:spTgt>
                                        </p:tgtEl>
                                        <p:attrNameLst>
                                          <p:attrName/>
                                        </p:attrNameLst>
                                      </p:cBhvr>
                                    </p:anim>
                                  </p:childTnLst>
                                  <p:subTnLst>
                                    <p:animClr clrSpc="rgb" dir="cw">
                                      <p:cBhvr override="childStyle">
                                        <p:cTn dur="1" fill="hold" display="0" masterRel="nextClick" afterEffect="1"/>
                                        <p:tgtEl>
                                          <p:spTgt spid="71683">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1683">
                                            <p:txEl>
                                              <p:pRg st="1" end="1"/>
                                            </p:txEl>
                                          </p:spTgt>
                                        </p:tgtEl>
                                        <p:attrNameLst>
                                          <p:attrName>style.visibility</p:attrName>
                                        </p:attrNameLst>
                                      </p:cBhvr>
                                      <p:to>
                                        <p:strVal val="visible"/>
                                      </p:to>
                                    </p:set>
                                    <p:anim to="" calcmode="lin" valueType="num">
                                      <p:cBhvr>
                                        <p:cTn id="12" dur="1" fill="hold"/>
                                        <p:tgtEl>
                                          <p:spTgt spid="71683">
                                            <p:txEl>
                                              <p:pRg st="1" end="1"/>
                                            </p:txEl>
                                          </p:spTgt>
                                        </p:tgtEl>
                                        <p:attrNameLst>
                                          <p:attrName/>
                                        </p:attrNameLst>
                                      </p:cBhvr>
                                    </p:anim>
                                  </p:childTnLst>
                                  <p:subTnLst>
                                    <p:animClr clrSpc="rgb" dir="cw">
                                      <p:cBhvr override="childStyle">
                                        <p:cTn dur="1" fill="hold" display="0" masterRel="nextClick" afterEffect="1"/>
                                        <p:tgtEl>
                                          <p:spTgt spid="71683">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71683">
                                            <p:txEl>
                                              <p:pRg st="2" end="2"/>
                                            </p:txEl>
                                          </p:spTgt>
                                        </p:tgtEl>
                                        <p:attrNameLst>
                                          <p:attrName>style.visibility</p:attrName>
                                        </p:attrNameLst>
                                      </p:cBhvr>
                                      <p:to>
                                        <p:strVal val="visible"/>
                                      </p:to>
                                    </p:set>
                                    <p:anim to="" calcmode="lin" valueType="num">
                                      <p:cBhvr>
                                        <p:cTn id="17" dur="1" fill="hold"/>
                                        <p:tgtEl>
                                          <p:spTgt spid="71683">
                                            <p:txEl>
                                              <p:pRg st="2" end="2"/>
                                            </p:txEl>
                                          </p:spTgt>
                                        </p:tgtEl>
                                        <p:attrNameLst>
                                          <p:attrName/>
                                        </p:attrNameLst>
                                      </p:cBhvr>
                                    </p:anim>
                                  </p:childTnLst>
                                  <p:subTnLst>
                                    <p:animClr clrSpc="rgb" dir="cw">
                                      <p:cBhvr override="childStyle">
                                        <p:cTn dur="1" fill="hold" display="0" masterRel="nextClick" afterEffect="1"/>
                                        <p:tgtEl>
                                          <p:spTgt spid="7168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71683">
                                            <p:txEl>
                                              <p:pRg st="3" end="3"/>
                                            </p:txEl>
                                          </p:spTgt>
                                        </p:tgtEl>
                                        <p:attrNameLst>
                                          <p:attrName>style.visibility</p:attrName>
                                        </p:attrNameLst>
                                      </p:cBhvr>
                                      <p:to>
                                        <p:strVal val="visible"/>
                                      </p:to>
                                    </p:set>
                                    <p:anim to="" calcmode="lin" valueType="num">
                                      <p:cBhvr>
                                        <p:cTn id="22" dur="1" fill="hold"/>
                                        <p:tgtEl>
                                          <p:spTgt spid="71683">
                                            <p:txEl>
                                              <p:pRg st="3" end="3"/>
                                            </p:txEl>
                                          </p:spTgt>
                                        </p:tgtEl>
                                        <p:attrNameLst>
                                          <p:attrName/>
                                        </p:attrNameLst>
                                      </p:cBhvr>
                                    </p:anim>
                                  </p:childTnLst>
                                  <p:subTnLst>
                                    <p:animClr clrSpc="rgb" dir="cw">
                                      <p:cBhvr override="childStyle">
                                        <p:cTn dur="1" fill="hold" display="0" masterRel="nextClick" afterEffect="1"/>
                                        <p:tgtEl>
                                          <p:spTgt spid="71683">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Types Of Loads</a:t>
            </a:r>
          </a:p>
        </p:txBody>
      </p:sp>
      <p:sp>
        <p:nvSpPr>
          <p:cNvPr id="72707" name="Rectangle 3"/>
          <p:cNvSpPr>
            <a:spLocks noGrp="1" noChangeArrowheads="1"/>
          </p:cNvSpPr>
          <p:nvPr>
            <p:ph type="body" sz="half" idx="1"/>
          </p:nvPr>
        </p:nvSpPr>
        <p:spPr>
          <a:xfrm>
            <a:off x="1173163" y="1981200"/>
            <a:ext cx="3810000" cy="4419600"/>
          </a:xfrm>
        </p:spPr>
        <p:txBody>
          <a:bodyPr/>
          <a:lstStyle/>
          <a:p>
            <a:r>
              <a:rPr lang="en-US" smtClean="0"/>
              <a:t>Struck load:</a:t>
            </a:r>
          </a:p>
          <a:p>
            <a:pPr lvl="1"/>
            <a:r>
              <a:rPr lang="en-US" smtClean="0"/>
              <a:t>Loaded with soil until the material is approximately even with the top of the side boards.</a:t>
            </a:r>
          </a:p>
          <a:p>
            <a:pPr lvl="1"/>
            <a:r>
              <a:rPr lang="en-US" smtClean="0"/>
              <a:t>The capacity of the 621B Scraper, when struck loaded, is </a:t>
            </a:r>
            <a:r>
              <a:rPr lang="en-US" i="1" smtClean="0">
                <a:solidFill>
                  <a:srgbClr val="FF3300"/>
                </a:solidFill>
              </a:rPr>
              <a:t>14 loose cubic yards.</a:t>
            </a:r>
          </a:p>
        </p:txBody>
      </p:sp>
      <p:sp>
        <p:nvSpPr>
          <p:cNvPr id="72708" name="Rectangle 4"/>
          <p:cNvSpPr>
            <a:spLocks noGrp="1" noChangeArrowheads="1"/>
          </p:cNvSpPr>
          <p:nvPr>
            <p:ph type="body" sz="half" idx="2"/>
          </p:nvPr>
        </p:nvSpPr>
        <p:spPr>
          <a:xfrm>
            <a:off x="5135563" y="1981200"/>
            <a:ext cx="3810000" cy="4572000"/>
          </a:xfrm>
        </p:spPr>
        <p:txBody>
          <a:bodyPr/>
          <a:lstStyle/>
          <a:p>
            <a:r>
              <a:rPr lang="en-US" smtClean="0"/>
              <a:t>Heap load:</a:t>
            </a:r>
          </a:p>
          <a:p>
            <a:pPr lvl="1"/>
            <a:r>
              <a:rPr lang="en-US" smtClean="0"/>
              <a:t>Loaded with soil when the material is overflowing the side boards.</a:t>
            </a:r>
          </a:p>
          <a:p>
            <a:pPr lvl="1"/>
            <a:r>
              <a:rPr lang="en-US" smtClean="0"/>
              <a:t>The capacity of the 621B Scraper, when heap loaded, is </a:t>
            </a:r>
            <a:r>
              <a:rPr lang="en-US" i="1" smtClean="0">
                <a:solidFill>
                  <a:srgbClr val="FF3300"/>
                </a:solidFill>
              </a:rPr>
              <a:t>18 Loose Cubic Yards.</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500" fill="hold"/>
                                        <p:tgtEl>
                                          <p:spTgt spid="7270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270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p:cTn id="13" dur="500" fill="hold"/>
                                        <p:tgtEl>
                                          <p:spTgt spid="7270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270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p:cTn id="19" dur="500" fill="hold"/>
                                        <p:tgtEl>
                                          <p:spTgt spid="7270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7270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72708">
                                            <p:txEl>
                                              <p:pRg st="0" end="0"/>
                                            </p:txEl>
                                          </p:spTgt>
                                        </p:tgtEl>
                                        <p:attrNameLst>
                                          <p:attrName>style.visibility</p:attrName>
                                        </p:attrNameLst>
                                      </p:cBhvr>
                                      <p:to>
                                        <p:strVal val="visible"/>
                                      </p:to>
                                    </p:set>
                                    <p:anim calcmode="lin" valueType="num">
                                      <p:cBhvr>
                                        <p:cTn id="25" dur="500" fill="hold"/>
                                        <p:tgtEl>
                                          <p:spTgt spid="72708">
                                            <p:txEl>
                                              <p:pRg st="0" end="0"/>
                                            </p:txEl>
                                          </p:spTgt>
                                        </p:tgtEl>
                                        <p:attrNameLst>
                                          <p:attrName>ppt_w</p:attrName>
                                        </p:attrNameLst>
                                      </p:cBhvr>
                                      <p:tavLst>
                                        <p:tav tm="0">
                                          <p:val>
                                            <p:strVal val="4/3*#ppt_w"/>
                                          </p:val>
                                        </p:tav>
                                        <p:tav tm="100000">
                                          <p:val>
                                            <p:strVal val="#ppt_w"/>
                                          </p:val>
                                        </p:tav>
                                      </p:tavLst>
                                    </p:anim>
                                    <p:anim calcmode="lin" valueType="num">
                                      <p:cBhvr>
                                        <p:cTn id="26" dur="500" fill="hold"/>
                                        <p:tgtEl>
                                          <p:spTgt spid="72708">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8">
                                            <p:txEl>
                                              <p:pRg st="0" end="0"/>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72708">
                                            <p:txEl>
                                              <p:pRg st="1" end="1"/>
                                            </p:txEl>
                                          </p:spTgt>
                                        </p:tgtEl>
                                        <p:attrNameLst>
                                          <p:attrName>style.visibility</p:attrName>
                                        </p:attrNameLst>
                                      </p:cBhvr>
                                      <p:to>
                                        <p:strVal val="visible"/>
                                      </p:to>
                                    </p:set>
                                    <p:anim calcmode="lin" valueType="num">
                                      <p:cBhvr>
                                        <p:cTn id="31" dur="500" fill="hold"/>
                                        <p:tgtEl>
                                          <p:spTgt spid="72708">
                                            <p:txEl>
                                              <p:pRg st="1" end="1"/>
                                            </p:txEl>
                                          </p:spTgt>
                                        </p:tgtEl>
                                        <p:attrNameLst>
                                          <p:attrName>ppt_w</p:attrName>
                                        </p:attrNameLst>
                                      </p:cBhvr>
                                      <p:tavLst>
                                        <p:tav tm="0">
                                          <p:val>
                                            <p:strVal val="4/3*#ppt_w"/>
                                          </p:val>
                                        </p:tav>
                                        <p:tav tm="100000">
                                          <p:val>
                                            <p:strVal val="#ppt_w"/>
                                          </p:val>
                                        </p:tav>
                                      </p:tavLst>
                                    </p:anim>
                                    <p:anim calcmode="lin" valueType="num">
                                      <p:cBhvr>
                                        <p:cTn id="32" dur="500" fill="hold"/>
                                        <p:tgtEl>
                                          <p:spTgt spid="72708">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8">
                                            <p:txEl>
                                              <p:pRg st="1" end="1"/>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72708">
                                            <p:txEl>
                                              <p:pRg st="2" end="2"/>
                                            </p:txEl>
                                          </p:spTgt>
                                        </p:tgtEl>
                                        <p:attrNameLst>
                                          <p:attrName>style.visibility</p:attrName>
                                        </p:attrNameLst>
                                      </p:cBhvr>
                                      <p:to>
                                        <p:strVal val="visible"/>
                                      </p:to>
                                    </p:set>
                                    <p:anim calcmode="lin" valueType="num">
                                      <p:cBhvr>
                                        <p:cTn id="37" dur="500" fill="hold"/>
                                        <p:tgtEl>
                                          <p:spTgt spid="72708">
                                            <p:txEl>
                                              <p:pRg st="2" end="2"/>
                                            </p:txEl>
                                          </p:spTgt>
                                        </p:tgtEl>
                                        <p:attrNameLst>
                                          <p:attrName>ppt_w</p:attrName>
                                        </p:attrNameLst>
                                      </p:cBhvr>
                                      <p:tavLst>
                                        <p:tav tm="0">
                                          <p:val>
                                            <p:strVal val="4/3*#ppt_w"/>
                                          </p:val>
                                        </p:tav>
                                        <p:tav tm="100000">
                                          <p:val>
                                            <p:strVal val="#ppt_w"/>
                                          </p:val>
                                        </p:tav>
                                      </p:tavLst>
                                    </p:anim>
                                    <p:anim calcmode="lin" valueType="num">
                                      <p:cBhvr>
                                        <p:cTn id="38" dur="500" fill="hold"/>
                                        <p:tgtEl>
                                          <p:spTgt spid="72708">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2708">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P spid="72708"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r>
              <a:rPr lang="en-US" smtClean="0"/>
              <a:t>Actual Load Size (ALS)</a:t>
            </a:r>
          </a:p>
        </p:txBody>
      </p:sp>
      <p:sp>
        <p:nvSpPr>
          <p:cNvPr id="73733" name="Rectangle 5"/>
          <p:cNvSpPr>
            <a:spLocks noGrp="1" noChangeArrowheads="1"/>
          </p:cNvSpPr>
          <p:nvPr>
            <p:ph type="body" idx="1"/>
          </p:nvPr>
        </p:nvSpPr>
        <p:spPr/>
        <p:txBody>
          <a:bodyPr/>
          <a:lstStyle/>
          <a:p>
            <a:r>
              <a:rPr lang="en-US" smtClean="0"/>
              <a:t>Actual load size (ALS) will vary considerably, being somewhere between struck &amp; heap due to variables such as:</a:t>
            </a:r>
          </a:p>
          <a:p>
            <a:pPr lvl="1"/>
            <a:r>
              <a:rPr lang="en-US" smtClean="0"/>
              <a:t>Soil weight</a:t>
            </a:r>
          </a:p>
          <a:p>
            <a:pPr lvl="1"/>
            <a:r>
              <a:rPr lang="en-US" smtClean="0"/>
              <a:t>Moisture Content</a:t>
            </a:r>
          </a:p>
          <a:p>
            <a:pPr lvl="1"/>
            <a:r>
              <a:rPr lang="en-US" smtClean="0"/>
              <a:t>Manner in which scraper is being loaded.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 calcmode="lin" valueType="num">
                                      <p:cBhvr>
                                        <p:cTn id="7" dur="500" fill="hold"/>
                                        <p:tgtEl>
                                          <p:spTgt spid="7373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373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373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3733">
                                            <p:txEl>
                                              <p:pRg st="1" end="1"/>
                                            </p:txEl>
                                          </p:spTgt>
                                        </p:tgtEl>
                                        <p:attrNameLst>
                                          <p:attrName>style.visibility</p:attrName>
                                        </p:attrNameLst>
                                      </p:cBhvr>
                                      <p:to>
                                        <p:strVal val="visible"/>
                                      </p:to>
                                    </p:set>
                                    <p:anim calcmode="lin" valueType="num">
                                      <p:cBhvr>
                                        <p:cTn id="13" dur="500" fill="hold"/>
                                        <p:tgtEl>
                                          <p:spTgt spid="7373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373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373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73733">
                                            <p:txEl>
                                              <p:pRg st="2" end="2"/>
                                            </p:txEl>
                                          </p:spTgt>
                                        </p:tgtEl>
                                        <p:attrNameLst>
                                          <p:attrName>style.visibility</p:attrName>
                                        </p:attrNameLst>
                                      </p:cBhvr>
                                      <p:to>
                                        <p:strVal val="visible"/>
                                      </p:to>
                                    </p:set>
                                    <p:anim calcmode="lin" valueType="num">
                                      <p:cBhvr>
                                        <p:cTn id="19" dur="500" fill="hold"/>
                                        <p:tgtEl>
                                          <p:spTgt spid="7373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7373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3733">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73733">
                                            <p:txEl>
                                              <p:pRg st="3" end="3"/>
                                            </p:txEl>
                                          </p:spTgt>
                                        </p:tgtEl>
                                        <p:attrNameLst>
                                          <p:attrName>style.visibility</p:attrName>
                                        </p:attrNameLst>
                                      </p:cBhvr>
                                      <p:to>
                                        <p:strVal val="visible"/>
                                      </p:to>
                                    </p:set>
                                    <p:anim calcmode="lin" valueType="num">
                                      <p:cBhvr>
                                        <p:cTn id="25" dur="500" fill="hold"/>
                                        <p:tgtEl>
                                          <p:spTgt spid="7373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7373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3733">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smtClean="0"/>
              <a:t>Scraper Production</a:t>
            </a:r>
          </a:p>
        </p:txBody>
      </p:sp>
      <p:sp>
        <p:nvSpPr>
          <p:cNvPr id="5124" name="Rectangle 3"/>
          <p:cNvSpPr>
            <a:spLocks noGrp="1" noChangeArrowheads="1"/>
          </p:cNvSpPr>
          <p:nvPr>
            <p:ph type="body" sz="half" idx="1"/>
          </p:nvPr>
        </p:nvSpPr>
        <p:spPr>
          <a:xfrm>
            <a:off x="1143000" y="1905000"/>
            <a:ext cx="3810000" cy="4191000"/>
          </a:xfrm>
        </p:spPr>
        <p:txBody>
          <a:bodyPr/>
          <a:lstStyle/>
          <a:p>
            <a:r>
              <a:rPr lang="en-US" sz="2800" dirty="0" smtClean="0"/>
              <a:t>15 Step process</a:t>
            </a:r>
          </a:p>
        </p:txBody>
      </p:sp>
      <p:graphicFrame>
        <p:nvGraphicFramePr>
          <p:cNvPr id="5122" name="Object 4"/>
          <p:cNvGraphicFramePr>
            <a:graphicFrameLocks noGrp="1" noChangeAspect="1"/>
          </p:cNvGraphicFramePr>
          <p:nvPr>
            <p:ph type="clipArt" sz="half" idx="2"/>
          </p:nvPr>
        </p:nvGraphicFramePr>
        <p:xfrm>
          <a:off x="5135563" y="2249488"/>
          <a:ext cx="3810000" cy="3578225"/>
        </p:xfrm>
        <a:graphic>
          <a:graphicData uri="http://schemas.openxmlformats.org/presentationml/2006/ole">
            <mc:AlternateContent xmlns:mc="http://schemas.openxmlformats.org/markup-compatibility/2006">
              <mc:Choice xmlns:v="urn:schemas-microsoft-com:vml" Requires="v">
                <p:oleObj spid="_x0000_s5123" name="Clip" r:id="rId3" imgW="3763440" imgH="3535200" progId="">
                  <p:embed/>
                </p:oleObj>
              </mc:Choice>
              <mc:Fallback>
                <p:oleObj name="Clip" r:id="rId3" imgW="3763440" imgH="35352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249488"/>
                        <a:ext cx="3810000" cy="357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Soil Weight</a:t>
            </a:r>
          </a:p>
        </p:txBody>
      </p:sp>
      <p:sp>
        <p:nvSpPr>
          <p:cNvPr id="54275" name="Rectangle 3"/>
          <p:cNvSpPr>
            <a:spLocks noGrp="1" noChangeArrowheads="1"/>
          </p:cNvSpPr>
          <p:nvPr>
            <p:ph type="body" sz="half" idx="1"/>
          </p:nvPr>
        </p:nvSpPr>
        <p:spPr/>
        <p:txBody>
          <a:bodyPr/>
          <a:lstStyle/>
          <a:p>
            <a:r>
              <a:rPr lang="en-US" sz="2800" smtClean="0"/>
              <a:t>Soil weight is used in all production. </a:t>
            </a:r>
          </a:p>
          <a:p>
            <a:r>
              <a:rPr lang="en-US" sz="2800" smtClean="0"/>
              <a:t>To determine the actual soil weight </a:t>
            </a:r>
            <a:r>
              <a:rPr lang="en-US" sz="2800" smtClean="0">
                <a:solidFill>
                  <a:srgbClr val="FF3300"/>
                </a:solidFill>
              </a:rPr>
              <a:t>(ASW)</a:t>
            </a:r>
            <a:r>
              <a:rPr lang="en-US" sz="2800" smtClean="0"/>
              <a:t> </a:t>
            </a:r>
            <a:r>
              <a:rPr lang="en-US" sz="2800" smtClean="0">
                <a:solidFill>
                  <a:srgbClr val="FF3300"/>
                </a:solidFill>
              </a:rPr>
              <a:t>per cubic yard</a:t>
            </a:r>
            <a:r>
              <a:rPr lang="en-US" sz="2800" smtClean="0"/>
              <a:t>, start by taking the soil weight from table #2-2.</a:t>
            </a:r>
          </a:p>
        </p:txBody>
      </p:sp>
      <p:pic>
        <p:nvPicPr>
          <p:cNvPr id="62468" name="Picture 6" descr="PTRUP"/>
          <p:cNvPicPr>
            <a:picLocks noGrp="1" noChangeAspect="1" noChangeArrowheads="1"/>
          </p:cNvPicPr>
          <p:nvPr>
            <p:ph type="clipArt" sz="half" idx="2"/>
          </p:nvPr>
        </p:nvPicPr>
        <p:blipFill>
          <a:blip r:embed="rId2" cstate="print"/>
          <a:srcRect/>
          <a:stretch>
            <a:fillRect/>
          </a:stretch>
        </p:blipFill>
        <p:spPr>
          <a:xfrm>
            <a:off x="5946775" y="1981200"/>
            <a:ext cx="2187575"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anim to="" calcmode="lin" valueType="num">
                                      <p:cBhvr>
                                        <p:cTn id="7" dur="1" fill="hold"/>
                                        <p:tgtEl>
                                          <p:spTgt spid="54275">
                                            <p:txEl>
                                              <p:pRg st="0" end="0"/>
                                            </p:txEl>
                                          </p:spTgt>
                                        </p:tgtEl>
                                        <p:attrNameLst>
                                          <p:attrName/>
                                        </p:attrNameLst>
                                      </p:cBhvr>
                                    </p:anim>
                                  </p:childTnLst>
                                  <p:subTnLst>
                                    <p:animClr clrSpc="rgb" dir="cw">
                                      <p:cBhvr override="childStyle">
                                        <p:cTn dur="1" fill="hold" display="0" masterRel="nextClick" afterEffect="1"/>
                                        <p:tgtEl>
                                          <p:spTgt spid="5427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4275">
                                            <p:txEl>
                                              <p:pRg st="1" end="1"/>
                                            </p:txEl>
                                          </p:spTgt>
                                        </p:tgtEl>
                                        <p:attrNameLst>
                                          <p:attrName>style.visibility</p:attrName>
                                        </p:attrNameLst>
                                      </p:cBhvr>
                                      <p:to>
                                        <p:strVal val="visible"/>
                                      </p:to>
                                    </p:set>
                                    <p:anim to="" calcmode="lin" valueType="num">
                                      <p:cBhvr>
                                        <p:cTn id="12" dur="1" fill="hold"/>
                                        <p:tgtEl>
                                          <p:spTgt spid="54275">
                                            <p:txEl>
                                              <p:pRg st="1" end="1"/>
                                            </p:txEl>
                                          </p:spTgt>
                                        </p:tgtEl>
                                        <p:attrNameLst>
                                          <p:attrName/>
                                        </p:attrNameLst>
                                      </p:cBhvr>
                                    </p:anim>
                                  </p:childTnLst>
                                  <p:subTnLst>
                                    <p:animClr clrSpc="rgb" dir="cw">
                                      <p:cBhvr override="childStyle">
                                        <p:cTn dur="1" fill="hold" display="0" masterRel="nextClick" afterEffect="1"/>
                                        <p:tgtEl>
                                          <p:spTgt spid="54275">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600" smtClean="0"/>
              <a:t>Table #2-2 Approximate Weight of Soil</a:t>
            </a:r>
            <a:endParaRPr lang="en-US" smtClean="0"/>
          </a:p>
        </p:txBody>
      </p:sp>
      <p:sp>
        <p:nvSpPr>
          <p:cNvPr id="63491" name="Rectangle 3"/>
          <p:cNvSpPr>
            <a:spLocks noGrp="1" noChangeArrowheads="1"/>
          </p:cNvSpPr>
          <p:nvPr>
            <p:ph type="body" idx="1"/>
          </p:nvPr>
        </p:nvSpPr>
        <p:spPr>
          <a:xfrm>
            <a:off x="762000" y="1524000"/>
            <a:ext cx="8229600" cy="5334000"/>
          </a:xfrm>
        </p:spPr>
        <p:txBody>
          <a:bodyPr/>
          <a:lstStyle/>
          <a:p>
            <a:pPr>
              <a:buFont typeface="Monotype Sorts" pitchFamily="2" charset="2"/>
              <a:buNone/>
            </a:pPr>
            <a:r>
              <a:rPr lang="en-US" smtClean="0">
                <a:solidFill>
                  <a:srgbClr val="FF3300"/>
                </a:solidFill>
              </a:rPr>
              <a:t>                     PER CUBIC YARD</a:t>
            </a:r>
          </a:p>
          <a:p>
            <a:pPr>
              <a:buFont typeface="Monotype Sorts" pitchFamily="2" charset="2"/>
              <a:buChar char=" "/>
            </a:pPr>
            <a:r>
              <a:rPr lang="en-US" sz="1800" i="1" smtClean="0"/>
              <a:t>Type Of Soil</a:t>
            </a:r>
            <a:r>
              <a:rPr lang="en-US" sz="2000" i="1" smtClean="0"/>
              <a:t>           </a:t>
            </a:r>
            <a:r>
              <a:rPr lang="en-US" sz="1600" b="1" i="1" smtClean="0"/>
              <a:t>Pounds Per (CY)</a:t>
            </a:r>
            <a:r>
              <a:rPr lang="en-US" sz="2000" smtClean="0"/>
              <a:t>     </a:t>
            </a:r>
            <a:r>
              <a:rPr lang="en-US" sz="1800" i="1" smtClean="0"/>
              <a:t>Type Of Soil             </a:t>
            </a:r>
            <a:r>
              <a:rPr lang="en-US" sz="1700" i="1" smtClean="0"/>
              <a:t>Pounds Per (CY)</a:t>
            </a:r>
            <a:endParaRPr lang="en-US" sz="2000" smtClean="0"/>
          </a:p>
          <a:p>
            <a:pPr>
              <a:buFont typeface="Monotype Sorts" pitchFamily="2" charset="2"/>
              <a:buChar char=" "/>
            </a:pPr>
            <a:r>
              <a:rPr lang="en-US" sz="2000" smtClean="0"/>
              <a:t>  Cinders	        1,200 lbs.             Limestone               2,500 lbs.</a:t>
            </a:r>
          </a:p>
          <a:p>
            <a:pPr>
              <a:buFont typeface="Monotype Sorts" pitchFamily="2" charset="2"/>
              <a:buChar char=" "/>
            </a:pPr>
            <a:r>
              <a:rPr lang="en-US" sz="2000" smtClean="0"/>
              <a:t>  Clay, Dry             2,000 lbs.            Sandstone               2,200 lbs.</a:t>
            </a:r>
          </a:p>
          <a:p>
            <a:pPr>
              <a:buFont typeface="Monotype Sorts" pitchFamily="2" charset="2"/>
              <a:buChar char=" "/>
            </a:pPr>
            <a:r>
              <a:rPr lang="en-US" sz="2000" smtClean="0"/>
              <a:t>  Clay, Wet            3,000 lbs.            Sand, Dry                2,900 lbs.</a:t>
            </a:r>
          </a:p>
          <a:p>
            <a:pPr>
              <a:buFont typeface="Monotype Sorts" pitchFamily="2" charset="2"/>
              <a:buChar char=" "/>
            </a:pPr>
            <a:r>
              <a:rPr lang="en-US" sz="2000" smtClean="0"/>
              <a:t>  Clay, Gravel        2,700 lbs.            Sand, Wet               3,100 lbs.</a:t>
            </a:r>
          </a:p>
          <a:p>
            <a:pPr>
              <a:buFont typeface="Monotype Sorts" pitchFamily="2" charset="2"/>
              <a:buChar char=" "/>
            </a:pPr>
            <a:r>
              <a:rPr lang="en-US" sz="2000" smtClean="0"/>
              <a:t>  Gravel, Dry          3,000 lbs.           </a:t>
            </a:r>
            <a:r>
              <a:rPr lang="en-US" sz="1800" smtClean="0"/>
              <a:t>Shale &amp; Soft Rock       </a:t>
            </a:r>
            <a:r>
              <a:rPr lang="en-US" sz="2000" smtClean="0"/>
              <a:t>2,700 lbs.</a:t>
            </a:r>
          </a:p>
          <a:p>
            <a:pPr>
              <a:buFont typeface="Monotype Sorts" pitchFamily="2" charset="2"/>
              <a:buChar char=" "/>
            </a:pPr>
            <a:r>
              <a:rPr lang="en-US" sz="2000" smtClean="0"/>
              <a:t>  Gravel, Wet         3,100 lbs.            Slag, Bank               1,940 lbs.</a:t>
            </a:r>
          </a:p>
          <a:p>
            <a:pPr>
              <a:buFont typeface="Monotype Sorts" pitchFamily="2" charset="2"/>
              <a:buChar char=" "/>
            </a:pPr>
            <a:r>
              <a:rPr lang="en-US" sz="2000" smtClean="0"/>
              <a:t>  </a:t>
            </a:r>
            <a:r>
              <a:rPr lang="en-US" sz="1800" smtClean="0"/>
              <a:t>Earth Loam, Dry     </a:t>
            </a:r>
            <a:r>
              <a:rPr lang="en-US" sz="2000" smtClean="0"/>
              <a:t>2,200 lbs.            Slate                        2,500 lbs.</a:t>
            </a:r>
          </a:p>
          <a:p>
            <a:pPr>
              <a:buFont typeface="Monotype Sorts" pitchFamily="2" charset="2"/>
              <a:buChar char=" "/>
            </a:pPr>
            <a:r>
              <a:rPr lang="en-US" sz="2000" smtClean="0"/>
              <a:t>  </a:t>
            </a:r>
            <a:r>
              <a:rPr lang="en-US" sz="1800" smtClean="0"/>
              <a:t>Earth Loam, Wet</a:t>
            </a:r>
            <a:r>
              <a:rPr lang="en-US" sz="2000" smtClean="0"/>
              <a:t>    3,200 lbs.            Trap Rock               3,500 lbs.</a:t>
            </a:r>
          </a:p>
          <a:p>
            <a:pPr>
              <a:buFont typeface="Monotype Sorts" pitchFamily="2" charset="2"/>
              <a:buChar char=" "/>
            </a:pPr>
            <a:r>
              <a:rPr lang="en-US" sz="2000" smtClean="0"/>
              <a:t>  Hardpan               3,100 lbs.            Coral, Hard             2,440 lbs.</a:t>
            </a:r>
          </a:p>
          <a:p>
            <a:pPr>
              <a:buFont typeface="Monotype Sorts" pitchFamily="2" charset="2"/>
              <a:buChar char=" "/>
            </a:pPr>
            <a:r>
              <a:rPr lang="en-US" sz="2000" smtClean="0"/>
              <a:t>                                                           Coral, Soft              2,030 lbs.  </a:t>
            </a:r>
            <a:endParaRPr lang="en-US" smtClean="0"/>
          </a:p>
        </p:txBody>
      </p:sp>
      <p:sp>
        <p:nvSpPr>
          <p:cNvPr id="63492" name="Rectangle 4"/>
          <p:cNvSpPr>
            <a:spLocks noChangeArrowheads="1"/>
          </p:cNvSpPr>
          <p:nvPr/>
        </p:nvSpPr>
        <p:spPr bwMode="auto">
          <a:xfrm>
            <a:off x="990600" y="2133600"/>
            <a:ext cx="8001000" cy="4038600"/>
          </a:xfrm>
          <a:prstGeom prst="rect">
            <a:avLst/>
          </a:prstGeom>
          <a:noFill/>
          <a:ln w="9525">
            <a:solidFill>
              <a:schemeClr val="tx1"/>
            </a:solidFill>
            <a:miter lim="800000"/>
            <a:headEnd/>
            <a:tailEnd/>
          </a:ln>
        </p:spPr>
        <p:txBody>
          <a:bodyPr wrap="none" anchor="ctr"/>
          <a:lstStyle/>
          <a:p>
            <a:endParaRPr lang="en-US"/>
          </a:p>
        </p:txBody>
      </p:sp>
      <p:sp>
        <p:nvSpPr>
          <p:cNvPr id="63493" name="Line 5"/>
          <p:cNvSpPr>
            <a:spLocks noChangeShapeType="1"/>
          </p:cNvSpPr>
          <p:nvPr/>
        </p:nvSpPr>
        <p:spPr bwMode="auto">
          <a:xfrm>
            <a:off x="990600" y="2438400"/>
            <a:ext cx="8001000" cy="0"/>
          </a:xfrm>
          <a:prstGeom prst="line">
            <a:avLst/>
          </a:prstGeom>
          <a:noFill/>
          <a:ln w="9525">
            <a:solidFill>
              <a:schemeClr val="tx1"/>
            </a:solidFill>
            <a:round/>
            <a:headEnd/>
            <a:tailEnd/>
          </a:ln>
        </p:spPr>
        <p:txBody>
          <a:bodyPr wrap="none" anchor="ctr"/>
          <a:lstStyle/>
          <a:p>
            <a:endParaRPr lang="en-US"/>
          </a:p>
        </p:txBody>
      </p:sp>
      <p:sp>
        <p:nvSpPr>
          <p:cNvPr id="63494" name="Line 6"/>
          <p:cNvSpPr>
            <a:spLocks noChangeShapeType="1"/>
          </p:cNvSpPr>
          <p:nvPr/>
        </p:nvSpPr>
        <p:spPr bwMode="auto">
          <a:xfrm>
            <a:off x="990600" y="2743200"/>
            <a:ext cx="8001000" cy="0"/>
          </a:xfrm>
          <a:prstGeom prst="line">
            <a:avLst/>
          </a:prstGeom>
          <a:noFill/>
          <a:ln w="9525">
            <a:solidFill>
              <a:schemeClr val="tx1"/>
            </a:solidFill>
            <a:round/>
            <a:headEnd/>
            <a:tailEnd/>
          </a:ln>
        </p:spPr>
        <p:txBody>
          <a:bodyPr wrap="none" anchor="ctr"/>
          <a:lstStyle/>
          <a:p>
            <a:endParaRPr lang="en-US"/>
          </a:p>
        </p:txBody>
      </p:sp>
      <p:sp>
        <p:nvSpPr>
          <p:cNvPr id="63495" name="Line 7"/>
          <p:cNvSpPr>
            <a:spLocks noChangeShapeType="1"/>
          </p:cNvSpPr>
          <p:nvPr/>
        </p:nvSpPr>
        <p:spPr bwMode="auto">
          <a:xfrm>
            <a:off x="990600" y="3200400"/>
            <a:ext cx="8001000" cy="0"/>
          </a:xfrm>
          <a:prstGeom prst="line">
            <a:avLst/>
          </a:prstGeom>
          <a:noFill/>
          <a:ln w="9525">
            <a:solidFill>
              <a:schemeClr val="tx1"/>
            </a:solidFill>
            <a:round/>
            <a:headEnd/>
            <a:tailEnd/>
          </a:ln>
        </p:spPr>
        <p:txBody>
          <a:bodyPr wrap="none" anchor="ctr"/>
          <a:lstStyle/>
          <a:p>
            <a:endParaRPr lang="en-US"/>
          </a:p>
        </p:txBody>
      </p:sp>
      <p:sp>
        <p:nvSpPr>
          <p:cNvPr id="63496" name="Line 8"/>
          <p:cNvSpPr>
            <a:spLocks noChangeShapeType="1"/>
          </p:cNvSpPr>
          <p:nvPr/>
        </p:nvSpPr>
        <p:spPr bwMode="auto">
          <a:xfrm>
            <a:off x="990600" y="3581400"/>
            <a:ext cx="8001000" cy="0"/>
          </a:xfrm>
          <a:prstGeom prst="line">
            <a:avLst/>
          </a:prstGeom>
          <a:noFill/>
          <a:ln w="9525">
            <a:solidFill>
              <a:schemeClr val="tx1"/>
            </a:solidFill>
            <a:round/>
            <a:headEnd/>
            <a:tailEnd/>
          </a:ln>
        </p:spPr>
        <p:txBody>
          <a:bodyPr wrap="none" anchor="ctr"/>
          <a:lstStyle/>
          <a:p>
            <a:endParaRPr lang="en-US"/>
          </a:p>
        </p:txBody>
      </p:sp>
      <p:sp>
        <p:nvSpPr>
          <p:cNvPr id="63497" name="Line 9"/>
          <p:cNvSpPr>
            <a:spLocks noChangeShapeType="1"/>
          </p:cNvSpPr>
          <p:nvPr/>
        </p:nvSpPr>
        <p:spPr bwMode="auto">
          <a:xfrm>
            <a:off x="990600" y="3962400"/>
            <a:ext cx="8001000" cy="0"/>
          </a:xfrm>
          <a:prstGeom prst="line">
            <a:avLst/>
          </a:prstGeom>
          <a:noFill/>
          <a:ln w="9525">
            <a:solidFill>
              <a:schemeClr val="tx1"/>
            </a:solidFill>
            <a:round/>
            <a:headEnd/>
            <a:tailEnd/>
          </a:ln>
        </p:spPr>
        <p:txBody>
          <a:bodyPr wrap="none" anchor="ctr"/>
          <a:lstStyle/>
          <a:p>
            <a:endParaRPr lang="en-US"/>
          </a:p>
        </p:txBody>
      </p:sp>
      <p:sp>
        <p:nvSpPr>
          <p:cNvPr id="63498" name="Line 10"/>
          <p:cNvSpPr>
            <a:spLocks noChangeShapeType="1"/>
          </p:cNvSpPr>
          <p:nvPr/>
        </p:nvSpPr>
        <p:spPr bwMode="auto">
          <a:xfrm>
            <a:off x="990600" y="4267200"/>
            <a:ext cx="8001000" cy="0"/>
          </a:xfrm>
          <a:prstGeom prst="line">
            <a:avLst/>
          </a:prstGeom>
          <a:noFill/>
          <a:ln w="9525">
            <a:solidFill>
              <a:schemeClr val="tx1"/>
            </a:solidFill>
            <a:round/>
            <a:headEnd/>
            <a:tailEnd/>
          </a:ln>
        </p:spPr>
        <p:txBody>
          <a:bodyPr wrap="none" anchor="ctr"/>
          <a:lstStyle/>
          <a:p>
            <a:endParaRPr lang="en-US"/>
          </a:p>
        </p:txBody>
      </p:sp>
      <p:sp>
        <p:nvSpPr>
          <p:cNvPr id="63499" name="Line 11"/>
          <p:cNvSpPr>
            <a:spLocks noChangeShapeType="1"/>
          </p:cNvSpPr>
          <p:nvPr/>
        </p:nvSpPr>
        <p:spPr bwMode="auto">
          <a:xfrm>
            <a:off x="990600" y="4648200"/>
            <a:ext cx="8001000" cy="0"/>
          </a:xfrm>
          <a:prstGeom prst="line">
            <a:avLst/>
          </a:prstGeom>
          <a:noFill/>
          <a:ln w="9525">
            <a:solidFill>
              <a:schemeClr val="tx1"/>
            </a:solidFill>
            <a:round/>
            <a:headEnd/>
            <a:tailEnd/>
          </a:ln>
        </p:spPr>
        <p:txBody>
          <a:bodyPr wrap="none" anchor="ctr"/>
          <a:lstStyle/>
          <a:p>
            <a:endParaRPr lang="en-US"/>
          </a:p>
        </p:txBody>
      </p:sp>
      <p:sp>
        <p:nvSpPr>
          <p:cNvPr id="63500" name="Line 12"/>
          <p:cNvSpPr>
            <a:spLocks noChangeShapeType="1"/>
          </p:cNvSpPr>
          <p:nvPr/>
        </p:nvSpPr>
        <p:spPr bwMode="auto">
          <a:xfrm>
            <a:off x="990600" y="5029200"/>
            <a:ext cx="8001000" cy="0"/>
          </a:xfrm>
          <a:prstGeom prst="line">
            <a:avLst/>
          </a:prstGeom>
          <a:noFill/>
          <a:ln w="9525">
            <a:solidFill>
              <a:schemeClr val="tx1"/>
            </a:solidFill>
            <a:round/>
            <a:headEnd/>
            <a:tailEnd/>
          </a:ln>
        </p:spPr>
        <p:txBody>
          <a:bodyPr wrap="none" anchor="ctr"/>
          <a:lstStyle/>
          <a:p>
            <a:endParaRPr lang="en-US"/>
          </a:p>
        </p:txBody>
      </p:sp>
      <p:sp>
        <p:nvSpPr>
          <p:cNvPr id="63501" name="Line 13"/>
          <p:cNvSpPr>
            <a:spLocks noChangeShapeType="1"/>
          </p:cNvSpPr>
          <p:nvPr/>
        </p:nvSpPr>
        <p:spPr bwMode="auto">
          <a:xfrm>
            <a:off x="990600" y="5334000"/>
            <a:ext cx="8001000" cy="0"/>
          </a:xfrm>
          <a:prstGeom prst="line">
            <a:avLst/>
          </a:prstGeom>
          <a:noFill/>
          <a:ln w="9525">
            <a:solidFill>
              <a:schemeClr val="tx1"/>
            </a:solidFill>
            <a:round/>
            <a:headEnd/>
            <a:tailEnd/>
          </a:ln>
        </p:spPr>
        <p:txBody>
          <a:bodyPr wrap="none" anchor="ctr"/>
          <a:lstStyle/>
          <a:p>
            <a:endParaRPr lang="en-US"/>
          </a:p>
        </p:txBody>
      </p:sp>
      <p:sp>
        <p:nvSpPr>
          <p:cNvPr id="63502" name="Line 14"/>
          <p:cNvSpPr>
            <a:spLocks noChangeShapeType="1"/>
          </p:cNvSpPr>
          <p:nvPr/>
        </p:nvSpPr>
        <p:spPr bwMode="auto">
          <a:xfrm>
            <a:off x="990600" y="5791200"/>
            <a:ext cx="8001000" cy="0"/>
          </a:xfrm>
          <a:prstGeom prst="line">
            <a:avLst/>
          </a:prstGeom>
          <a:noFill/>
          <a:ln w="9525">
            <a:solidFill>
              <a:schemeClr val="tx1"/>
            </a:solidFill>
            <a:round/>
            <a:headEnd/>
            <a:tailEnd/>
          </a:ln>
        </p:spPr>
        <p:txBody>
          <a:bodyPr wrap="none" anchor="ctr"/>
          <a:lstStyle/>
          <a:p>
            <a:endParaRPr lang="en-US"/>
          </a:p>
        </p:txBody>
      </p:sp>
      <p:sp>
        <p:nvSpPr>
          <p:cNvPr id="63503" name="Line 15"/>
          <p:cNvSpPr>
            <a:spLocks noChangeShapeType="1"/>
          </p:cNvSpPr>
          <p:nvPr/>
        </p:nvSpPr>
        <p:spPr bwMode="auto">
          <a:xfrm>
            <a:off x="3124200" y="2133600"/>
            <a:ext cx="0" cy="4038600"/>
          </a:xfrm>
          <a:prstGeom prst="line">
            <a:avLst/>
          </a:prstGeom>
          <a:noFill/>
          <a:ln w="9525">
            <a:solidFill>
              <a:schemeClr val="tx1"/>
            </a:solidFill>
            <a:round/>
            <a:headEnd/>
            <a:tailEnd/>
          </a:ln>
        </p:spPr>
        <p:txBody>
          <a:bodyPr wrap="none" anchor="ctr"/>
          <a:lstStyle/>
          <a:p>
            <a:endParaRPr lang="en-US"/>
          </a:p>
        </p:txBody>
      </p:sp>
      <p:sp>
        <p:nvSpPr>
          <p:cNvPr id="63504" name="Line 16"/>
          <p:cNvSpPr>
            <a:spLocks noChangeShapeType="1"/>
          </p:cNvSpPr>
          <p:nvPr/>
        </p:nvSpPr>
        <p:spPr bwMode="auto">
          <a:xfrm>
            <a:off x="4953000" y="2133600"/>
            <a:ext cx="0" cy="4038600"/>
          </a:xfrm>
          <a:prstGeom prst="line">
            <a:avLst/>
          </a:prstGeom>
          <a:noFill/>
          <a:ln w="9525">
            <a:solidFill>
              <a:schemeClr val="tx1"/>
            </a:solidFill>
            <a:round/>
            <a:headEnd/>
            <a:tailEnd/>
          </a:ln>
        </p:spPr>
        <p:txBody>
          <a:bodyPr wrap="none" anchor="ctr"/>
          <a:lstStyle/>
          <a:p>
            <a:endParaRPr lang="en-US"/>
          </a:p>
        </p:txBody>
      </p:sp>
      <p:sp>
        <p:nvSpPr>
          <p:cNvPr id="63505" name="Line 17"/>
          <p:cNvSpPr>
            <a:spLocks noChangeShapeType="1"/>
          </p:cNvSpPr>
          <p:nvPr/>
        </p:nvSpPr>
        <p:spPr bwMode="auto">
          <a:xfrm>
            <a:off x="7239000" y="2133600"/>
            <a:ext cx="0" cy="403860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Method and Media</a:t>
            </a:r>
          </a:p>
        </p:txBody>
      </p:sp>
      <p:sp>
        <p:nvSpPr>
          <p:cNvPr id="38915" name="Rectangle 3"/>
          <p:cNvSpPr>
            <a:spLocks noGrp="1" noChangeArrowheads="1"/>
          </p:cNvSpPr>
          <p:nvPr>
            <p:ph type="body" idx="1"/>
          </p:nvPr>
        </p:nvSpPr>
        <p:spPr/>
        <p:txBody>
          <a:bodyPr/>
          <a:lstStyle/>
          <a:p>
            <a:r>
              <a:rPr lang="en-US" dirty="0" smtClean="0"/>
              <a:t>Lecture , demonstration and practical application Methods</a:t>
            </a:r>
          </a:p>
          <a:p>
            <a:endParaRPr lang="en-US" dirty="0" smtClean="0"/>
          </a:p>
          <a:p>
            <a:r>
              <a:rPr lang="en-US" dirty="0" smtClean="0"/>
              <a:t>Computer Generated Slides</a:t>
            </a:r>
          </a:p>
          <a:p>
            <a:endParaRPr lang="en-US" dirty="0" smtClean="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6"/>
          <p:cNvSpPr>
            <a:spLocks noGrp="1" noChangeArrowheads="1"/>
          </p:cNvSpPr>
          <p:nvPr>
            <p:ph type="title"/>
          </p:nvPr>
        </p:nvSpPr>
        <p:spPr/>
        <p:txBody>
          <a:bodyPr/>
          <a:lstStyle/>
          <a:p>
            <a:r>
              <a:rPr lang="en-US" smtClean="0"/>
              <a:t>Moisture Content</a:t>
            </a:r>
          </a:p>
        </p:txBody>
      </p:sp>
      <p:sp>
        <p:nvSpPr>
          <p:cNvPr id="58375" name="Rectangle 7"/>
          <p:cNvSpPr>
            <a:spLocks noGrp="1" noChangeArrowheads="1"/>
          </p:cNvSpPr>
          <p:nvPr>
            <p:ph type="body" sz="half" idx="1"/>
          </p:nvPr>
        </p:nvSpPr>
        <p:spPr>
          <a:xfrm>
            <a:off x="990600" y="1600200"/>
            <a:ext cx="4038600" cy="5257800"/>
          </a:xfrm>
        </p:spPr>
        <p:txBody>
          <a:bodyPr/>
          <a:lstStyle/>
          <a:p>
            <a:r>
              <a:rPr lang="en-US" smtClean="0"/>
              <a:t>Moisture weight in the soil.</a:t>
            </a:r>
          </a:p>
          <a:p>
            <a:pPr lvl="1"/>
            <a:r>
              <a:rPr lang="en-US" smtClean="0"/>
              <a:t>Although table #2-2 shows some soils with moisture, it may be necessary to get an exact moisture content to determine soil weight.</a:t>
            </a:r>
          </a:p>
          <a:p>
            <a:pPr lvl="1"/>
            <a:r>
              <a:rPr lang="en-US" smtClean="0"/>
              <a:t>The moisture will be expressed as a percentage of the dry soil.</a:t>
            </a:r>
          </a:p>
        </p:txBody>
      </p:sp>
      <p:sp>
        <p:nvSpPr>
          <p:cNvPr id="58376" name="Rectangle 8"/>
          <p:cNvSpPr>
            <a:spLocks noGrp="1" noChangeArrowheads="1"/>
          </p:cNvSpPr>
          <p:nvPr>
            <p:ph type="body" sz="half" idx="2"/>
          </p:nvPr>
        </p:nvSpPr>
        <p:spPr>
          <a:xfrm>
            <a:off x="5334000" y="1524000"/>
            <a:ext cx="3810000" cy="4572000"/>
          </a:xfrm>
        </p:spPr>
        <p:txBody>
          <a:bodyPr/>
          <a:lstStyle/>
          <a:p>
            <a:r>
              <a:rPr lang="en-US" smtClean="0"/>
              <a:t>Soil analysis personnel are trained to determine the moisture content, and the weight of this moisture must be calculated and added to the weight of the DRY soil.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8375">
                                            <p:txEl>
                                              <p:pRg st="0" end="0"/>
                                            </p:txEl>
                                          </p:spTgt>
                                        </p:tgtEl>
                                        <p:attrNameLst>
                                          <p:attrName>style.visibility</p:attrName>
                                        </p:attrNameLst>
                                      </p:cBhvr>
                                      <p:to>
                                        <p:strVal val="visible"/>
                                      </p:to>
                                    </p:set>
                                    <p:anim calcmode="lin" valueType="num">
                                      <p:cBhvr>
                                        <p:cTn id="7" dur="500" fill="hold"/>
                                        <p:tgtEl>
                                          <p:spTgt spid="5837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5837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8375">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58375">
                                            <p:txEl>
                                              <p:pRg st="1" end="1"/>
                                            </p:txEl>
                                          </p:spTgt>
                                        </p:tgtEl>
                                        <p:attrNameLst>
                                          <p:attrName>style.visibility</p:attrName>
                                        </p:attrNameLst>
                                      </p:cBhvr>
                                      <p:to>
                                        <p:strVal val="visible"/>
                                      </p:to>
                                    </p:set>
                                    <p:anim calcmode="lin" valueType="num">
                                      <p:cBhvr>
                                        <p:cTn id="13" dur="500" fill="hold"/>
                                        <p:tgtEl>
                                          <p:spTgt spid="5837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5837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8375">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58375">
                                            <p:txEl>
                                              <p:pRg st="2" end="2"/>
                                            </p:txEl>
                                          </p:spTgt>
                                        </p:tgtEl>
                                        <p:attrNameLst>
                                          <p:attrName>style.visibility</p:attrName>
                                        </p:attrNameLst>
                                      </p:cBhvr>
                                      <p:to>
                                        <p:strVal val="visible"/>
                                      </p:to>
                                    </p:set>
                                    <p:anim calcmode="lin" valueType="num">
                                      <p:cBhvr>
                                        <p:cTn id="19" dur="500" fill="hold"/>
                                        <p:tgtEl>
                                          <p:spTgt spid="58375">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58375">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8375">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58376">
                                            <p:txEl>
                                              <p:pRg st="0" end="0"/>
                                            </p:txEl>
                                          </p:spTgt>
                                        </p:tgtEl>
                                        <p:attrNameLst>
                                          <p:attrName>style.visibility</p:attrName>
                                        </p:attrNameLst>
                                      </p:cBhvr>
                                      <p:to>
                                        <p:strVal val="visible"/>
                                      </p:to>
                                    </p:set>
                                    <p:anim calcmode="lin" valueType="num">
                                      <p:cBhvr>
                                        <p:cTn id="25" dur="500" fill="hold"/>
                                        <p:tgtEl>
                                          <p:spTgt spid="58376">
                                            <p:txEl>
                                              <p:pRg st="0" end="0"/>
                                            </p:txEl>
                                          </p:spTgt>
                                        </p:tgtEl>
                                        <p:attrNameLst>
                                          <p:attrName>ppt_w</p:attrName>
                                        </p:attrNameLst>
                                      </p:cBhvr>
                                      <p:tavLst>
                                        <p:tav tm="0">
                                          <p:val>
                                            <p:strVal val="4/3*#ppt_w"/>
                                          </p:val>
                                        </p:tav>
                                        <p:tav tm="100000">
                                          <p:val>
                                            <p:strVal val="#ppt_w"/>
                                          </p:val>
                                        </p:tav>
                                      </p:tavLst>
                                    </p:anim>
                                    <p:anim calcmode="lin" valueType="num">
                                      <p:cBhvr>
                                        <p:cTn id="26" dur="500" fill="hold"/>
                                        <p:tgtEl>
                                          <p:spTgt spid="58376">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58376">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build="p" bldLvl="2" autoUpdateAnimBg="0"/>
      <p:bldP spid="58376"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Actual Soil Weight </a:t>
            </a:r>
            <a:r>
              <a:rPr lang="en-US" smtClean="0">
                <a:solidFill>
                  <a:srgbClr val="FF3300"/>
                </a:solidFill>
              </a:rPr>
              <a:t>(ASW)</a:t>
            </a:r>
            <a:endParaRPr lang="en-US" smtClean="0"/>
          </a:p>
        </p:txBody>
      </p:sp>
      <p:sp>
        <p:nvSpPr>
          <p:cNvPr id="61443" name="Rectangle 3"/>
          <p:cNvSpPr>
            <a:spLocks noGrp="1" noChangeArrowheads="1"/>
          </p:cNvSpPr>
          <p:nvPr>
            <p:ph type="body" sz="half" idx="1"/>
          </p:nvPr>
        </p:nvSpPr>
        <p:spPr>
          <a:xfrm>
            <a:off x="990600" y="1524000"/>
            <a:ext cx="4343400" cy="5334000"/>
          </a:xfrm>
        </p:spPr>
        <p:txBody>
          <a:bodyPr/>
          <a:lstStyle/>
          <a:p>
            <a:r>
              <a:rPr lang="en-US" sz="3200" smtClean="0"/>
              <a:t>Method used to determine ASW.</a:t>
            </a:r>
          </a:p>
          <a:p>
            <a:r>
              <a:rPr lang="en-US" smtClean="0"/>
              <a:t>Example:</a:t>
            </a:r>
            <a:endParaRPr lang="en-US" sz="3200" smtClean="0"/>
          </a:p>
          <a:p>
            <a:r>
              <a:rPr lang="en-US" sz="3000" smtClean="0"/>
              <a:t>Earth Loam with a 7% moisture content.</a:t>
            </a:r>
          </a:p>
          <a:p>
            <a:pPr lvl="1"/>
            <a:r>
              <a:rPr lang="en-US" sz="2600" smtClean="0"/>
              <a:t>Earth loam weighs 2,200 lbs/cubic yard.</a:t>
            </a:r>
          </a:p>
          <a:p>
            <a:pPr lvl="1"/>
            <a:r>
              <a:rPr lang="en-US" sz="2600" smtClean="0"/>
              <a:t>Multiply 2,200 by 1.07 to get the moisture weight of 2354 lbs.</a:t>
            </a:r>
          </a:p>
          <a:p>
            <a:pPr lvl="1">
              <a:buFontTx/>
              <a:buNone/>
            </a:pPr>
            <a:endParaRPr lang="en-US" sz="2600" smtClean="0"/>
          </a:p>
          <a:p>
            <a:pPr lvl="1"/>
            <a:endParaRPr lang="en-US" sz="2600" smtClean="0"/>
          </a:p>
        </p:txBody>
      </p:sp>
      <p:sp>
        <p:nvSpPr>
          <p:cNvPr id="61444" name="Rectangle 4"/>
          <p:cNvSpPr>
            <a:spLocks noGrp="1" noChangeArrowheads="1"/>
          </p:cNvSpPr>
          <p:nvPr>
            <p:ph type="body" sz="half" idx="2"/>
          </p:nvPr>
        </p:nvSpPr>
        <p:spPr>
          <a:xfrm>
            <a:off x="5029200" y="1447800"/>
            <a:ext cx="4114800" cy="4876800"/>
          </a:xfrm>
        </p:spPr>
        <p:txBody>
          <a:bodyPr/>
          <a:lstStyle/>
          <a:p>
            <a:r>
              <a:rPr lang="en-US" smtClean="0"/>
              <a:t>The initial moisture content is 7% of the original weight.</a:t>
            </a:r>
          </a:p>
          <a:p>
            <a:pPr lvl="1"/>
            <a:r>
              <a:rPr lang="en-US" smtClean="0"/>
              <a:t>Therefore, the actual soil weight is 107% of the original weight.</a:t>
            </a:r>
          </a:p>
          <a:p>
            <a:pPr lvl="1"/>
            <a:r>
              <a:rPr lang="en-US" smtClean="0"/>
              <a:t>Convert the percentage to a decimal.</a:t>
            </a:r>
          </a:p>
          <a:p>
            <a:pPr lvl="1"/>
            <a:r>
              <a:rPr lang="en-US" smtClean="0"/>
              <a:t>Multiply the original soil weight by 1.07 and you get </a:t>
            </a:r>
            <a:r>
              <a:rPr lang="en-US" smtClean="0">
                <a:solidFill>
                  <a:srgbClr val="FF3300"/>
                </a:solidFill>
              </a:rPr>
              <a:t>2,354</a:t>
            </a:r>
            <a:r>
              <a:rPr lang="en-US" smtClean="0"/>
              <a:t> lbs. ASW.</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61443">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p:cTn id="13" dur="500" fill="hold"/>
                                        <p:tgtEl>
                                          <p:spTgt spid="6144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61443">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p:cTn id="19" dur="500" fill="hold"/>
                                        <p:tgtEl>
                                          <p:spTgt spid="6144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61443">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p:cTn id="25" dur="500" fill="hold"/>
                                        <p:tgtEl>
                                          <p:spTgt spid="6144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61443">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p:cTn id="31" dur="500" fill="hold"/>
                                        <p:tgtEl>
                                          <p:spTgt spid="61443">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61443">
                                            <p:txEl>
                                              <p:pRg st="4" end="4"/>
                                            </p:txEl>
                                          </p:spTgt>
                                        </p:tgtEl>
                                        <p:attrNameLst>
                                          <p:attrName>ppt_h</p:attrName>
                                        </p:attrNameLst>
                                      </p:cBhvr>
                                      <p:tavLst>
                                        <p:tav tm="0">
                                          <p:val>
                                            <p:strVal val="4/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61444">
                                            <p:txEl>
                                              <p:pRg st="0" end="0"/>
                                            </p:txEl>
                                          </p:spTgt>
                                        </p:tgtEl>
                                        <p:attrNameLst>
                                          <p:attrName>style.visibility</p:attrName>
                                        </p:attrNameLst>
                                      </p:cBhvr>
                                      <p:to>
                                        <p:strVal val="visible"/>
                                      </p:to>
                                    </p:set>
                                    <p:anim calcmode="lin" valueType="num">
                                      <p:cBhvr>
                                        <p:cTn id="37" dur="500" fill="hold"/>
                                        <p:tgtEl>
                                          <p:spTgt spid="61444">
                                            <p:txEl>
                                              <p:pRg st="0" end="0"/>
                                            </p:txEl>
                                          </p:spTgt>
                                        </p:tgtEl>
                                        <p:attrNameLst>
                                          <p:attrName>ppt_w</p:attrName>
                                        </p:attrNameLst>
                                      </p:cBhvr>
                                      <p:tavLst>
                                        <p:tav tm="0">
                                          <p:val>
                                            <p:strVal val="4/3*#ppt_w"/>
                                          </p:val>
                                        </p:tav>
                                        <p:tav tm="100000">
                                          <p:val>
                                            <p:strVal val="#ppt_w"/>
                                          </p:val>
                                        </p:tav>
                                      </p:tavLst>
                                    </p:anim>
                                    <p:anim calcmode="lin" valueType="num">
                                      <p:cBhvr>
                                        <p:cTn id="38" dur="500" fill="hold"/>
                                        <p:tgtEl>
                                          <p:spTgt spid="61444">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61444">
                                            <p:txEl>
                                              <p:pRg st="1" end="1"/>
                                            </p:txEl>
                                          </p:spTgt>
                                        </p:tgtEl>
                                        <p:attrNameLst>
                                          <p:attrName>style.visibility</p:attrName>
                                        </p:attrNameLst>
                                      </p:cBhvr>
                                      <p:to>
                                        <p:strVal val="visible"/>
                                      </p:to>
                                    </p:set>
                                    <p:anim calcmode="lin" valueType="num">
                                      <p:cBhvr>
                                        <p:cTn id="43" dur="500" fill="hold"/>
                                        <p:tgtEl>
                                          <p:spTgt spid="61444">
                                            <p:txEl>
                                              <p:pRg st="1" end="1"/>
                                            </p:txEl>
                                          </p:spTgt>
                                        </p:tgtEl>
                                        <p:attrNameLst>
                                          <p:attrName>ppt_w</p:attrName>
                                        </p:attrNameLst>
                                      </p:cBhvr>
                                      <p:tavLst>
                                        <p:tav tm="0">
                                          <p:val>
                                            <p:strVal val="4/3*#ppt_w"/>
                                          </p:val>
                                        </p:tav>
                                        <p:tav tm="100000">
                                          <p:val>
                                            <p:strVal val="#ppt_w"/>
                                          </p:val>
                                        </p:tav>
                                      </p:tavLst>
                                    </p:anim>
                                    <p:anim calcmode="lin" valueType="num">
                                      <p:cBhvr>
                                        <p:cTn id="44" dur="500" fill="hold"/>
                                        <p:tgtEl>
                                          <p:spTgt spid="61444">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61444">
                                            <p:txEl>
                                              <p:pRg st="2" end="2"/>
                                            </p:txEl>
                                          </p:spTgt>
                                        </p:tgtEl>
                                        <p:attrNameLst>
                                          <p:attrName>style.visibility</p:attrName>
                                        </p:attrNameLst>
                                      </p:cBhvr>
                                      <p:to>
                                        <p:strVal val="visible"/>
                                      </p:to>
                                    </p:set>
                                    <p:anim calcmode="lin" valueType="num">
                                      <p:cBhvr>
                                        <p:cTn id="49" dur="500" fill="hold"/>
                                        <p:tgtEl>
                                          <p:spTgt spid="61444">
                                            <p:txEl>
                                              <p:pRg st="2" end="2"/>
                                            </p:txEl>
                                          </p:spTgt>
                                        </p:tgtEl>
                                        <p:attrNameLst>
                                          <p:attrName>ppt_w</p:attrName>
                                        </p:attrNameLst>
                                      </p:cBhvr>
                                      <p:tavLst>
                                        <p:tav tm="0">
                                          <p:val>
                                            <p:strVal val="4/3*#ppt_w"/>
                                          </p:val>
                                        </p:tav>
                                        <p:tav tm="100000">
                                          <p:val>
                                            <p:strVal val="#ppt_w"/>
                                          </p:val>
                                        </p:tav>
                                      </p:tavLst>
                                    </p:anim>
                                    <p:anim calcmode="lin" valueType="num">
                                      <p:cBhvr>
                                        <p:cTn id="50" dur="500" fill="hold"/>
                                        <p:tgtEl>
                                          <p:spTgt spid="61444">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61444">
                                            <p:txEl>
                                              <p:pRg st="3" end="3"/>
                                            </p:txEl>
                                          </p:spTgt>
                                        </p:tgtEl>
                                        <p:attrNameLst>
                                          <p:attrName>style.visibility</p:attrName>
                                        </p:attrNameLst>
                                      </p:cBhvr>
                                      <p:to>
                                        <p:strVal val="visible"/>
                                      </p:to>
                                    </p:set>
                                    <p:anim calcmode="lin" valueType="num">
                                      <p:cBhvr>
                                        <p:cTn id="55" dur="500" fill="hold"/>
                                        <p:tgtEl>
                                          <p:spTgt spid="61444">
                                            <p:txEl>
                                              <p:pRg st="3" end="3"/>
                                            </p:txEl>
                                          </p:spTgt>
                                        </p:tgtEl>
                                        <p:attrNameLst>
                                          <p:attrName>ppt_w</p:attrName>
                                        </p:attrNameLst>
                                      </p:cBhvr>
                                      <p:tavLst>
                                        <p:tav tm="0">
                                          <p:val>
                                            <p:strVal val="4/3*#ppt_w"/>
                                          </p:val>
                                        </p:tav>
                                        <p:tav tm="100000">
                                          <p:val>
                                            <p:strVal val="#ppt_w"/>
                                          </p:val>
                                        </p:tav>
                                      </p:tavLst>
                                    </p:anim>
                                    <p:anim calcmode="lin" valueType="num">
                                      <p:cBhvr>
                                        <p:cTn id="56" dur="500" fill="hold"/>
                                        <p:tgtEl>
                                          <p:spTgt spid="61444">
                                            <p:txEl>
                                              <p:pRg st="3" end="3"/>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2" autoUpdateAnimBg="0"/>
      <p:bldP spid="61444"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Actual Soil Weight </a:t>
            </a:r>
            <a:r>
              <a:rPr lang="en-US" smtClean="0">
                <a:solidFill>
                  <a:srgbClr val="FF3300"/>
                </a:solidFill>
              </a:rPr>
              <a:t>(ASW)</a:t>
            </a:r>
            <a:endParaRPr lang="en-US" smtClean="0"/>
          </a:p>
        </p:txBody>
      </p:sp>
      <p:sp>
        <p:nvSpPr>
          <p:cNvPr id="62467" name="Rectangle 3"/>
          <p:cNvSpPr>
            <a:spLocks noGrp="1" noChangeArrowheads="1"/>
          </p:cNvSpPr>
          <p:nvPr>
            <p:ph type="body" sz="half" idx="1"/>
          </p:nvPr>
        </p:nvSpPr>
        <p:spPr>
          <a:xfrm>
            <a:off x="838200" y="1447800"/>
            <a:ext cx="4876800" cy="4724400"/>
          </a:xfrm>
        </p:spPr>
        <p:txBody>
          <a:bodyPr/>
          <a:lstStyle/>
          <a:p>
            <a:pPr>
              <a:defRPr/>
            </a:pPr>
            <a:r>
              <a:rPr lang="en-US" sz="2800" smtClean="0"/>
              <a:t>For classroom purposes:</a:t>
            </a:r>
          </a:p>
          <a:p>
            <a:pPr lvl="1">
              <a:defRPr/>
            </a:pPr>
            <a:r>
              <a:rPr lang="en-US" sz="2200" b="1" i="1" smtClean="0"/>
              <a:t>If you are given a wet soil</a:t>
            </a:r>
            <a:r>
              <a:rPr lang="en-US" sz="2200" smtClean="0"/>
              <a:t>, take the weight of the wet soil off table #2-2.</a:t>
            </a:r>
          </a:p>
          <a:p>
            <a:pPr lvl="1">
              <a:defRPr/>
            </a:pPr>
            <a:r>
              <a:rPr lang="en-US" sz="2200" b="1" i="1" smtClean="0"/>
              <a:t>If you are not given either wet or dry condition</a:t>
            </a:r>
            <a:r>
              <a:rPr lang="en-US" sz="2200" smtClean="0"/>
              <a:t>, take the weight of dry soil off table #2-2.</a:t>
            </a:r>
          </a:p>
          <a:p>
            <a:pPr lvl="1">
              <a:defRPr/>
            </a:pPr>
            <a:r>
              <a:rPr lang="en-US" sz="2200" b="1" i="1" smtClean="0"/>
              <a:t>If you are given a wet soil and a moisture content</a:t>
            </a:r>
            <a:r>
              <a:rPr lang="en-US" sz="2200" smtClean="0"/>
              <a:t>, take the weight of dry soil and multiply the moisture content.</a:t>
            </a:r>
          </a:p>
          <a:p>
            <a:pPr>
              <a:defRPr/>
            </a:pPr>
            <a:r>
              <a:rPr lang="en-US" sz="2600" b="1" i="1" smtClean="0">
                <a:effectLst>
                  <a:outerShdw blurRad="38100" dist="38100" dir="2700000" algn="tl">
                    <a:srgbClr val="C0C0C0"/>
                  </a:outerShdw>
                </a:effectLst>
              </a:rPr>
              <a:t>Never round off ASW</a:t>
            </a:r>
          </a:p>
        </p:txBody>
      </p:sp>
      <p:pic>
        <p:nvPicPr>
          <p:cNvPr id="66564" name="Picture 7" descr="TALK3"/>
          <p:cNvPicPr>
            <a:picLocks noGrp="1" noChangeAspect="1" noChangeArrowheads="1"/>
          </p:cNvPicPr>
          <p:nvPr>
            <p:ph type="clipArt" sz="half" idx="2"/>
          </p:nvPr>
        </p:nvPicPr>
        <p:blipFill>
          <a:blip r:embed="rId2" cstate="print"/>
          <a:srcRect/>
          <a:stretch>
            <a:fillRect/>
          </a:stretch>
        </p:blipFill>
        <p:spPr>
          <a:xfrm>
            <a:off x="6013450" y="1905000"/>
            <a:ext cx="1992313"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62467">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246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p:cTn id="13" dur="500" fill="hold"/>
                                        <p:tgtEl>
                                          <p:spTgt spid="6246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62467">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246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p:cTn id="19" dur="500" fill="hold"/>
                                        <p:tgtEl>
                                          <p:spTgt spid="6246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62467">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246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p:cTn id="25" dur="500" fill="hold"/>
                                        <p:tgtEl>
                                          <p:spTgt spid="62467">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62467">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2467">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p:cTn id="31" dur="500" fill="hold"/>
                                        <p:tgtEl>
                                          <p:spTgt spid="62467">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62467">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2467">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Scraper Production Step #1</a:t>
            </a:r>
          </a:p>
        </p:txBody>
      </p:sp>
      <p:sp>
        <p:nvSpPr>
          <p:cNvPr id="358403" name="Rectangle 3"/>
          <p:cNvSpPr>
            <a:spLocks noGrp="1" noChangeArrowheads="1"/>
          </p:cNvSpPr>
          <p:nvPr>
            <p:ph type="body" sz="half" idx="1"/>
          </p:nvPr>
        </p:nvSpPr>
        <p:spPr/>
        <p:txBody>
          <a:bodyPr/>
          <a:lstStyle/>
          <a:p>
            <a:r>
              <a:rPr lang="en-US" b="1" i="1" smtClean="0"/>
              <a:t>Actual Soil Weight (ASW).</a:t>
            </a:r>
          </a:p>
          <a:p>
            <a:pPr lvl="1"/>
            <a:r>
              <a:rPr lang="en-US" smtClean="0"/>
              <a:t>Remember never round off ASW.</a:t>
            </a:r>
          </a:p>
        </p:txBody>
      </p:sp>
      <p:sp>
        <p:nvSpPr>
          <p:cNvPr id="358404" name="Rectangle 4"/>
          <p:cNvSpPr>
            <a:spLocks noGrp="1" noChangeArrowheads="1"/>
          </p:cNvSpPr>
          <p:nvPr>
            <p:ph type="body" sz="half" idx="2"/>
          </p:nvPr>
        </p:nvSpPr>
        <p:spPr/>
        <p:txBody>
          <a:bodyPr/>
          <a:lstStyle/>
          <a:p>
            <a:r>
              <a:rPr lang="en-US" smtClean="0"/>
              <a:t>Example:</a:t>
            </a:r>
          </a:p>
          <a:p>
            <a:r>
              <a:rPr lang="en-US" smtClean="0"/>
              <a:t>Earth Loam weighs 2,200 lbs./CY.  With 7% moisture content.</a:t>
            </a:r>
          </a:p>
          <a:p>
            <a:pPr algn="r">
              <a:buFont typeface="Monotype Sorts" pitchFamily="2" charset="2"/>
              <a:buNone/>
            </a:pPr>
            <a:r>
              <a:rPr lang="en-US" smtClean="0"/>
              <a:t>2,200 x 1.07 = </a:t>
            </a:r>
            <a:r>
              <a:rPr lang="en-US" smtClean="0">
                <a:solidFill>
                  <a:srgbClr val="FF3300"/>
                </a:solidFill>
              </a:rPr>
              <a:t>2,354 ASW</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 calcmode="lin" valueType="num">
                                      <p:cBhvr>
                                        <p:cTn id="7" dur="500" fill="hold"/>
                                        <p:tgtEl>
                                          <p:spTgt spid="35840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5840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5840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58403">
                                            <p:txEl>
                                              <p:pRg st="1" end="1"/>
                                            </p:txEl>
                                          </p:spTgt>
                                        </p:tgtEl>
                                        <p:attrNameLst>
                                          <p:attrName>style.visibility</p:attrName>
                                        </p:attrNameLst>
                                      </p:cBhvr>
                                      <p:to>
                                        <p:strVal val="visible"/>
                                      </p:to>
                                    </p:set>
                                    <p:anim calcmode="lin" valueType="num">
                                      <p:cBhvr>
                                        <p:cTn id="13" dur="500" fill="hold"/>
                                        <p:tgtEl>
                                          <p:spTgt spid="35840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35840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5840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58404">
                                            <p:txEl>
                                              <p:pRg st="0" end="0"/>
                                            </p:txEl>
                                          </p:spTgt>
                                        </p:tgtEl>
                                        <p:attrNameLst>
                                          <p:attrName>style.visibility</p:attrName>
                                        </p:attrNameLst>
                                      </p:cBhvr>
                                      <p:to>
                                        <p:strVal val="visible"/>
                                      </p:to>
                                    </p:set>
                                    <p:anim calcmode="lin" valueType="num">
                                      <p:cBhvr>
                                        <p:cTn id="19" dur="500" fill="hold"/>
                                        <p:tgtEl>
                                          <p:spTgt spid="358404">
                                            <p:txEl>
                                              <p:pRg st="0" end="0"/>
                                            </p:txEl>
                                          </p:spTgt>
                                        </p:tgtEl>
                                        <p:attrNameLst>
                                          <p:attrName>ppt_w</p:attrName>
                                        </p:attrNameLst>
                                      </p:cBhvr>
                                      <p:tavLst>
                                        <p:tav tm="0">
                                          <p:val>
                                            <p:strVal val="4/3*#ppt_w"/>
                                          </p:val>
                                        </p:tav>
                                        <p:tav tm="100000">
                                          <p:val>
                                            <p:strVal val="#ppt_w"/>
                                          </p:val>
                                        </p:tav>
                                      </p:tavLst>
                                    </p:anim>
                                    <p:anim calcmode="lin" valueType="num">
                                      <p:cBhvr>
                                        <p:cTn id="20" dur="500" fill="hold"/>
                                        <p:tgtEl>
                                          <p:spTgt spid="358404">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58404">
                                            <p:txEl>
                                              <p:pRg st="0" end="0"/>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58404">
                                            <p:txEl>
                                              <p:pRg st="1" end="1"/>
                                            </p:txEl>
                                          </p:spTgt>
                                        </p:tgtEl>
                                        <p:attrNameLst>
                                          <p:attrName>style.visibility</p:attrName>
                                        </p:attrNameLst>
                                      </p:cBhvr>
                                      <p:to>
                                        <p:strVal val="visible"/>
                                      </p:to>
                                    </p:set>
                                    <p:anim calcmode="lin" valueType="num">
                                      <p:cBhvr>
                                        <p:cTn id="25" dur="500" fill="hold"/>
                                        <p:tgtEl>
                                          <p:spTgt spid="358404">
                                            <p:txEl>
                                              <p:pRg st="1" end="1"/>
                                            </p:txEl>
                                          </p:spTgt>
                                        </p:tgtEl>
                                        <p:attrNameLst>
                                          <p:attrName>ppt_w</p:attrName>
                                        </p:attrNameLst>
                                      </p:cBhvr>
                                      <p:tavLst>
                                        <p:tav tm="0">
                                          <p:val>
                                            <p:strVal val="4/3*#ppt_w"/>
                                          </p:val>
                                        </p:tav>
                                        <p:tav tm="100000">
                                          <p:val>
                                            <p:strVal val="#ppt_w"/>
                                          </p:val>
                                        </p:tav>
                                      </p:tavLst>
                                    </p:anim>
                                    <p:anim calcmode="lin" valueType="num">
                                      <p:cBhvr>
                                        <p:cTn id="26" dur="500" fill="hold"/>
                                        <p:tgtEl>
                                          <p:spTgt spid="358404">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58404">
                                            <p:txEl>
                                              <p:pRg st="1" end="1"/>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58404">
                                            <p:txEl>
                                              <p:pRg st="2" end="2"/>
                                            </p:txEl>
                                          </p:spTgt>
                                        </p:tgtEl>
                                        <p:attrNameLst>
                                          <p:attrName>style.visibility</p:attrName>
                                        </p:attrNameLst>
                                      </p:cBhvr>
                                      <p:to>
                                        <p:strVal val="visible"/>
                                      </p:to>
                                    </p:set>
                                    <p:anim calcmode="lin" valueType="num">
                                      <p:cBhvr>
                                        <p:cTn id="31" dur="500" fill="hold"/>
                                        <p:tgtEl>
                                          <p:spTgt spid="358404">
                                            <p:txEl>
                                              <p:pRg st="2" end="2"/>
                                            </p:txEl>
                                          </p:spTgt>
                                        </p:tgtEl>
                                        <p:attrNameLst>
                                          <p:attrName>ppt_w</p:attrName>
                                        </p:attrNameLst>
                                      </p:cBhvr>
                                      <p:tavLst>
                                        <p:tav tm="0">
                                          <p:val>
                                            <p:strVal val="4/3*#ppt_w"/>
                                          </p:val>
                                        </p:tav>
                                        <p:tav tm="100000">
                                          <p:val>
                                            <p:strVal val="#ppt_w"/>
                                          </p:val>
                                        </p:tav>
                                      </p:tavLst>
                                    </p:anim>
                                    <p:anim calcmode="lin" valueType="num">
                                      <p:cBhvr>
                                        <p:cTn id="32" dur="500" fill="hold"/>
                                        <p:tgtEl>
                                          <p:spTgt spid="358404">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358404">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bldLvl="2" autoUpdateAnimBg="0"/>
      <p:bldP spid="358404"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Try A Few</a:t>
            </a:r>
          </a:p>
        </p:txBody>
      </p:sp>
      <p:sp>
        <p:nvSpPr>
          <p:cNvPr id="63491" name="Rectangle 3"/>
          <p:cNvSpPr>
            <a:spLocks noGrp="1" noChangeArrowheads="1"/>
          </p:cNvSpPr>
          <p:nvPr>
            <p:ph type="body" sz="half" idx="1"/>
          </p:nvPr>
        </p:nvSpPr>
        <p:spPr>
          <a:xfrm>
            <a:off x="914400" y="1600200"/>
            <a:ext cx="4114800" cy="5105400"/>
          </a:xfrm>
        </p:spPr>
        <p:txBody>
          <a:bodyPr/>
          <a:lstStyle/>
          <a:p>
            <a:r>
              <a:rPr lang="en-US" sz="2800" smtClean="0"/>
              <a:t>Figure out the Actual Soil Weight (ASW) of the following:</a:t>
            </a:r>
          </a:p>
          <a:p>
            <a:pPr lvl="1"/>
            <a:r>
              <a:rPr lang="en-US" sz="2400" smtClean="0"/>
              <a:t>Wet clay, with 14% Moisture.</a:t>
            </a:r>
          </a:p>
          <a:p>
            <a:pPr lvl="1"/>
            <a:r>
              <a:rPr lang="en-US" sz="2400" smtClean="0"/>
              <a:t>Wet sand, with 17% moisture.</a:t>
            </a:r>
          </a:p>
          <a:p>
            <a:pPr lvl="1"/>
            <a:r>
              <a:rPr lang="en-US" sz="2400" smtClean="0"/>
              <a:t>Soft coral, with 2% moisture.</a:t>
            </a:r>
          </a:p>
          <a:p>
            <a:pPr lvl="1"/>
            <a:r>
              <a:rPr lang="en-US" sz="2400" smtClean="0"/>
              <a:t>Earth loam</a:t>
            </a:r>
          </a:p>
          <a:p>
            <a:pPr lvl="1"/>
            <a:r>
              <a:rPr lang="en-US" sz="2400" smtClean="0"/>
              <a:t>Clay &amp; gravel, with 18% moisture.</a:t>
            </a:r>
          </a:p>
        </p:txBody>
      </p:sp>
      <p:pic>
        <p:nvPicPr>
          <p:cNvPr id="68612" name="Picture 6" descr="WORRIED"/>
          <p:cNvPicPr>
            <a:picLocks noGrp="1" noChangeAspect="1" noChangeArrowheads="1"/>
          </p:cNvPicPr>
          <p:nvPr>
            <p:ph type="clipArt" sz="half" idx="2"/>
          </p:nvPr>
        </p:nvPicPr>
        <p:blipFill>
          <a:blip r:embed="rId2" cstate="print"/>
          <a:srcRect/>
          <a:stretch>
            <a:fillRect/>
          </a:stretch>
        </p:blipFill>
        <p:spPr>
          <a:xfrm>
            <a:off x="5135563" y="2027238"/>
            <a:ext cx="3810000" cy="4022725"/>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6349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0" end="0"/>
                                            </p:txEl>
                                          </p:spTgt>
                                        </p:tgtEl>
                                        <p:attrNameLst>
                                          <p:attrName>ppt_c</p:attrName>
                                        </p:attrNameLst>
                                      </p:cBhvr>
                                      <p:to>
                                        <a:srgbClr val="B2B2B2"/>
                                      </p:to>
                                    </p:animClr>
                                  </p:subTnLst>
                                </p:cTn>
                              </p:par>
                              <p:par>
                                <p:cTn id="9" presetID="23" presetClass="entr" presetSubtype="288" fill="hold" grpId="0" nodeType="with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anim calcmode="lin" valueType="num">
                                      <p:cBhvr>
                                        <p:cTn id="11" dur="500" fill="hold"/>
                                        <p:tgtEl>
                                          <p:spTgt spid="63491">
                                            <p:txEl>
                                              <p:pRg st="1" end="1"/>
                                            </p:txEl>
                                          </p:spTgt>
                                        </p:tgtEl>
                                        <p:attrNameLst>
                                          <p:attrName>ppt_w</p:attrName>
                                        </p:attrNameLst>
                                      </p:cBhvr>
                                      <p:tavLst>
                                        <p:tav tm="0">
                                          <p:val>
                                            <p:strVal val="4/3*#ppt_w"/>
                                          </p:val>
                                        </p:tav>
                                        <p:tav tm="100000">
                                          <p:val>
                                            <p:strVal val="#ppt_w"/>
                                          </p:val>
                                        </p:tav>
                                      </p:tavLst>
                                    </p:anim>
                                    <p:anim calcmode="lin" valueType="num">
                                      <p:cBhvr>
                                        <p:cTn id="12" dur="500" fill="hold"/>
                                        <p:tgtEl>
                                          <p:spTgt spid="6349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1" end="1"/>
                                            </p:txEl>
                                          </p:spTgt>
                                        </p:tgtEl>
                                        <p:attrNameLst>
                                          <p:attrName>ppt_c</p:attrName>
                                        </p:attrNameLst>
                                      </p:cBhvr>
                                      <p:to>
                                        <a:srgbClr val="B2B2B2"/>
                                      </p:to>
                                    </p:animClr>
                                  </p:subTnLst>
                                </p:cTn>
                              </p:par>
                              <p:par>
                                <p:cTn id="13" presetID="23" presetClass="entr" presetSubtype="288" fill="hold" grpId="0" nodeType="with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anim calcmode="lin" valueType="num">
                                      <p:cBhvr>
                                        <p:cTn id="15" dur="500" fill="hold"/>
                                        <p:tgtEl>
                                          <p:spTgt spid="63491">
                                            <p:txEl>
                                              <p:pRg st="2" end="2"/>
                                            </p:txEl>
                                          </p:spTgt>
                                        </p:tgtEl>
                                        <p:attrNameLst>
                                          <p:attrName>ppt_w</p:attrName>
                                        </p:attrNameLst>
                                      </p:cBhvr>
                                      <p:tavLst>
                                        <p:tav tm="0">
                                          <p:val>
                                            <p:strVal val="4/3*#ppt_w"/>
                                          </p:val>
                                        </p:tav>
                                        <p:tav tm="100000">
                                          <p:val>
                                            <p:strVal val="#ppt_w"/>
                                          </p:val>
                                        </p:tav>
                                      </p:tavLst>
                                    </p:anim>
                                    <p:anim calcmode="lin" valueType="num">
                                      <p:cBhvr>
                                        <p:cTn id="16" dur="500" fill="hold"/>
                                        <p:tgtEl>
                                          <p:spTgt spid="63491">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2" end="2"/>
                                            </p:txEl>
                                          </p:spTgt>
                                        </p:tgtEl>
                                        <p:attrNameLst>
                                          <p:attrName>ppt_c</p:attrName>
                                        </p:attrNameLst>
                                      </p:cBhvr>
                                      <p:to>
                                        <a:srgbClr val="B2B2B2"/>
                                      </p:to>
                                    </p:animClr>
                                  </p:subTnLst>
                                </p:cTn>
                              </p:par>
                              <p:par>
                                <p:cTn id="17" presetID="23" presetClass="entr" presetSubtype="288" fill="hold" grpId="0" nodeType="with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anim calcmode="lin" valueType="num">
                                      <p:cBhvr>
                                        <p:cTn id="19" dur="500" fill="hold"/>
                                        <p:tgtEl>
                                          <p:spTgt spid="63491">
                                            <p:txEl>
                                              <p:pRg st="3" end="3"/>
                                            </p:txEl>
                                          </p:spTgt>
                                        </p:tgtEl>
                                        <p:attrNameLst>
                                          <p:attrName>ppt_w</p:attrName>
                                        </p:attrNameLst>
                                      </p:cBhvr>
                                      <p:tavLst>
                                        <p:tav tm="0">
                                          <p:val>
                                            <p:strVal val="4/3*#ppt_w"/>
                                          </p:val>
                                        </p:tav>
                                        <p:tav tm="100000">
                                          <p:val>
                                            <p:strVal val="#ppt_w"/>
                                          </p:val>
                                        </p:tav>
                                      </p:tavLst>
                                    </p:anim>
                                    <p:anim calcmode="lin" valueType="num">
                                      <p:cBhvr>
                                        <p:cTn id="20" dur="500" fill="hold"/>
                                        <p:tgtEl>
                                          <p:spTgt spid="63491">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3" end="3"/>
                                            </p:txEl>
                                          </p:spTgt>
                                        </p:tgtEl>
                                        <p:attrNameLst>
                                          <p:attrName>ppt_c</p:attrName>
                                        </p:attrNameLst>
                                      </p:cBhvr>
                                      <p:to>
                                        <a:srgbClr val="B2B2B2"/>
                                      </p:to>
                                    </p:animClr>
                                  </p:subTnLst>
                                </p:cTn>
                              </p:par>
                              <p:par>
                                <p:cTn id="21" presetID="23" presetClass="entr" presetSubtype="288" fill="hold" grpId="0" nodeType="with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anim calcmode="lin" valueType="num">
                                      <p:cBhvr>
                                        <p:cTn id="23" dur="500" fill="hold"/>
                                        <p:tgtEl>
                                          <p:spTgt spid="63491">
                                            <p:txEl>
                                              <p:pRg st="4" end="4"/>
                                            </p:txEl>
                                          </p:spTgt>
                                        </p:tgtEl>
                                        <p:attrNameLst>
                                          <p:attrName>ppt_w</p:attrName>
                                        </p:attrNameLst>
                                      </p:cBhvr>
                                      <p:tavLst>
                                        <p:tav tm="0">
                                          <p:val>
                                            <p:strVal val="4/3*#ppt_w"/>
                                          </p:val>
                                        </p:tav>
                                        <p:tav tm="100000">
                                          <p:val>
                                            <p:strVal val="#ppt_w"/>
                                          </p:val>
                                        </p:tav>
                                      </p:tavLst>
                                    </p:anim>
                                    <p:anim calcmode="lin" valueType="num">
                                      <p:cBhvr>
                                        <p:cTn id="24" dur="500" fill="hold"/>
                                        <p:tgtEl>
                                          <p:spTgt spid="63491">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4" end="4"/>
                                            </p:txEl>
                                          </p:spTgt>
                                        </p:tgtEl>
                                        <p:attrNameLst>
                                          <p:attrName>ppt_c</p:attrName>
                                        </p:attrNameLst>
                                      </p:cBhvr>
                                      <p:to>
                                        <a:srgbClr val="B2B2B2"/>
                                      </p:to>
                                    </p:animClr>
                                  </p:subTnLst>
                                </p:cTn>
                              </p:par>
                              <p:par>
                                <p:cTn id="25" presetID="23" presetClass="entr" presetSubtype="288" fill="hold" grpId="0" nodeType="withEffect">
                                  <p:stCondLst>
                                    <p:cond delay="0"/>
                                  </p:stCondLst>
                                  <p:childTnLst>
                                    <p:set>
                                      <p:cBhvr>
                                        <p:cTn id="26" dur="1" fill="hold">
                                          <p:stCondLst>
                                            <p:cond delay="0"/>
                                          </p:stCondLst>
                                        </p:cTn>
                                        <p:tgtEl>
                                          <p:spTgt spid="63491">
                                            <p:txEl>
                                              <p:pRg st="5" end="5"/>
                                            </p:txEl>
                                          </p:spTgt>
                                        </p:tgtEl>
                                        <p:attrNameLst>
                                          <p:attrName>style.visibility</p:attrName>
                                        </p:attrNameLst>
                                      </p:cBhvr>
                                      <p:to>
                                        <p:strVal val="visible"/>
                                      </p:to>
                                    </p:set>
                                    <p:anim calcmode="lin" valueType="num">
                                      <p:cBhvr>
                                        <p:cTn id="27" dur="500" fill="hold"/>
                                        <p:tgtEl>
                                          <p:spTgt spid="63491">
                                            <p:txEl>
                                              <p:pRg st="5" end="5"/>
                                            </p:txEl>
                                          </p:spTgt>
                                        </p:tgtEl>
                                        <p:attrNameLst>
                                          <p:attrName>ppt_w</p:attrName>
                                        </p:attrNameLst>
                                      </p:cBhvr>
                                      <p:tavLst>
                                        <p:tav tm="0">
                                          <p:val>
                                            <p:strVal val="4/3*#ppt_w"/>
                                          </p:val>
                                        </p:tav>
                                        <p:tav tm="100000">
                                          <p:val>
                                            <p:strVal val="#ppt_w"/>
                                          </p:val>
                                        </p:tav>
                                      </p:tavLst>
                                    </p:anim>
                                    <p:anim calcmode="lin" valueType="num">
                                      <p:cBhvr>
                                        <p:cTn id="28" dur="500" fill="hold"/>
                                        <p:tgtEl>
                                          <p:spTgt spid="63491">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3491">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smtClean="0"/>
              <a:t>Solutions</a:t>
            </a:r>
          </a:p>
        </p:txBody>
      </p:sp>
      <p:sp>
        <p:nvSpPr>
          <p:cNvPr id="64515" name="Rectangle 3"/>
          <p:cNvSpPr>
            <a:spLocks noGrp="1" noChangeArrowheads="1"/>
          </p:cNvSpPr>
          <p:nvPr>
            <p:ph type="body" sz="half" idx="1"/>
          </p:nvPr>
        </p:nvSpPr>
        <p:spPr>
          <a:xfrm>
            <a:off x="914400" y="1981200"/>
            <a:ext cx="4724400" cy="4267200"/>
          </a:xfrm>
        </p:spPr>
        <p:txBody>
          <a:bodyPr/>
          <a:lstStyle/>
          <a:p>
            <a:r>
              <a:rPr lang="en-US" sz="2400" smtClean="0"/>
              <a:t>2,000 x 1.14 = </a:t>
            </a:r>
            <a:r>
              <a:rPr lang="en-US" sz="2400" smtClean="0">
                <a:solidFill>
                  <a:srgbClr val="FF3300"/>
                </a:solidFill>
              </a:rPr>
              <a:t>2,280 ASW</a:t>
            </a:r>
          </a:p>
          <a:p>
            <a:endParaRPr lang="en-US" sz="2400" smtClean="0"/>
          </a:p>
          <a:p>
            <a:r>
              <a:rPr lang="en-US" sz="2400" smtClean="0"/>
              <a:t>2,900 x 1.17 = </a:t>
            </a:r>
            <a:r>
              <a:rPr lang="en-US" sz="2400" smtClean="0">
                <a:solidFill>
                  <a:srgbClr val="FF3300"/>
                </a:solidFill>
              </a:rPr>
              <a:t>3,393 ASW</a:t>
            </a:r>
          </a:p>
          <a:p>
            <a:endParaRPr lang="en-US" sz="2400" smtClean="0"/>
          </a:p>
          <a:p>
            <a:r>
              <a:rPr lang="en-US" sz="2400" smtClean="0"/>
              <a:t>2,030 x 1.02 = </a:t>
            </a:r>
            <a:r>
              <a:rPr lang="en-US" sz="2400" smtClean="0">
                <a:solidFill>
                  <a:srgbClr val="FF3300"/>
                </a:solidFill>
              </a:rPr>
              <a:t>2,070.60 ASW</a:t>
            </a:r>
          </a:p>
          <a:p>
            <a:endParaRPr lang="en-US" sz="2400" smtClean="0">
              <a:solidFill>
                <a:srgbClr val="FF3300"/>
              </a:solidFill>
            </a:endParaRPr>
          </a:p>
          <a:p>
            <a:r>
              <a:rPr lang="en-US" sz="2400" smtClean="0">
                <a:solidFill>
                  <a:srgbClr val="FF3300"/>
                </a:solidFill>
              </a:rPr>
              <a:t>2,200 ASW</a:t>
            </a:r>
          </a:p>
          <a:p>
            <a:endParaRPr lang="en-US" sz="2400" smtClean="0"/>
          </a:p>
          <a:p>
            <a:r>
              <a:rPr lang="en-US" sz="2400" smtClean="0"/>
              <a:t>2,700 x 1.18 = </a:t>
            </a:r>
            <a:r>
              <a:rPr lang="en-US" sz="2400" smtClean="0">
                <a:solidFill>
                  <a:srgbClr val="FF3300"/>
                </a:solidFill>
              </a:rPr>
              <a:t>3,186 ASW</a:t>
            </a:r>
            <a:endParaRPr lang="en-US" sz="2800" smtClean="0">
              <a:solidFill>
                <a:srgbClr val="FF3300"/>
              </a:solidFill>
            </a:endParaRPr>
          </a:p>
        </p:txBody>
      </p:sp>
      <p:graphicFrame>
        <p:nvGraphicFramePr>
          <p:cNvPr id="6146" name="Object 0"/>
          <p:cNvGraphicFramePr>
            <a:graphicFrameLocks noGrp="1" noChangeAspect="1"/>
          </p:cNvGraphicFramePr>
          <p:nvPr>
            <p:ph type="clipArt" sz="half" idx="2"/>
          </p:nvPr>
        </p:nvGraphicFramePr>
        <p:xfrm>
          <a:off x="5135563" y="2254250"/>
          <a:ext cx="3810000" cy="3567113"/>
        </p:xfrm>
        <a:graphic>
          <a:graphicData uri="http://schemas.openxmlformats.org/presentationml/2006/ole">
            <mc:AlternateContent xmlns:mc="http://schemas.openxmlformats.org/markup-compatibility/2006">
              <mc:Choice xmlns:v="urn:schemas-microsoft-com:vml" Requires="v">
                <p:oleObj spid="_x0000_s6147" name="Clip" r:id="rId3" imgW="4218480" imgH="3951360" progId="">
                  <p:embed/>
                </p:oleObj>
              </mc:Choice>
              <mc:Fallback>
                <p:oleObj name="Clip" r:id="rId3" imgW="4218480" imgH="395136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254250"/>
                        <a:ext cx="3810000" cy="356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p:cTn id="7" dur="500" fill="hold"/>
                                        <p:tgtEl>
                                          <p:spTgt spid="64515"/>
                                        </p:tgtEl>
                                        <p:attrNameLst>
                                          <p:attrName>ppt_w</p:attrName>
                                        </p:attrNameLst>
                                      </p:cBhvr>
                                      <p:tavLst>
                                        <p:tav tm="0">
                                          <p:val>
                                            <p:strVal val="4/3*#ppt_w"/>
                                          </p:val>
                                        </p:tav>
                                        <p:tav tm="100000">
                                          <p:val>
                                            <p:strVal val="#ppt_w"/>
                                          </p:val>
                                        </p:tav>
                                      </p:tavLst>
                                    </p:anim>
                                    <p:anim calcmode="lin" valueType="num">
                                      <p:cBhvr>
                                        <p:cTn id="8" dur="500" fill="hold"/>
                                        <p:tgtEl>
                                          <p:spTgt spid="64515"/>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64515"/>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Scraper Production Step #2</a:t>
            </a:r>
          </a:p>
        </p:txBody>
      </p:sp>
      <p:sp>
        <p:nvSpPr>
          <p:cNvPr id="75779" name="Rectangle 3"/>
          <p:cNvSpPr>
            <a:spLocks noGrp="1" noChangeArrowheads="1"/>
          </p:cNvSpPr>
          <p:nvPr>
            <p:ph type="body" sz="half" idx="1"/>
          </p:nvPr>
        </p:nvSpPr>
        <p:spPr>
          <a:xfrm>
            <a:off x="914400" y="1600200"/>
            <a:ext cx="4068763" cy="4724400"/>
          </a:xfrm>
        </p:spPr>
        <p:txBody>
          <a:bodyPr/>
          <a:lstStyle/>
          <a:p>
            <a:r>
              <a:rPr lang="en-US" b="1" i="1" smtClean="0"/>
              <a:t>Cubic Yards of a Load.</a:t>
            </a:r>
          </a:p>
          <a:p>
            <a:pPr lvl="1"/>
            <a:r>
              <a:rPr lang="en-US" smtClean="0"/>
              <a:t>You have to determine the maximum cubic yards you can haul without exceeding 48,000 lbs. (max load) or 18 cubic yards (max capacity).</a:t>
            </a:r>
          </a:p>
          <a:p>
            <a:pPr lvl="1"/>
            <a:r>
              <a:rPr lang="en-US" smtClean="0"/>
              <a:t>To do this divide 48,000 by the ASW/CY</a:t>
            </a:r>
          </a:p>
        </p:txBody>
      </p:sp>
      <p:sp>
        <p:nvSpPr>
          <p:cNvPr id="75781" name="Rectangle 5"/>
          <p:cNvSpPr>
            <a:spLocks noGrp="1" noChangeArrowheads="1"/>
          </p:cNvSpPr>
          <p:nvPr>
            <p:ph type="body" sz="half" idx="2"/>
          </p:nvPr>
        </p:nvSpPr>
        <p:spPr>
          <a:xfrm>
            <a:off x="4876800" y="1524000"/>
            <a:ext cx="4267200" cy="4267200"/>
          </a:xfrm>
        </p:spPr>
        <p:txBody>
          <a:bodyPr/>
          <a:lstStyle/>
          <a:p>
            <a:pPr>
              <a:lnSpc>
                <a:spcPct val="90000"/>
              </a:lnSpc>
            </a:pPr>
            <a:r>
              <a:rPr lang="en-US" sz="2400" smtClean="0"/>
              <a:t>Example:</a:t>
            </a:r>
            <a:endParaRPr lang="en-US" sz="2400" u="sng" smtClean="0"/>
          </a:p>
          <a:p>
            <a:pPr>
              <a:lnSpc>
                <a:spcPct val="90000"/>
              </a:lnSpc>
              <a:buFont typeface="Monotype Sorts" pitchFamily="2" charset="2"/>
              <a:buNone/>
            </a:pPr>
            <a:r>
              <a:rPr lang="en-US" sz="2400" smtClean="0"/>
              <a:t>   </a:t>
            </a:r>
            <a:r>
              <a:rPr lang="en-US" sz="2400" u="sng" smtClean="0"/>
              <a:t>48,000 lbs.</a:t>
            </a:r>
            <a:r>
              <a:rPr lang="en-US" sz="2000" smtClean="0"/>
              <a:t> (rated capacity)</a:t>
            </a:r>
          </a:p>
          <a:p>
            <a:pPr>
              <a:lnSpc>
                <a:spcPct val="90000"/>
              </a:lnSpc>
              <a:buFont typeface="Monotype Sorts" pitchFamily="2" charset="2"/>
              <a:buChar char=" "/>
            </a:pPr>
            <a:r>
              <a:rPr lang="en-US" sz="2400" smtClean="0"/>
              <a:t>2,354 lbs.</a:t>
            </a:r>
            <a:r>
              <a:rPr lang="en-US" smtClean="0"/>
              <a:t> </a:t>
            </a:r>
            <a:r>
              <a:rPr lang="en-US" sz="2000" smtClean="0"/>
              <a:t>(Actual Soil Weight)  </a:t>
            </a:r>
          </a:p>
          <a:p>
            <a:pPr>
              <a:lnSpc>
                <a:spcPct val="90000"/>
              </a:lnSpc>
              <a:buFont typeface="Monotype Sorts" pitchFamily="2" charset="2"/>
              <a:buChar char=" "/>
            </a:pPr>
            <a:r>
              <a:rPr lang="en-US" sz="2100" smtClean="0">
                <a:solidFill>
                  <a:srgbClr val="FF3300"/>
                </a:solidFill>
              </a:rPr>
              <a:t>20.39 CY </a:t>
            </a:r>
            <a:r>
              <a:rPr lang="en-US" sz="2100" smtClean="0"/>
              <a:t>No more than</a:t>
            </a:r>
            <a:r>
              <a:rPr lang="en-US" sz="2100" smtClean="0">
                <a:solidFill>
                  <a:srgbClr val="FF3300"/>
                </a:solidFill>
              </a:rPr>
              <a:t> 18 CY</a:t>
            </a:r>
            <a:endParaRPr lang="en-US" sz="2100" smtClean="0"/>
          </a:p>
          <a:p>
            <a:pPr>
              <a:lnSpc>
                <a:spcPct val="90000"/>
              </a:lnSpc>
            </a:pPr>
            <a:r>
              <a:rPr lang="en-US" sz="2400" smtClean="0"/>
              <a:t>If the resulting figure is less than 18, use that entire number as it appears on the calculator in step #3.</a:t>
            </a:r>
          </a:p>
          <a:p>
            <a:pPr>
              <a:lnSpc>
                <a:spcPct val="90000"/>
              </a:lnSpc>
            </a:pPr>
            <a:r>
              <a:rPr lang="en-US" sz="2400" smtClean="0"/>
              <a:t>If Push or Self Loading, this is your Actual Load Size (ALS) - go to Step #5.</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500" fill="hold"/>
                                        <p:tgtEl>
                                          <p:spTgt spid="7577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577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7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p:cTn id="13" dur="500" fill="hold"/>
                                        <p:tgtEl>
                                          <p:spTgt spid="7577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577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7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p:cTn id="19" dur="500" fill="hold"/>
                                        <p:tgtEl>
                                          <p:spTgt spid="7577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7577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7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75781">
                                            <p:txEl>
                                              <p:pRg st="0" end="0"/>
                                            </p:txEl>
                                          </p:spTgt>
                                        </p:tgtEl>
                                        <p:attrNameLst>
                                          <p:attrName>style.visibility</p:attrName>
                                        </p:attrNameLst>
                                      </p:cBhvr>
                                      <p:to>
                                        <p:strVal val="visible"/>
                                      </p:to>
                                    </p:set>
                                    <p:anim calcmode="lin" valueType="num">
                                      <p:cBhvr>
                                        <p:cTn id="25" dur="500" fill="hold"/>
                                        <p:tgtEl>
                                          <p:spTgt spid="75781">
                                            <p:txEl>
                                              <p:pRg st="0" end="0"/>
                                            </p:txEl>
                                          </p:spTgt>
                                        </p:tgtEl>
                                        <p:attrNameLst>
                                          <p:attrName>ppt_w</p:attrName>
                                        </p:attrNameLst>
                                      </p:cBhvr>
                                      <p:tavLst>
                                        <p:tav tm="0">
                                          <p:val>
                                            <p:strVal val="4/3*#ppt_w"/>
                                          </p:val>
                                        </p:tav>
                                        <p:tav tm="100000">
                                          <p:val>
                                            <p:strVal val="#ppt_w"/>
                                          </p:val>
                                        </p:tav>
                                      </p:tavLst>
                                    </p:anim>
                                    <p:anim calcmode="lin" valueType="num">
                                      <p:cBhvr>
                                        <p:cTn id="26" dur="500" fill="hold"/>
                                        <p:tgtEl>
                                          <p:spTgt spid="7578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0" end="0"/>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75781">
                                            <p:txEl>
                                              <p:pRg st="1" end="1"/>
                                            </p:txEl>
                                          </p:spTgt>
                                        </p:tgtEl>
                                        <p:attrNameLst>
                                          <p:attrName>style.visibility</p:attrName>
                                        </p:attrNameLst>
                                      </p:cBhvr>
                                      <p:to>
                                        <p:strVal val="visible"/>
                                      </p:to>
                                    </p:set>
                                    <p:anim calcmode="lin" valueType="num">
                                      <p:cBhvr>
                                        <p:cTn id="31" dur="500" fill="hold"/>
                                        <p:tgtEl>
                                          <p:spTgt spid="75781">
                                            <p:txEl>
                                              <p:pRg st="1" end="1"/>
                                            </p:txEl>
                                          </p:spTgt>
                                        </p:tgtEl>
                                        <p:attrNameLst>
                                          <p:attrName>ppt_w</p:attrName>
                                        </p:attrNameLst>
                                      </p:cBhvr>
                                      <p:tavLst>
                                        <p:tav tm="0">
                                          <p:val>
                                            <p:strVal val="4/3*#ppt_w"/>
                                          </p:val>
                                        </p:tav>
                                        <p:tav tm="100000">
                                          <p:val>
                                            <p:strVal val="#ppt_w"/>
                                          </p:val>
                                        </p:tav>
                                      </p:tavLst>
                                    </p:anim>
                                    <p:anim calcmode="lin" valueType="num">
                                      <p:cBhvr>
                                        <p:cTn id="32" dur="500" fill="hold"/>
                                        <p:tgtEl>
                                          <p:spTgt spid="7578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1" end="1"/>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75781">
                                            <p:txEl>
                                              <p:pRg st="2" end="2"/>
                                            </p:txEl>
                                          </p:spTgt>
                                        </p:tgtEl>
                                        <p:attrNameLst>
                                          <p:attrName>style.visibility</p:attrName>
                                        </p:attrNameLst>
                                      </p:cBhvr>
                                      <p:to>
                                        <p:strVal val="visible"/>
                                      </p:to>
                                    </p:set>
                                    <p:anim calcmode="lin" valueType="num">
                                      <p:cBhvr>
                                        <p:cTn id="37" dur="500" fill="hold"/>
                                        <p:tgtEl>
                                          <p:spTgt spid="75781">
                                            <p:txEl>
                                              <p:pRg st="2" end="2"/>
                                            </p:txEl>
                                          </p:spTgt>
                                        </p:tgtEl>
                                        <p:attrNameLst>
                                          <p:attrName>ppt_w</p:attrName>
                                        </p:attrNameLst>
                                      </p:cBhvr>
                                      <p:tavLst>
                                        <p:tav tm="0">
                                          <p:val>
                                            <p:strVal val="4/3*#ppt_w"/>
                                          </p:val>
                                        </p:tav>
                                        <p:tav tm="100000">
                                          <p:val>
                                            <p:strVal val="#ppt_w"/>
                                          </p:val>
                                        </p:tav>
                                      </p:tavLst>
                                    </p:anim>
                                    <p:anim calcmode="lin" valueType="num">
                                      <p:cBhvr>
                                        <p:cTn id="38" dur="500" fill="hold"/>
                                        <p:tgtEl>
                                          <p:spTgt spid="75781">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2" end="2"/>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75781">
                                            <p:txEl>
                                              <p:pRg st="3" end="3"/>
                                            </p:txEl>
                                          </p:spTgt>
                                        </p:tgtEl>
                                        <p:attrNameLst>
                                          <p:attrName>style.visibility</p:attrName>
                                        </p:attrNameLst>
                                      </p:cBhvr>
                                      <p:to>
                                        <p:strVal val="visible"/>
                                      </p:to>
                                    </p:set>
                                    <p:anim calcmode="lin" valueType="num">
                                      <p:cBhvr>
                                        <p:cTn id="43" dur="500" fill="hold"/>
                                        <p:tgtEl>
                                          <p:spTgt spid="75781">
                                            <p:txEl>
                                              <p:pRg st="3" end="3"/>
                                            </p:txEl>
                                          </p:spTgt>
                                        </p:tgtEl>
                                        <p:attrNameLst>
                                          <p:attrName>ppt_w</p:attrName>
                                        </p:attrNameLst>
                                      </p:cBhvr>
                                      <p:tavLst>
                                        <p:tav tm="0">
                                          <p:val>
                                            <p:strVal val="4/3*#ppt_w"/>
                                          </p:val>
                                        </p:tav>
                                        <p:tav tm="100000">
                                          <p:val>
                                            <p:strVal val="#ppt_w"/>
                                          </p:val>
                                        </p:tav>
                                      </p:tavLst>
                                    </p:anim>
                                    <p:anim calcmode="lin" valueType="num">
                                      <p:cBhvr>
                                        <p:cTn id="44" dur="500" fill="hold"/>
                                        <p:tgtEl>
                                          <p:spTgt spid="75781">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3" end="3"/>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75781">
                                            <p:txEl>
                                              <p:pRg st="4" end="4"/>
                                            </p:txEl>
                                          </p:spTgt>
                                        </p:tgtEl>
                                        <p:attrNameLst>
                                          <p:attrName>style.visibility</p:attrName>
                                        </p:attrNameLst>
                                      </p:cBhvr>
                                      <p:to>
                                        <p:strVal val="visible"/>
                                      </p:to>
                                    </p:set>
                                    <p:anim calcmode="lin" valueType="num">
                                      <p:cBhvr>
                                        <p:cTn id="49" dur="500" fill="hold"/>
                                        <p:tgtEl>
                                          <p:spTgt spid="75781">
                                            <p:txEl>
                                              <p:pRg st="4" end="4"/>
                                            </p:txEl>
                                          </p:spTgt>
                                        </p:tgtEl>
                                        <p:attrNameLst>
                                          <p:attrName>ppt_w</p:attrName>
                                        </p:attrNameLst>
                                      </p:cBhvr>
                                      <p:tavLst>
                                        <p:tav tm="0">
                                          <p:val>
                                            <p:strVal val="4/3*#ppt_w"/>
                                          </p:val>
                                        </p:tav>
                                        <p:tav tm="100000">
                                          <p:val>
                                            <p:strVal val="#ppt_w"/>
                                          </p:val>
                                        </p:tav>
                                      </p:tavLst>
                                    </p:anim>
                                    <p:anim calcmode="lin" valueType="num">
                                      <p:cBhvr>
                                        <p:cTn id="50" dur="500" fill="hold"/>
                                        <p:tgtEl>
                                          <p:spTgt spid="75781">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4" end="4"/>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75781">
                                            <p:txEl>
                                              <p:pRg st="5" end="5"/>
                                            </p:txEl>
                                          </p:spTgt>
                                        </p:tgtEl>
                                        <p:attrNameLst>
                                          <p:attrName>style.visibility</p:attrName>
                                        </p:attrNameLst>
                                      </p:cBhvr>
                                      <p:to>
                                        <p:strVal val="visible"/>
                                      </p:to>
                                    </p:set>
                                    <p:anim calcmode="lin" valueType="num">
                                      <p:cBhvr>
                                        <p:cTn id="55" dur="500" fill="hold"/>
                                        <p:tgtEl>
                                          <p:spTgt spid="75781">
                                            <p:txEl>
                                              <p:pRg st="5" end="5"/>
                                            </p:txEl>
                                          </p:spTgt>
                                        </p:tgtEl>
                                        <p:attrNameLst>
                                          <p:attrName>ppt_w</p:attrName>
                                        </p:attrNameLst>
                                      </p:cBhvr>
                                      <p:tavLst>
                                        <p:tav tm="0">
                                          <p:val>
                                            <p:strVal val="4/3*#ppt_w"/>
                                          </p:val>
                                        </p:tav>
                                        <p:tav tm="100000">
                                          <p:val>
                                            <p:strVal val="#ppt_w"/>
                                          </p:val>
                                        </p:tav>
                                      </p:tavLst>
                                    </p:anim>
                                    <p:anim calcmode="lin" valueType="num">
                                      <p:cBhvr>
                                        <p:cTn id="56" dur="500" fill="hold"/>
                                        <p:tgtEl>
                                          <p:spTgt spid="75781">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5781">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2" autoUpdateAnimBg="0"/>
      <p:bldP spid="75781"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Scraper Production Step #3</a:t>
            </a:r>
          </a:p>
        </p:txBody>
      </p:sp>
      <p:sp>
        <p:nvSpPr>
          <p:cNvPr id="78851" name="Rectangle 3"/>
          <p:cNvSpPr>
            <a:spLocks noGrp="1" noChangeArrowheads="1"/>
          </p:cNvSpPr>
          <p:nvPr>
            <p:ph type="body" sz="half" idx="1"/>
          </p:nvPr>
        </p:nvSpPr>
        <p:spPr>
          <a:xfrm>
            <a:off x="914400" y="1981200"/>
            <a:ext cx="4068763" cy="4724400"/>
          </a:xfrm>
        </p:spPr>
        <p:txBody>
          <a:bodyPr/>
          <a:lstStyle/>
          <a:p>
            <a:r>
              <a:rPr lang="en-US" b="1" i="1" smtClean="0"/>
              <a:t>Buckets Loaded.</a:t>
            </a:r>
          </a:p>
          <a:p>
            <a:pPr lvl="1"/>
            <a:r>
              <a:rPr lang="en-US" b="1" i="1" smtClean="0"/>
              <a:t>Buckets loaded</a:t>
            </a:r>
            <a:r>
              <a:rPr lang="en-US" smtClean="0"/>
              <a:t> must be </a:t>
            </a:r>
            <a:r>
              <a:rPr lang="en-US" smtClean="0">
                <a:solidFill>
                  <a:srgbClr val="FF3300"/>
                </a:solidFill>
              </a:rPr>
              <a:t>a whole number.</a:t>
            </a:r>
            <a:endParaRPr lang="en-US" smtClean="0"/>
          </a:p>
          <a:p>
            <a:pPr lvl="1"/>
            <a:r>
              <a:rPr lang="en-US" smtClean="0"/>
              <a:t>Divide cubic yards of a load by the bucket size.</a:t>
            </a:r>
          </a:p>
          <a:p>
            <a:r>
              <a:rPr lang="en-US" smtClean="0"/>
              <a:t>Example:</a:t>
            </a:r>
          </a:p>
          <a:p>
            <a:pPr lvl="1"/>
            <a:r>
              <a:rPr lang="en-US" smtClean="0"/>
              <a:t>Using a TRAM with a </a:t>
            </a:r>
          </a:p>
          <a:p>
            <a:pPr lvl="1">
              <a:buFontTx/>
              <a:buNone/>
            </a:pPr>
            <a:r>
              <a:rPr lang="en-US" smtClean="0"/>
              <a:t>2 ½ or 2.5 cy. bucket</a:t>
            </a:r>
          </a:p>
        </p:txBody>
      </p:sp>
      <p:sp>
        <p:nvSpPr>
          <p:cNvPr id="78852" name="Rectangle 4"/>
          <p:cNvSpPr>
            <a:spLocks noGrp="1" noChangeArrowheads="1"/>
          </p:cNvSpPr>
          <p:nvPr>
            <p:ph type="body" sz="half" idx="2"/>
          </p:nvPr>
        </p:nvSpPr>
        <p:spPr>
          <a:xfrm>
            <a:off x="4953000" y="1981200"/>
            <a:ext cx="4191000" cy="4114800"/>
          </a:xfrm>
        </p:spPr>
        <p:txBody>
          <a:bodyPr/>
          <a:lstStyle/>
          <a:p>
            <a:pPr>
              <a:buFont typeface="Monotype Sorts" pitchFamily="2" charset="2"/>
              <a:buNone/>
            </a:pPr>
            <a:r>
              <a:rPr lang="en-US" smtClean="0"/>
              <a:t>    </a:t>
            </a:r>
            <a:r>
              <a:rPr lang="en-US" u="sng" smtClean="0"/>
              <a:t>18</a:t>
            </a:r>
            <a:r>
              <a:rPr lang="en-US" smtClean="0"/>
              <a:t> Cubic Yards</a:t>
            </a:r>
          </a:p>
          <a:p>
            <a:pPr>
              <a:buFont typeface="Monotype Sorts" pitchFamily="2" charset="2"/>
              <a:buChar char=" "/>
            </a:pPr>
            <a:r>
              <a:rPr lang="en-US" smtClean="0"/>
              <a:t>2.5 </a:t>
            </a:r>
            <a:r>
              <a:rPr lang="en-US" sz="2000" smtClean="0"/>
              <a:t>Cubic Yards (bucket size                                       	 from table #3-2)</a:t>
            </a:r>
          </a:p>
          <a:p>
            <a:pPr>
              <a:buFont typeface="Monotype Sorts" pitchFamily="2" charset="2"/>
              <a:buChar char=" "/>
            </a:pPr>
            <a:r>
              <a:rPr lang="en-US" smtClean="0"/>
              <a:t>7.2 </a:t>
            </a:r>
            <a:r>
              <a:rPr lang="en-US" sz="2000" smtClean="0"/>
              <a:t>buckets or </a:t>
            </a:r>
            <a:r>
              <a:rPr lang="en-US" sz="2000" smtClean="0">
                <a:solidFill>
                  <a:srgbClr val="FF3300"/>
                </a:solidFill>
              </a:rPr>
              <a:t>7 bucket loads</a:t>
            </a:r>
          </a:p>
          <a:p>
            <a:pPr>
              <a:buFont typeface="Monotype Sorts" pitchFamily="2" charset="2"/>
              <a:buChar char=" "/>
            </a:pPr>
            <a:endParaRPr lang="en-US" sz="2000" smtClean="0">
              <a:solidFill>
                <a:srgbClr val="FF3300"/>
              </a:solidFill>
            </a:endParaRPr>
          </a:p>
          <a:p>
            <a:r>
              <a:rPr lang="en-US" smtClean="0"/>
              <a:t>Note:  Round down to whole buckets loaded.</a:t>
            </a:r>
            <a:endParaRPr lang="en-US" sz="20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500" fill="hold"/>
                                        <p:tgtEl>
                                          <p:spTgt spid="78851">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885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p:cTn id="13" dur="500" fill="hold"/>
                                        <p:tgtEl>
                                          <p:spTgt spid="78851">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885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p:cTn id="19" dur="500" fill="hold"/>
                                        <p:tgtEl>
                                          <p:spTgt spid="78851">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78851">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p:cTn id="25" dur="500" fill="hold"/>
                                        <p:tgtEl>
                                          <p:spTgt spid="78851">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78851">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 calcmode="lin" valueType="num">
                                      <p:cBhvr>
                                        <p:cTn id="31" dur="500" fill="hold"/>
                                        <p:tgtEl>
                                          <p:spTgt spid="78851">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78851">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78851">
                                            <p:txEl>
                                              <p:pRg st="5" end="5"/>
                                            </p:txEl>
                                          </p:spTgt>
                                        </p:tgtEl>
                                        <p:attrNameLst>
                                          <p:attrName>style.visibility</p:attrName>
                                        </p:attrNameLst>
                                      </p:cBhvr>
                                      <p:to>
                                        <p:strVal val="visible"/>
                                      </p:to>
                                    </p:set>
                                    <p:anim calcmode="lin" valueType="num">
                                      <p:cBhvr>
                                        <p:cTn id="37" dur="500" fill="hold"/>
                                        <p:tgtEl>
                                          <p:spTgt spid="78851">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78851">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1">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78852">
                                            <p:txEl>
                                              <p:pRg st="0" end="0"/>
                                            </p:txEl>
                                          </p:spTgt>
                                        </p:tgtEl>
                                        <p:attrNameLst>
                                          <p:attrName>style.visibility</p:attrName>
                                        </p:attrNameLst>
                                      </p:cBhvr>
                                      <p:to>
                                        <p:strVal val="visible"/>
                                      </p:to>
                                    </p:set>
                                    <p:anim calcmode="lin" valueType="num">
                                      <p:cBhvr>
                                        <p:cTn id="43" dur="500" fill="hold"/>
                                        <p:tgtEl>
                                          <p:spTgt spid="78852">
                                            <p:txEl>
                                              <p:pRg st="0" end="0"/>
                                            </p:txEl>
                                          </p:spTgt>
                                        </p:tgtEl>
                                        <p:attrNameLst>
                                          <p:attrName>ppt_w</p:attrName>
                                        </p:attrNameLst>
                                      </p:cBhvr>
                                      <p:tavLst>
                                        <p:tav tm="0">
                                          <p:val>
                                            <p:strVal val="4/3*#ppt_w"/>
                                          </p:val>
                                        </p:tav>
                                        <p:tav tm="100000">
                                          <p:val>
                                            <p:strVal val="#ppt_w"/>
                                          </p:val>
                                        </p:tav>
                                      </p:tavLst>
                                    </p:anim>
                                    <p:anim calcmode="lin" valueType="num">
                                      <p:cBhvr>
                                        <p:cTn id="44" dur="500" fill="hold"/>
                                        <p:tgtEl>
                                          <p:spTgt spid="78852">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2">
                                            <p:txEl>
                                              <p:pRg st="0" end="0"/>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78852">
                                            <p:txEl>
                                              <p:pRg st="1" end="1"/>
                                            </p:txEl>
                                          </p:spTgt>
                                        </p:tgtEl>
                                        <p:attrNameLst>
                                          <p:attrName>style.visibility</p:attrName>
                                        </p:attrNameLst>
                                      </p:cBhvr>
                                      <p:to>
                                        <p:strVal val="visible"/>
                                      </p:to>
                                    </p:set>
                                    <p:anim calcmode="lin" valueType="num">
                                      <p:cBhvr>
                                        <p:cTn id="49" dur="500" fill="hold"/>
                                        <p:tgtEl>
                                          <p:spTgt spid="78852">
                                            <p:txEl>
                                              <p:pRg st="1" end="1"/>
                                            </p:txEl>
                                          </p:spTgt>
                                        </p:tgtEl>
                                        <p:attrNameLst>
                                          <p:attrName>ppt_w</p:attrName>
                                        </p:attrNameLst>
                                      </p:cBhvr>
                                      <p:tavLst>
                                        <p:tav tm="0">
                                          <p:val>
                                            <p:strVal val="4/3*#ppt_w"/>
                                          </p:val>
                                        </p:tav>
                                        <p:tav tm="100000">
                                          <p:val>
                                            <p:strVal val="#ppt_w"/>
                                          </p:val>
                                        </p:tav>
                                      </p:tavLst>
                                    </p:anim>
                                    <p:anim calcmode="lin" valueType="num">
                                      <p:cBhvr>
                                        <p:cTn id="50" dur="500" fill="hold"/>
                                        <p:tgtEl>
                                          <p:spTgt spid="78852">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2">
                                            <p:txEl>
                                              <p:pRg st="1" end="1"/>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78852">
                                            <p:txEl>
                                              <p:pRg st="2" end="2"/>
                                            </p:txEl>
                                          </p:spTgt>
                                        </p:tgtEl>
                                        <p:attrNameLst>
                                          <p:attrName>style.visibility</p:attrName>
                                        </p:attrNameLst>
                                      </p:cBhvr>
                                      <p:to>
                                        <p:strVal val="visible"/>
                                      </p:to>
                                    </p:set>
                                    <p:anim calcmode="lin" valueType="num">
                                      <p:cBhvr>
                                        <p:cTn id="55" dur="500" fill="hold"/>
                                        <p:tgtEl>
                                          <p:spTgt spid="78852">
                                            <p:txEl>
                                              <p:pRg st="2" end="2"/>
                                            </p:txEl>
                                          </p:spTgt>
                                        </p:tgtEl>
                                        <p:attrNameLst>
                                          <p:attrName>ppt_w</p:attrName>
                                        </p:attrNameLst>
                                      </p:cBhvr>
                                      <p:tavLst>
                                        <p:tav tm="0">
                                          <p:val>
                                            <p:strVal val="4/3*#ppt_w"/>
                                          </p:val>
                                        </p:tav>
                                        <p:tav tm="100000">
                                          <p:val>
                                            <p:strVal val="#ppt_w"/>
                                          </p:val>
                                        </p:tav>
                                      </p:tavLst>
                                    </p:anim>
                                    <p:anim calcmode="lin" valueType="num">
                                      <p:cBhvr>
                                        <p:cTn id="56" dur="500" fill="hold"/>
                                        <p:tgtEl>
                                          <p:spTgt spid="78852">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2">
                                            <p:txEl>
                                              <p:pRg st="2" end="2"/>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78852">
                                            <p:txEl>
                                              <p:pRg st="4" end="4"/>
                                            </p:txEl>
                                          </p:spTgt>
                                        </p:tgtEl>
                                        <p:attrNameLst>
                                          <p:attrName>style.visibility</p:attrName>
                                        </p:attrNameLst>
                                      </p:cBhvr>
                                      <p:to>
                                        <p:strVal val="visible"/>
                                      </p:to>
                                    </p:set>
                                    <p:anim calcmode="lin" valueType="num">
                                      <p:cBhvr>
                                        <p:cTn id="61" dur="500" fill="hold"/>
                                        <p:tgtEl>
                                          <p:spTgt spid="78852">
                                            <p:txEl>
                                              <p:pRg st="4" end="4"/>
                                            </p:txEl>
                                          </p:spTgt>
                                        </p:tgtEl>
                                        <p:attrNameLst>
                                          <p:attrName>ppt_w</p:attrName>
                                        </p:attrNameLst>
                                      </p:cBhvr>
                                      <p:tavLst>
                                        <p:tav tm="0">
                                          <p:val>
                                            <p:strVal val="4/3*#ppt_w"/>
                                          </p:val>
                                        </p:tav>
                                        <p:tav tm="100000">
                                          <p:val>
                                            <p:strVal val="#ppt_w"/>
                                          </p:val>
                                        </p:tav>
                                      </p:tavLst>
                                    </p:anim>
                                    <p:anim calcmode="lin" valueType="num">
                                      <p:cBhvr>
                                        <p:cTn id="62" dur="500" fill="hold"/>
                                        <p:tgtEl>
                                          <p:spTgt spid="78852">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885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2" autoUpdateAnimBg="0"/>
      <p:bldP spid="78852"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Bucket Sizes Table #3-2</a:t>
            </a:r>
          </a:p>
        </p:txBody>
      </p:sp>
      <p:sp>
        <p:nvSpPr>
          <p:cNvPr id="71683" name="Rectangle 3"/>
          <p:cNvSpPr>
            <a:spLocks noGrp="1" noChangeArrowheads="1"/>
          </p:cNvSpPr>
          <p:nvPr>
            <p:ph type="body" idx="1"/>
          </p:nvPr>
        </p:nvSpPr>
        <p:spPr>
          <a:xfrm>
            <a:off x="914400" y="1371600"/>
            <a:ext cx="7848600" cy="4876800"/>
          </a:xfrm>
        </p:spPr>
        <p:txBody>
          <a:bodyPr/>
          <a:lstStyle/>
          <a:p>
            <a:pPr>
              <a:lnSpc>
                <a:spcPct val="90000"/>
              </a:lnSpc>
              <a:buFont typeface="Monotype Sorts" pitchFamily="2" charset="2"/>
              <a:buChar char=" "/>
            </a:pPr>
            <a:r>
              <a:rPr lang="en-US" dirty="0" smtClean="0"/>
              <a:t>Type of Equipment	        Bucket size</a:t>
            </a:r>
            <a:endParaRPr lang="en-US" dirty="0" smtClean="0">
              <a:solidFill>
                <a:srgbClr val="FF3300"/>
              </a:solidFill>
            </a:endParaRPr>
          </a:p>
          <a:p>
            <a:pPr>
              <a:lnSpc>
                <a:spcPct val="90000"/>
              </a:lnSpc>
              <a:buFont typeface="Monotype Sorts" pitchFamily="2" charset="2"/>
              <a:buChar char=" "/>
            </a:pPr>
            <a:r>
              <a:rPr lang="en-US" sz="2400" dirty="0" smtClean="0"/>
              <a:t>Tram 624KR				2½ or 2.5 CY</a:t>
            </a:r>
          </a:p>
          <a:p>
            <a:pPr>
              <a:lnSpc>
                <a:spcPct val="90000"/>
              </a:lnSpc>
              <a:buFont typeface="Monotype Sorts" pitchFamily="2" charset="2"/>
              <a:buChar char=" "/>
            </a:pPr>
            <a:r>
              <a:rPr lang="en-US" sz="2400" dirty="0" smtClean="0"/>
              <a:t>MC1155E					1¾ or 1.75 CY</a:t>
            </a:r>
          </a:p>
          <a:p>
            <a:pPr>
              <a:lnSpc>
                <a:spcPct val="90000"/>
              </a:lnSpc>
              <a:buFont typeface="Monotype Sorts" pitchFamily="2" charset="2"/>
              <a:buChar char=" "/>
            </a:pPr>
            <a:r>
              <a:rPr lang="en-US" sz="2400" dirty="0" smtClean="0"/>
              <a:t>MAC 50 CLAMSHELL		           1¼ or 1.25 CY</a:t>
            </a:r>
          </a:p>
          <a:p>
            <a:pPr>
              <a:lnSpc>
                <a:spcPct val="90000"/>
              </a:lnSpc>
              <a:buFont typeface="Monotype Sorts" pitchFamily="2" charset="2"/>
              <a:buChar char=" "/>
            </a:pPr>
            <a:r>
              <a:rPr lang="en-US" sz="2400" dirty="0" smtClean="0"/>
              <a:t>420D Front Bucket 			1 or 1.25</a:t>
            </a:r>
          </a:p>
          <a:p>
            <a:pPr>
              <a:lnSpc>
                <a:spcPct val="90000"/>
              </a:lnSpc>
              <a:buFont typeface="Monotype Sorts" pitchFamily="2" charset="2"/>
              <a:buChar char=" "/>
            </a:pPr>
            <a:r>
              <a:rPr lang="en-US" sz="2400" dirty="0" smtClean="0"/>
              <a:t>420D Backhoe Bucket			¼ or .25</a:t>
            </a:r>
          </a:p>
        </p:txBody>
      </p:sp>
      <p:sp>
        <p:nvSpPr>
          <p:cNvPr id="71684" name="Rectangle 4"/>
          <p:cNvSpPr>
            <a:spLocks noChangeArrowheads="1"/>
          </p:cNvSpPr>
          <p:nvPr/>
        </p:nvSpPr>
        <p:spPr bwMode="auto">
          <a:xfrm>
            <a:off x="990600" y="1905000"/>
            <a:ext cx="7696200" cy="2057400"/>
          </a:xfrm>
          <a:prstGeom prst="rect">
            <a:avLst/>
          </a:prstGeom>
          <a:noFill/>
          <a:ln w="9525">
            <a:solidFill>
              <a:schemeClr val="tx1"/>
            </a:solidFill>
            <a:miter lim="800000"/>
            <a:headEnd/>
            <a:tailEnd/>
          </a:ln>
        </p:spPr>
        <p:txBody>
          <a:bodyPr wrap="none" anchor="ctr"/>
          <a:lstStyle/>
          <a:p>
            <a:endParaRPr lang="en-US"/>
          </a:p>
        </p:txBody>
      </p:sp>
      <p:sp>
        <p:nvSpPr>
          <p:cNvPr id="71685" name="Line 5"/>
          <p:cNvSpPr>
            <a:spLocks noChangeShapeType="1"/>
          </p:cNvSpPr>
          <p:nvPr/>
        </p:nvSpPr>
        <p:spPr bwMode="auto">
          <a:xfrm>
            <a:off x="6019800" y="1905000"/>
            <a:ext cx="46038" cy="1981200"/>
          </a:xfrm>
          <a:prstGeom prst="line">
            <a:avLst/>
          </a:prstGeom>
          <a:noFill/>
          <a:ln w="9525">
            <a:solidFill>
              <a:schemeClr val="tx1"/>
            </a:solidFill>
            <a:round/>
            <a:headEnd/>
            <a:tailEnd/>
          </a:ln>
        </p:spPr>
        <p:txBody>
          <a:bodyPr wrap="none" anchor="ctr"/>
          <a:lstStyle/>
          <a:p>
            <a:endParaRPr lang="en-US"/>
          </a:p>
        </p:txBody>
      </p:sp>
      <p:sp>
        <p:nvSpPr>
          <p:cNvPr id="71686" name="Line 6"/>
          <p:cNvSpPr>
            <a:spLocks noChangeShapeType="1"/>
          </p:cNvSpPr>
          <p:nvPr/>
        </p:nvSpPr>
        <p:spPr bwMode="auto">
          <a:xfrm>
            <a:off x="1066800" y="2286000"/>
            <a:ext cx="7620000" cy="0"/>
          </a:xfrm>
          <a:prstGeom prst="line">
            <a:avLst/>
          </a:prstGeom>
          <a:noFill/>
          <a:ln w="9525">
            <a:solidFill>
              <a:schemeClr val="tx1"/>
            </a:solidFill>
            <a:round/>
            <a:headEnd/>
            <a:tailEnd/>
          </a:ln>
        </p:spPr>
        <p:txBody>
          <a:bodyPr wrap="none" anchor="ctr"/>
          <a:lstStyle/>
          <a:p>
            <a:endParaRPr lang="en-US"/>
          </a:p>
        </p:txBody>
      </p:sp>
      <p:sp>
        <p:nvSpPr>
          <p:cNvPr id="71687" name="Line 7"/>
          <p:cNvSpPr>
            <a:spLocks noChangeShapeType="1"/>
          </p:cNvSpPr>
          <p:nvPr/>
        </p:nvSpPr>
        <p:spPr bwMode="auto">
          <a:xfrm>
            <a:off x="990600" y="2667000"/>
            <a:ext cx="7620000" cy="0"/>
          </a:xfrm>
          <a:prstGeom prst="line">
            <a:avLst/>
          </a:prstGeom>
          <a:noFill/>
          <a:ln w="9525">
            <a:solidFill>
              <a:schemeClr val="tx1"/>
            </a:solidFill>
            <a:round/>
            <a:headEnd/>
            <a:tailEnd/>
          </a:ln>
        </p:spPr>
        <p:txBody>
          <a:bodyPr wrap="none" anchor="ctr"/>
          <a:lstStyle/>
          <a:p>
            <a:endParaRPr lang="en-US"/>
          </a:p>
        </p:txBody>
      </p:sp>
      <p:sp>
        <p:nvSpPr>
          <p:cNvPr id="71688" name="Line 8"/>
          <p:cNvSpPr>
            <a:spLocks noChangeShapeType="1"/>
          </p:cNvSpPr>
          <p:nvPr/>
        </p:nvSpPr>
        <p:spPr bwMode="auto">
          <a:xfrm>
            <a:off x="1066800" y="3124200"/>
            <a:ext cx="7620000" cy="0"/>
          </a:xfrm>
          <a:prstGeom prst="line">
            <a:avLst/>
          </a:prstGeom>
          <a:noFill/>
          <a:ln w="9525">
            <a:solidFill>
              <a:schemeClr val="tx1"/>
            </a:solidFill>
            <a:round/>
            <a:headEnd/>
            <a:tailEnd/>
          </a:ln>
        </p:spPr>
        <p:txBody>
          <a:bodyPr wrap="none" anchor="ctr"/>
          <a:lstStyle/>
          <a:p>
            <a:endParaRPr lang="en-US"/>
          </a:p>
        </p:txBody>
      </p:sp>
      <p:sp>
        <p:nvSpPr>
          <p:cNvPr id="71689" name="Line 9"/>
          <p:cNvSpPr>
            <a:spLocks noChangeShapeType="1"/>
          </p:cNvSpPr>
          <p:nvPr/>
        </p:nvSpPr>
        <p:spPr bwMode="auto">
          <a:xfrm>
            <a:off x="990600" y="3505200"/>
            <a:ext cx="7620000" cy="0"/>
          </a:xfrm>
          <a:prstGeom prst="line">
            <a:avLst/>
          </a:prstGeom>
          <a:noFill/>
          <a:ln w="9525">
            <a:solidFill>
              <a:schemeClr val="tx1"/>
            </a:solidFill>
            <a:round/>
            <a:headEnd/>
            <a:tailEnd/>
          </a:ln>
        </p:spPr>
        <p:txBody>
          <a:bodyPr wrap="none" anchor="ctr"/>
          <a:lstStyle/>
          <a:p>
            <a:endParaRPr lang="en-US"/>
          </a:p>
        </p:txBody>
      </p:sp>
      <p:sp>
        <p:nvSpPr>
          <p:cNvPr id="71690" name="Line 10"/>
          <p:cNvSpPr>
            <a:spLocks noChangeShapeType="1"/>
          </p:cNvSpPr>
          <p:nvPr/>
        </p:nvSpPr>
        <p:spPr bwMode="auto">
          <a:xfrm>
            <a:off x="990600" y="3886200"/>
            <a:ext cx="76200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Scraper Production Step #4</a:t>
            </a:r>
          </a:p>
        </p:txBody>
      </p:sp>
      <p:sp>
        <p:nvSpPr>
          <p:cNvPr id="80899" name="Rectangle 3"/>
          <p:cNvSpPr>
            <a:spLocks noGrp="1" noChangeArrowheads="1"/>
          </p:cNvSpPr>
          <p:nvPr>
            <p:ph type="body" sz="half" idx="1"/>
          </p:nvPr>
        </p:nvSpPr>
        <p:spPr>
          <a:xfrm>
            <a:off x="914400" y="1981200"/>
            <a:ext cx="3810000" cy="4114800"/>
          </a:xfrm>
        </p:spPr>
        <p:txBody>
          <a:bodyPr/>
          <a:lstStyle/>
          <a:p>
            <a:r>
              <a:rPr lang="en-US" b="1" i="1" smtClean="0"/>
              <a:t>Actual Load Size.</a:t>
            </a:r>
          </a:p>
          <a:p>
            <a:pPr lvl="1"/>
            <a:r>
              <a:rPr lang="en-US" smtClean="0"/>
              <a:t>The true amount of soil in haul unit.</a:t>
            </a:r>
          </a:p>
          <a:p>
            <a:pPr lvl="1"/>
            <a:r>
              <a:rPr lang="en-US" smtClean="0"/>
              <a:t>Number of buckets multiplied by the bucket size.</a:t>
            </a:r>
          </a:p>
        </p:txBody>
      </p:sp>
      <p:sp>
        <p:nvSpPr>
          <p:cNvPr id="80900" name="Rectangle 4"/>
          <p:cNvSpPr>
            <a:spLocks noGrp="1" noChangeArrowheads="1"/>
          </p:cNvSpPr>
          <p:nvPr>
            <p:ph type="body" sz="half" idx="2"/>
          </p:nvPr>
        </p:nvSpPr>
        <p:spPr>
          <a:xfrm>
            <a:off x="4572000" y="1981200"/>
            <a:ext cx="4572000" cy="4114800"/>
          </a:xfrm>
        </p:spPr>
        <p:txBody>
          <a:bodyPr/>
          <a:lstStyle/>
          <a:p>
            <a:r>
              <a:rPr lang="en-US" smtClean="0"/>
              <a:t>Example:</a:t>
            </a:r>
          </a:p>
          <a:p>
            <a:pPr>
              <a:buFont typeface="Monotype Sorts" pitchFamily="2" charset="2"/>
              <a:buNone/>
            </a:pPr>
            <a:r>
              <a:rPr lang="en-US" smtClean="0"/>
              <a:t>      7   #of Buckets</a:t>
            </a:r>
          </a:p>
          <a:p>
            <a:pPr>
              <a:buFont typeface="Monotype Sorts" pitchFamily="2" charset="2"/>
              <a:buNone/>
            </a:pPr>
            <a:r>
              <a:rPr lang="en-US" u="sng" smtClean="0"/>
              <a:t>x 2.5</a:t>
            </a:r>
            <a:r>
              <a:rPr lang="en-US" smtClean="0"/>
              <a:t>   </a:t>
            </a:r>
            <a:r>
              <a:rPr lang="en-US" sz="2000" smtClean="0"/>
              <a:t>TRAM Bucket Size</a:t>
            </a:r>
          </a:p>
          <a:p>
            <a:pPr>
              <a:buFont typeface="Monotype Sorts" pitchFamily="2" charset="2"/>
              <a:buNone/>
            </a:pPr>
            <a:r>
              <a:rPr lang="en-US" smtClean="0">
                <a:solidFill>
                  <a:srgbClr val="FF3300"/>
                </a:solidFill>
              </a:rPr>
              <a:t>17.5 cy </a:t>
            </a:r>
            <a:r>
              <a:rPr lang="en-US" sz="2000" smtClean="0">
                <a:solidFill>
                  <a:srgbClr val="FF3300"/>
                </a:solidFill>
              </a:rPr>
              <a:t> Actual Load Size (ALS)</a:t>
            </a:r>
          </a:p>
          <a:p>
            <a:r>
              <a:rPr lang="en-US" smtClean="0"/>
              <a:t>Note:  Never round off ALS.</a:t>
            </a:r>
            <a:endParaRPr lang="en-US" sz="2000" smtClean="0">
              <a:solidFill>
                <a:srgbClr val="FF33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089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89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500" fill="hold"/>
                                        <p:tgtEl>
                                          <p:spTgt spid="8089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089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89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p:cTn id="19" dur="500" fill="hold"/>
                                        <p:tgtEl>
                                          <p:spTgt spid="8089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8089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89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0900">
                                            <p:txEl>
                                              <p:pRg st="0" end="0"/>
                                            </p:txEl>
                                          </p:spTgt>
                                        </p:tgtEl>
                                        <p:attrNameLst>
                                          <p:attrName>style.visibility</p:attrName>
                                        </p:attrNameLst>
                                      </p:cBhvr>
                                      <p:to>
                                        <p:strVal val="visible"/>
                                      </p:to>
                                    </p:set>
                                    <p:anim calcmode="lin" valueType="num">
                                      <p:cBhvr>
                                        <p:cTn id="25" dur="500" fill="hold"/>
                                        <p:tgtEl>
                                          <p:spTgt spid="80900">
                                            <p:txEl>
                                              <p:pRg st="0" end="0"/>
                                            </p:txEl>
                                          </p:spTgt>
                                        </p:tgtEl>
                                        <p:attrNameLst>
                                          <p:attrName>ppt_w</p:attrName>
                                        </p:attrNameLst>
                                      </p:cBhvr>
                                      <p:tavLst>
                                        <p:tav tm="0">
                                          <p:val>
                                            <p:strVal val="4/3*#ppt_w"/>
                                          </p:val>
                                        </p:tav>
                                        <p:tav tm="100000">
                                          <p:val>
                                            <p:strVal val="#ppt_w"/>
                                          </p:val>
                                        </p:tav>
                                      </p:tavLst>
                                    </p:anim>
                                    <p:anim calcmode="lin" valueType="num">
                                      <p:cBhvr>
                                        <p:cTn id="26" dur="500" fill="hold"/>
                                        <p:tgtEl>
                                          <p:spTgt spid="80900">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900">
                                            <p:txEl>
                                              <p:pRg st="0" end="0"/>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80900">
                                            <p:txEl>
                                              <p:pRg st="1" end="1"/>
                                            </p:txEl>
                                          </p:spTgt>
                                        </p:tgtEl>
                                        <p:attrNameLst>
                                          <p:attrName>style.visibility</p:attrName>
                                        </p:attrNameLst>
                                      </p:cBhvr>
                                      <p:to>
                                        <p:strVal val="visible"/>
                                      </p:to>
                                    </p:set>
                                    <p:anim calcmode="lin" valueType="num">
                                      <p:cBhvr>
                                        <p:cTn id="31" dur="500" fill="hold"/>
                                        <p:tgtEl>
                                          <p:spTgt spid="80900">
                                            <p:txEl>
                                              <p:pRg st="1" end="1"/>
                                            </p:txEl>
                                          </p:spTgt>
                                        </p:tgtEl>
                                        <p:attrNameLst>
                                          <p:attrName>ppt_w</p:attrName>
                                        </p:attrNameLst>
                                      </p:cBhvr>
                                      <p:tavLst>
                                        <p:tav tm="0">
                                          <p:val>
                                            <p:strVal val="4/3*#ppt_w"/>
                                          </p:val>
                                        </p:tav>
                                        <p:tav tm="100000">
                                          <p:val>
                                            <p:strVal val="#ppt_w"/>
                                          </p:val>
                                        </p:tav>
                                      </p:tavLst>
                                    </p:anim>
                                    <p:anim calcmode="lin" valueType="num">
                                      <p:cBhvr>
                                        <p:cTn id="32" dur="500" fill="hold"/>
                                        <p:tgtEl>
                                          <p:spTgt spid="80900">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900">
                                            <p:txEl>
                                              <p:pRg st="1" end="1"/>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80900">
                                            <p:txEl>
                                              <p:pRg st="2" end="2"/>
                                            </p:txEl>
                                          </p:spTgt>
                                        </p:tgtEl>
                                        <p:attrNameLst>
                                          <p:attrName>style.visibility</p:attrName>
                                        </p:attrNameLst>
                                      </p:cBhvr>
                                      <p:to>
                                        <p:strVal val="visible"/>
                                      </p:to>
                                    </p:set>
                                    <p:anim calcmode="lin" valueType="num">
                                      <p:cBhvr>
                                        <p:cTn id="37" dur="500" fill="hold"/>
                                        <p:tgtEl>
                                          <p:spTgt spid="80900">
                                            <p:txEl>
                                              <p:pRg st="2" end="2"/>
                                            </p:txEl>
                                          </p:spTgt>
                                        </p:tgtEl>
                                        <p:attrNameLst>
                                          <p:attrName>ppt_w</p:attrName>
                                        </p:attrNameLst>
                                      </p:cBhvr>
                                      <p:tavLst>
                                        <p:tav tm="0">
                                          <p:val>
                                            <p:strVal val="4/3*#ppt_w"/>
                                          </p:val>
                                        </p:tav>
                                        <p:tav tm="100000">
                                          <p:val>
                                            <p:strVal val="#ppt_w"/>
                                          </p:val>
                                        </p:tav>
                                      </p:tavLst>
                                    </p:anim>
                                    <p:anim calcmode="lin" valueType="num">
                                      <p:cBhvr>
                                        <p:cTn id="38" dur="500" fill="hold"/>
                                        <p:tgtEl>
                                          <p:spTgt spid="80900">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900">
                                            <p:txEl>
                                              <p:pRg st="2" end="2"/>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80900">
                                            <p:txEl>
                                              <p:pRg st="3" end="3"/>
                                            </p:txEl>
                                          </p:spTgt>
                                        </p:tgtEl>
                                        <p:attrNameLst>
                                          <p:attrName>style.visibility</p:attrName>
                                        </p:attrNameLst>
                                      </p:cBhvr>
                                      <p:to>
                                        <p:strVal val="visible"/>
                                      </p:to>
                                    </p:set>
                                    <p:anim calcmode="lin" valueType="num">
                                      <p:cBhvr>
                                        <p:cTn id="43" dur="500" fill="hold"/>
                                        <p:tgtEl>
                                          <p:spTgt spid="80900">
                                            <p:txEl>
                                              <p:pRg st="3" end="3"/>
                                            </p:txEl>
                                          </p:spTgt>
                                        </p:tgtEl>
                                        <p:attrNameLst>
                                          <p:attrName>ppt_w</p:attrName>
                                        </p:attrNameLst>
                                      </p:cBhvr>
                                      <p:tavLst>
                                        <p:tav tm="0">
                                          <p:val>
                                            <p:strVal val="4/3*#ppt_w"/>
                                          </p:val>
                                        </p:tav>
                                        <p:tav tm="100000">
                                          <p:val>
                                            <p:strVal val="#ppt_w"/>
                                          </p:val>
                                        </p:tav>
                                      </p:tavLst>
                                    </p:anim>
                                    <p:anim calcmode="lin" valueType="num">
                                      <p:cBhvr>
                                        <p:cTn id="44" dur="500" fill="hold"/>
                                        <p:tgtEl>
                                          <p:spTgt spid="80900">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900">
                                            <p:txEl>
                                              <p:pRg st="3" end="3"/>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80900">
                                            <p:txEl>
                                              <p:pRg st="4" end="4"/>
                                            </p:txEl>
                                          </p:spTgt>
                                        </p:tgtEl>
                                        <p:attrNameLst>
                                          <p:attrName>style.visibility</p:attrName>
                                        </p:attrNameLst>
                                      </p:cBhvr>
                                      <p:to>
                                        <p:strVal val="visible"/>
                                      </p:to>
                                    </p:set>
                                    <p:anim calcmode="lin" valueType="num">
                                      <p:cBhvr>
                                        <p:cTn id="49" dur="500" fill="hold"/>
                                        <p:tgtEl>
                                          <p:spTgt spid="80900">
                                            <p:txEl>
                                              <p:pRg st="4" end="4"/>
                                            </p:txEl>
                                          </p:spTgt>
                                        </p:tgtEl>
                                        <p:attrNameLst>
                                          <p:attrName>ppt_w</p:attrName>
                                        </p:attrNameLst>
                                      </p:cBhvr>
                                      <p:tavLst>
                                        <p:tav tm="0">
                                          <p:val>
                                            <p:strVal val="4/3*#ppt_w"/>
                                          </p:val>
                                        </p:tav>
                                        <p:tav tm="100000">
                                          <p:val>
                                            <p:strVal val="#ppt_w"/>
                                          </p:val>
                                        </p:tav>
                                      </p:tavLst>
                                    </p:anim>
                                    <p:anim calcmode="lin" valueType="num">
                                      <p:cBhvr>
                                        <p:cTn id="50" dur="500" fill="hold"/>
                                        <p:tgtEl>
                                          <p:spTgt spid="80900">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0900">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2" autoUpdateAnimBg="0"/>
      <p:bldP spid="8090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Evaluation</a:t>
            </a:r>
          </a:p>
        </p:txBody>
      </p:sp>
      <p:sp>
        <p:nvSpPr>
          <p:cNvPr id="39939" name="Rectangle 3"/>
          <p:cNvSpPr>
            <a:spLocks noGrp="1" noChangeArrowheads="1"/>
          </p:cNvSpPr>
          <p:nvPr>
            <p:ph type="body" sz="half" idx="1"/>
          </p:nvPr>
        </p:nvSpPr>
        <p:spPr/>
        <p:txBody>
          <a:bodyPr/>
          <a:lstStyle/>
          <a:p>
            <a:r>
              <a:rPr lang="en-US" sz="2800" smtClean="0"/>
              <a:t>Practical applications using each Production Estimation Formula.</a:t>
            </a:r>
          </a:p>
          <a:p>
            <a:r>
              <a:rPr lang="en-US" sz="2800" b="1" u="sng" smtClean="0"/>
              <a:t>Open book exam!</a:t>
            </a:r>
            <a:endParaRPr lang="en-US" sz="2800" smtClean="0"/>
          </a:p>
        </p:txBody>
      </p:sp>
      <p:pic>
        <p:nvPicPr>
          <p:cNvPr id="39940" name="Picture 5" descr="BS02064_"/>
          <p:cNvPicPr>
            <a:picLocks noGrp="1" noChangeAspect="1" noChangeArrowheads="1"/>
          </p:cNvPicPr>
          <p:nvPr>
            <p:ph type="clipArt" sz="half" idx="2"/>
          </p:nvPr>
        </p:nvPicPr>
        <p:blipFill>
          <a:blip r:embed="rId2" cstate="print"/>
          <a:srcRect/>
          <a:stretch>
            <a:fillRect/>
          </a:stretch>
        </p:blipFill>
        <p:spPr>
          <a:xfrm>
            <a:off x="5135563" y="2141538"/>
            <a:ext cx="3810000" cy="3792537"/>
          </a:xfrm>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Scraper Production Step #5</a:t>
            </a:r>
          </a:p>
        </p:txBody>
      </p:sp>
      <p:sp>
        <p:nvSpPr>
          <p:cNvPr id="81923" name="Rectangle 3"/>
          <p:cNvSpPr>
            <a:spLocks noGrp="1" noChangeArrowheads="1"/>
          </p:cNvSpPr>
          <p:nvPr>
            <p:ph type="body" idx="1"/>
          </p:nvPr>
        </p:nvSpPr>
        <p:spPr>
          <a:xfrm>
            <a:off x="914400" y="1600200"/>
            <a:ext cx="8229600" cy="5257800"/>
          </a:xfrm>
        </p:spPr>
        <p:txBody>
          <a:bodyPr/>
          <a:lstStyle/>
          <a:p>
            <a:pPr>
              <a:defRPr/>
            </a:pPr>
            <a:r>
              <a:rPr lang="en-US" sz="2800" b="1" i="1" smtClean="0">
                <a:effectLst>
                  <a:outerShdw blurRad="38100" dist="38100" dir="2700000" algn="tl">
                    <a:srgbClr val="C0C0C0"/>
                  </a:outerShdw>
                </a:effectLst>
              </a:rPr>
              <a:t>Load Weight (LW).</a:t>
            </a:r>
            <a:endParaRPr lang="en-US" smtClean="0"/>
          </a:p>
          <a:p>
            <a:pPr lvl="1">
              <a:defRPr/>
            </a:pPr>
            <a:r>
              <a:rPr lang="en-US" sz="2200" smtClean="0"/>
              <a:t>Multiply your ASW by your ALS.</a:t>
            </a:r>
          </a:p>
          <a:p>
            <a:pPr lvl="1">
              <a:defRPr/>
            </a:pPr>
            <a:r>
              <a:rPr lang="en-US" sz="2200" smtClean="0"/>
              <a:t>Keep your load weight under 48,000 lbs.</a:t>
            </a:r>
          </a:p>
          <a:p>
            <a:pPr lvl="1">
              <a:defRPr/>
            </a:pPr>
            <a:r>
              <a:rPr lang="en-US" sz="2200" smtClean="0"/>
              <a:t>Table #2-2 shows the weight of cinders as 1200 lbs./LCY.</a:t>
            </a:r>
          </a:p>
          <a:p>
            <a:pPr lvl="1">
              <a:defRPr/>
            </a:pPr>
            <a:r>
              <a:rPr lang="en-US" sz="2200" smtClean="0"/>
              <a:t>A struck load would weigh 16,800 lbs., while the heap load would weigh 21,600 lbs..</a:t>
            </a:r>
          </a:p>
          <a:p>
            <a:pPr lvl="1">
              <a:defRPr/>
            </a:pPr>
            <a:r>
              <a:rPr lang="en-US" sz="2200" smtClean="0"/>
              <a:t>These weights would be easily hauled, but it is a different story with other materials.</a:t>
            </a:r>
          </a:p>
          <a:p>
            <a:pPr lvl="1">
              <a:defRPr/>
            </a:pPr>
            <a:r>
              <a:rPr lang="en-US" sz="2200" smtClean="0"/>
              <a:t>Take a look at Earth Loam, wet for instance:</a:t>
            </a:r>
          </a:p>
          <a:p>
            <a:pPr lvl="1">
              <a:buFontTx/>
              <a:buNone/>
              <a:defRPr/>
            </a:pPr>
            <a:r>
              <a:rPr lang="en-US" sz="2200" smtClean="0"/>
              <a:t>  3,200    </a:t>
            </a:r>
            <a:r>
              <a:rPr lang="en-US" sz="2200" smtClean="0">
                <a:solidFill>
                  <a:srgbClr val="3333FF"/>
                </a:solidFill>
              </a:rPr>
              <a:t>weight of Earth Loam, wet/CY</a:t>
            </a:r>
            <a:r>
              <a:rPr lang="en-US" sz="2200" smtClean="0"/>
              <a:t>    3,200</a:t>
            </a:r>
          </a:p>
          <a:p>
            <a:pPr lvl="1">
              <a:buFontTx/>
              <a:buChar char=" "/>
              <a:defRPr/>
            </a:pPr>
            <a:r>
              <a:rPr lang="en-US" sz="2200" u="sng" smtClean="0"/>
              <a:t>x 14</a:t>
            </a:r>
            <a:r>
              <a:rPr lang="en-US" sz="2200" smtClean="0"/>
              <a:t>    LCY Struck                                  </a:t>
            </a:r>
            <a:r>
              <a:rPr lang="en-US" sz="2200" u="sng" smtClean="0"/>
              <a:t>x  18</a:t>
            </a:r>
            <a:r>
              <a:rPr lang="en-US" sz="2200" smtClean="0"/>
              <a:t> LCY Heaped</a:t>
            </a:r>
          </a:p>
          <a:p>
            <a:pPr lvl="1">
              <a:buFontTx/>
              <a:buChar char=" "/>
              <a:defRPr/>
            </a:pPr>
            <a:r>
              <a:rPr lang="en-US" sz="2200" smtClean="0">
                <a:solidFill>
                  <a:srgbClr val="FF3300"/>
                </a:solidFill>
              </a:rPr>
              <a:t>44,800 lbs. Struck Loaded                    57,600 lbs. Heaped</a:t>
            </a:r>
            <a:endParaRPr lang="en-US" sz="22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500" fill="hold"/>
                                        <p:tgtEl>
                                          <p:spTgt spid="8192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192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p:cTn id="13" dur="500" fill="hold"/>
                                        <p:tgtEl>
                                          <p:spTgt spid="8192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192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p:cTn id="19" dur="500" fill="hold"/>
                                        <p:tgtEl>
                                          <p:spTgt spid="8192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8192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p:cTn id="25" dur="500" fill="hold"/>
                                        <p:tgtEl>
                                          <p:spTgt spid="8192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81923">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81923">
                                            <p:txEl>
                                              <p:pRg st="4" end="4"/>
                                            </p:txEl>
                                          </p:spTgt>
                                        </p:tgtEl>
                                        <p:attrNameLst>
                                          <p:attrName>style.visibility</p:attrName>
                                        </p:attrNameLst>
                                      </p:cBhvr>
                                      <p:to>
                                        <p:strVal val="visible"/>
                                      </p:to>
                                    </p:set>
                                    <p:anim calcmode="lin" valueType="num">
                                      <p:cBhvr>
                                        <p:cTn id="31" dur="500" fill="hold"/>
                                        <p:tgtEl>
                                          <p:spTgt spid="81923">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81923">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81923">
                                            <p:txEl>
                                              <p:pRg st="5" end="5"/>
                                            </p:txEl>
                                          </p:spTgt>
                                        </p:tgtEl>
                                        <p:attrNameLst>
                                          <p:attrName>style.visibility</p:attrName>
                                        </p:attrNameLst>
                                      </p:cBhvr>
                                      <p:to>
                                        <p:strVal val="visible"/>
                                      </p:to>
                                    </p:set>
                                    <p:anim calcmode="lin" valueType="num">
                                      <p:cBhvr>
                                        <p:cTn id="37" dur="500" fill="hold"/>
                                        <p:tgtEl>
                                          <p:spTgt spid="81923">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81923">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81923">
                                            <p:txEl>
                                              <p:pRg st="6" end="6"/>
                                            </p:txEl>
                                          </p:spTgt>
                                        </p:tgtEl>
                                        <p:attrNameLst>
                                          <p:attrName>style.visibility</p:attrName>
                                        </p:attrNameLst>
                                      </p:cBhvr>
                                      <p:to>
                                        <p:strVal val="visible"/>
                                      </p:to>
                                    </p:set>
                                    <p:anim calcmode="lin" valueType="num">
                                      <p:cBhvr>
                                        <p:cTn id="43" dur="500" fill="hold"/>
                                        <p:tgtEl>
                                          <p:spTgt spid="81923">
                                            <p:txEl>
                                              <p:pRg st="6" end="6"/>
                                            </p:txEl>
                                          </p:spTgt>
                                        </p:tgtEl>
                                        <p:attrNameLst>
                                          <p:attrName>ppt_w</p:attrName>
                                        </p:attrNameLst>
                                      </p:cBhvr>
                                      <p:tavLst>
                                        <p:tav tm="0">
                                          <p:val>
                                            <p:strVal val="4/3*#ppt_w"/>
                                          </p:val>
                                        </p:tav>
                                        <p:tav tm="100000">
                                          <p:val>
                                            <p:strVal val="#ppt_w"/>
                                          </p:val>
                                        </p:tav>
                                      </p:tavLst>
                                    </p:anim>
                                    <p:anim calcmode="lin" valueType="num">
                                      <p:cBhvr>
                                        <p:cTn id="44" dur="500" fill="hold"/>
                                        <p:tgtEl>
                                          <p:spTgt spid="81923">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81923">
                                            <p:txEl>
                                              <p:pRg st="7" end="7"/>
                                            </p:txEl>
                                          </p:spTgt>
                                        </p:tgtEl>
                                        <p:attrNameLst>
                                          <p:attrName>style.visibility</p:attrName>
                                        </p:attrNameLst>
                                      </p:cBhvr>
                                      <p:to>
                                        <p:strVal val="visible"/>
                                      </p:to>
                                    </p:set>
                                    <p:anim calcmode="lin" valueType="num">
                                      <p:cBhvr>
                                        <p:cTn id="49" dur="500" fill="hold"/>
                                        <p:tgtEl>
                                          <p:spTgt spid="81923">
                                            <p:txEl>
                                              <p:pRg st="7" end="7"/>
                                            </p:txEl>
                                          </p:spTgt>
                                        </p:tgtEl>
                                        <p:attrNameLst>
                                          <p:attrName>ppt_w</p:attrName>
                                        </p:attrNameLst>
                                      </p:cBhvr>
                                      <p:tavLst>
                                        <p:tav tm="0">
                                          <p:val>
                                            <p:strVal val="4/3*#ppt_w"/>
                                          </p:val>
                                        </p:tav>
                                        <p:tav tm="100000">
                                          <p:val>
                                            <p:strVal val="#ppt_w"/>
                                          </p:val>
                                        </p:tav>
                                      </p:tavLst>
                                    </p:anim>
                                    <p:anim calcmode="lin" valueType="num">
                                      <p:cBhvr>
                                        <p:cTn id="50" dur="500" fill="hold"/>
                                        <p:tgtEl>
                                          <p:spTgt spid="81923">
                                            <p:txEl>
                                              <p:pRg st="7" end="7"/>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7" end="7"/>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81923">
                                            <p:txEl>
                                              <p:pRg st="8" end="8"/>
                                            </p:txEl>
                                          </p:spTgt>
                                        </p:tgtEl>
                                        <p:attrNameLst>
                                          <p:attrName>style.visibility</p:attrName>
                                        </p:attrNameLst>
                                      </p:cBhvr>
                                      <p:to>
                                        <p:strVal val="visible"/>
                                      </p:to>
                                    </p:set>
                                    <p:anim calcmode="lin" valueType="num">
                                      <p:cBhvr>
                                        <p:cTn id="55" dur="500" fill="hold"/>
                                        <p:tgtEl>
                                          <p:spTgt spid="81923">
                                            <p:txEl>
                                              <p:pRg st="8" end="8"/>
                                            </p:txEl>
                                          </p:spTgt>
                                        </p:tgtEl>
                                        <p:attrNameLst>
                                          <p:attrName>ppt_w</p:attrName>
                                        </p:attrNameLst>
                                      </p:cBhvr>
                                      <p:tavLst>
                                        <p:tav tm="0">
                                          <p:val>
                                            <p:strVal val="4/3*#ppt_w"/>
                                          </p:val>
                                        </p:tav>
                                        <p:tav tm="100000">
                                          <p:val>
                                            <p:strVal val="#ppt_w"/>
                                          </p:val>
                                        </p:tav>
                                      </p:tavLst>
                                    </p:anim>
                                    <p:anim calcmode="lin" valueType="num">
                                      <p:cBhvr>
                                        <p:cTn id="56" dur="500" fill="hold"/>
                                        <p:tgtEl>
                                          <p:spTgt spid="81923">
                                            <p:txEl>
                                              <p:pRg st="8" end="8"/>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8" end="8"/>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81923">
                                            <p:txEl>
                                              <p:pRg st="9" end="9"/>
                                            </p:txEl>
                                          </p:spTgt>
                                        </p:tgtEl>
                                        <p:attrNameLst>
                                          <p:attrName>style.visibility</p:attrName>
                                        </p:attrNameLst>
                                      </p:cBhvr>
                                      <p:to>
                                        <p:strVal val="visible"/>
                                      </p:to>
                                    </p:set>
                                    <p:anim calcmode="lin" valueType="num">
                                      <p:cBhvr>
                                        <p:cTn id="61" dur="500" fill="hold"/>
                                        <p:tgtEl>
                                          <p:spTgt spid="81923">
                                            <p:txEl>
                                              <p:pRg st="9" end="9"/>
                                            </p:txEl>
                                          </p:spTgt>
                                        </p:tgtEl>
                                        <p:attrNameLst>
                                          <p:attrName>ppt_w</p:attrName>
                                        </p:attrNameLst>
                                      </p:cBhvr>
                                      <p:tavLst>
                                        <p:tav tm="0">
                                          <p:val>
                                            <p:strVal val="4/3*#ppt_w"/>
                                          </p:val>
                                        </p:tav>
                                        <p:tav tm="100000">
                                          <p:val>
                                            <p:strVal val="#ppt_w"/>
                                          </p:val>
                                        </p:tav>
                                      </p:tavLst>
                                    </p:anim>
                                    <p:anim calcmode="lin" valueType="num">
                                      <p:cBhvr>
                                        <p:cTn id="62" dur="500" fill="hold"/>
                                        <p:tgtEl>
                                          <p:spTgt spid="81923">
                                            <p:txEl>
                                              <p:pRg st="9" end="9"/>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1923">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Example</a:t>
            </a:r>
          </a:p>
        </p:txBody>
      </p:sp>
      <p:sp>
        <p:nvSpPr>
          <p:cNvPr id="83971" name="Rectangle 3"/>
          <p:cNvSpPr>
            <a:spLocks noGrp="1" noChangeArrowheads="1"/>
          </p:cNvSpPr>
          <p:nvPr>
            <p:ph type="body" sz="half" idx="1"/>
          </p:nvPr>
        </p:nvSpPr>
        <p:spPr/>
        <p:txBody>
          <a:bodyPr/>
          <a:lstStyle/>
          <a:p>
            <a:r>
              <a:rPr lang="en-US" smtClean="0"/>
              <a:t>Each cubic yard weighs 2,354 lbs. (step #1), and you are hauling 17.5 cubic yards.</a:t>
            </a:r>
          </a:p>
        </p:txBody>
      </p:sp>
      <p:sp>
        <p:nvSpPr>
          <p:cNvPr id="83973" name="Rectangle 5"/>
          <p:cNvSpPr>
            <a:spLocks noGrp="1" noChangeArrowheads="1"/>
          </p:cNvSpPr>
          <p:nvPr>
            <p:ph type="body" sz="half" idx="2"/>
          </p:nvPr>
        </p:nvSpPr>
        <p:spPr>
          <a:xfrm>
            <a:off x="5135563" y="1981200"/>
            <a:ext cx="4008437" cy="4114800"/>
          </a:xfrm>
        </p:spPr>
        <p:txBody>
          <a:bodyPr/>
          <a:lstStyle/>
          <a:p>
            <a:pPr>
              <a:buFont typeface="Monotype Sorts" pitchFamily="2" charset="2"/>
              <a:buNone/>
            </a:pPr>
            <a:r>
              <a:rPr lang="en-US" smtClean="0"/>
              <a:t>   2,354 ASW</a:t>
            </a:r>
          </a:p>
          <a:p>
            <a:pPr>
              <a:buFont typeface="Monotype Sorts" pitchFamily="2" charset="2"/>
              <a:buChar char=" "/>
            </a:pPr>
            <a:r>
              <a:rPr lang="en-US" u="sng" smtClean="0"/>
              <a:t>x17.5</a:t>
            </a:r>
            <a:r>
              <a:rPr lang="en-US" smtClean="0"/>
              <a:t> ALS</a:t>
            </a:r>
          </a:p>
          <a:p>
            <a:pPr>
              <a:buFont typeface="Monotype Sorts" pitchFamily="2" charset="2"/>
              <a:buChar char=" "/>
            </a:pPr>
            <a:r>
              <a:rPr lang="en-US" smtClean="0">
                <a:solidFill>
                  <a:srgbClr val="FF3300"/>
                </a:solidFill>
              </a:rPr>
              <a:t>41,195 </a:t>
            </a:r>
            <a:r>
              <a:rPr lang="en-US" sz="2200" smtClean="0">
                <a:solidFill>
                  <a:srgbClr val="FF3300"/>
                </a:solidFill>
              </a:rPr>
              <a:t>load weight (LW)</a:t>
            </a:r>
            <a:endParaRPr lang="en-US" sz="2200" smtClean="0"/>
          </a:p>
          <a:p>
            <a:endParaRPr lang="en-US" smtClean="0"/>
          </a:p>
          <a:p>
            <a:r>
              <a:rPr lang="en-US" smtClean="0"/>
              <a:t>Note:  Never round off load weight.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anim to="" calcmode="lin" valueType="num">
                                      <p:cBhvr>
                                        <p:cTn id="7" dur="1" fill="hold"/>
                                        <p:tgtEl>
                                          <p:spTgt spid="83971">
                                            <p:txEl>
                                              <p:pRg st="0" end="0"/>
                                            </p:txEl>
                                          </p:spTgt>
                                        </p:tgtEl>
                                        <p:attrNameLst>
                                          <p:attrName/>
                                        </p:attrNameLst>
                                      </p:cBhvr>
                                    </p:anim>
                                  </p:childTnLst>
                                  <p:subTnLst>
                                    <p:animClr clrSpc="rgb" dir="cw">
                                      <p:cBhvr override="childStyle">
                                        <p:cTn dur="1" fill="hold" display="0" masterRel="nextClick" afterEffect="1"/>
                                        <p:tgtEl>
                                          <p:spTgt spid="8397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3973">
                                            <p:txEl>
                                              <p:pRg st="0" end="0"/>
                                            </p:txEl>
                                          </p:spTgt>
                                        </p:tgtEl>
                                        <p:attrNameLst>
                                          <p:attrName>style.visibility</p:attrName>
                                        </p:attrNameLst>
                                      </p:cBhvr>
                                      <p:to>
                                        <p:strVal val="visible"/>
                                      </p:to>
                                    </p:set>
                                    <p:anim to="" calcmode="lin" valueType="num">
                                      <p:cBhvr>
                                        <p:cTn id="12" dur="1" fill="hold"/>
                                        <p:tgtEl>
                                          <p:spTgt spid="83973">
                                            <p:txEl>
                                              <p:pRg st="0" end="0"/>
                                            </p:txEl>
                                          </p:spTgt>
                                        </p:tgtEl>
                                        <p:attrNameLst>
                                          <p:attrName/>
                                        </p:attrNameLst>
                                      </p:cBhvr>
                                    </p:anim>
                                  </p:childTnLst>
                                  <p:subTnLst>
                                    <p:animClr clrSpc="rgb" dir="cw">
                                      <p:cBhvr override="childStyle">
                                        <p:cTn dur="1" fill="hold" display="0" masterRel="nextClick" afterEffect="1"/>
                                        <p:tgtEl>
                                          <p:spTgt spid="83973">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3973">
                                            <p:txEl>
                                              <p:pRg st="1" end="1"/>
                                            </p:txEl>
                                          </p:spTgt>
                                        </p:tgtEl>
                                        <p:attrNameLst>
                                          <p:attrName>style.visibility</p:attrName>
                                        </p:attrNameLst>
                                      </p:cBhvr>
                                      <p:to>
                                        <p:strVal val="visible"/>
                                      </p:to>
                                    </p:set>
                                    <p:anim to="" calcmode="lin" valueType="num">
                                      <p:cBhvr>
                                        <p:cTn id="17" dur="1" fill="hold"/>
                                        <p:tgtEl>
                                          <p:spTgt spid="83973">
                                            <p:txEl>
                                              <p:pRg st="1" end="1"/>
                                            </p:txEl>
                                          </p:spTgt>
                                        </p:tgtEl>
                                        <p:attrNameLst>
                                          <p:attrName/>
                                        </p:attrNameLst>
                                      </p:cBhvr>
                                    </p:anim>
                                  </p:childTnLst>
                                  <p:subTnLst>
                                    <p:animClr clrSpc="rgb" dir="cw">
                                      <p:cBhvr override="childStyle">
                                        <p:cTn dur="1" fill="hold" display="0" masterRel="nextClick" afterEffect="1"/>
                                        <p:tgtEl>
                                          <p:spTgt spid="83973">
                                            <p:txEl>
                                              <p:pRg st="1" end="1"/>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3973">
                                            <p:txEl>
                                              <p:pRg st="2" end="2"/>
                                            </p:txEl>
                                          </p:spTgt>
                                        </p:tgtEl>
                                        <p:attrNameLst>
                                          <p:attrName>style.visibility</p:attrName>
                                        </p:attrNameLst>
                                      </p:cBhvr>
                                      <p:to>
                                        <p:strVal val="visible"/>
                                      </p:to>
                                    </p:set>
                                    <p:anim to="" calcmode="lin" valueType="num">
                                      <p:cBhvr>
                                        <p:cTn id="22" dur="1" fill="hold"/>
                                        <p:tgtEl>
                                          <p:spTgt spid="83973">
                                            <p:txEl>
                                              <p:pRg st="2" end="2"/>
                                            </p:txEl>
                                          </p:spTgt>
                                        </p:tgtEl>
                                        <p:attrNameLst>
                                          <p:attrName/>
                                        </p:attrNameLst>
                                      </p:cBhvr>
                                    </p:anim>
                                  </p:childTnLst>
                                  <p:subTnLst>
                                    <p:animClr clrSpc="rgb" dir="cw">
                                      <p:cBhvr override="childStyle">
                                        <p:cTn dur="1" fill="hold" display="0" masterRel="nextClick" afterEffect="1"/>
                                        <p:tgtEl>
                                          <p:spTgt spid="83973">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3973">
                                            <p:txEl>
                                              <p:pRg st="4" end="4"/>
                                            </p:txEl>
                                          </p:spTgt>
                                        </p:tgtEl>
                                        <p:attrNameLst>
                                          <p:attrName>style.visibility</p:attrName>
                                        </p:attrNameLst>
                                      </p:cBhvr>
                                      <p:to>
                                        <p:strVal val="visible"/>
                                      </p:to>
                                    </p:set>
                                    <p:anim to="" calcmode="lin" valueType="num">
                                      <p:cBhvr>
                                        <p:cTn id="27" dur="1" fill="hold"/>
                                        <p:tgtEl>
                                          <p:spTgt spid="83973">
                                            <p:txEl>
                                              <p:pRg st="4" end="4"/>
                                            </p:txEl>
                                          </p:spTgt>
                                        </p:tgtEl>
                                        <p:attrNameLst>
                                          <p:attrName/>
                                        </p:attrNameLst>
                                      </p:cBhvr>
                                    </p:anim>
                                  </p:childTnLst>
                                  <p:subTnLst>
                                    <p:animClr clrSpc="rgb" dir="cw">
                                      <p:cBhvr override="childStyle">
                                        <p:cTn dur="1" fill="hold" display="0" masterRel="nextClick" afterEffect="1"/>
                                        <p:tgtEl>
                                          <p:spTgt spid="8397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P spid="83973"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Scraper Production Step #6</a:t>
            </a:r>
          </a:p>
        </p:txBody>
      </p:sp>
      <p:sp>
        <p:nvSpPr>
          <p:cNvPr id="86019" name="Rectangle 3"/>
          <p:cNvSpPr>
            <a:spLocks noGrp="1" noChangeArrowheads="1"/>
          </p:cNvSpPr>
          <p:nvPr>
            <p:ph type="body" sz="half" idx="1"/>
          </p:nvPr>
        </p:nvSpPr>
        <p:spPr>
          <a:xfrm>
            <a:off x="1173163" y="1981200"/>
            <a:ext cx="3810000" cy="4876800"/>
          </a:xfrm>
        </p:spPr>
        <p:txBody>
          <a:bodyPr/>
          <a:lstStyle/>
          <a:p>
            <a:r>
              <a:rPr lang="en-US" b="1" i="1" smtClean="0"/>
              <a:t>Short Tons</a:t>
            </a:r>
            <a:endParaRPr lang="en-US" smtClean="0"/>
          </a:p>
          <a:p>
            <a:pPr lvl="1"/>
            <a:r>
              <a:rPr lang="en-US" smtClean="0"/>
              <a:t>First determine the gross weight of the vehicle with load.</a:t>
            </a:r>
          </a:p>
          <a:p>
            <a:pPr lvl="1"/>
            <a:r>
              <a:rPr lang="en-US" smtClean="0"/>
              <a:t>Divide the gross weight by 2,000 lbs.  (the weight of one ton).</a:t>
            </a:r>
          </a:p>
          <a:p>
            <a:r>
              <a:rPr lang="en-US" smtClean="0"/>
              <a:t>Example:</a:t>
            </a:r>
          </a:p>
          <a:p>
            <a:r>
              <a:rPr lang="en-US" smtClean="0"/>
              <a:t>A 621B weighs 66,590 lbs.</a:t>
            </a:r>
          </a:p>
        </p:txBody>
      </p:sp>
      <p:sp>
        <p:nvSpPr>
          <p:cNvPr id="86020" name="Rectangle 4"/>
          <p:cNvSpPr>
            <a:spLocks noGrp="1" noChangeArrowheads="1"/>
          </p:cNvSpPr>
          <p:nvPr>
            <p:ph type="body" sz="half" idx="2"/>
          </p:nvPr>
        </p:nvSpPr>
        <p:spPr>
          <a:xfrm>
            <a:off x="5135563" y="1981200"/>
            <a:ext cx="4008437" cy="4114800"/>
          </a:xfrm>
        </p:spPr>
        <p:txBody>
          <a:bodyPr/>
          <a:lstStyle/>
          <a:p>
            <a:pPr>
              <a:buFont typeface="Monotype Sorts" pitchFamily="2" charset="2"/>
              <a:buNone/>
            </a:pPr>
            <a:r>
              <a:rPr lang="en-US" smtClean="0"/>
              <a:t>     41,195  LW (step #5)</a:t>
            </a:r>
          </a:p>
          <a:p>
            <a:pPr>
              <a:buFont typeface="Monotype Sorts" pitchFamily="2" charset="2"/>
              <a:buChar char=" "/>
            </a:pPr>
            <a:r>
              <a:rPr lang="en-US" u="sng" smtClean="0"/>
              <a:t>+66,590</a:t>
            </a:r>
            <a:r>
              <a:rPr lang="en-US" smtClean="0"/>
              <a:t> </a:t>
            </a:r>
            <a:r>
              <a:rPr lang="en-US" sz="2400" smtClean="0"/>
              <a:t>Tractor weight</a:t>
            </a:r>
          </a:p>
          <a:p>
            <a:pPr>
              <a:buFont typeface="Monotype Sorts" pitchFamily="2" charset="2"/>
              <a:buChar char=" "/>
            </a:pPr>
            <a:r>
              <a:rPr lang="en-US" smtClean="0"/>
              <a:t>107,785</a:t>
            </a:r>
            <a:r>
              <a:rPr lang="en-US" sz="2400" smtClean="0"/>
              <a:t>  Gross weight</a:t>
            </a:r>
          </a:p>
          <a:p>
            <a:pPr>
              <a:buFont typeface="Monotype Sorts" pitchFamily="2" charset="2"/>
              <a:buChar char=" "/>
            </a:pPr>
            <a:r>
              <a:rPr lang="en-US" sz="2400" smtClean="0">
                <a:sym typeface="Math B" pitchFamily="2" charset="2"/>
              </a:rPr>
              <a:t> </a:t>
            </a:r>
            <a:r>
              <a:rPr lang="en-US" sz="2400" smtClean="0">
                <a:cs typeface="Arial" charset="0"/>
                <a:sym typeface="Math B" pitchFamily="2" charset="2"/>
              </a:rPr>
              <a:t>÷</a:t>
            </a:r>
            <a:r>
              <a:rPr lang="en-US" sz="2400" smtClean="0">
                <a:sym typeface="Math B" pitchFamily="2" charset="2"/>
              </a:rPr>
              <a:t> </a:t>
            </a:r>
            <a:r>
              <a:rPr lang="en-US" u="sng" smtClean="0">
                <a:sym typeface="Math B" pitchFamily="2" charset="2"/>
              </a:rPr>
              <a:t>2,000</a:t>
            </a:r>
            <a:r>
              <a:rPr lang="en-US" sz="2400" smtClean="0">
                <a:sym typeface="Math B" pitchFamily="2" charset="2"/>
              </a:rPr>
              <a:t>   </a:t>
            </a:r>
            <a:r>
              <a:rPr lang="en-US" sz="2000" smtClean="0">
                <a:sym typeface="Math B" pitchFamily="2" charset="2"/>
              </a:rPr>
              <a:t>Weight of 1 ton</a:t>
            </a:r>
          </a:p>
          <a:p>
            <a:pPr>
              <a:buFont typeface="Monotype Sorts" pitchFamily="2" charset="2"/>
              <a:buChar char=" "/>
            </a:pPr>
            <a:r>
              <a:rPr lang="en-US" smtClean="0">
                <a:sym typeface="Math B" pitchFamily="2" charset="2"/>
              </a:rPr>
              <a:t> </a:t>
            </a:r>
            <a:r>
              <a:rPr lang="en-US" smtClean="0">
                <a:solidFill>
                  <a:srgbClr val="FF3300"/>
                </a:solidFill>
                <a:sym typeface="Math B" pitchFamily="2" charset="2"/>
              </a:rPr>
              <a:t>53.89     </a:t>
            </a:r>
            <a:r>
              <a:rPr lang="en-US" sz="2000" smtClean="0">
                <a:solidFill>
                  <a:srgbClr val="FF3300"/>
                </a:solidFill>
                <a:sym typeface="Math B" pitchFamily="2" charset="2"/>
              </a:rPr>
              <a:t>Short tons (ST)</a:t>
            </a:r>
            <a:endParaRPr lang="en-US" sz="2000" smtClean="0">
              <a:sym typeface="Math B" pitchFamily="2" charset="2"/>
            </a:endParaRPr>
          </a:p>
          <a:p>
            <a:pPr>
              <a:buFont typeface="Monotype Sorts" pitchFamily="2" charset="2"/>
              <a:buChar char=" "/>
            </a:pPr>
            <a:endParaRPr lang="en-US" sz="2000" smtClean="0">
              <a:sym typeface="Math B" pitchFamily="2" charset="2"/>
            </a:endParaRPr>
          </a:p>
          <a:p>
            <a:r>
              <a:rPr lang="en-US" smtClean="0"/>
              <a:t>Note:  Never round off short tons (ST).</a:t>
            </a:r>
          </a:p>
        </p:txBody>
      </p:sp>
      <p:sp>
        <p:nvSpPr>
          <p:cNvPr id="86021" name="WordArt 5" descr="White marble"/>
          <p:cNvSpPr>
            <a:spLocks noChangeArrowheads="1" noChangeShapeType="1" noTextEdit="1"/>
          </p:cNvSpPr>
          <p:nvPr/>
        </p:nvSpPr>
        <p:spPr bwMode="auto">
          <a:xfrm>
            <a:off x="1914525" y="3105150"/>
            <a:ext cx="531495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defRPr/>
            </a:pPr>
            <a:r>
              <a:rPr lang="en-US" sz="3600" kern="10">
                <a:ln w="9525">
                  <a:round/>
                  <a:headEnd/>
                  <a:tailEnd/>
                </a:ln>
                <a:blipFill dpi="0" rotWithShape="0">
                  <a:blip r:embed="rId2"/>
                  <a:srcRect/>
                  <a:tile tx="0" ty="0" sx="100000" sy="100000" flip="none" algn="tl"/>
                </a:blipFill>
                <a:latin typeface="Arial Black"/>
              </a:rPr>
              <a:t>CLEAR CALCULATOR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p:cTn id="7" dur="500" fill="hold"/>
                                        <p:tgtEl>
                                          <p:spTgt spid="8601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601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1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p:cTn id="13" dur="500" fill="hold"/>
                                        <p:tgtEl>
                                          <p:spTgt spid="8601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601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1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p:cTn id="19" dur="500" fill="hold"/>
                                        <p:tgtEl>
                                          <p:spTgt spid="8601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8601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19">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p:cTn id="25" dur="500" fill="hold"/>
                                        <p:tgtEl>
                                          <p:spTgt spid="8601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8601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19">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p:cTn id="31" dur="500" fill="hold"/>
                                        <p:tgtEl>
                                          <p:spTgt spid="86019">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8601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19">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86020">
                                            <p:txEl>
                                              <p:pRg st="0" end="0"/>
                                            </p:txEl>
                                          </p:spTgt>
                                        </p:tgtEl>
                                        <p:attrNameLst>
                                          <p:attrName>style.visibility</p:attrName>
                                        </p:attrNameLst>
                                      </p:cBhvr>
                                      <p:to>
                                        <p:strVal val="visible"/>
                                      </p:to>
                                    </p:set>
                                    <p:anim calcmode="lin" valueType="num">
                                      <p:cBhvr>
                                        <p:cTn id="37" dur="500" fill="hold"/>
                                        <p:tgtEl>
                                          <p:spTgt spid="86020">
                                            <p:txEl>
                                              <p:pRg st="0" end="0"/>
                                            </p:txEl>
                                          </p:spTgt>
                                        </p:tgtEl>
                                        <p:attrNameLst>
                                          <p:attrName>ppt_w</p:attrName>
                                        </p:attrNameLst>
                                      </p:cBhvr>
                                      <p:tavLst>
                                        <p:tav tm="0">
                                          <p:val>
                                            <p:strVal val="4/3*#ppt_w"/>
                                          </p:val>
                                        </p:tav>
                                        <p:tav tm="100000">
                                          <p:val>
                                            <p:strVal val="#ppt_w"/>
                                          </p:val>
                                        </p:tav>
                                      </p:tavLst>
                                    </p:anim>
                                    <p:anim calcmode="lin" valueType="num">
                                      <p:cBhvr>
                                        <p:cTn id="38" dur="500" fill="hold"/>
                                        <p:tgtEl>
                                          <p:spTgt spid="86020">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0" end="0"/>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86020">
                                            <p:txEl>
                                              <p:pRg st="1" end="1"/>
                                            </p:txEl>
                                          </p:spTgt>
                                        </p:tgtEl>
                                        <p:attrNameLst>
                                          <p:attrName>style.visibility</p:attrName>
                                        </p:attrNameLst>
                                      </p:cBhvr>
                                      <p:to>
                                        <p:strVal val="visible"/>
                                      </p:to>
                                    </p:set>
                                    <p:anim calcmode="lin" valueType="num">
                                      <p:cBhvr>
                                        <p:cTn id="43" dur="500" fill="hold"/>
                                        <p:tgtEl>
                                          <p:spTgt spid="86020">
                                            <p:txEl>
                                              <p:pRg st="1" end="1"/>
                                            </p:txEl>
                                          </p:spTgt>
                                        </p:tgtEl>
                                        <p:attrNameLst>
                                          <p:attrName>ppt_w</p:attrName>
                                        </p:attrNameLst>
                                      </p:cBhvr>
                                      <p:tavLst>
                                        <p:tav tm="0">
                                          <p:val>
                                            <p:strVal val="4/3*#ppt_w"/>
                                          </p:val>
                                        </p:tav>
                                        <p:tav tm="100000">
                                          <p:val>
                                            <p:strVal val="#ppt_w"/>
                                          </p:val>
                                        </p:tav>
                                      </p:tavLst>
                                    </p:anim>
                                    <p:anim calcmode="lin" valueType="num">
                                      <p:cBhvr>
                                        <p:cTn id="44" dur="500" fill="hold"/>
                                        <p:tgtEl>
                                          <p:spTgt spid="86020">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1" end="1"/>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86020">
                                            <p:txEl>
                                              <p:pRg st="2" end="2"/>
                                            </p:txEl>
                                          </p:spTgt>
                                        </p:tgtEl>
                                        <p:attrNameLst>
                                          <p:attrName>style.visibility</p:attrName>
                                        </p:attrNameLst>
                                      </p:cBhvr>
                                      <p:to>
                                        <p:strVal val="visible"/>
                                      </p:to>
                                    </p:set>
                                    <p:anim calcmode="lin" valueType="num">
                                      <p:cBhvr>
                                        <p:cTn id="49" dur="500" fill="hold"/>
                                        <p:tgtEl>
                                          <p:spTgt spid="86020">
                                            <p:txEl>
                                              <p:pRg st="2" end="2"/>
                                            </p:txEl>
                                          </p:spTgt>
                                        </p:tgtEl>
                                        <p:attrNameLst>
                                          <p:attrName>ppt_w</p:attrName>
                                        </p:attrNameLst>
                                      </p:cBhvr>
                                      <p:tavLst>
                                        <p:tav tm="0">
                                          <p:val>
                                            <p:strVal val="4/3*#ppt_w"/>
                                          </p:val>
                                        </p:tav>
                                        <p:tav tm="100000">
                                          <p:val>
                                            <p:strVal val="#ppt_w"/>
                                          </p:val>
                                        </p:tav>
                                      </p:tavLst>
                                    </p:anim>
                                    <p:anim calcmode="lin" valueType="num">
                                      <p:cBhvr>
                                        <p:cTn id="50" dur="500" fill="hold"/>
                                        <p:tgtEl>
                                          <p:spTgt spid="86020">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2" end="2"/>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86020">
                                            <p:txEl>
                                              <p:pRg st="3" end="3"/>
                                            </p:txEl>
                                          </p:spTgt>
                                        </p:tgtEl>
                                        <p:attrNameLst>
                                          <p:attrName>style.visibility</p:attrName>
                                        </p:attrNameLst>
                                      </p:cBhvr>
                                      <p:to>
                                        <p:strVal val="visible"/>
                                      </p:to>
                                    </p:set>
                                    <p:anim calcmode="lin" valueType="num">
                                      <p:cBhvr>
                                        <p:cTn id="55" dur="500" fill="hold"/>
                                        <p:tgtEl>
                                          <p:spTgt spid="86020">
                                            <p:txEl>
                                              <p:pRg st="3" end="3"/>
                                            </p:txEl>
                                          </p:spTgt>
                                        </p:tgtEl>
                                        <p:attrNameLst>
                                          <p:attrName>ppt_w</p:attrName>
                                        </p:attrNameLst>
                                      </p:cBhvr>
                                      <p:tavLst>
                                        <p:tav tm="0">
                                          <p:val>
                                            <p:strVal val="4/3*#ppt_w"/>
                                          </p:val>
                                        </p:tav>
                                        <p:tav tm="100000">
                                          <p:val>
                                            <p:strVal val="#ppt_w"/>
                                          </p:val>
                                        </p:tav>
                                      </p:tavLst>
                                    </p:anim>
                                    <p:anim calcmode="lin" valueType="num">
                                      <p:cBhvr>
                                        <p:cTn id="56" dur="500" fill="hold"/>
                                        <p:tgtEl>
                                          <p:spTgt spid="86020">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3" end="3"/>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86020">
                                            <p:txEl>
                                              <p:pRg st="4" end="4"/>
                                            </p:txEl>
                                          </p:spTgt>
                                        </p:tgtEl>
                                        <p:attrNameLst>
                                          <p:attrName>style.visibility</p:attrName>
                                        </p:attrNameLst>
                                      </p:cBhvr>
                                      <p:to>
                                        <p:strVal val="visible"/>
                                      </p:to>
                                    </p:set>
                                    <p:anim calcmode="lin" valueType="num">
                                      <p:cBhvr>
                                        <p:cTn id="61" dur="500" fill="hold"/>
                                        <p:tgtEl>
                                          <p:spTgt spid="86020">
                                            <p:txEl>
                                              <p:pRg st="4" end="4"/>
                                            </p:txEl>
                                          </p:spTgt>
                                        </p:tgtEl>
                                        <p:attrNameLst>
                                          <p:attrName>ppt_w</p:attrName>
                                        </p:attrNameLst>
                                      </p:cBhvr>
                                      <p:tavLst>
                                        <p:tav tm="0">
                                          <p:val>
                                            <p:strVal val="4/3*#ppt_w"/>
                                          </p:val>
                                        </p:tav>
                                        <p:tav tm="100000">
                                          <p:val>
                                            <p:strVal val="#ppt_w"/>
                                          </p:val>
                                        </p:tav>
                                      </p:tavLst>
                                    </p:anim>
                                    <p:anim calcmode="lin" valueType="num">
                                      <p:cBhvr>
                                        <p:cTn id="62" dur="500" fill="hold"/>
                                        <p:tgtEl>
                                          <p:spTgt spid="86020">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4" end="4"/>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86020">
                                            <p:txEl>
                                              <p:pRg st="6" end="6"/>
                                            </p:txEl>
                                          </p:spTgt>
                                        </p:tgtEl>
                                        <p:attrNameLst>
                                          <p:attrName>style.visibility</p:attrName>
                                        </p:attrNameLst>
                                      </p:cBhvr>
                                      <p:to>
                                        <p:strVal val="visible"/>
                                      </p:to>
                                    </p:set>
                                    <p:anim calcmode="lin" valueType="num">
                                      <p:cBhvr>
                                        <p:cTn id="67" dur="500" fill="hold"/>
                                        <p:tgtEl>
                                          <p:spTgt spid="86020">
                                            <p:txEl>
                                              <p:pRg st="6" end="6"/>
                                            </p:txEl>
                                          </p:spTgt>
                                        </p:tgtEl>
                                        <p:attrNameLst>
                                          <p:attrName>ppt_w</p:attrName>
                                        </p:attrNameLst>
                                      </p:cBhvr>
                                      <p:tavLst>
                                        <p:tav tm="0">
                                          <p:val>
                                            <p:strVal val="4/3*#ppt_w"/>
                                          </p:val>
                                        </p:tav>
                                        <p:tav tm="100000">
                                          <p:val>
                                            <p:strVal val="#ppt_w"/>
                                          </p:val>
                                        </p:tav>
                                      </p:tavLst>
                                    </p:anim>
                                    <p:anim calcmode="lin" valueType="num">
                                      <p:cBhvr>
                                        <p:cTn id="68" dur="500" fill="hold"/>
                                        <p:tgtEl>
                                          <p:spTgt spid="86020">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6020">
                                            <p:txEl>
                                              <p:pRg st="6" end="6"/>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7" presetClass="entr" presetSubtype="2" fill="hold" nodeType="clickEffect">
                                  <p:stCondLst>
                                    <p:cond delay="0"/>
                                  </p:stCondLst>
                                  <p:childTnLst>
                                    <p:set>
                                      <p:cBhvr>
                                        <p:cTn id="72" dur="1" fill="hold">
                                          <p:stCondLst>
                                            <p:cond delay="0"/>
                                          </p:stCondLst>
                                        </p:cTn>
                                        <p:tgtEl>
                                          <p:spTgt spid="86021"/>
                                        </p:tgtEl>
                                        <p:attrNameLst>
                                          <p:attrName>style.visibility</p:attrName>
                                        </p:attrNameLst>
                                      </p:cBhvr>
                                      <p:to>
                                        <p:strVal val="visible"/>
                                      </p:to>
                                    </p:set>
                                    <p:anim calcmode="lin" valueType="num">
                                      <p:cBhvr additive="base">
                                        <p:cTn id="73" dur="5000" fill="hold"/>
                                        <p:tgtEl>
                                          <p:spTgt spid="86021"/>
                                        </p:tgtEl>
                                        <p:attrNameLst>
                                          <p:attrName>ppt_x</p:attrName>
                                        </p:attrNameLst>
                                      </p:cBhvr>
                                      <p:tavLst>
                                        <p:tav tm="0">
                                          <p:val>
                                            <p:strVal val="1+#ppt_w/2"/>
                                          </p:val>
                                        </p:tav>
                                        <p:tav tm="100000">
                                          <p:val>
                                            <p:strVal val="#ppt_x"/>
                                          </p:val>
                                        </p:tav>
                                      </p:tavLst>
                                    </p:anim>
                                    <p:anim calcmode="lin" valueType="num">
                                      <p:cBhvr additive="base">
                                        <p:cTn id="74" dur="5000" fill="hold"/>
                                        <p:tgtEl>
                                          <p:spTgt spid="86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2" autoUpdateAnimBg="0"/>
      <p:bldP spid="86020"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38400"/>
            <a:ext cx="7772400" cy="1143000"/>
          </a:xfrm>
        </p:spPr>
        <p:txBody>
          <a:bodyPr/>
          <a:lstStyle/>
          <a:p>
            <a:r>
              <a:rPr lang="en-US" dirty="0" smtClean="0"/>
              <a:t>PRACTICAL APPLICATION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What Have You Learned?</a:t>
            </a:r>
          </a:p>
        </p:txBody>
      </p:sp>
      <p:sp>
        <p:nvSpPr>
          <p:cNvPr id="87043" name="Rectangle 3"/>
          <p:cNvSpPr>
            <a:spLocks noGrp="1" noChangeArrowheads="1"/>
          </p:cNvSpPr>
          <p:nvPr>
            <p:ph type="body" sz="half" idx="1"/>
          </p:nvPr>
        </p:nvSpPr>
        <p:spPr>
          <a:xfrm>
            <a:off x="1173163" y="1981200"/>
            <a:ext cx="3810000" cy="4419600"/>
          </a:xfrm>
        </p:spPr>
        <p:txBody>
          <a:bodyPr/>
          <a:lstStyle/>
          <a:p>
            <a:r>
              <a:rPr lang="en-US" dirty="0" smtClean="0"/>
              <a:t>Problem #1</a:t>
            </a:r>
          </a:p>
          <a:p>
            <a:pPr lvl="1"/>
            <a:r>
              <a:rPr lang="en-US" dirty="0" smtClean="0"/>
              <a:t>Figure the ASW of Gravel with a 12% moisture content.</a:t>
            </a:r>
          </a:p>
        </p:txBody>
      </p:sp>
      <p:sp>
        <p:nvSpPr>
          <p:cNvPr id="87045" name="Rectangle 5"/>
          <p:cNvSpPr>
            <a:spLocks noGrp="1" noChangeArrowheads="1"/>
          </p:cNvSpPr>
          <p:nvPr>
            <p:ph type="body" sz="half" idx="2"/>
          </p:nvPr>
        </p:nvSpPr>
        <p:spPr>
          <a:xfrm>
            <a:off x="5135563" y="1981200"/>
            <a:ext cx="4008437" cy="4114800"/>
          </a:xfrm>
        </p:spPr>
        <p:txBody>
          <a:bodyPr/>
          <a:lstStyle/>
          <a:p>
            <a:r>
              <a:rPr lang="en-US" smtClean="0"/>
              <a:t>Solution:</a:t>
            </a:r>
          </a:p>
          <a:p>
            <a:pPr>
              <a:buFont typeface="Monotype Sorts" pitchFamily="2" charset="2"/>
              <a:buNone/>
            </a:pPr>
            <a:r>
              <a:rPr lang="en-US" smtClean="0"/>
              <a:t>  </a:t>
            </a:r>
          </a:p>
          <a:p>
            <a:pPr>
              <a:buFont typeface="Monotype Sorts" pitchFamily="2" charset="2"/>
              <a:buNone/>
            </a:pPr>
            <a:r>
              <a:rPr lang="en-US" smtClean="0"/>
              <a:t>   3,000  </a:t>
            </a:r>
            <a:r>
              <a:rPr lang="en-US" sz="2000" smtClean="0"/>
              <a:t>Weight of dry gravel</a:t>
            </a:r>
          </a:p>
          <a:p>
            <a:pPr>
              <a:buFont typeface="Monotype Sorts" pitchFamily="2" charset="2"/>
              <a:buChar char=" "/>
            </a:pPr>
            <a:r>
              <a:rPr lang="en-US" u="sng" smtClean="0"/>
              <a:t>x1.12</a:t>
            </a:r>
            <a:r>
              <a:rPr lang="en-US" smtClean="0"/>
              <a:t>  </a:t>
            </a:r>
            <a:r>
              <a:rPr lang="en-US" sz="2400" smtClean="0"/>
              <a:t>Moisture content</a:t>
            </a:r>
          </a:p>
          <a:p>
            <a:pPr>
              <a:buFont typeface="Monotype Sorts" pitchFamily="2" charset="2"/>
              <a:buChar char=" "/>
            </a:pPr>
            <a:r>
              <a:rPr lang="en-US" smtClean="0">
                <a:solidFill>
                  <a:srgbClr val="FF3300"/>
                </a:solidFill>
              </a:rPr>
              <a:t>3,360  lbs. ASW</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500" fill="hold"/>
                                        <p:tgtEl>
                                          <p:spTgt spid="8704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704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p:cTn id="13" dur="500" fill="hold"/>
                                        <p:tgtEl>
                                          <p:spTgt spid="8704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704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87045">
                                            <p:txEl>
                                              <p:pRg st="0" end="0"/>
                                            </p:txEl>
                                          </p:spTgt>
                                        </p:tgtEl>
                                        <p:attrNameLst>
                                          <p:attrName>style.visibility</p:attrName>
                                        </p:attrNameLst>
                                      </p:cBhvr>
                                      <p:to>
                                        <p:strVal val="visible"/>
                                      </p:to>
                                    </p:set>
                                    <p:anim calcmode="lin" valueType="num">
                                      <p:cBhvr>
                                        <p:cTn id="19" dur="500" fill="hold"/>
                                        <p:tgtEl>
                                          <p:spTgt spid="87045">
                                            <p:txEl>
                                              <p:pRg st="0" end="0"/>
                                            </p:txEl>
                                          </p:spTgt>
                                        </p:tgtEl>
                                        <p:attrNameLst>
                                          <p:attrName>ppt_w</p:attrName>
                                        </p:attrNameLst>
                                      </p:cBhvr>
                                      <p:tavLst>
                                        <p:tav tm="0">
                                          <p:val>
                                            <p:strVal val="4/3*#ppt_w"/>
                                          </p:val>
                                        </p:tav>
                                        <p:tav tm="100000">
                                          <p:val>
                                            <p:strVal val="#ppt_w"/>
                                          </p:val>
                                        </p:tav>
                                      </p:tavLst>
                                    </p:anim>
                                    <p:anim calcmode="lin" valueType="num">
                                      <p:cBhvr>
                                        <p:cTn id="20" dur="500" fill="hold"/>
                                        <p:tgtEl>
                                          <p:spTgt spid="87045">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5">
                                            <p:txEl>
                                              <p:pRg st="0" end="0"/>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7045">
                                            <p:txEl>
                                              <p:pRg st="1" end="1"/>
                                            </p:txEl>
                                          </p:spTgt>
                                        </p:tgtEl>
                                        <p:attrNameLst>
                                          <p:attrName>style.visibility</p:attrName>
                                        </p:attrNameLst>
                                      </p:cBhvr>
                                      <p:to>
                                        <p:strVal val="visible"/>
                                      </p:to>
                                    </p:set>
                                    <p:anim calcmode="lin" valueType="num">
                                      <p:cBhvr>
                                        <p:cTn id="25" dur="500" fill="hold"/>
                                        <p:tgtEl>
                                          <p:spTgt spid="87045">
                                            <p:txEl>
                                              <p:pRg st="1" end="1"/>
                                            </p:txEl>
                                          </p:spTgt>
                                        </p:tgtEl>
                                        <p:attrNameLst>
                                          <p:attrName>ppt_w</p:attrName>
                                        </p:attrNameLst>
                                      </p:cBhvr>
                                      <p:tavLst>
                                        <p:tav tm="0">
                                          <p:val>
                                            <p:strVal val="4/3*#ppt_w"/>
                                          </p:val>
                                        </p:tav>
                                        <p:tav tm="100000">
                                          <p:val>
                                            <p:strVal val="#ppt_w"/>
                                          </p:val>
                                        </p:tav>
                                      </p:tavLst>
                                    </p:anim>
                                    <p:anim calcmode="lin" valueType="num">
                                      <p:cBhvr>
                                        <p:cTn id="26" dur="500" fill="hold"/>
                                        <p:tgtEl>
                                          <p:spTgt spid="87045">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5">
                                            <p:txEl>
                                              <p:pRg st="1" end="1"/>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87045">
                                            <p:txEl>
                                              <p:pRg st="2" end="2"/>
                                            </p:txEl>
                                          </p:spTgt>
                                        </p:tgtEl>
                                        <p:attrNameLst>
                                          <p:attrName>style.visibility</p:attrName>
                                        </p:attrNameLst>
                                      </p:cBhvr>
                                      <p:to>
                                        <p:strVal val="visible"/>
                                      </p:to>
                                    </p:set>
                                    <p:anim calcmode="lin" valueType="num">
                                      <p:cBhvr>
                                        <p:cTn id="31" dur="500" fill="hold"/>
                                        <p:tgtEl>
                                          <p:spTgt spid="87045">
                                            <p:txEl>
                                              <p:pRg st="2" end="2"/>
                                            </p:txEl>
                                          </p:spTgt>
                                        </p:tgtEl>
                                        <p:attrNameLst>
                                          <p:attrName>ppt_w</p:attrName>
                                        </p:attrNameLst>
                                      </p:cBhvr>
                                      <p:tavLst>
                                        <p:tav tm="0">
                                          <p:val>
                                            <p:strVal val="4/3*#ppt_w"/>
                                          </p:val>
                                        </p:tav>
                                        <p:tav tm="100000">
                                          <p:val>
                                            <p:strVal val="#ppt_w"/>
                                          </p:val>
                                        </p:tav>
                                      </p:tavLst>
                                    </p:anim>
                                    <p:anim calcmode="lin" valueType="num">
                                      <p:cBhvr>
                                        <p:cTn id="32" dur="500" fill="hold"/>
                                        <p:tgtEl>
                                          <p:spTgt spid="87045">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5">
                                            <p:txEl>
                                              <p:pRg st="2" end="2"/>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87045">
                                            <p:txEl>
                                              <p:pRg st="3" end="3"/>
                                            </p:txEl>
                                          </p:spTgt>
                                        </p:tgtEl>
                                        <p:attrNameLst>
                                          <p:attrName>style.visibility</p:attrName>
                                        </p:attrNameLst>
                                      </p:cBhvr>
                                      <p:to>
                                        <p:strVal val="visible"/>
                                      </p:to>
                                    </p:set>
                                    <p:anim calcmode="lin" valueType="num">
                                      <p:cBhvr>
                                        <p:cTn id="37" dur="500" fill="hold"/>
                                        <p:tgtEl>
                                          <p:spTgt spid="87045">
                                            <p:txEl>
                                              <p:pRg st="3" end="3"/>
                                            </p:txEl>
                                          </p:spTgt>
                                        </p:tgtEl>
                                        <p:attrNameLst>
                                          <p:attrName>ppt_w</p:attrName>
                                        </p:attrNameLst>
                                      </p:cBhvr>
                                      <p:tavLst>
                                        <p:tav tm="0">
                                          <p:val>
                                            <p:strVal val="4/3*#ppt_w"/>
                                          </p:val>
                                        </p:tav>
                                        <p:tav tm="100000">
                                          <p:val>
                                            <p:strVal val="#ppt_w"/>
                                          </p:val>
                                        </p:tav>
                                      </p:tavLst>
                                    </p:anim>
                                    <p:anim calcmode="lin" valueType="num">
                                      <p:cBhvr>
                                        <p:cTn id="38" dur="500" fill="hold"/>
                                        <p:tgtEl>
                                          <p:spTgt spid="87045">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5">
                                            <p:txEl>
                                              <p:pRg st="3" end="3"/>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87045">
                                            <p:txEl>
                                              <p:pRg st="4" end="4"/>
                                            </p:txEl>
                                          </p:spTgt>
                                        </p:tgtEl>
                                        <p:attrNameLst>
                                          <p:attrName>style.visibility</p:attrName>
                                        </p:attrNameLst>
                                      </p:cBhvr>
                                      <p:to>
                                        <p:strVal val="visible"/>
                                      </p:to>
                                    </p:set>
                                    <p:anim calcmode="lin" valueType="num">
                                      <p:cBhvr>
                                        <p:cTn id="43" dur="500" fill="hold"/>
                                        <p:tgtEl>
                                          <p:spTgt spid="87045">
                                            <p:txEl>
                                              <p:pRg st="4" end="4"/>
                                            </p:txEl>
                                          </p:spTgt>
                                        </p:tgtEl>
                                        <p:attrNameLst>
                                          <p:attrName>ppt_w</p:attrName>
                                        </p:attrNameLst>
                                      </p:cBhvr>
                                      <p:tavLst>
                                        <p:tav tm="0">
                                          <p:val>
                                            <p:strVal val="4/3*#ppt_w"/>
                                          </p:val>
                                        </p:tav>
                                        <p:tav tm="100000">
                                          <p:val>
                                            <p:strVal val="#ppt_w"/>
                                          </p:val>
                                        </p:tav>
                                      </p:tavLst>
                                    </p:anim>
                                    <p:anim calcmode="lin" valueType="num">
                                      <p:cBhvr>
                                        <p:cTn id="44" dur="500" fill="hold"/>
                                        <p:tgtEl>
                                          <p:spTgt spid="87045">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704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bldLvl="2" autoUpdateAnimBg="0"/>
      <p:bldP spid="8704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t>What Have You Learned?</a:t>
            </a:r>
          </a:p>
        </p:txBody>
      </p:sp>
      <p:sp>
        <p:nvSpPr>
          <p:cNvPr id="89091" name="Rectangle 3"/>
          <p:cNvSpPr>
            <a:spLocks noGrp="1" noChangeArrowheads="1"/>
          </p:cNvSpPr>
          <p:nvPr>
            <p:ph type="body" sz="half" idx="1"/>
          </p:nvPr>
        </p:nvSpPr>
        <p:spPr/>
        <p:txBody>
          <a:bodyPr/>
          <a:lstStyle/>
          <a:p>
            <a:r>
              <a:rPr lang="en-US" sz="2800" b="1" i="1" dirty="0" smtClean="0"/>
              <a:t>Problem #2</a:t>
            </a:r>
          </a:p>
          <a:p>
            <a:pPr lvl="1"/>
            <a:r>
              <a:rPr lang="en-US" sz="2400" dirty="0" smtClean="0"/>
              <a:t>When hauling this gravel in a 621B loaded with a TRAM 624KR, what would the </a:t>
            </a:r>
            <a:r>
              <a:rPr lang="en-US" sz="2400" b="1" dirty="0" smtClean="0"/>
              <a:t>load weight</a:t>
            </a:r>
            <a:r>
              <a:rPr lang="en-US" sz="2400" dirty="0" smtClean="0"/>
              <a:t> be?</a:t>
            </a:r>
          </a:p>
        </p:txBody>
      </p:sp>
      <p:graphicFrame>
        <p:nvGraphicFramePr>
          <p:cNvPr id="7170" name="Object 0"/>
          <p:cNvGraphicFramePr>
            <a:graphicFrameLocks noGrp="1" noChangeAspect="1"/>
          </p:cNvGraphicFramePr>
          <p:nvPr>
            <p:ph type="clipArt" sz="half" idx="2"/>
          </p:nvPr>
        </p:nvGraphicFramePr>
        <p:xfrm>
          <a:off x="5135563" y="2636838"/>
          <a:ext cx="3810000" cy="2803525"/>
        </p:xfrm>
        <a:graphic>
          <a:graphicData uri="http://schemas.openxmlformats.org/presentationml/2006/ole">
            <mc:AlternateContent xmlns:mc="http://schemas.openxmlformats.org/markup-compatibility/2006">
              <mc:Choice xmlns:v="urn:schemas-microsoft-com:vml" Requires="v">
                <p:oleObj spid="_x0000_s7171" name="Clip" r:id="rId3" imgW="4762440" imgH="3504600" progId="">
                  <p:embed/>
                </p:oleObj>
              </mc:Choice>
              <mc:Fallback>
                <p:oleObj name="Clip" r:id="rId3" imgW="4762440" imgH="350460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636838"/>
                        <a:ext cx="3810000" cy="280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p:cTn id="7" dur="500" fill="hold"/>
                                        <p:tgtEl>
                                          <p:spTgt spid="89091">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909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909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p:cTn id="13" dur="500" fill="hold"/>
                                        <p:tgtEl>
                                          <p:spTgt spid="89091">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909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89091">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What Have You Learned?</a:t>
            </a:r>
          </a:p>
        </p:txBody>
      </p:sp>
      <p:sp>
        <p:nvSpPr>
          <p:cNvPr id="351235" name="Rectangle 3"/>
          <p:cNvSpPr>
            <a:spLocks noGrp="1" noChangeArrowheads="1"/>
          </p:cNvSpPr>
          <p:nvPr>
            <p:ph type="body" sz="half" idx="1"/>
          </p:nvPr>
        </p:nvSpPr>
        <p:spPr>
          <a:xfrm>
            <a:off x="914400" y="1905000"/>
            <a:ext cx="3810000" cy="4114800"/>
          </a:xfrm>
        </p:spPr>
        <p:txBody>
          <a:bodyPr/>
          <a:lstStyle/>
          <a:p>
            <a:r>
              <a:rPr lang="en-US" smtClean="0"/>
              <a:t>Solution:</a:t>
            </a:r>
          </a:p>
          <a:p>
            <a:endParaRPr lang="en-US" smtClean="0"/>
          </a:p>
          <a:p>
            <a:pPr>
              <a:buFont typeface="Monotype Sorts" pitchFamily="2" charset="2"/>
              <a:buNone/>
            </a:pPr>
            <a:r>
              <a:rPr lang="en-US" smtClean="0"/>
              <a:t>48,000   </a:t>
            </a:r>
            <a:r>
              <a:rPr lang="en-US" sz="2400" smtClean="0"/>
              <a:t>Rated Capacity</a:t>
            </a:r>
          </a:p>
          <a:p>
            <a:pPr>
              <a:buFont typeface="Monotype Sorts" pitchFamily="2" charset="2"/>
              <a:buNone/>
            </a:pPr>
            <a:r>
              <a:rPr lang="en-US" u="sng" smtClean="0"/>
              <a:t>÷3,360</a:t>
            </a:r>
            <a:r>
              <a:rPr lang="en-US" smtClean="0"/>
              <a:t>   ASW</a:t>
            </a:r>
          </a:p>
          <a:p>
            <a:pPr>
              <a:buFont typeface="Monotype Sorts" pitchFamily="2" charset="2"/>
              <a:buNone/>
            </a:pPr>
            <a:r>
              <a:rPr lang="en-US" smtClean="0">
                <a:solidFill>
                  <a:srgbClr val="FF3300"/>
                </a:solidFill>
              </a:rPr>
              <a:t>14.29     CY of load</a:t>
            </a:r>
            <a:endParaRPr lang="en-US" smtClean="0"/>
          </a:p>
          <a:p>
            <a:pPr>
              <a:buFont typeface="Monotype Sorts" pitchFamily="2" charset="2"/>
              <a:buNone/>
            </a:pPr>
            <a:r>
              <a:rPr lang="en-US" u="sng" smtClean="0"/>
              <a:t>÷  2.5</a:t>
            </a:r>
            <a:r>
              <a:rPr lang="en-US" smtClean="0"/>
              <a:t>     Bucket size</a:t>
            </a:r>
          </a:p>
          <a:p>
            <a:pPr>
              <a:buFont typeface="Monotype Sorts" pitchFamily="2" charset="2"/>
              <a:buNone/>
            </a:pPr>
            <a:r>
              <a:rPr lang="en-US" smtClean="0"/>
              <a:t>5.72 </a:t>
            </a:r>
            <a:r>
              <a:rPr lang="en-US" sz="1800" smtClean="0"/>
              <a:t>or</a:t>
            </a:r>
            <a:r>
              <a:rPr lang="en-US" smtClean="0"/>
              <a:t> </a:t>
            </a:r>
            <a:r>
              <a:rPr lang="en-US" smtClean="0">
                <a:solidFill>
                  <a:srgbClr val="FF3300"/>
                </a:solidFill>
              </a:rPr>
              <a:t>5 </a:t>
            </a:r>
            <a:r>
              <a:rPr lang="en-US" sz="2000" smtClean="0">
                <a:solidFill>
                  <a:srgbClr val="FF3300"/>
                </a:solidFill>
              </a:rPr>
              <a:t># buckets loaded</a:t>
            </a:r>
            <a:endParaRPr lang="en-US" sz="2000" smtClean="0"/>
          </a:p>
        </p:txBody>
      </p:sp>
      <p:sp>
        <p:nvSpPr>
          <p:cNvPr id="351236" name="Rectangle 4"/>
          <p:cNvSpPr>
            <a:spLocks noGrp="1" noChangeArrowheads="1"/>
          </p:cNvSpPr>
          <p:nvPr>
            <p:ph type="body" sz="half" idx="2"/>
          </p:nvPr>
        </p:nvSpPr>
        <p:spPr>
          <a:xfrm>
            <a:off x="4876800" y="1981200"/>
            <a:ext cx="4068763" cy="4114800"/>
          </a:xfrm>
        </p:spPr>
        <p:txBody>
          <a:bodyPr/>
          <a:lstStyle/>
          <a:p>
            <a:pPr>
              <a:buFont typeface="Monotype Sorts" pitchFamily="2" charset="2"/>
              <a:buNone/>
            </a:pPr>
            <a:r>
              <a:rPr lang="en-US" smtClean="0"/>
              <a:t>     5     # buckets loaded</a:t>
            </a:r>
          </a:p>
          <a:p>
            <a:pPr>
              <a:buFont typeface="Monotype Sorts" pitchFamily="2" charset="2"/>
              <a:buNone/>
            </a:pPr>
            <a:r>
              <a:rPr lang="en-US" u="sng" smtClean="0"/>
              <a:t>x2.5</a:t>
            </a:r>
            <a:r>
              <a:rPr lang="en-US" smtClean="0"/>
              <a:t>     Bucket size</a:t>
            </a:r>
          </a:p>
          <a:p>
            <a:pPr>
              <a:buFont typeface="Monotype Sorts" pitchFamily="2" charset="2"/>
              <a:buNone/>
            </a:pPr>
            <a:r>
              <a:rPr lang="en-US" smtClean="0">
                <a:solidFill>
                  <a:srgbClr val="FF3300"/>
                </a:solidFill>
              </a:rPr>
              <a:t>12.50     ALS</a:t>
            </a:r>
            <a:endParaRPr lang="en-US" smtClean="0"/>
          </a:p>
          <a:p>
            <a:pPr>
              <a:buFont typeface="Monotype Sorts" pitchFamily="2" charset="2"/>
              <a:buNone/>
            </a:pPr>
            <a:r>
              <a:rPr lang="en-US" u="sng" smtClean="0"/>
              <a:t>x3,360</a:t>
            </a:r>
            <a:r>
              <a:rPr lang="en-US" sz="2400" smtClean="0"/>
              <a:t>    </a:t>
            </a:r>
            <a:r>
              <a:rPr lang="en-US" smtClean="0"/>
              <a:t>ASW</a:t>
            </a:r>
          </a:p>
          <a:p>
            <a:pPr>
              <a:buFont typeface="Monotype Sorts" pitchFamily="2" charset="2"/>
              <a:buNone/>
            </a:pPr>
            <a:r>
              <a:rPr lang="en-US" smtClean="0">
                <a:solidFill>
                  <a:srgbClr val="FF3300"/>
                </a:solidFill>
              </a:rPr>
              <a:t>42,000   LW</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 calcmode="lin" valueType="num">
                                      <p:cBhvr>
                                        <p:cTn id="7" dur="500" fill="hold"/>
                                        <p:tgtEl>
                                          <p:spTgt spid="35123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51235">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anim calcmode="lin" valueType="num">
                                      <p:cBhvr>
                                        <p:cTn id="13" dur="500" fill="hold"/>
                                        <p:tgtEl>
                                          <p:spTgt spid="351235">
                                            <p:txEl>
                                              <p:pRg st="2" end="2"/>
                                            </p:txEl>
                                          </p:spTgt>
                                        </p:tgtEl>
                                        <p:attrNameLst>
                                          <p:attrName>ppt_w</p:attrName>
                                        </p:attrNameLst>
                                      </p:cBhvr>
                                      <p:tavLst>
                                        <p:tav tm="0">
                                          <p:val>
                                            <p:strVal val="4/3*#ppt_w"/>
                                          </p:val>
                                        </p:tav>
                                        <p:tav tm="100000">
                                          <p:val>
                                            <p:strVal val="#ppt_w"/>
                                          </p:val>
                                        </p:tav>
                                      </p:tavLst>
                                    </p:anim>
                                    <p:anim calcmode="lin" valueType="num">
                                      <p:cBhvr>
                                        <p:cTn id="14" dur="500" fill="hold"/>
                                        <p:tgtEl>
                                          <p:spTgt spid="351235">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anim calcmode="lin" valueType="num">
                                      <p:cBhvr>
                                        <p:cTn id="19" dur="500" fill="hold"/>
                                        <p:tgtEl>
                                          <p:spTgt spid="351235">
                                            <p:txEl>
                                              <p:pRg st="3" end="3"/>
                                            </p:txEl>
                                          </p:spTgt>
                                        </p:tgtEl>
                                        <p:attrNameLst>
                                          <p:attrName>ppt_w</p:attrName>
                                        </p:attrNameLst>
                                      </p:cBhvr>
                                      <p:tavLst>
                                        <p:tav tm="0">
                                          <p:val>
                                            <p:strVal val="4/3*#ppt_w"/>
                                          </p:val>
                                        </p:tav>
                                        <p:tav tm="100000">
                                          <p:val>
                                            <p:strVal val="#ppt_w"/>
                                          </p:val>
                                        </p:tav>
                                      </p:tavLst>
                                    </p:anim>
                                    <p:anim calcmode="lin" valueType="num">
                                      <p:cBhvr>
                                        <p:cTn id="20" dur="500" fill="hold"/>
                                        <p:tgtEl>
                                          <p:spTgt spid="351235">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351235">
                                            <p:txEl>
                                              <p:pRg st="4" end="4"/>
                                            </p:txEl>
                                          </p:spTgt>
                                        </p:tgtEl>
                                        <p:attrNameLst>
                                          <p:attrName>style.visibility</p:attrName>
                                        </p:attrNameLst>
                                      </p:cBhvr>
                                      <p:to>
                                        <p:strVal val="visible"/>
                                      </p:to>
                                    </p:set>
                                    <p:anim calcmode="lin" valueType="num">
                                      <p:cBhvr>
                                        <p:cTn id="25" dur="500" fill="hold"/>
                                        <p:tgtEl>
                                          <p:spTgt spid="351235">
                                            <p:txEl>
                                              <p:pRg st="4" end="4"/>
                                            </p:txEl>
                                          </p:spTgt>
                                        </p:tgtEl>
                                        <p:attrNameLst>
                                          <p:attrName>ppt_w</p:attrName>
                                        </p:attrNameLst>
                                      </p:cBhvr>
                                      <p:tavLst>
                                        <p:tav tm="0">
                                          <p:val>
                                            <p:strVal val="4/3*#ppt_w"/>
                                          </p:val>
                                        </p:tav>
                                        <p:tav tm="100000">
                                          <p:val>
                                            <p:strVal val="#ppt_w"/>
                                          </p:val>
                                        </p:tav>
                                      </p:tavLst>
                                    </p:anim>
                                    <p:anim calcmode="lin" valueType="num">
                                      <p:cBhvr>
                                        <p:cTn id="26" dur="500" fill="hold"/>
                                        <p:tgtEl>
                                          <p:spTgt spid="351235">
                                            <p:txEl>
                                              <p:pRg st="4" end="4"/>
                                            </p:txEl>
                                          </p:spTgt>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351235">
                                            <p:txEl>
                                              <p:pRg st="5" end="5"/>
                                            </p:txEl>
                                          </p:spTgt>
                                        </p:tgtEl>
                                        <p:attrNameLst>
                                          <p:attrName>style.visibility</p:attrName>
                                        </p:attrNameLst>
                                      </p:cBhvr>
                                      <p:to>
                                        <p:strVal val="visible"/>
                                      </p:to>
                                    </p:set>
                                    <p:anim calcmode="lin" valueType="num">
                                      <p:cBhvr>
                                        <p:cTn id="31" dur="500" fill="hold"/>
                                        <p:tgtEl>
                                          <p:spTgt spid="351235">
                                            <p:txEl>
                                              <p:pRg st="5" end="5"/>
                                            </p:txEl>
                                          </p:spTgt>
                                        </p:tgtEl>
                                        <p:attrNameLst>
                                          <p:attrName>ppt_w</p:attrName>
                                        </p:attrNameLst>
                                      </p:cBhvr>
                                      <p:tavLst>
                                        <p:tav tm="0">
                                          <p:val>
                                            <p:strVal val="4/3*#ppt_w"/>
                                          </p:val>
                                        </p:tav>
                                        <p:tav tm="100000">
                                          <p:val>
                                            <p:strVal val="#ppt_w"/>
                                          </p:val>
                                        </p:tav>
                                      </p:tavLst>
                                    </p:anim>
                                    <p:anim calcmode="lin" valueType="num">
                                      <p:cBhvr>
                                        <p:cTn id="32" dur="500" fill="hold"/>
                                        <p:tgtEl>
                                          <p:spTgt spid="351235">
                                            <p:txEl>
                                              <p:pRg st="5" end="5"/>
                                            </p:txEl>
                                          </p:spTgt>
                                        </p:tgtEl>
                                        <p:attrNameLst>
                                          <p:attrName>ppt_h</p:attrName>
                                        </p:attrNameLst>
                                      </p:cBhvr>
                                      <p:tavLst>
                                        <p:tav tm="0">
                                          <p:val>
                                            <p:strVal val="4/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351235">
                                            <p:txEl>
                                              <p:pRg st="6" end="6"/>
                                            </p:txEl>
                                          </p:spTgt>
                                        </p:tgtEl>
                                        <p:attrNameLst>
                                          <p:attrName>style.visibility</p:attrName>
                                        </p:attrNameLst>
                                      </p:cBhvr>
                                      <p:to>
                                        <p:strVal val="visible"/>
                                      </p:to>
                                    </p:set>
                                    <p:anim calcmode="lin" valueType="num">
                                      <p:cBhvr>
                                        <p:cTn id="37" dur="500" fill="hold"/>
                                        <p:tgtEl>
                                          <p:spTgt spid="351235">
                                            <p:txEl>
                                              <p:pRg st="6" end="6"/>
                                            </p:txEl>
                                          </p:spTgt>
                                        </p:tgtEl>
                                        <p:attrNameLst>
                                          <p:attrName>ppt_w</p:attrName>
                                        </p:attrNameLst>
                                      </p:cBhvr>
                                      <p:tavLst>
                                        <p:tav tm="0">
                                          <p:val>
                                            <p:strVal val="4/3*#ppt_w"/>
                                          </p:val>
                                        </p:tav>
                                        <p:tav tm="100000">
                                          <p:val>
                                            <p:strVal val="#ppt_w"/>
                                          </p:val>
                                        </p:tav>
                                      </p:tavLst>
                                    </p:anim>
                                    <p:anim calcmode="lin" valueType="num">
                                      <p:cBhvr>
                                        <p:cTn id="38" dur="500" fill="hold"/>
                                        <p:tgtEl>
                                          <p:spTgt spid="351235">
                                            <p:txEl>
                                              <p:pRg st="6" end="6"/>
                                            </p:txEl>
                                          </p:spTgt>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351236">
                                            <p:txEl>
                                              <p:pRg st="0" end="0"/>
                                            </p:txEl>
                                          </p:spTgt>
                                        </p:tgtEl>
                                        <p:attrNameLst>
                                          <p:attrName>style.visibility</p:attrName>
                                        </p:attrNameLst>
                                      </p:cBhvr>
                                      <p:to>
                                        <p:strVal val="visible"/>
                                      </p:to>
                                    </p:set>
                                    <p:anim calcmode="lin" valueType="num">
                                      <p:cBhvr>
                                        <p:cTn id="43" dur="500" fill="hold"/>
                                        <p:tgtEl>
                                          <p:spTgt spid="351236">
                                            <p:txEl>
                                              <p:pRg st="0" end="0"/>
                                            </p:txEl>
                                          </p:spTgt>
                                        </p:tgtEl>
                                        <p:attrNameLst>
                                          <p:attrName>ppt_w</p:attrName>
                                        </p:attrNameLst>
                                      </p:cBhvr>
                                      <p:tavLst>
                                        <p:tav tm="0">
                                          <p:val>
                                            <p:strVal val="4/3*#ppt_w"/>
                                          </p:val>
                                        </p:tav>
                                        <p:tav tm="100000">
                                          <p:val>
                                            <p:strVal val="#ppt_w"/>
                                          </p:val>
                                        </p:tav>
                                      </p:tavLst>
                                    </p:anim>
                                    <p:anim calcmode="lin" valueType="num">
                                      <p:cBhvr>
                                        <p:cTn id="44" dur="500" fill="hold"/>
                                        <p:tgtEl>
                                          <p:spTgt spid="351236">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351236">
                                            <p:txEl>
                                              <p:pRg st="1" end="1"/>
                                            </p:txEl>
                                          </p:spTgt>
                                        </p:tgtEl>
                                        <p:attrNameLst>
                                          <p:attrName>style.visibility</p:attrName>
                                        </p:attrNameLst>
                                      </p:cBhvr>
                                      <p:to>
                                        <p:strVal val="visible"/>
                                      </p:to>
                                    </p:set>
                                    <p:anim calcmode="lin" valueType="num">
                                      <p:cBhvr>
                                        <p:cTn id="49" dur="500" fill="hold"/>
                                        <p:tgtEl>
                                          <p:spTgt spid="351236">
                                            <p:txEl>
                                              <p:pRg st="1" end="1"/>
                                            </p:txEl>
                                          </p:spTgt>
                                        </p:tgtEl>
                                        <p:attrNameLst>
                                          <p:attrName>ppt_w</p:attrName>
                                        </p:attrNameLst>
                                      </p:cBhvr>
                                      <p:tavLst>
                                        <p:tav tm="0">
                                          <p:val>
                                            <p:strVal val="4/3*#ppt_w"/>
                                          </p:val>
                                        </p:tav>
                                        <p:tav tm="100000">
                                          <p:val>
                                            <p:strVal val="#ppt_w"/>
                                          </p:val>
                                        </p:tav>
                                      </p:tavLst>
                                    </p:anim>
                                    <p:anim calcmode="lin" valueType="num">
                                      <p:cBhvr>
                                        <p:cTn id="50" dur="500" fill="hold"/>
                                        <p:tgtEl>
                                          <p:spTgt spid="351236">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351236">
                                            <p:txEl>
                                              <p:pRg st="2" end="2"/>
                                            </p:txEl>
                                          </p:spTgt>
                                        </p:tgtEl>
                                        <p:attrNameLst>
                                          <p:attrName>style.visibility</p:attrName>
                                        </p:attrNameLst>
                                      </p:cBhvr>
                                      <p:to>
                                        <p:strVal val="visible"/>
                                      </p:to>
                                    </p:set>
                                    <p:anim calcmode="lin" valueType="num">
                                      <p:cBhvr>
                                        <p:cTn id="55" dur="500" fill="hold"/>
                                        <p:tgtEl>
                                          <p:spTgt spid="351236">
                                            <p:txEl>
                                              <p:pRg st="2" end="2"/>
                                            </p:txEl>
                                          </p:spTgt>
                                        </p:tgtEl>
                                        <p:attrNameLst>
                                          <p:attrName>ppt_w</p:attrName>
                                        </p:attrNameLst>
                                      </p:cBhvr>
                                      <p:tavLst>
                                        <p:tav tm="0">
                                          <p:val>
                                            <p:strVal val="4/3*#ppt_w"/>
                                          </p:val>
                                        </p:tav>
                                        <p:tav tm="100000">
                                          <p:val>
                                            <p:strVal val="#ppt_w"/>
                                          </p:val>
                                        </p:tav>
                                      </p:tavLst>
                                    </p:anim>
                                    <p:anim calcmode="lin" valueType="num">
                                      <p:cBhvr>
                                        <p:cTn id="56" dur="500" fill="hold"/>
                                        <p:tgtEl>
                                          <p:spTgt spid="351236">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351236">
                                            <p:txEl>
                                              <p:pRg st="3" end="3"/>
                                            </p:txEl>
                                          </p:spTgt>
                                        </p:tgtEl>
                                        <p:attrNameLst>
                                          <p:attrName>style.visibility</p:attrName>
                                        </p:attrNameLst>
                                      </p:cBhvr>
                                      <p:to>
                                        <p:strVal val="visible"/>
                                      </p:to>
                                    </p:set>
                                    <p:anim calcmode="lin" valueType="num">
                                      <p:cBhvr>
                                        <p:cTn id="61" dur="500" fill="hold"/>
                                        <p:tgtEl>
                                          <p:spTgt spid="351236">
                                            <p:txEl>
                                              <p:pRg st="3" end="3"/>
                                            </p:txEl>
                                          </p:spTgt>
                                        </p:tgtEl>
                                        <p:attrNameLst>
                                          <p:attrName>ppt_w</p:attrName>
                                        </p:attrNameLst>
                                      </p:cBhvr>
                                      <p:tavLst>
                                        <p:tav tm="0">
                                          <p:val>
                                            <p:strVal val="4/3*#ppt_w"/>
                                          </p:val>
                                        </p:tav>
                                        <p:tav tm="100000">
                                          <p:val>
                                            <p:strVal val="#ppt_w"/>
                                          </p:val>
                                        </p:tav>
                                      </p:tavLst>
                                    </p:anim>
                                    <p:anim calcmode="lin" valueType="num">
                                      <p:cBhvr>
                                        <p:cTn id="62" dur="500" fill="hold"/>
                                        <p:tgtEl>
                                          <p:spTgt spid="351236">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351236">
                                            <p:txEl>
                                              <p:pRg st="4" end="4"/>
                                            </p:txEl>
                                          </p:spTgt>
                                        </p:tgtEl>
                                        <p:attrNameLst>
                                          <p:attrName>style.visibility</p:attrName>
                                        </p:attrNameLst>
                                      </p:cBhvr>
                                      <p:to>
                                        <p:strVal val="visible"/>
                                      </p:to>
                                    </p:set>
                                    <p:anim calcmode="lin" valueType="num">
                                      <p:cBhvr>
                                        <p:cTn id="67" dur="500" fill="hold"/>
                                        <p:tgtEl>
                                          <p:spTgt spid="351236">
                                            <p:txEl>
                                              <p:pRg st="4" end="4"/>
                                            </p:txEl>
                                          </p:spTgt>
                                        </p:tgtEl>
                                        <p:attrNameLst>
                                          <p:attrName>ppt_w</p:attrName>
                                        </p:attrNameLst>
                                      </p:cBhvr>
                                      <p:tavLst>
                                        <p:tav tm="0">
                                          <p:val>
                                            <p:strVal val="4/3*#ppt_w"/>
                                          </p:val>
                                        </p:tav>
                                        <p:tav tm="100000">
                                          <p:val>
                                            <p:strVal val="#ppt_w"/>
                                          </p:val>
                                        </p:tav>
                                      </p:tavLst>
                                    </p:anim>
                                    <p:anim calcmode="lin" valueType="num">
                                      <p:cBhvr>
                                        <p:cTn id="68" dur="500" fill="hold"/>
                                        <p:tgtEl>
                                          <p:spTgt spid="351236">
                                            <p:txEl>
                                              <p:pRg st="4" end="4"/>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autoUpdateAnimBg="0"/>
      <p:bldP spid="351236"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What Have You Learned?</a:t>
            </a:r>
          </a:p>
        </p:txBody>
      </p:sp>
      <p:sp>
        <p:nvSpPr>
          <p:cNvPr id="90115" name="Rectangle 3"/>
          <p:cNvSpPr>
            <a:spLocks noGrp="1" noChangeArrowheads="1"/>
          </p:cNvSpPr>
          <p:nvPr>
            <p:ph type="body" sz="half" idx="1"/>
          </p:nvPr>
        </p:nvSpPr>
        <p:spPr/>
        <p:txBody>
          <a:bodyPr/>
          <a:lstStyle/>
          <a:p>
            <a:r>
              <a:rPr lang="en-US" b="1" i="1" dirty="0" smtClean="0"/>
              <a:t>Problem #3</a:t>
            </a:r>
          </a:p>
          <a:p>
            <a:pPr lvl="1"/>
            <a:r>
              <a:rPr lang="en-US" dirty="0" smtClean="0"/>
              <a:t>If the 621B has a load weight of 46,590 lbs., what would your </a:t>
            </a:r>
            <a:r>
              <a:rPr lang="en-US" b="1" dirty="0" smtClean="0"/>
              <a:t>short tons</a:t>
            </a:r>
            <a:r>
              <a:rPr lang="en-US" dirty="0" smtClean="0"/>
              <a:t> be?</a:t>
            </a:r>
          </a:p>
        </p:txBody>
      </p:sp>
      <p:sp>
        <p:nvSpPr>
          <p:cNvPr id="90116" name="Rectangle 4"/>
          <p:cNvSpPr>
            <a:spLocks noGrp="1" noChangeArrowheads="1"/>
          </p:cNvSpPr>
          <p:nvPr>
            <p:ph type="body" sz="half" idx="2"/>
          </p:nvPr>
        </p:nvSpPr>
        <p:spPr>
          <a:xfrm>
            <a:off x="5135563" y="1981200"/>
            <a:ext cx="4008437" cy="4114800"/>
          </a:xfrm>
        </p:spPr>
        <p:txBody>
          <a:bodyPr/>
          <a:lstStyle/>
          <a:p>
            <a:r>
              <a:rPr lang="en-US" smtClean="0"/>
              <a:t>Solution:</a:t>
            </a:r>
          </a:p>
          <a:p>
            <a:endParaRPr lang="en-US" smtClean="0"/>
          </a:p>
          <a:p>
            <a:pPr>
              <a:buFont typeface="Monotype Sorts" pitchFamily="2" charset="2"/>
              <a:buNone/>
            </a:pPr>
            <a:r>
              <a:rPr lang="en-US" smtClean="0"/>
              <a:t>     46,590  LW</a:t>
            </a:r>
          </a:p>
          <a:p>
            <a:pPr>
              <a:buFont typeface="Monotype Sorts" pitchFamily="2" charset="2"/>
              <a:buChar char=" "/>
            </a:pPr>
            <a:r>
              <a:rPr lang="en-US" u="sng" smtClean="0"/>
              <a:t>+66,590</a:t>
            </a:r>
            <a:r>
              <a:rPr lang="en-US" smtClean="0"/>
              <a:t>  </a:t>
            </a:r>
            <a:r>
              <a:rPr lang="en-US" sz="2400" smtClean="0"/>
              <a:t>Tractor weight</a:t>
            </a:r>
          </a:p>
          <a:p>
            <a:pPr>
              <a:buFont typeface="Monotype Sorts" pitchFamily="2" charset="2"/>
              <a:buNone/>
            </a:pPr>
            <a:r>
              <a:rPr lang="en-US" smtClean="0">
                <a:solidFill>
                  <a:srgbClr val="FF3300"/>
                </a:solidFill>
              </a:rPr>
              <a:t>   113,180  </a:t>
            </a:r>
            <a:r>
              <a:rPr lang="en-US" sz="2400" smtClean="0">
                <a:solidFill>
                  <a:srgbClr val="FF3300"/>
                </a:solidFill>
              </a:rPr>
              <a:t>Gross weight</a:t>
            </a:r>
            <a:endParaRPr lang="en-US" sz="2400" smtClean="0"/>
          </a:p>
          <a:p>
            <a:pPr>
              <a:buFont typeface="Monotype Sorts" pitchFamily="2" charset="2"/>
              <a:buChar char=" "/>
            </a:pPr>
            <a:r>
              <a:rPr lang="en-US" u="sng" smtClean="0"/>
              <a:t>÷  2,000</a:t>
            </a:r>
            <a:r>
              <a:rPr lang="en-US" smtClean="0"/>
              <a:t>  </a:t>
            </a:r>
            <a:r>
              <a:rPr lang="en-US" sz="2000" smtClean="0"/>
              <a:t>1 ton</a:t>
            </a:r>
          </a:p>
          <a:p>
            <a:pPr>
              <a:buFont typeface="Monotype Sorts" pitchFamily="2" charset="2"/>
              <a:buChar char=" "/>
            </a:pPr>
            <a:r>
              <a:rPr lang="en-US" smtClean="0">
                <a:solidFill>
                  <a:srgbClr val="FF3300"/>
                </a:solidFill>
              </a:rPr>
              <a:t>56.59      ST</a:t>
            </a:r>
            <a:endParaRPr lang="en-US" sz="20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ssolve">
                                      <p:cBhvr>
                                        <p:cTn id="7" dur="500"/>
                                        <p:tgtEl>
                                          <p:spTgt spid="90115">
                                            <p:txEl>
                                              <p:pRg st="0" end="0"/>
                                            </p:txEl>
                                          </p:spTgt>
                                        </p:tgtEl>
                                      </p:cBhvr>
                                    </p:animEffect>
                                  </p:childTnLst>
                                  <p:subTnLst>
                                    <p:animClr clrSpc="rgb" dir="cw">
                                      <p:cBhvr override="childStyle">
                                        <p:cTn dur="1" fill="hold" display="0" masterRel="nextClick" afterEffect="1"/>
                                        <p:tgtEl>
                                          <p:spTgt spid="90115">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dissolve">
                                      <p:cBhvr>
                                        <p:cTn id="12" dur="500"/>
                                        <p:tgtEl>
                                          <p:spTgt spid="90115">
                                            <p:txEl>
                                              <p:pRg st="1" end="1"/>
                                            </p:txEl>
                                          </p:spTgt>
                                        </p:tgtEl>
                                      </p:cBhvr>
                                    </p:animEffect>
                                  </p:childTnLst>
                                  <p:subTnLst>
                                    <p:animClr clrSpc="rgb" dir="cw">
                                      <p:cBhvr override="childStyle">
                                        <p:cTn dur="1" fill="hold" display="0" masterRel="nextClick" afterEffect="1"/>
                                        <p:tgtEl>
                                          <p:spTgt spid="90115">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16">
                                            <p:txEl>
                                              <p:pRg st="0" end="0"/>
                                            </p:txEl>
                                          </p:spTgt>
                                        </p:tgtEl>
                                        <p:attrNameLst>
                                          <p:attrName>style.visibility</p:attrName>
                                        </p:attrNameLst>
                                      </p:cBhvr>
                                      <p:to>
                                        <p:strVal val="visible"/>
                                      </p:to>
                                    </p:set>
                                    <p:animEffect transition="in" filter="dissolve">
                                      <p:cBhvr>
                                        <p:cTn id="17" dur="500"/>
                                        <p:tgtEl>
                                          <p:spTgt spid="90116">
                                            <p:txEl>
                                              <p:pRg st="0" end="0"/>
                                            </p:txEl>
                                          </p:spTgt>
                                        </p:tgtEl>
                                      </p:cBhvr>
                                    </p:animEffect>
                                  </p:childTnLst>
                                  <p:subTnLst>
                                    <p:animClr clrSpc="rgb" dir="cw">
                                      <p:cBhvr override="childStyle">
                                        <p:cTn dur="1" fill="hold" display="0" masterRel="nextClick" afterEffect="1"/>
                                        <p:tgtEl>
                                          <p:spTgt spid="90116">
                                            <p:txEl>
                                              <p:pRg st="0" end="0"/>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116">
                                            <p:txEl>
                                              <p:pRg st="2" end="2"/>
                                            </p:txEl>
                                          </p:spTgt>
                                        </p:tgtEl>
                                        <p:attrNameLst>
                                          <p:attrName>style.visibility</p:attrName>
                                        </p:attrNameLst>
                                      </p:cBhvr>
                                      <p:to>
                                        <p:strVal val="visible"/>
                                      </p:to>
                                    </p:set>
                                    <p:animEffect transition="in" filter="dissolve">
                                      <p:cBhvr>
                                        <p:cTn id="22" dur="500"/>
                                        <p:tgtEl>
                                          <p:spTgt spid="90116">
                                            <p:txEl>
                                              <p:pRg st="2" end="2"/>
                                            </p:txEl>
                                          </p:spTgt>
                                        </p:tgtEl>
                                      </p:cBhvr>
                                    </p:animEffect>
                                  </p:childTnLst>
                                  <p:subTnLst>
                                    <p:animClr clrSpc="rgb" dir="cw">
                                      <p:cBhvr override="childStyle">
                                        <p:cTn dur="1" fill="hold" display="0" masterRel="nextClick" afterEffect="1"/>
                                        <p:tgtEl>
                                          <p:spTgt spid="90116">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0116">
                                            <p:txEl>
                                              <p:pRg st="3" end="3"/>
                                            </p:txEl>
                                          </p:spTgt>
                                        </p:tgtEl>
                                        <p:attrNameLst>
                                          <p:attrName>style.visibility</p:attrName>
                                        </p:attrNameLst>
                                      </p:cBhvr>
                                      <p:to>
                                        <p:strVal val="visible"/>
                                      </p:to>
                                    </p:set>
                                    <p:animEffect transition="in" filter="dissolve">
                                      <p:cBhvr>
                                        <p:cTn id="27" dur="500"/>
                                        <p:tgtEl>
                                          <p:spTgt spid="90116">
                                            <p:txEl>
                                              <p:pRg st="3" end="3"/>
                                            </p:txEl>
                                          </p:spTgt>
                                        </p:tgtEl>
                                      </p:cBhvr>
                                    </p:animEffect>
                                  </p:childTnLst>
                                  <p:subTnLst>
                                    <p:animClr clrSpc="rgb" dir="cw">
                                      <p:cBhvr override="childStyle">
                                        <p:cTn dur="1" fill="hold" display="0" masterRel="nextClick" afterEffect="1"/>
                                        <p:tgtEl>
                                          <p:spTgt spid="90116">
                                            <p:txEl>
                                              <p:pRg st="3" end="3"/>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0116">
                                            <p:txEl>
                                              <p:pRg st="4" end="4"/>
                                            </p:txEl>
                                          </p:spTgt>
                                        </p:tgtEl>
                                        <p:attrNameLst>
                                          <p:attrName>style.visibility</p:attrName>
                                        </p:attrNameLst>
                                      </p:cBhvr>
                                      <p:to>
                                        <p:strVal val="visible"/>
                                      </p:to>
                                    </p:set>
                                    <p:animEffect transition="in" filter="dissolve">
                                      <p:cBhvr>
                                        <p:cTn id="32" dur="500"/>
                                        <p:tgtEl>
                                          <p:spTgt spid="90116">
                                            <p:txEl>
                                              <p:pRg st="4" end="4"/>
                                            </p:txEl>
                                          </p:spTgt>
                                        </p:tgtEl>
                                      </p:cBhvr>
                                    </p:animEffect>
                                  </p:childTnLst>
                                  <p:subTnLst>
                                    <p:animClr clrSpc="rgb" dir="cw">
                                      <p:cBhvr override="childStyle">
                                        <p:cTn dur="1" fill="hold" display="0" masterRel="nextClick" afterEffect="1"/>
                                        <p:tgtEl>
                                          <p:spTgt spid="90116">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0116">
                                            <p:txEl>
                                              <p:pRg st="5" end="5"/>
                                            </p:txEl>
                                          </p:spTgt>
                                        </p:tgtEl>
                                        <p:attrNameLst>
                                          <p:attrName>style.visibility</p:attrName>
                                        </p:attrNameLst>
                                      </p:cBhvr>
                                      <p:to>
                                        <p:strVal val="visible"/>
                                      </p:to>
                                    </p:set>
                                    <p:animEffect transition="in" filter="dissolve">
                                      <p:cBhvr>
                                        <p:cTn id="37" dur="500"/>
                                        <p:tgtEl>
                                          <p:spTgt spid="90116">
                                            <p:txEl>
                                              <p:pRg st="5" end="5"/>
                                            </p:txEl>
                                          </p:spTgt>
                                        </p:tgtEl>
                                      </p:cBhvr>
                                    </p:animEffect>
                                  </p:childTnLst>
                                  <p:subTnLst>
                                    <p:animClr clrSpc="rgb" dir="cw">
                                      <p:cBhvr override="childStyle">
                                        <p:cTn dur="1" fill="hold" display="0" masterRel="nextClick" afterEffect="1"/>
                                        <p:tgtEl>
                                          <p:spTgt spid="90116">
                                            <p:txEl>
                                              <p:pRg st="5" end="5"/>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0116">
                                            <p:txEl>
                                              <p:pRg st="6" end="6"/>
                                            </p:txEl>
                                          </p:spTgt>
                                        </p:tgtEl>
                                        <p:attrNameLst>
                                          <p:attrName>style.visibility</p:attrName>
                                        </p:attrNameLst>
                                      </p:cBhvr>
                                      <p:to>
                                        <p:strVal val="visible"/>
                                      </p:to>
                                    </p:set>
                                    <p:animEffect transition="in" filter="dissolve">
                                      <p:cBhvr>
                                        <p:cTn id="42" dur="500"/>
                                        <p:tgtEl>
                                          <p:spTgt spid="90116">
                                            <p:txEl>
                                              <p:pRg st="6" end="6"/>
                                            </p:txEl>
                                          </p:spTgt>
                                        </p:tgtEl>
                                      </p:cBhvr>
                                    </p:animEffect>
                                  </p:childTnLst>
                                  <p:subTnLst>
                                    <p:animClr clrSpc="rgb" dir="cw">
                                      <p:cBhvr override="childStyle">
                                        <p:cTn dur="1" fill="hold" display="0" masterRel="nextClick" afterEffect="1"/>
                                        <p:tgtEl>
                                          <p:spTgt spid="90116">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2" autoUpdateAnimBg="0"/>
      <p:bldP spid="90116"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10 MIN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Scraper Production Step #7</a:t>
            </a:r>
          </a:p>
        </p:txBody>
      </p:sp>
      <p:sp>
        <p:nvSpPr>
          <p:cNvPr id="91139" name="Rectangle 3"/>
          <p:cNvSpPr>
            <a:spLocks noGrp="1" noChangeArrowheads="1"/>
          </p:cNvSpPr>
          <p:nvPr>
            <p:ph type="body" sz="half" idx="1"/>
          </p:nvPr>
        </p:nvSpPr>
        <p:spPr>
          <a:xfrm>
            <a:off x="838200" y="1524000"/>
            <a:ext cx="4144963" cy="5105400"/>
          </a:xfrm>
        </p:spPr>
        <p:txBody>
          <a:bodyPr/>
          <a:lstStyle/>
          <a:p>
            <a:r>
              <a:rPr lang="en-US" b="1" i="1" smtClean="0"/>
              <a:t>Rolling Resistance</a:t>
            </a:r>
          </a:p>
          <a:p>
            <a:pPr lvl="1"/>
            <a:r>
              <a:rPr lang="en-US" smtClean="0"/>
              <a:t>The resistance of movement to wheeled vehicles over a haul surface caused by irregularities in the surface such as compacting and displacement of material, caused by the flexing of tire sidewalls on the roadway.</a:t>
            </a:r>
            <a:endParaRPr lang="en-US" b="1" i="1" smtClean="0"/>
          </a:p>
        </p:txBody>
      </p:sp>
      <p:sp>
        <p:nvSpPr>
          <p:cNvPr id="91140" name="Rectangle 4"/>
          <p:cNvSpPr>
            <a:spLocks noGrp="1" noChangeArrowheads="1"/>
          </p:cNvSpPr>
          <p:nvPr>
            <p:ph type="body" sz="half" idx="2"/>
          </p:nvPr>
        </p:nvSpPr>
        <p:spPr>
          <a:xfrm>
            <a:off x="4876800" y="1676400"/>
            <a:ext cx="4267200" cy="4114800"/>
          </a:xfrm>
        </p:spPr>
        <p:txBody>
          <a:bodyPr/>
          <a:lstStyle/>
          <a:p>
            <a:pPr lvl="1"/>
            <a:r>
              <a:rPr lang="en-US" smtClean="0"/>
              <a:t>Rolling resistance is measured by the rim pull in pounds per </a:t>
            </a:r>
            <a:r>
              <a:rPr lang="en-US" b="1" smtClean="0"/>
              <a:t>short ton</a:t>
            </a:r>
            <a:r>
              <a:rPr lang="en-US" smtClean="0"/>
              <a:t> required to overcome resistance. </a:t>
            </a:r>
          </a:p>
          <a:p>
            <a:pPr lvl="1"/>
            <a:r>
              <a:rPr lang="en-US" smtClean="0"/>
              <a:t>This resistance effects the cycle time.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1139">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13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1139">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114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1140">
                                            <p:txEl>
                                              <p:pRg st="0" end="0"/>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114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1140">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2" autoUpdateAnimBg="0"/>
      <p:bldP spid="91140"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SAFETY/CEASE TRAINING</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143000" y="228600"/>
            <a:ext cx="7772400" cy="914400"/>
          </a:xfrm>
        </p:spPr>
        <p:txBody>
          <a:bodyPr/>
          <a:lstStyle/>
          <a:p>
            <a:r>
              <a:rPr lang="en-US" smtClean="0"/>
              <a:t>Scraper Production Step #7</a:t>
            </a:r>
          </a:p>
        </p:txBody>
      </p:sp>
      <p:sp>
        <p:nvSpPr>
          <p:cNvPr id="8196" name="Rectangle 3"/>
          <p:cNvSpPr>
            <a:spLocks noGrp="1" noChangeArrowheads="1"/>
          </p:cNvSpPr>
          <p:nvPr>
            <p:ph type="body" idx="1"/>
          </p:nvPr>
        </p:nvSpPr>
        <p:spPr>
          <a:xfrm>
            <a:off x="838200" y="1143000"/>
            <a:ext cx="8305800" cy="1371600"/>
          </a:xfrm>
        </p:spPr>
        <p:txBody>
          <a:bodyPr/>
          <a:lstStyle/>
          <a:p>
            <a:pPr>
              <a:lnSpc>
                <a:spcPct val="90000"/>
              </a:lnSpc>
            </a:pPr>
            <a:r>
              <a:rPr lang="en-US" sz="2400" smtClean="0"/>
              <a:t>To do this multiply </a:t>
            </a:r>
            <a:r>
              <a:rPr lang="en-US" sz="2400" b="1" smtClean="0"/>
              <a:t>short tons</a:t>
            </a:r>
            <a:r>
              <a:rPr lang="en-US" sz="2400" smtClean="0"/>
              <a:t> (from step #6) by the </a:t>
            </a:r>
            <a:r>
              <a:rPr lang="en-US" sz="2400" b="1" smtClean="0"/>
              <a:t>rolling resistance factor</a:t>
            </a:r>
            <a:r>
              <a:rPr lang="en-US" sz="2400" smtClean="0"/>
              <a:t> (RRF) found in table #4-2).</a:t>
            </a:r>
          </a:p>
          <a:p>
            <a:pPr>
              <a:lnSpc>
                <a:spcPct val="90000"/>
              </a:lnSpc>
            </a:pPr>
            <a:r>
              <a:rPr lang="en-US" sz="2400" smtClean="0"/>
              <a:t>The resulting answer will be your </a:t>
            </a:r>
            <a:r>
              <a:rPr lang="en-US" sz="2400" i="1" smtClean="0"/>
              <a:t>rolling resistance (RR).</a:t>
            </a:r>
            <a:endParaRPr lang="en-US" sz="2400" smtClean="0"/>
          </a:p>
          <a:p>
            <a:pPr algn="ctr">
              <a:lnSpc>
                <a:spcPct val="90000"/>
              </a:lnSpc>
              <a:buFont typeface="Monotype Sorts" pitchFamily="2" charset="2"/>
              <a:buChar char=" "/>
            </a:pPr>
            <a:r>
              <a:rPr lang="en-US" sz="2400" smtClean="0">
                <a:solidFill>
                  <a:srgbClr val="FF3300"/>
                </a:solidFill>
              </a:rPr>
              <a:t>Table #4-2 Rolling Resistance Factors</a:t>
            </a:r>
            <a:endParaRPr lang="en-US" sz="2400" smtClean="0"/>
          </a:p>
        </p:txBody>
      </p:sp>
      <p:graphicFrame>
        <p:nvGraphicFramePr>
          <p:cNvPr id="8194" name="Object 5"/>
          <p:cNvGraphicFramePr>
            <a:graphicFrameLocks noChangeAspect="1"/>
          </p:cNvGraphicFramePr>
          <p:nvPr/>
        </p:nvGraphicFramePr>
        <p:xfrm>
          <a:off x="1143000" y="2895600"/>
          <a:ext cx="7704138" cy="3706813"/>
        </p:xfrm>
        <a:graphic>
          <a:graphicData uri="http://schemas.openxmlformats.org/presentationml/2006/ole">
            <mc:AlternateContent xmlns:mc="http://schemas.openxmlformats.org/markup-compatibility/2006">
              <mc:Choice xmlns:v="urn:schemas-microsoft-com:vml" Requires="v">
                <p:oleObj spid="_x0000_s8195" name="Document" r:id="rId4" imgW="7701840" imgH="3706560" progId="Word.Document.8">
                  <p:embed/>
                </p:oleObj>
              </mc:Choice>
              <mc:Fallback>
                <p:oleObj name="Document" r:id="rId4" imgW="7701840" imgH="370656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895600"/>
                        <a:ext cx="7704138" cy="3706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7" name="Rectangle 7"/>
          <p:cNvSpPr>
            <a:spLocks noChangeArrowheads="1"/>
          </p:cNvSpPr>
          <p:nvPr/>
        </p:nvSpPr>
        <p:spPr bwMode="auto">
          <a:xfrm>
            <a:off x="1143000" y="2819400"/>
            <a:ext cx="7772400" cy="3657600"/>
          </a:xfrm>
          <a:prstGeom prst="rect">
            <a:avLst/>
          </a:prstGeom>
          <a:noFill/>
          <a:ln w="9525">
            <a:solidFill>
              <a:schemeClr val="tx1"/>
            </a:solidFill>
            <a:miter lim="800000"/>
            <a:headEnd/>
            <a:tailEnd/>
          </a:ln>
        </p:spPr>
        <p:txBody>
          <a:bodyPr wrap="none" anchor="ctr"/>
          <a:lstStyle/>
          <a:p>
            <a:endParaRPr lang="en-US"/>
          </a:p>
        </p:txBody>
      </p:sp>
      <p:sp>
        <p:nvSpPr>
          <p:cNvPr id="8198" name="Line 8"/>
          <p:cNvSpPr>
            <a:spLocks noChangeShapeType="1"/>
          </p:cNvSpPr>
          <p:nvPr/>
        </p:nvSpPr>
        <p:spPr bwMode="auto">
          <a:xfrm>
            <a:off x="1143000" y="3429000"/>
            <a:ext cx="7772400" cy="0"/>
          </a:xfrm>
          <a:prstGeom prst="line">
            <a:avLst/>
          </a:prstGeom>
          <a:noFill/>
          <a:ln w="9525">
            <a:solidFill>
              <a:schemeClr val="tx1"/>
            </a:solidFill>
            <a:round/>
            <a:headEnd/>
            <a:tailEnd/>
          </a:ln>
        </p:spPr>
        <p:txBody>
          <a:bodyPr wrap="none" anchor="ctr"/>
          <a:lstStyle/>
          <a:p>
            <a:endParaRPr lang="en-US"/>
          </a:p>
        </p:txBody>
      </p:sp>
      <p:sp>
        <p:nvSpPr>
          <p:cNvPr id="8199" name="Line 9"/>
          <p:cNvSpPr>
            <a:spLocks noChangeShapeType="1"/>
          </p:cNvSpPr>
          <p:nvPr/>
        </p:nvSpPr>
        <p:spPr bwMode="auto">
          <a:xfrm>
            <a:off x="1143000" y="4114800"/>
            <a:ext cx="7772400" cy="0"/>
          </a:xfrm>
          <a:prstGeom prst="line">
            <a:avLst/>
          </a:prstGeom>
          <a:noFill/>
          <a:ln w="9525">
            <a:solidFill>
              <a:schemeClr val="tx1"/>
            </a:solidFill>
            <a:round/>
            <a:headEnd/>
            <a:tailEnd/>
          </a:ln>
        </p:spPr>
        <p:txBody>
          <a:bodyPr wrap="none" anchor="ctr"/>
          <a:lstStyle/>
          <a:p>
            <a:endParaRPr lang="en-US"/>
          </a:p>
        </p:txBody>
      </p:sp>
      <p:sp>
        <p:nvSpPr>
          <p:cNvPr id="8200" name="Line 10"/>
          <p:cNvSpPr>
            <a:spLocks noChangeShapeType="1"/>
          </p:cNvSpPr>
          <p:nvPr/>
        </p:nvSpPr>
        <p:spPr bwMode="auto">
          <a:xfrm>
            <a:off x="1143000" y="4800600"/>
            <a:ext cx="7772400" cy="0"/>
          </a:xfrm>
          <a:prstGeom prst="line">
            <a:avLst/>
          </a:prstGeom>
          <a:noFill/>
          <a:ln w="9525">
            <a:solidFill>
              <a:schemeClr val="tx1"/>
            </a:solidFill>
            <a:round/>
            <a:headEnd/>
            <a:tailEnd/>
          </a:ln>
        </p:spPr>
        <p:txBody>
          <a:bodyPr wrap="none" anchor="ctr"/>
          <a:lstStyle/>
          <a:p>
            <a:endParaRPr lang="en-US"/>
          </a:p>
        </p:txBody>
      </p:sp>
      <p:sp>
        <p:nvSpPr>
          <p:cNvPr id="8201" name="Line 11"/>
          <p:cNvSpPr>
            <a:spLocks noChangeShapeType="1"/>
          </p:cNvSpPr>
          <p:nvPr/>
        </p:nvSpPr>
        <p:spPr bwMode="auto">
          <a:xfrm>
            <a:off x="1143000" y="5562600"/>
            <a:ext cx="7772400" cy="0"/>
          </a:xfrm>
          <a:prstGeom prst="line">
            <a:avLst/>
          </a:prstGeom>
          <a:noFill/>
          <a:ln w="9525">
            <a:solidFill>
              <a:schemeClr val="tx1"/>
            </a:solidFill>
            <a:round/>
            <a:headEnd/>
            <a:tailEnd/>
          </a:ln>
        </p:spPr>
        <p:txBody>
          <a:bodyPr wrap="none" anchor="ctr"/>
          <a:lstStyle/>
          <a:p>
            <a:endParaRPr lang="en-US"/>
          </a:p>
        </p:txBody>
      </p:sp>
      <p:sp>
        <p:nvSpPr>
          <p:cNvPr id="8202" name="Line 12"/>
          <p:cNvSpPr>
            <a:spLocks noChangeShapeType="1"/>
          </p:cNvSpPr>
          <p:nvPr/>
        </p:nvSpPr>
        <p:spPr bwMode="auto">
          <a:xfrm>
            <a:off x="7010400" y="2819400"/>
            <a:ext cx="0" cy="365760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Example</a:t>
            </a:r>
          </a:p>
        </p:txBody>
      </p:sp>
      <p:sp>
        <p:nvSpPr>
          <p:cNvPr id="94211" name="Rectangle 3"/>
          <p:cNvSpPr>
            <a:spLocks noGrp="1" noChangeArrowheads="1"/>
          </p:cNvSpPr>
          <p:nvPr>
            <p:ph type="body" sz="half" idx="1"/>
          </p:nvPr>
        </p:nvSpPr>
        <p:spPr>
          <a:xfrm>
            <a:off x="838200" y="1752600"/>
            <a:ext cx="4191000" cy="4724400"/>
          </a:xfrm>
        </p:spPr>
        <p:txBody>
          <a:bodyPr/>
          <a:lstStyle/>
          <a:p>
            <a:r>
              <a:rPr lang="en-US" smtClean="0"/>
              <a:t>Determine the rolling resistance for a 621B scraper traveling </a:t>
            </a:r>
            <a:r>
              <a:rPr lang="en-US" b="1" smtClean="0"/>
              <a:t>over firm, smooth-rolling roadway flexing slightly under load 1” penetration.</a:t>
            </a:r>
            <a:endParaRPr lang="en-US" smtClean="0"/>
          </a:p>
          <a:p>
            <a:r>
              <a:rPr lang="en-US" smtClean="0"/>
              <a:t>The weight of the soil in the scraper is 41,195 lbs.(from Step #5)</a:t>
            </a:r>
          </a:p>
        </p:txBody>
      </p:sp>
      <p:sp>
        <p:nvSpPr>
          <p:cNvPr id="94212" name="Rectangle 4"/>
          <p:cNvSpPr>
            <a:spLocks noGrp="1" noChangeArrowheads="1"/>
          </p:cNvSpPr>
          <p:nvPr>
            <p:ph type="body" sz="half" idx="2"/>
          </p:nvPr>
        </p:nvSpPr>
        <p:spPr>
          <a:xfrm>
            <a:off x="4876800" y="1676400"/>
            <a:ext cx="4267200" cy="4876800"/>
          </a:xfrm>
        </p:spPr>
        <p:txBody>
          <a:bodyPr/>
          <a:lstStyle/>
          <a:p>
            <a:r>
              <a:rPr lang="en-US" smtClean="0"/>
              <a:t>53.89   ST </a:t>
            </a:r>
            <a:r>
              <a:rPr lang="en-US" sz="2400" smtClean="0"/>
              <a:t>(from step #6)</a:t>
            </a:r>
          </a:p>
          <a:p>
            <a:pPr>
              <a:buFont typeface="Monotype Sorts" pitchFamily="2" charset="2"/>
              <a:buChar char=" "/>
            </a:pPr>
            <a:r>
              <a:rPr lang="en-US" u="sng" smtClean="0"/>
              <a:t>x 65</a:t>
            </a:r>
            <a:r>
              <a:rPr lang="en-US" smtClean="0"/>
              <a:t>    </a:t>
            </a:r>
            <a:r>
              <a:rPr lang="en-US" sz="2400" smtClean="0"/>
              <a:t>RRF </a:t>
            </a:r>
            <a:r>
              <a:rPr lang="en-US" sz="2000" smtClean="0"/>
              <a:t>(from table #4-2)</a:t>
            </a:r>
          </a:p>
          <a:p>
            <a:pPr>
              <a:buFont typeface="Monotype Sorts" pitchFamily="2" charset="2"/>
              <a:buChar char=" "/>
            </a:pPr>
            <a:r>
              <a:rPr lang="en-US" sz="2400" smtClean="0"/>
              <a:t>3502.85</a:t>
            </a:r>
            <a:r>
              <a:rPr lang="en-US" sz="2400" smtClean="0">
                <a:solidFill>
                  <a:srgbClr val="FF3300"/>
                </a:solidFill>
              </a:rPr>
              <a:t> </a:t>
            </a:r>
            <a:r>
              <a:rPr lang="en-US" sz="2000" smtClean="0"/>
              <a:t>or</a:t>
            </a:r>
            <a:r>
              <a:rPr lang="en-US" sz="2400" smtClean="0">
                <a:solidFill>
                  <a:srgbClr val="FF3300"/>
                </a:solidFill>
              </a:rPr>
              <a:t> 3503</a:t>
            </a:r>
            <a:r>
              <a:rPr lang="en-US" smtClean="0">
                <a:solidFill>
                  <a:srgbClr val="FF3300"/>
                </a:solidFill>
              </a:rPr>
              <a:t>  RR</a:t>
            </a:r>
            <a:endParaRPr lang="en-US" smtClean="0"/>
          </a:p>
          <a:p>
            <a:endParaRPr lang="en-US" smtClean="0"/>
          </a:p>
          <a:p>
            <a:r>
              <a:rPr lang="en-US" smtClean="0"/>
              <a:t>Note:  Round Off Rule</a:t>
            </a:r>
          </a:p>
          <a:p>
            <a:pPr lvl="1"/>
            <a:r>
              <a:rPr lang="en-US" sz="2000" smtClean="0"/>
              <a:t>Round up 5 or greater, round down 4 or less for RR.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211">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211">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94212">
                                            <p:txEl>
                                              <p:pRg st="0" end="0"/>
                                            </p:txEl>
                                          </p:spTgt>
                                        </p:tgtEl>
                                        <p:attrNameLst>
                                          <p:attrName>style.visibility</p:attrName>
                                        </p:attrNameLst>
                                      </p:cBhvr>
                                      <p:to>
                                        <p:strVal val="visible"/>
                                      </p:to>
                                    </p:set>
                                    <p:anim calcmode="lin" valueType="num">
                                      <p:cBhvr>
                                        <p:cTn id="15" dur="500" fill="hold"/>
                                        <p:tgtEl>
                                          <p:spTgt spid="94212">
                                            <p:txEl>
                                              <p:pRg st="0" end="0"/>
                                            </p:txEl>
                                          </p:spTgt>
                                        </p:tgtEl>
                                        <p:attrNameLst>
                                          <p:attrName>ppt_w</p:attrName>
                                        </p:attrNameLst>
                                      </p:cBhvr>
                                      <p:tavLst>
                                        <p:tav tm="0">
                                          <p:val>
                                            <p:strVal val="4*#ppt_w"/>
                                          </p:val>
                                        </p:tav>
                                        <p:tav tm="100000">
                                          <p:val>
                                            <p:strVal val="#ppt_w"/>
                                          </p:val>
                                        </p:tav>
                                      </p:tavLst>
                                    </p:anim>
                                    <p:anim calcmode="lin" valueType="num">
                                      <p:cBhvr>
                                        <p:cTn id="16" dur="500" fill="hold"/>
                                        <p:tgtEl>
                                          <p:spTgt spid="94212">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4212">
                                            <p:txEl>
                                              <p:pRg st="0" end="0"/>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94212">
                                            <p:txEl>
                                              <p:pRg st="1" end="1"/>
                                            </p:txEl>
                                          </p:spTgt>
                                        </p:tgtEl>
                                        <p:attrNameLst>
                                          <p:attrName>style.visibility</p:attrName>
                                        </p:attrNameLst>
                                      </p:cBhvr>
                                      <p:to>
                                        <p:strVal val="visible"/>
                                      </p:to>
                                    </p:set>
                                    <p:anim calcmode="lin" valueType="num">
                                      <p:cBhvr>
                                        <p:cTn id="21" dur="500" fill="hold"/>
                                        <p:tgtEl>
                                          <p:spTgt spid="94212">
                                            <p:txEl>
                                              <p:pRg st="1" end="1"/>
                                            </p:txEl>
                                          </p:spTgt>
                                        </p:tgtEl>
                                        <p:attrNameLst>
                                          <p:attrName>ppt_w</p:attrName>
                                        </p:attrNameLst>
                                      </p:cBhvr>
                                      <p:tavLst>
                                        <p:tav tm="0">
                                          <p:val>
                                            <p:strVal val="4*#ppt_w"/>
                                          </p:val>
                                        </p:tav>
                                        <p:tav tm="100000">
                                          <p:val>
                                            <p:strVal val="#ppt_w"/>
                                          </p:val>
                                        </p:tav>
                                      </p:tavLst>
                                    </p:anim>
                                    <p:anim calcmode="lin" valueType="num">
                                      <p:cBhvr>
                                        <p:cTn id="22" dur="500" fill="hold"/>
                                        <p:tgtEl>
                                          <p:spTgt spid="94212">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4212">
                                            <p:txEl>
                                              <p:pRg st="1" end="1"/>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94212">
                                            <p:txEl>
                                              <p:pRg st="2" end="2"/>
                                            </p:txEl>
                                          </p:spTgt>
                                        </p:tgtEl>
                                        <p:attrNameLst>
                                          <p:attrName>style.visibility</p:attrName>
                                        </p:attrNameLst>
                                      </p:cBhvr>
                                      <p:to>
                                        <p:strVal val="visible"/>
                                      </p:to>
                                    </p:set>
                                    <p:anim calcmode="lin" valueType="num">
                                      <p:cBhvr>
                                        <p:cTn id="27" dur="500" fill="hold"/>
                                        <p:tgtEl>
                                          <p:spTgt spid="94212">
                                            <p:txEl>
                                              <p:pRg st="2" end="2"/>
                                            </p:txEl>
                                          </p:spTgt>
                                        </p:tgtEl>
                                        <p:attrNameLst>
                                          <p:attrName>ppt_w</p:attrName>
                                        </p:attrNameLst>
                                      </p:cBhvr>
                                      <p:tavLst>
                                        <p:tav tm="0">
                                          <p:val>
                                            <p:strVal val="4*#ppt_w"/>
                                          </p:val>
                                        </p:tav>
                                        <p:tav tm="100000">
                                          <p:val>
                                            <p:strVal val="#ppt_w"/>
                                          </p:val>
                                        </p:tav>
                                      </p:tavLst>
                                    </p:anim>
                                    <p:anim calcmode="lin" valueType="num">
                                      <p:cBhvr>
                                        <p:cTn id="28" dur="500" fill="hold"/>
                                        <p:tgtEl>
                                          <p:spTgt spid="94212">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4212">
                                            <p:txEl>
                                              <p:pRg st="2" end="2"/>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94212">
                                            <p:txEl>
                                              <p:pRg st="4" end="4"/>
                                            </p:txEl>
                                          </p:spTgt>
                                        </p:tgtEl>
                                        <p:attrNameLst>
                                          <p:attrName>style.visibility</p:attrName>
                                        </p:attrNameLst>
                                      </p:cBhvr>
                                      <p:to>
                                        <p:strVal val="visible"/>
                                      </p:to>
                                    </p:set>
                                    <p:anim calcmode="lin" valueType="num">
                                      <p:cBhvr>
                                        <p:cTn id="33" dur="500" fill="hold"/>
                                        <p:tgtEl>
                                          <p:spTgt spid="94212">
                                            <p:txEl>
                                              <p:pRg st="4" end="4"/>
                                            </p:txEl>
                                          </p:spTgt>
                                        </p:tgtEl>
                                        <p:attrNameLst>
                                          <p:attrName>ppt_w</p:attrName>
                                        </p:attrNameLst>
                                      </p:cBhvr>
                                      <p:tavLst>
                                        <p:tav tm="0">
                                          <p:val>
                                            <p:strVal val="4*#ppt_w"/>
                                          </p:val>
                                        </p:tav>
                                        <p:tav tm="100000">
                                          <p:val>
                                            <p:strVal val="#ppt_w"/>
                                          </p:val>
                                        </p:tav>
                                      </p:tavLst>
                                    </p:anim>
                                    <p:anim calcmode="lin" valueType="num">
                                      <p:cBhvr>
                                        <p:cTn id="34" dur="500" fill="hold"/>
                                        <p:tgtEl>
                                          <p:spTgt spid="94212">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4212">
                                            <p:txEl>
                                              <p:pRg st="4" end="4"/>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94212">
                                            <p:txEl>
                                              <p:pRg st="5" end="5"/>
                                            </p:txEl>
                                          </p:spTgt>
                                        </p:tgtEl>
                                        <p:attrNameLst>
                                          <p:attrName>style.visibility</p:attrName>
                                        </p:attrNameLst>
                                      </p:cBhvr>
                                      <p:to>
                                        <p:strVal val="visible"/>
                                      </p:to>
                                    </p:set>
                                    <p:anim calcmode="lin" valueType="num">
                                      <p:cBhvr>
                                        <p:cTn id="39" dur="500" fill="hold"/>
                                        <p:tgtEl>
                                          <p:spTgt spid="94212">
                                            <p:txEl>
                                              <p:pRg st="5" end="5"/>
                                            </p:txEl>
                                          </p:spTgt>
                                        </p:tgtEl>
                                        <p:attrNameLst>
                                          <p:attrName>ppt_w</p:attrName>
                                        </p:attrNameLst>
                                      </p:cBhvr>
                                      <p:tavLst>
                                        <p:tav tm="0">
                                          <p:val>
                                            <p:strVal val="4*#ppt_w"/>
                                          </p:val>
                                        </p:tav>
                                        <p:tav tm="100000">
                                          <p:val>
                                            <p:strVal val="#ppt_w"/>
                                          </p:val>
                                        </p:tav>
                                      </p:tavLst>
                                    </p:anim>
                                    <p:anim calcmode="lin" valueType="num">
                                      <p:cBhvr>
                                        <p:cTn id="40" dur="500" fill="hold"/>
                                        <p:tgtEl>
                                          <p:spTgt spid="94212">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4212">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2" autoUpdateAnimBg="0"/>
      <p:bldP spid="94212"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PRACTICAL APPLICATION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5"/>
          <p:cNvSpPr>
            <a:spLocks noGrp="1" noChangeArrowheads="1"/>
          </p:cNvSpPr>
          <p:nvPr>
            <p:ph type="title"/>
          </p:nvPr>
        </p:nvSpPr>
        <p:spPr/>
        <p:txBody>
          <a:bodyPr/>
          <a:lstStyle/>
          <a:p>
            <a:r>
              <a:rPr lang="en-US" smtClean="0"/>
              <a:t>What Have You Learned?</a:t>
            </a:r>
          </a:p>
        </p:txBody>
      </p:sp>
      <p:sp>
        <p:nvSpPr>
          <p:cNvPr id="97286" name="Rectangle 6"/>
          <p:cNvSpPr>
            <a:spLocks noGrp="1" noChangeArrowheads="1"/>
          </p:cNvSpPr>
          <p:nvPr>
            <p:ph type="body" sz="half" idx="1"/>
          </p:nvPr>
        </p:nvSpPr>
        <p:spPr>
          <a:xfrm>
            <a:off x="1173163" y="1676400"/>
            <a:ext cx="3810000" cy="4953000"/>
          </a:xfrm>
        </p:spPr>
        <p:txBody>
          <a:bodyPr/>
          <a:lstStyle/>
          <a:p>
            <a:r>
              <a:rPr lang="en-US" dirty="0" smtClean="0"/>
              <a:t>Problem #1</a:t>
            </a:r>
          </a:p>
          <a:p>
            <a:pPr lvl="1"/>
            <a:r>
              <a:rPr lang="en-US" dirty="0" smtClean="0"/>
              <a:t>Figure the Rolling Resistance for the following situation.</a:t>
            </a:r>
          </a:p>
          <a:p>
            <a:pPr lvl="1"/>
            <a:r>
              <a:rPr lang="en-US" dirty="0" smtClean="0"/>
              <a:t>621B Scraper</a:t>
            </a:r>
          </a:p>
          <a:p>
            <a:pPr lvl="1"/>
            <a:r>
              <a:rPr lang="en-US" dirty="0" smtClean="0"/>
              <a:t>Struck loaded (self loaded)</a:t>
            </a:r>
          </a:p>
          <a:p>
            <a:pPr lvl="1"/>
            <a:r>
              <a:rPr lang="en-US" dirty="0" smtClean="0"/>
              <a:t>Hard pan</a:t>
            </a:r>
          </a:p>
          <a:p>
            <a:pPr lvl="1"/>
            <a:r>
              <a:rPr lang="en-US" dirty="0" smtClean="0"/>
              <a:t>Rutted, dirt roadway, flexing considerably under load with 2”-3” penetration.</a:t>
            </a:r>
          </a:p>
        </p:txBody>
      </p:sp>
      <p:sp>
        <p:nvSpPr>
          <p:cNvPr id="97287" name="Rectangle 7"/>
          <p:cNvSpPr>
            <a:spLocks noGrp="1" noChangeArrowheads="1"/>
          </p:cNvSpPr>
          <p:nvPr>
            <p:ph type="body" sz="half" idx="2"/>
          </p:nvPr>
        </p:nvSpPr>
        <p:spPr/>
        <p:txBody>
          <a:bodyPr/>
          <a:lstStyle/>
          <a:p>
            <a:pPr>
              <a:buFont typeface="Monotype Sorts" pitchFamily="2" charset="2"/>
              <a:buNone/>
            </a:pPr>
            <a:r>
              <a:rPr lang="en-US" smtClean="0"/>
              <a:t>Step #1</a:t>
            </a:r>
          </a:p>
          <a:p>
            <a:pPr lvl="1">
              <a:buFontTx/>
              <a:buNone/>
            </a:pPr>
            <a:r>
              <a:rPr lang="en-US" smtClean="0"/>
              <a:t>3,100 ASW</a:t>
            </a:r>
          </a:p>
          <a:p>
            <a:r>
              <a:rPr lang="en-US" smtClean="0"/>
              <a:t>Step #2</a:t>
            </a:r>
          </a:p>
          <a:p>
            <a:pPr lvl="1">
              <a:buFontTx/>
              <a:buNone/>
            </a:pPr>
            <a:r>
              <a:rPr lang="en-US" smtClean="0"/>
              <a:t>N/A</a:t>
            </a:r>
          </a:p>
          <a:p>
            <a:r>
              <a:rPr lang="en-US" smtClean="0"/>
              <a:t>Step #3</a:t>
            </a:r>
          </a:p>
          <a:p>
            <a:pPr lvl="1">
              <a:buFontTx/>
              <a:buNone/>
            </a:pPr>
            <a:r>
              <a:rPr lang="en-US" smtClean="0"/>
              <a:t>N/A</a:t>
            </a:r>
          </a:p>
          <a:p>
            <a:r>
              <a:rPr lang="en-US" smtClean="0"/>
              <a:t>Step #4</a:t>
            </a:r>
          </a:p>
          <a:p>
            <a:pPr lvl="1">
              <a:buFontTx/>
              <a:buNone/>
            </a:pPr>
            <a:r>
              <a:rPr lang="en-US" smtClean="0"/>
              <a:t>N/A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7286">
                                            <p:txEl>
                                              <p:pRg st="0" end="0"/>
                                            </p:txEl>
                                          </p:spTgt>
                                        </p:tgtEl>
                                        <p:attrNameLst>
                                          <p:attrName>style.visibility</p:attrName>
                                        </p:attrNameLst>
                                      </p:cBhvr>
                                      <p:to>
                                        <p:strVal val="visible"/>
                                      </p:to>
                                    </p:set>
                                    <p:anim calcmode="lin" valueType="num">
                                      <p:cBhvr>
                                        <p:cTn id="7" dur="500" fill="hold"/>
                                        <p:tgtEl>
                                          <p:spTgt spid="97286">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97286">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97286">
                                            <p:txEl>
                                              <p:pRg st="1" end="1"/>
                                            </p:txEl>
                                          </p:spTgt>
                                        </p:tgtEl>
                                        <p:attrNameLst>
                                          <p:attrName>style.visibility</p:attrName>
                                        </p:attrNameLst>
                                      </p:cBhvr>
                                      <p:to>
                                        <p:strVal val="visible"/>
                                      </p:to>
                                    </p:set>
                                    <p:anim calcmode="lin" valueType="num">
                                      <p:cBhvr>
                                        <p:cTn id="13" dur="500" fill="hold"/>
                                        <p:tgtEl>
                                          <p:spTgt spid="97286">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97286">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97286">
                                            <p:txEl>
                                              <p:pRg st="2" end="2"/>
                                            </p:txEl>
                                          </p:spTgt>
                                        </p:tgtEl>
                                        <p:attrNameLst>
                                          <p:attrName>style.visibility</p:attrName>
                                        </p:attrNameLst>
                                      </p:cBhvr>
                                      <p:to>
                                        <p:strVal val="visible"/>
                                      </p:to>
                                    </p:set>
                                    <p:anim calcmode="lin" valueType="num">
                                      <p:cBhvr>
                                        <p:cTn id="19" dur="500" fill="hold"/>
                                        <p:tgtEl>
                                          <p:spTgt spid="97286">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97286">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97286">
                                            <p:txEl>
                                              <p:pRg st="3" end="3"/>
                                            </p:txEl>
                                          </p:spTgt>
                                        </p:tgtEl>
                                        <p:attrNameLst>
                                          <p:attrName>style.visibility</p:attrName>
                                        </p:attrNameLst>
                                      </p:cBhvr>
                                      <p:to>
                                        <p:strVal val="visible"/>
                                      </p:to>
                                    </p:set>
                                    <p:anim calcmode="lin" valueType="num">
                                      <p:cBhvr>
                                        <p:cTn id="25" dur="500" fill="hold"/>
                                        <p:tgtEl>
                                          <p:spTgt spid="97286">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97286">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97286">
                                            <p:txEl>
                                              <p:pRg st="4" end="4"/>
                                            </p:txEl>
                                          </p:spTgt>
                                        </p:tgtEl>
                                        <p:attrNameLst>
                                          <p:attrName>style.visibility</p:attrName>
                                        </p:attrNameLst>
                                      </p:cBhvr>
                                      <p:to>
                                        <p:strVal val="visible"/>
                                      </p:to>
                                    </p:set>
                                    <p:anim calcmode="lin" valueType="num">
                                      <p:cBhvr>
                                        <p:cTn id="31" dur="500" fill="hold"/>
                                        <p:tgtEl>
                                          <p:spTgt spid="97286">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97286">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97286">
                                            <p:txEl>
                                              <p:pRg st="5" end="5"/>
                                            </p:txEl>
                                          </p:spTgt>
                                        </p:tgtEl>
                                        <p:attrNameLst>
                                          <p:attrName>style.visibility</p:attrName>
                                        </p:attrNameLst>
                                      </p:cBhvr>
                                      <p:to>
                                        <p:strVal val="visible"/>
                                      </p:to>
                                    </p:set>
                                    <p:anim calcmode="lin" valueType="num">
                                      <p:cBhvr>
                                        <p:cTn id="37" dur="500" fill="hold"/>
                                        <p:tgtEl>
                                          <p:spTgt spid="97286">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97286">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6">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97287">
                                            <p:txEl>
                                              <p:pRg st="0" end="0"/>
                                            </p:txEl>
                                          </p:spTgt>
                                        </p:tgtEl>
                                        <p:attrNameLst>
                                          <p:attrName>style.visibility</p:attrName>
                                        </p:attrNameLst>
                                      </p:cBhvr>
                                      <p:to>
                                        <p:strVal val="visible"/>
                                      </p:to>
                                    </p:set>
                                    <p:anim calcmode="lin" valueType="num">
                                      <p:cBhvr>
                                        <p:cTn id="43" dur="500" fill="hold"/>
                                        <p:tgtEl>
                                          <p:spTgt spid="97287">
                                            <p:txEl>
                                              <p:pRg st="0" end="0"/>
                                            </p:txEl>
                                          </p:spTgt>
                                        </p:tgtEl>
                                        <p:attrNameLst>
                                          <p:attrName>ppt_w</p:attrName>
                                        </p:attrNameLst>
                                      </p:cBhvr>
                                      <p:tavLst>
                                        <p:tav tm="0">
                                          <p:val>
                                            <p:strVal val="4*#ppt_w"/>
                                          </p:val>
                                        </p:tav>
                                        <p:tav tm="100000">
                                          <p:val>
                                            <p:strVal val="#ppt_w"/>
                                          </p:val>
                                        </p:tav>
                                      </p:tavLst>
                                    </p:anim>
                                    <p:anim calcmode="lin" valueType="num">
                                      <p:cBhvr>
                                        <p:cTn id="44" dur="500" fill="hold"/>
                                        <p:tgtEl>
                                          <p:spTgt spid="9728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0" end="0"/>
                                            </p:txEl>
                                          </p:spTgt>
                                        </p:tgtEl>
                                        <p:attrNameLst>
                                          <p:attrName>ppt_c</p:attrName>
                                        </p:attrNameLst>
                                      </p:cBhvr>
                                      <p:to>
                                        <a:schemeClr val="bg2"/>
                                      </p:to>
                                    </p:animClr>
                                  </p:subTnLst>
                                </p:cTn>
                              </p:par>
                              <p:par>
                                <p:cTn id="45" presetID="23" presetClass="entr" presetSubtype="32" fill="hold" grpId="0" nodeType="withEffect">
                                  <p:stCondLst>
                                    <p:cond delay="0"/>
                                  </p:stCondLst>
                                  <p:childTnLst>
                                    <p:set>
                                      <p:cBhvr>
                                        <p:cTn id="46" dur="1" fill="hold">
                                          <p:stCondLst>
                                            <p:cond delay="0"/>
                                          </p:stCondLst>
                                        </p:cTn>
                                        <p:tgtEl>
                                          <p:spTgt spid="97287">
                                            <p:txEl>
                                              <p:pRg st="1" end="1"/>
                                            </p:txEl>
                                          </p:spTgt>
                                        </p:tgtEl>
                                        <p:attrNameLst>
                                          <p:attrName>style.visibility</p:attrName>
                                        </p:attrNameLst>
                                      </p:cBhvr>
                                      <p:to>
                                        <p:strVal val="visible"/>
                                      </p:to>
                                    </p:set>
                                    <p:anim calcmode="lin" valueType="num">
                                      <p:cBhvr>
                                        <p:cTn id="47" dur="500" fill="hold"/>
                                        <p:tgtEl>
                                          <p:spTgt spid="97287">
                                            <p:txEl>
                                              <p:pRg st="1" end="1"/>
                                            </p:txEl>
                                          </p:spTgt>
                                        </p:tgtEl>
                                        <p:attrNameLst>
                                          <p:attrName>ppt_w</p:attrName>
                                        </p:attrNameLst>
                                      </p:cBhvr>
                                      <p:tavLst>
                                        <p:tav tm="0">
                                          <p:val>
                                            <p:strVal val="4*#ppt_w"/>
                                          </p:val>
                                        </p:tav>
                                        <p:tav tm="100000">
                                          <p:val>
                                            <p:strVal val="#ppt_w"/>
                                          </p:val>
                                        </p:tav>
                                      </p:tavLst>
                                    </p:anim>
                                    <p:anim calcmode="lin" valueType="num">
                                      <p:cBhvr>
                                        <p:cTn id="48" dur="500" fill="hold"/>
                                        <p:tgtEl>
                                          <p:spTgt spid="9728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1" end="1"/>
                                            </p:txEl>
                                          </p:spTgt>
                                        </p:tgtEl>
                                        <p:attrNameLst>
                                          <p:attrName>ppt_c</p:attrName>
                                        </p:attrNameLst>
                                      </p:cBhvr>
                                      <p:to>
                                        <a:schemeClr val="bg2"/>
                                      </p:to>
                                    </p:animClr>
                                  </p:subTnLst>
                                </p:cTn>
                              </p:par>
                            </p:childTnLst>
                          </p:cTn>
                        </p:par>
                      </p:childTnLst>
                    </p:cTn>
                  </p:par>
                  <p:par>
                    <p:cTn id="49" fill="hold">
                      <p:stCondLst>
                        <p:cond delay="indefinite"/>
                      </p:stCondLst>
                      <p:childTnLst>
                        <p:par>
                          <p:cTn id="50" fill="hold">
                            <p:stCondLst>
                              <p:cond delay="0"/>
                            </p:stCondLst>
                            <p:childTnLst>
                              <p:par>
                                <p:cTn id="51" presetID="23" presetClass="entr" presetSubtype="32" fill="hold" grpId="0" nodeType="clickEffect">
                                  <p:stCondLst>
                                    <p:cond delay="0"/>
                                  </p:stCondLst>
                                  <p:childTnLst>
                                    <p:set>
                                      <p:cBhvr>
                                        <p:cTn id="52" dur="1" fill="hold">
                                          <p:stCondLst>
                                            <p:cond delay="0"/>
                                          </p:stCondLst>
                                        </p:cTn>
                                        <p:tgtEl>
                                          <p:spTgt spid="97287">
                                            <p:txEl>
                                              <p:pRg st="2" end="2"/>
                                            </p:txEl>
                                          </p:spTgt>
                                        </p:tgtEl>
                                        <p:attrNameLst>
                                          <p:attrName>style.visibility</p:attrName>
                                        </p:attrNameLst>
                                      </p:cBhvr>
                                      <p:to>
                                        <p:strVal val="visible"/>
                                      </p:to>
                                    </p:set>
                                    <p:anim calcmode="lin" valueType="num">
                                      <p:cBhvr>
                                        <p:cTn id="53" dur="500" fill="hold"/>
                                        <p:tgtEl>
                                          <p:spTgt spid="97287">
                                            <p:txEl>
                                              <p:pRg st="2" end="2"/>
                                            </p:txEl>
                                          </p:spTgt>
                                        </p:tgtEl>
                                        <p:attrNameLst>
                                          <p:attrName>ppt_w</p:attrName>
                                        </p:attrNameLst>
                                      </p:cBhvr>
                                      <p:tavLst>
                                        <p:tav tm="0">
                                          <p:val>
                                            <p:strVal val="4*#ppt_w"/>
                                          </p:val>
                                        </p:tav>
                                        <p:tav tm="100000">
                                          <p:val>
                                            <p:strVal val="#ppt_w"/>
                                          </p:val>
                                        </p:tav>
                                      </p:tavLst>
                                    </p:anim>
                                    <p:anim calcmode="lin" valueType="num">
                                      <p:cBhvr>
                                        <p:cTn id="54" dur="500" fill="hold"/>
                                        <p:tgtEl>
                                          <p:spTgt spid="9728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2" end="2"/>
                                            </p:txEl>
                                          </p:spTgt>
                                        </p:tgtEl>
                                        <p:attrNameLst>
                                          <p:attrName>ppt_c</p:attrName>
                                        </p:attrNameLst>
                                      </p:cBhvr>
                                      <p:to>
                                        <a:schemeClr val="bg2"/>
                                      </p:to>
                                    </p:animClr>
                                  </p:subTnLst>
                                </p:cTn>
                              </p:par>
                              <p:par>
                                <p:cTn id="55" presetID="23" presetClass="entr" presetSubtype="32" fill="hold" grpId="0" nodeType="withEffect">
                                  <p:stCondLst>
                                    <p:cond delay="0"/>
                                  </p:stCondLst>
                                  <p:childTnLst>
                                    <p:set>
                                      <p:cBhvr>
                                        <p:cTn id="56" dur="1" fill="hold">
                                          <p:stCondLst>
                                            <p:cond delay="0"/>
                                          </p:stCondLst>
                                        </p:cTn>
                                        <p:tgtEl>
                                          <p:spTgt spid="97287">
                                            <p:txEl>
                                              <p:pRg st="3" end="3"/>
                                            </p:txEl>
                                          </p:spTgt>
                                        </p:tgtEl>
                                        <p:attrNameLst>
                                          <p:attrName>style.visibility</p:attrName>
                                        </p:attrNameLst>
                                      </p:cBhvr>
                                      <p:to>
                                        <p:strVal val="visible"/>
                                      </p:to>
                                    </p:set>
                                    <p:anim calcmode="lin" valueType="num">
                                      <p:cBhvr>
                                        <p:cTn id="57" dur="500" fill="hold"/>
                                        <p:tgtEl>
                                          <p:spTgt spid="97287">
                                            <p:txEl>
                                              <p:pRg st="3" end="3"/>
                                            </p:txEl>
                                          </p:spTgt>
                                        </p:tgtEl>
                                        <p:attrNameLst>
                                          <p:attrName>ppt_w</p:attrName>
                                        </p:attrNameLst>
                                      </p:cBhvr>
                                      <p:tavLst>
                                        <p:tav tm="0">
                                          <p:val>
                                            <p:strVal val="4*#ppt_w"/>
                                          </p:val>
                                        </p:tav>
                                        <p:tav tm="100000">
                                          <p:val>
                                            <p:strVal val="#ppt_w"/>
                                          </p:val>
                                        </p:tav>
                                      </p:tavLst>
                                    </p:anim>
                                    <p:anim calcmode="lin" valueType="num">
                                      <p:cBhvr>
                                        <p:cTn id="58" dur="500" fill="hold"/>
                                        <p:tgtEl>
                                          <p:spTgt spid="9728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3" end="3"/>
                                            </p:txEl>
                                          </p:spTgt>
                                        </p:tgtEl>
                                        <p:attrNameLst>
                                          <p:attrName>ppt_c</p:attrName>
                                        </p:attrNameLst>
                                      </p:cBhvr>
                                      <p:to>
                                        <a:schemeClr val="bg2"/>
                                      </p:to>
                                    </p:animClr>
                                  </p:subTnLst>
                                </p:cTn>
                              </p:par>
                            </p:childTnLst>
                          </p:cTn>
                        </p:par>
                      </p:childTnLst>
                    </p:cTn>
                  </p:par>
                  <p:par>
                    <p:cTn id="59" fill="hold">
                      <p:stCondLst>
                        <p:cond delay="indefinite"/>
                      </p:stCondLst>
                      <p:childTnLst>
                        <p:par>
                          <p:cTn id="60" fill="hold">
                            <p:stCondLst>
                              <p:cond delay="0"/>
                            </p:stCondLst>
                            <p:childTnLst>
                              <p:par>
                                <p:cTn id="61" presetID="23" presetClass="entr" presetSubtype="32" fill="hold" grpId="0" nodeType="clickEffect">
                                  <p:stCondLst>
                                    <p:cond delay="0"/>
                                  </p:stCondLst>
                                  <p:childTnLst>
                                    <p:set>
                                      <p:cBhvr>
                                        <p:cTn id="62" dur="1" fill="hold">
                                          <p:stCondLst>
                                            <p:cond delay="0"/>
                                          </p:stCondLst>
                                        </p:cTn>
                                        <p:tgtEl>
                                          <p:spTgt spid="97287">
                                            <p:txEl>
                                              <p:pRg st="4" end="4"/>
                                            </p:txEl>
                                          </p:spTgt>
                                        </p:tgtEl>
                                        <p:attrNameLst>
                                          <p:attrName>style.visibility</p:attrName>
                                        </p:attrNameLst>
                                      </p:cBhvr>
                                      <p:to>
                                        <p:strVal val="visible"/>
                                      </p:to>
                                    </p:set>
                                    <p:anim calcmode="lin" valueType="num">
                                      <p:cBhvr>
                                        <p:cTn id="63" dur="500" fill="hold"/>
                                        <p:tgtEl>
                                          <p:spTgt spid="97287">
                                            <p:txEl>
                                              <p:pRg st="4" end="4"/>
                                            </p:txEl>
                                          </p:spTgt>
                                        </p:tgtEl>
                                        <p:attrNameLst>
                                          <p:attrName>ppt_w</p:attrName>
                                        </p:attrNameLst>
                                      </p:cBhvr>
                                      <p:tavLst>
                                        <p:tav tm="0">
                                          <p:val>
                                            <p:strVal val="4*#ppt_w"/>
                                          </p:val>
                                        </p:tav>
                                        <p:tav tm="100000">
                                          <p:val>
                                            <p:strVal val="#ppt_w"/>
                                          </p:val>
                                        </p:tav>
                                      </p:tavLst>
                                    </p:anim>
                                    <p:anim calcmode="lin" valueType="num">
                                      <p:cBhvr>
                                        <p:cTn id="64" dur="500" fill="hold"/>
                                        <p:tgtEl>
                                          <p:spTgt spid="9728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4" end="4"/>
                                            </p:txEl>
                                          </p:spTgt>
                                        </p:tgtEl>
                                        <p:attrNameLst>
                                          <p:attrName>ppt_c</p:attrName>
                                        </p:attrNameLst>
                                      </p:cBhvr>
                                      <p:to>
                                        <a:schemeClr val="bg2"/>
                                      </p:to>
                                    </p:animClr>
                                  </p:subTnLst>
                                </p:cTn>
                              </p:par>
                              <p:par>
                                <p:cTn id="65" presetID="23" presetClass="entr" presetSubtype="32" fill="hold" grpId="0" nodeType="withEffect">
                                  <p:stCondLst>
                                    <p:cond delay="0"/>
                                  </p:stCondLst>
                                  <p:childTnLst>
                                    <p:set>
                                      <p:cBhvr>
                                        <p:cTn id="66" dur="1" fill="hold">
                                          <p:stCondLst>
                                            <p:cond delay="0"/>
                                          </p:stCondLst>
                                        </p:cTn>
                                        <p:tgtEl>
                                          <p:spTgt spid="97287">
                                            <p:txEl>
                                              <p:pRg st="5" end="5"/>
                                            </p:txEl>
                                          </p:spTgt>
                                        </p:tgtEl>
                                        <p:attrNameLst>
                                          <p:attrName>style.visibility</p:attrName>
                                        </p:attrNameLst>
                                      </p:cBhvr>
                                      <p:to>
                                        <p:strVal val="visible"/>
                                      </p:to>
                                    </p:set>
                                    <p:anim calcmode="lin" valueType="num">
                                      <p:cBhvr>
                                        <p:cTn id="67" dur="500" fill="hold"/>
                                        <p:tgtEl>
                                          <p:spTgt spid="97287">
                                            <p:txEl>
                                              <p:pRg st="5" end="5"/>
                                            </p:txEl>
                                          </p:spTgt>
                                        </p:tgtEl>
                                        <p:attrNameLst>
                                          <p:attrName>ppt_w</p:attrName>
                                        </p:attrNameLst>
                                      </p:cBhvr>
                                      <p:tavLst>
                                        <p:tav tm="0">
                                          <p:val>
                                            <p:strVal val="4*#ppt_w"/>
                                          </p:val>
                                        </p:tav>
                                        <p:tav tm="100000">
                                          <p:val>
                                            <p:strVal val="#ppt_w"/>
                                          </p:val>
                                        </p:tav>
                                      </p:tavLst>
                                    </p:anim>
                                    <p:anim calcmode="lin" valueType="num">
                                      <p:cBhvr>
                                        <p:cTn id="68" dur="500" fill="hold"/>
                                        <p:tgtEl>
                                          <p:spTgt spid="9728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5" end="5"/>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97287">
                                            <p:txEl>
                                              <p:pRg st="6" end="6"/>
                                            </p:txEl>
                                          </p:spTgt>
                                        </p:tgtEl>
                                        <p:attrNameLst>
                                          <p:attrName>style.visibility</p:attrName>
                                        </p:attrNameLst>
                                      </p:cBhvr>
                                      <p:to>
                                        <p:strVal val="visible"/>
                                      </p:to>
                                    </p:set>
                                    <p:anim calcmode="lin" valueType="num">
                                      <p:cBhvr>
                                        <p:cTn id="73" dur="500" fill="hold"/>
                                        <p:tgtEl>
                                          <p:spTgt spid="97287">
                                            <p:txEl>
                                              <p:pRg st="6" end="6"/>
                                            </p:txEl>
                                          </p:spTgt>
                                        </p:tgtEl>
                                        <p:attrNameLst>
                                          <p:attrName>ppt_w</p:attrName>
                                        </p:attrNameLst>
                                      </p:cBhvr>
                                      <p:tavLst>
                                        <p:tav tm="0">
                                          <p:val>
                                            <p:strVal val="4*#ppt_w"/>
                                          </p:val>
                                        </p:tav>
                                        <p:tav tm="100000">
                                          <p:val>
                                            <p:strVal val="#ppt_w"/>
                                          </p:val>
                                        </p:tav>
                                      </p:tavLst>
                                    </p:anim>
                                    <p:anim calcmode="lin" valueType="num">
                                      <p:cBhvr>
                                        <p:cTn id="74" dur="500" fill="hold"/>
                                        <p:tgtEl>
                                          <p:spTgt spid="97287">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6" end="6"/>
                                            </p:txEl>
                                          </p:spTgt>
                                        </p:tgtEl>
                                        <p:attrNameLst>
                                          <p:attrName>ppt_c</p:attrName>
                                        </p:attrNameLst>
                                      </p:cBhvr>
                                      <p:to>
                                        <a:schemeClr val="bg2"/>
                                      </p:to>
                                    </p:animClr>
                                  </p:subTnLst>
                                </p:cTn>
                              </p:par>
                              <p:par>
                                <p:cTn id="75" presetID="23" presetClass="entr" presetSubtype="32" fill="hold" grpId="0" nodeType="withEffect">
                                  <p:stCondLst>
                                    <p:cond delay="0"/>
                                  </p:stCondLst>
                                  <p:childTnLst>
                                    <p:set>
                                      <p:cBhvr>
                                        <p:cTn id="76" dur="1" fill="hold">
                                          <p:stCondLst>
                                            <p:cond delay="0"/>
                                          </p:stCondLst>
                                        </p:cTn>
                                        <p:tgtEl>
                                          <p:spTgt spid="97287">
                                            <p:txEl>
                                              <p:pRg st="7" end="7"/>
                                            </p:txEl>
                                          </p:spTgt>
                                        </p:tgtEl>
                                        <p:attrNameLst>
                                          <p:attrName>style.visibility</p:attrName>
                                        </p:attrNameLst>
                                      </p:cBhvr>
                                      <p:to>
                                        <p:strVal val="visible"/>
                                      </p:to>
                                    </p:set>
                                    <p:anim calcmode="lin" valueType="num">
                                      <p:cBhvr>
                                        <p:cTn id="77" dur="500" fill="hold"/>
                                        <p:tgtEl>
                                          <p:spTgt spid="97287">
                                            <p:txEl>
                                              <p:pRg st="7" end="7"/>
                                            </p:txEl>
                                          </p:spTgt>
                                        </p:tgtEl>
                                        <p:attrNameLst>
                                          <p:attrName>ppt_w</p:attrName>
                                        </p:attrNameLst>
                                      </p:cBhvr>
                                      <p:tavLst>
                                        <p:tav tm="0">
                                          <p:val>
                                            <p:strVal val="4*#ppt_w"/>
                                          </p:val>
                                        </p:tav>
                                        <p:tav tm="100000">
                                          <p:val>
                                            <p:strVal val="#ppt_w"/>
                                          </p:val>
                                        </p:tav>
                                      </p:tavLst>
                                    </p:anim>
                                    <p:anim calcmode="lin" valueType="num">
                                      <p:cBhvr>
                                        <p:cTn id="78" dur="500" fill="hold"/>
                                        <p:tgtEl>
                                          <p:spTgt spid="97287">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728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build="p" bldLvl="2" autoUpdateAnimBg="0"/>
      <p:bldP spid="9728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What Have You Learned?</a:t>
            </a:r>
          </a:p>
        </p:txBody>
      </p:sp>
      <p:sp>
        <p:nvSpPr>
          <p:cNvPr id="98307" name="Rectangle 3"/>
          <p:cNvSpPr>
            <a:spLocks noGrp="1" noChangeArrowheads="1"/>
          </p:cNvSpPr>
          <p:nvPr>
            <p:ph type="body" sz="half" idx="1"/>
          </p:nvPr>
        </p:nvSpPr>
        <p:spPr>
          <a:xfrm>
            <a:off x="1173163" y="1981200"/>
            <a:ext cx="3810000" cy="4876800"/>
          </a:xfrm>
        </p:spPr>
        <p:txBody>
          <a:bodyPr/>
          <a:lstStyle/>
          <a:p>
            <a:r>
              <a:rPr lang="en-US" smtClean="0"/>
              <a:t>Step #5</a:t>
            </a:r>
          </a:p>
          <a:p>
            <a:pPr lvl="1">
              <a:buFontTx/>
              <a:buNone/>
            </a:pPr>
            <a:r>
              <a:rPr lang="en-US" smtClean="0"/>
              <a:t>   3,100    ASW</a:t>
            </a:r>
          </a:p>
          <a:p>
            <a:pPr lvl="1">
              <a:buFontTx/>
              <a:buChar char=" "/>
            </a:pPr>
            <a:r>
              <a:rPr lang="en-US" u="sng" smtClean="0"/>
              <a:t>x   14</a:t>
            </a:r>
            <a:r>
              <a:rPr lang="en-US" smtClean="0"/>
              <a:t>    ALS</a:t>
            </a:r>
          </a:p>
          <a:p>
            <a:pPr lvl="1">
              <a:buFontTx/>
              <a:buChar char=" "/>
            </a:pPr>
            <a:r>
              <a:rPr lang="en-US" smtClean="0">
                <a:solidFill>
                  <a:srgbClr val="FF3300"/>
                </a:solidFill>
              </a:rPr>
              <a:t>43,400  LW</a:t>
            </a:r>
            <a:endParaRPr lang="en-US" smtClean="0"/>
          </a:p>
          <a:p>
            <a:r>
              <a:rPr lang="en-US" smtClean="0"/>
              <a:t>Step #6</a:t>
            </a:r>
          </a:p>
          <a:p>
            <a:pPr lvl="1">
              <a:buFontTx/>
              <a:buNone/>
            </a:pPr>
            <a:r>
              <a:rPr lang="en-US" smtClean="0"/>
              <a:t>      43,400     LW</a:t>
            </a:r>
          </a:p>
          <a:p>
            <a:pPr lvl="1">
              <a:buFontTx/>
              <a:buChar char=" "/>
            </a:pPr>
            <a:r>
              <a:rPr lang="en-US" u="sng" smtClean="0"/>
              <a:t>+66,590</a:t>
            </a:r>
            <a:r>
              <a:rPr lang="en-US" smtClean="0"/>
              <a:t>    TR WT</a:t>
            </a:r>
          </a:p>
          <a:p>
            <a:pPr lvl="1">
              <a:buFontTx/>
              <a:buNone/>
            </a:pPr>
            <a:r>
              <a:rPr lang="en-US" smtClean="0">
                <a:solidFill>
                  <a:srgbClr val="FF3300"/>
                </a:solidFill>
              </a:rPr>
              <a:t>   109,990    GW</a:t>
            </a:r>
            <a:endParaRPr lang="en-US" smtClean="0"/>
          </a:p>
          <a:p>
            <a:pPr lvl="1">
              <a:buFontTx/>
              <a:buChar char=" "/>
            </a:pPr>
            <a:r>
              <a:rPr lang="en-US" u="sng" smtClean="0"/>
              <a:t>÷  2,000</a:t>
            </a:r>
            <a:r>
              <a:rPr lang="en-US" smtClean="0"/>
              <a:t>    1 ton</a:t>
            </a:r>
          </a:p>
          <a:p>
            <a:pPr lvl="1">
              <a:buFontTx/>
              <a:buChar char=" "/>
            </a:pPr>
            <a:r>
              <a:rPr lang="en-US" smtClean="0"/>
              <a:t>   </a:t>
            </a:r>
            <a:r>
              <a:rPr lang="en-US" smtClean="0">
                <a:solidFill>
                  <a:srgbClr val="FF3300"/>
                </a:solidFill>
              </a:rPr>
              <a:t>55.00      ST</a:t>
            </a:r>
            <a:endParaRPr lang="en-US" smtClean="0"/>
          </a:p>
        </p:txBody>
      </p:sp>
      <p:sp>
        <p:nvSpPr>
          <p:cNvPr id="98308" name="Rectangle 4"/>
          <p:cNvSpPr>
            <a:spLocks noGrp="1" noChangeArrowheads="1"/>
          </p:cNvSpPr>
          <p:nvPr>
            <p:ph type="body" sz="half" idx="2"/>
          </p:nvPr>
        </p:nvSpPr>
        <p:spPr/>
        <p:txBody>
          <a:bodyPr/>
          <a:lstStyle/>
          <a:p>
            <a:r>
              <a:rPr lang="en-US" smtClean="0"/>
              <a:t>Step #7</a:t>
            </a:r>
          </a:p>
          <a:p>
            <a:pPr lvl="1">
              <a:buFontTx/>
              <a:buNone/>
            </a:pPr>
            <a:r>
              <a:rPr lang="en-US" smtClean="0"/>
              <a:t>   55.00     ST</a:t>
            </a:r>
          </a:p>
          <a:p>
            <a:pPr lvl="1">
              <a:buFontTx/>
              <a:buChar char=" "/>
            </a:pPr>
            <a:r>
              <a:rPr lang="en-US" u="sng" smtClean="0"/>
              <a:t>x 100</a:t>
            </a:r>
            <a:r>
              <a:rPr lang="en-US" smtClean="0"/>
              <a:t>     RRF</a:t>
            </a:r>
          </a:p>
          <a:p>
            <a:pPr lvl="1">
              <a:buFontTx/>
              <a:buChar char=" "/>
            </a:pPr>
            <a:r>
              <a:rPr lang="en-US" smtClean="0">
                <a:solidFill>
                  <a:srgbClr val="FF3300"/>
                </a:solidFill>
              </a:rPr>
              <a:t>5,500     RR</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500" fill="hold"/>
                                        <p:tgtEl>
                                          <p:spTgt spid="9830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9830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p:cTn id="13" dur="500" fill="hold"/>
                                        <p:tgtEl>
                                          <p:spTgt spid="9830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9830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p:cTn id="19" dur="500" fill="hold"/>
                                        <p:tgtEl>
                                          <p:spTgt spid="9830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9830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p:cTn id="25" dur="500" fill="hold"/>
                                        <p:tgtEl>
                                          <p:spTgt spid="9830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9830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98307">
                                            <p:txEl>
                                              <p:pRg st="4" end="4"/>
                                            </p:txEl>
                                          </p:spTgt>
                                        </p:tgtEl>
                                        <p:attrNameLst>
                                          <p:attrName>style.visibility</p:attrName>
                                        </p:attrNameLst>
                                      </p:cBhvr>
                                      <p:to>
                                        <p:strVal val="visible"/>
                                      </p:to>
                                    </p:set>
                                    <p:anim calcmode="lin" valueType="num">
                                      <p:cBhvr>
                                        <p:cTn id="31" dur="500" fill="hold"/>
                                        <p:tgtEl>
                                          <p:spTgt spid="98307">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9830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98307">
                                            <p:txEl>
                                              <p:pRg st="5" end="5"/>
                                            </p:txEl>
                                          </p:spTgt>
                                        </p:tgtEl>
                                        <p:attrNameLst>
                                          <p:attrName>style.visibility</p:attrName>
                                        </p:attrNameLst>
                                      </p:cBhvr>
                                      <p:to>
                                        <p:strVal val="visible"/>
                                      </p:to>
                                    </p:set>
                                    <p:anim calcmode="lin" valueType="num">
                                      <p:cBhvr>
                                        <p:cTn id="37" dur="500" fill="hold"/>
                                        <p:tgtEl>
                                          <p:spTgt spid="98307">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9830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98307">
                                            <p:txEl>
                                              <p:pRg st="6" end="6"/>
                                            </p:txEl>
                                          </p:spTgt>
                                        </p:tgtEl>
                                        <p:attrNameLst>
                                          <p:attrName>style.visibility</p:attrName>
                                        </p:attrNameLst>
                                      </p:cBhvr>
                                      <p:to>
                                        <p:strVal val="visible"/>
                                      </p:to>
                                    </p:set>
                                    <p:anim calcmode="lin" valueType="num">
                                      <p:cBhvr>
                                        <p:cTn id="43" dur="500" fill="hold"/>
                                        <p:tgtEl>
                                          <p:spTgt spid="98307">
                                            <p:txEl>
                                              <p:pRg st="6" end="6"/>
                                            </p:txEl>
                                          </p:spTgt>
                                        </p:tgtEl>
                                        <p:attrNameLst>
                                          <p:attrName>ppt_w</p:attrName>
                                        </p:attrNameLst>
                                      </p:cBhvr>
                                      <p:tavLst>
                                        <p:tav tm="0">
                                          <p:val>
                                            <p:strVal val="4*#ppt_w"/>
                                          </p:val>
                                        </p:tav>
                                        <p:tav tm="100000">
                                          <p:val>
                                            <p:strVal val="#ppt_w"/>
                                          </p:val>
                                        </p:tav>
                                      </p:tavLst>
                                    </p:anim>
                                    <p:anim calcmode="lin" valueType="num">
                                      <p:cBhvr>
                                        <p:cTn id="44" dur="500" fill="hold"/>
                                        <p:tgtEl>
                                          <p:spTgt spid="98307">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98307">
                                            <p:txEl>
                                              <p:pRg st="7" end="7"/>
                                            </p:txEl>
                                          </p:spTgt>
                                        </p:tgtEl>
                                        <p:attrNameLst>
                                          <p:attrName>style.visibility</p:attrName>
                                        </p:attrNameLst>
                                      </p:cBhvr>
                                      <p:to>
                                        <p:strVal val="visible"/>
                                      </p:to>
                                    </p:set>
                                    <p:anim calcmode="lin" valueType="num">
                                      <p:cBhvr>
                                        <p:cTn id="49" dur="500" fill="hold"/>
                                        <p:tgtEl>
                                          <p:spTgt spid="98307">
                                            <p:txEl>
                                              <p:pRg st="7" end="7"/>
                                            </p:txEl>
                                          </p:spTgt>
                                        </p:tgtEl>
                                        <p:attrNameLst>
                                          <p:attrName>ppt_w</p:attrName>
                                        </p:attrNameLst>
                                      </p:cBhvr>
                                      <p:tavLst>
                                        <p:tav tm="0">
                                          <p:val>
                                            <p:strVal val="4*#ppt_w"/>
                                          </p:val>
                                        </p:tav>
                                        <p:tav tm="100000">
                                          <p:val>
                                            <p:strVal val="#ppt_w"/>
                                          </p:val>
                                        </p:tav>
                                      </p:tavLst>
                                    </p:anim>
                                    <p:anim calcmode="lin" valueType="num">
                                      <p:cBhvr>
                                        <p:cTn id="50" dur="500" fill="hold"/>
                                        <p:tgtEl>
                                          <p:spTgt spid="98307">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7" end="7"/>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98307">
                                            <p:txEl>
                                              <p:pRg st="8" end="8"/>
                                            </p:txEl>
                                          </p:spTgt>
                                        </p:tgtEl>
                                        <p:attrNameLst>
                                          <p:attrName>style.visibility</p:attrName>
                                        </p:attrNameLst>
                                      </p:cBhvr>
                                      <p:to>
                                        <p:strVal val="visible"/>
                                      </p:to>
                                    </p:set>
                                    <p:anim calcmode="lin" valueType="num">
                                      <p:cBhvr>
                                        <p:cTn id="55" dur="500" fill="hold"/>
                                        <p:tgtEl>
                                          <p:spTgt spid="98307">
                                            <p:txEl>
                                              <p:pRg st="8" end="8"/>
                                            </p:txEl>
                                          </p:spTgt>
                                        </p:tgtEl>
                                        <p:attrNameLst>
                                          <p:attrName>ppt_w</p:attrName>
                                        </p:attrNameLst>
                                      </p:cBhvr>
                                      <p:tavLst>
                                        <p:tav tm="0">
                                          <p:val>
                                            <p:strVal val="4*#ppt_w"/>
                                          </p:val>
                                        </p:tav>
                                        <p:tav tm="100000">
                                          <p:val>
                                            <p:strVal val="#ppt_w"/>
                                          </p:val>
                                        </p:tav>
                                      </p:tavLst>
                                    </p:anim>
                                    <p:anim calcmode="lin" valueType="num">
                                      <p:cBhvr>
                                        <p:cTn id="56" dur="500" fill="hold"/>
                                        <p:tgtEl>
                                          <p:spTgt spid="98307">
                                            <p:txEl>
                                              <p:pRg st="8" end="8"/>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8" end="8"/>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98307">
                                            <p:txEl>
                                              <p:pRg st="9" end="9"/>
                                            </p:txEl>
                                          </p:spTgt>
                                        </p:tgtEl>
                                        <p:attrNameLst>
                                          <p:attrName>style.visibility</p:attrName>
                                        </p:attrNameLst>
                                      </p:cBhvr>
                                      <p:to>
                                        <p:strVal val="visible"/>
                                      </p:to>
                                    </p:set>
                                    <p:anim calcmode="lin" valueType="num">
                                      <p:cBhvr>
                                        <p:cTn id="61" dur="500" fill="hold"/>
                                        <p:tgtEl>
                                          <p:spTgt spid="98307">
                                            <p:txEl>
                                              <p:pRg st="9" end="9"/>
                                            </p:txEl>
                                          </p:spTgt>
                                        </p:tgtEl>
                                        <p:attrNameLst>
                                          <p:attrName>ppt_w</p:attrName>
                                        </p:attrNameLst>
                                      </p:cBhvr>
                                      <p:tavLst>
                                        <p:tav tm="0">
                                          <p:val>
                                            <p:strVal val="4*#ppt_w"/>
                                          </p:val>
                                        </p:tav>
                                        <p:tav tm="100000">
                                          <p:val>
                                            <p:strVal val="#ppt_w"/>
                                          </p:val>
                                        </p:tav>
                                      </p:tavLst>
                                    </p:anim>
                                    <p:anim calcmode="lin" valueType="num">
                                      <p:cBhvr>
                                        <p:cTn id="62" dur="500" fill="hold"/>
                                        <p:tgtEl>
                                          <p:spTgt spid="98307">
                                            <p:txEl>
                                              <p:pRg st="9" end="9"/>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98307">
                                            <p:txEl>
                                              <p:pRg st="9" end="9"/>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98308">
                                            <p:txEl>
                                              <p:pRg st="0" end="0"/>
                                            </p:txEl>
                                          </p:spTgt>
                                        </p:tgtEl>
                                        <p:attrNameLst>
                                          <p:attrName>style.visibility</p:attrName>
                                        </p:attrNameLst>
                                      </p:cBhvr>
                                      <p:to>
                                        <p:strVal val="visible"/>
                                      </p:to>
                                    </p:set>
                                    <p:animEffect transition="in" filter="wipe(down)">
                                      <p:cBhvr>
                                        <p:cTn id="67" dur="500"/>
                                        <p:tgtEl>
                                          <p:spTgt spid="98308">
                                            <p:txEl>
                                              <p:pRg st="0" end="0"/>
                                            </p:txEl>
                                          </p:spTgt>
                                        </p:tgtEl>
                                      </p:cBhvr>
                                    </p:animEffect>
                                  </p:childTnLst>
                                  <p:subTnLst>
                                    <p:animClr clrSpc="rgb" dir="cw">
                                      <p:cBhvr override="childStyle">
                                        <p:cTn dur="1" fill="hold" display="0" masterRel="nextClick" afterEffect="1"/>
                                        <p:tgtEl>
                                          <p:spTgt spid="98308">
                                            <p:txEl>
                                              <p:pRg st="0" end="0"/>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8308">
                                            <p:txEl>
                                              <p:pRg st="1" end="1"/>
                                            </p:txEl>
                                          </p:spTgt>
                                        </p:tgtEl>
                                        <p:attrNameLst>
                                          <p:attrName>style.visibility</p:attrName>
                                        </p:attrNameLst>
                                      </p:cBhvr>
                                      <p:to>
                                        <p:strVal val="visible"/>
                                      </p:to>
                                    </p:set>
                                    <p:animEffect transition="in" filter="wipe(down)">
                                      <p:cBhvr>
                                        <p:cTn id="72" dur="500"/>
                                        <p:tgtEl>
                                          <p:spTgt spid="98308">
                                            <p:txEl>
                                              <p:pRg st="1" end="1"/>
                                            </p:txEl>
                                          </p:spTgt>
                                        </p:tgtEl>
                                      </p:cBhvr>
                                    </p:animEffect>
                                  </p:childTnLst>
                                  <p:subTnLst>
                                    <p:animClr clrSpc="rgb" dir="cw">
                                      <p:cBhvr override="childStyle">
                                        <p:cTn dur="1" fill="hold" display="0" masterRel="nextClick" afterEffect="1"/>
                                        <p:tgtEl>
                                          <p:spTgt spid="98308">
                                            <p:txEl>
                                              <p:pRg st="1" end="1"/>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8308">
                                            <p:txEl>
                                              <p:pRg st="2" end="2"/>
                                            </p:txEl>
                                          </p:spTgt>
                                        </p:tgtEl>
                                        <p:attrNameLst>
                                          <p:attrName>style.visibility</p:attrName>
                                        </p:attrNameLst>
                                      </p:cBhvr>
                                      <p:to>
                                        <p:strVal val="visible"/>
                                      </p:to>
                                    </p:set>
                                    <p:animEffect transition="in" filter="wipe(down)">
                                      <p:cBhvr>
                                        <p:cTn id="77" dur="500"/>
                                        <p:tgtEl>
                                          <p:spTgt spid="98308">
                                            <p:txEl>
                                              <p:pRg st="2" end="2"/>
                                            </p:txEl>
                                          </p:spTgt>
                                        </p:tgtEl>
                                      </p:cBhvr>
                                    </p:animEffect>
                                  </p:childTnLst>
                                  <p:subTnLst>
                                    <p:animClr clrSpc="rgb" dir="cw">
                                      <p:cBhvr override="childStyle">
                                        <p:cTn dur="1" fill="hold" display="0" masterRel="nextClick" afterEffect="1"/>
                                        <p:tgtEl>
                                          <p:spTgt spid="98308">
                                            <p:txEl>
                                              <p:pRg st="2" end="2"/>
                                            </p:txEl>
                                          </p:spTgt>
                                        </p:tgtEl>
                                        <p:attrNameLst>
                                          <p:attrName>ppt_c</p:attrName>
                                        </p:attrNameLst>
                                      </p:cBhvr>
                                      <p:to>
                                        <a:schemeClr val="bg2"/>
                                      </p:to>
                                    </p:animClr>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8308">
                                            <p:txEl>
                                              <p:pRg st="3" end="3"/>
                                            </p:txEl>
                                          </p:spTgt>
                                        </p:tgtEl>
                                        <p:attrNameLst>
                                          <p:attrName>style.visibility</p:attrName>
                                        </p:attrNameLst>
                                      </p:cBhvr>
                                      <p:to>
                                        <p:strVal val="visible"/>
                                      </p:to>
                                    </p:set>
                                    <p:animEffect transition="in" filter="wipe(down)">
                                      <p:cBhvr>
                                        <p:cTn id="82" dur="500"/>
                                        <p:tgtEl>
                                          <p:spTgt spid="98308">
                                            <p:txEl>
                                              <p:pRg st="3" end="3"/>
                                            </p:txEl>
                                          </p:spTgt>
                                        </p:tgtEl>
                                      </p:cBhvr>
                                    </p:animEffect>
                                  </p:childTnLst>
                                  <p:subTnLst>
                                    <p:animClr clrSpc="rgb" dir="cw">
                                      <p:cBhvr override="childStyle">
                                        <p:cTn dur="1" fill="hold" display="0" masterRel="nextClick" afterEffect="1"/>
                                        <p:tgtEl>
                                          <p:spTgt spid="98308">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P spid="98308"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What Have You Learned?</a:t>
            </a:r>
          </a:p>
        </p:txBody>
      </p:sp>
      <p:sp>
        <p:nvSpPr>
          <p:cNvPr id="99331" name="Rectangle 3"/>
          <p:cNvSpPr>
            <a:spLocks noGrp="1" noChangeArrowheads="1"/>
          </p:cNvSpPr>
          <p:nvPr>
            <p:ph type="body" sz="half" idx="1"/>
          </p:nvPr>
        </p:nvSpPr>
        <p:spPr>
          <a:xfrm>
            <a:off x="1143000" y="1676400"/>
            <a:ext cx="3810000" cy="4876800"/>
          </a:xfrm>
        </p:spPr>
        <p:txBody>
          <a:bodyPr/>
          <a:lstStyle/>
          <a:p>
            <a:r>
              <a:rPr lang="en-US" b="1" i="1" dirty="0" smtClean="0"/>
              <a:t>Problem #2</a:t>
            </a:r>
          </a:p>
          <a:p>
            <a:r>
              <a:rPr lang="en-US" dirty="0" smtClean="0"/>
              <a:t>Figure rolling resistance for the following situation.</a:t>
            </a:r>
          </a:p>
          <a:p>
            <a:pPr lvl="1"/>
            <a:r>
              <a:rPr lang="en-US" dirty="0" smtClean="0"/>
              <a:t>621B scraper</a:t>
            </a:r>
          </a:p>
          <a:p>
            <a:pPr lvl="1"/>
            <a:r>
              <a:rPr lang="en-US" dirty="0" smtClean="0"/>
              <a:t>Loaded with a Tram (2½ CY bucket)</a:t>
            </a:r>
          </a:p>
          <a:p>
            <a:pPr lvl="1"/>
            <a:r>
              <a:rPr lang="en-US" dirty="0" smtClean="0"/>
              <a:t>Trap rock</a:t>
            </a:r>
          </a:p>
          <a:p>
            <a:pPr lvl="1"/>
            <a:r>
              <a:rPr lang="en-US" dirty="0" smtClean="0"/>
              <a:t>Hard, smooth, stabilized roadway without penetration.</a:t>
            </a:r>
          </a:p>
        </p:txBody>
      </p:sp>
      <p:sp>
        <p:nvSpPr>
          <p:cNvPr id="99332" name="Rectangle 4"/>
          <p:cNvSpPr>
            <a:spLocks noGrp="1" noChangeArrowheads="1"/>
          </p:cNvSpPr>
          <p:nvPr>
            <p:ph type="body" sz="half" idx="2"/>
          </p:nvPr>
        </p:nvSpPr>
        <p:spPr>
          <a:xfrm>
            <a:off x="5135563" y="1752600"/>
            <a:ext cx="4008437" cy="5105400"/>
          </a:xfrm>
        </p:spPr>
        <p:txBody>
          <a:bodyPr/>
          <a:lstStyle/>
          <a:p>
            <a:r>
              <a:rPr lang="en-US" smtClean="0"/>
              <a:t>Step #1</a:t>
            </a:r>
          </a:p>
          <a:p>
            <a:pPr lvl="1">
              <a:buFontTx/>
              <a:buNone/>
            </a:pPr>
            <a:r>
              <a:rPr lang="en-US" smtClean="0">
                <a:solidFill>
                  <a:srgbClr val="FF3300"/>
                </a:solidFill>
              </a:rPr>
              <a:t>3,500     ASW</a:t>
            </a:r>
            <a:endParaRPr lang="en-US" smtClean="0"/>
          </a:p>
          <a:p>
            <a:r>
              <a:rPr lang="en-US" smtClean="0"/>
              <a:t>Step #2</a:t>
            </a:r>
          </a:p>
          <a:p>
            <a:pPr lvl="1">
              <a:buFontTx/>
              <a:buNone/>
            </a:pPr>
            <a:r>
              <a:rPr lang="en-US" smtClean="0"/>
              <a:t>   48,000   </a:t>
            </a:r>
            <a:r>
              <a:rPr lang="en-US" sz="2000" smtClean="0"/>
              <a:t>Rated Capacity</a:t>
            </a:r>
          </a:p>
          <a:p>
            <a:pPr lvl="1">
              <a:buFontTx/>
              <a:buChar char=" "/>
            </a:pPr>
            <a:r>
              <a:rPr lang="en-US" u="sng" smtClean="0"/>
              <a:t>÷3,500</a:t>
            </a:r>
            <a:r>
              <a:rPr lang="en-US" smtClean="0"/>
              <a:t>   ASW</a:t>
            </a:r>
          </a:p>
          <a:p>
            <a:pPr lvl="1">
              <a:buFontTx/>
              <a:buNone/>
            </a:pPr>
            <a:r>
              <a:rPr lang="en-US" smtClean="0"/>
              <a:t>     </a:t>
            </a:r>
            <a:r>
              <a:rPr lang="en-US" smtClean="0">
                <a:solidFill>
                  <a:srgbClr val="FF3300"/>
                </a:solidFill>
              </a:rPr>
              <a:t>13.71   CY of a load</a:t>
            </a:r>
            <a:endParaRPr lang="en-US" smtClean="0"/>
          </a:p>
          <a:p>
            <a:r>
              <a:rPr lang="en-US" smtClean="0"/>
              <a:t>Step #3</a:t>
            </a:r>
          </a:p>
          <a:p>
            <a:pPr lvl="1">
              <a:buFontTx/>
              <a:buNone/>
            </a:pPr>
            <a:r>
              <a:rPr lang="en-US" smtClean="0"/>
              <a:t>   13.71     CY of a load</a:t>
            </a:r>
          </a:p>
          <a:p>
            <a:pPr lvl="1">
              <a:buFontTx/>
              <a:buChar char=" "/>
            </a:pPr>
            <a:r>
              <a:rPr lang="en-US" u="sng" smtClean="0"/>
              <a:t>÷  2.5</a:t>
            </a:r>
            <a:r>
              <a:rPr lang="en-US" smtClean="0"/>
              <a:t>     Bucket size</a:t>
            </a:r>
          </a:p>
          <a:p>
            <a:pPr lvl="1">
              <a:buFontTx/>
              <a:buChar char=" "/>
            </a:pPr>
            <a:r>
              <a:rPr lang="en-US" smtClean="0"/>
              <a:t>5.49 </a:t>
            </a:r>
            <a:r>
              <a:rPr lang="en-US" sz="1800" smtClean="0"/>
              <a:t>or</a:t>
            </a:r>
            <a:r>
              <a:rPr lang="en-US" smtClean="0"/>
              <a:t> 5</a:t>
            </a:r>
            <a:r>
              <a:rPr lang="en-US" smtClean="0">
                <a:solidFill>
                  <a:srgbClr val="FF3300"/>
                </a:solidFill>
              </a:rPr>
              <a:t> Bucket loads</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5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331">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p:cTn id="13" dur="500" fill="hold"/>
                                        <p:tgtEl>
                                          <p:spTgt spid="993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9331">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p:cTn id="19" dur="500" fill="hold"/>
                                        <p:tgtEl>
                                          <p:spTgt spid="993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9331">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p:cTn id="25" dur="500" fill="hold"/>
                                        <p:tgtEl>
                                          <p:spTgt spid="9933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9331">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3" end="3"/>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anim calcmode="lin" valueType="num">
                                      <p:cBhvr>
                                        <p:cTn id="31" dur="500" fill="hold"/>
                                        <p:tgtEl>
                                          <p:spTgt spid="9933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9331">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4" end="4"/>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9331">
                                            <p:txEl>
                                              <p:pRg st="5" end="5"/>
                                            </p:txEl>
                                          </p:spTgt>
                                        </p:tgtEl>
                                        <p:attrNameLst>
                                          <p:attrName>style.visibility</p:attrName>
                                        </p:attrNameLst>
                                      </p:cBhvr>
                                      <p:to>
                                        <p:strVal val="visible"/>
                                      </p:to>
                                    </p:set>
                                    <p:anim calcmode="lin" valueType="num">
                                      <p:cBhvr>
                                        <p:cTn id="37" dur="500" fill="hold"/>
                                        <p:tgtEl>
                                          <p:spTgt spid="9933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99331">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1">
                                            <p:txEl>
                                              <p:pRg st="5" end="5"/>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9332">
                                            <p:txEl>
                                              <p:pRg st="0" end="0"/>
                                            </p:txEl>
                                          </p:spTgt>
                                        </p:tgtEl>
                                        <p:attrNameLst>
                                          <p:attrName>style.visibility</p:attrName>
                                        </p:attrNameLst>
                                      </p:cBhvr>
                                      <p:to>
                                        <p:strVal val="visible"/>
                                      </p:to>
                                    </p:set>
                                    <p:anim calcmode="lin" valueType="num">
                                      <p:cBhvr>
                                        <p:cTn id="43" dur="500" fill="hold"/>
                                        <p:tgtEl>
                                          <p:spTgt spid="99332">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99332">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0" end="0"/>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9332">
                                            <p:txEl>
                                              <p:pRg st="1" end="1"/>
                                            </p:txEl>
                                          </p:spTgt>
                                        </p:tgtEl>
                                        <p:attrNameLst>
                                          <p:attrName>style.visibility</p:attrName>
                                        </p:attrNameLst>
                                      </p:cBhvr>
                                      <p:to>
                                        <p:strVal val="visible"/>
                                      </p:to>
                                    </p:set>
                                    <p:anim calcmode="lin" valueType="num">
                                      <p:cBhvr>
                                        <p:cTn id="49" dur="500" fill="hold"/>
                                        <p:tgtEl>
                                          <p:spTgt spid="99332">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99332">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1" end="1"/>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99332">
                                            <p:txEl>
                                              <p:pRg st="2" end="2"/>
                                            </p:txEl>
                                          </p:spTgt>
                                        </p:tgtEl>
                                        <p:attrNameLst>
                                          <p:attrName>style.visibility</p:attrName>
                                        </p:attrNameLst>
                                      </p:cBhvr>
                                      <p:to>
                                        <p:strVal val="visible"/>
                                      </p:to>
                                    </p:set>
                                    <p:anim calcmode="lin" valueType="num">
                                      <p:cBhvr>
                                        <p:cTn id="55" dur="500" fill="hold"/>
                                        <p:tgtEl>
                                          <p:spTgt spid="99332">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99332">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2" end="2"/>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99332">
                                            <p:txEl>
                                              <p:pRg st="3" end="3"/>
                                            </p:txEl>
                                          </p:spTgt>
                                        </p:tgtEl>
                                        <p:attrNameLst>
                                          <p:attrName>style.visibility</p:attrName>
                                        </p:attrNameLst>
                                      </p:cBhvr>
                                      <p:to>
                                        <p:strVal val="visible"/>
                                      </p:to>
                                    </p:set>
                                    <p:anim calcmode="lin" valueType="num">
                                      <p:cBhvr>
                                        <p:cTn id="61" dur="500" fill="hold"/>
                                        <p:tgtEl>
                                          <p:spTgt spid="99332">
                                            <p:txEl>
                                              <p:pRg st="3" end="3"/>
                                            </p:txEl>
                                          </p:spTgt>
                                        </p:tgtEl>
                                        <p:attrNameLst>
                                          <p:attrName>ppt_w</p:attrName>
                                        </p:attrNameLst>
                                      </p:cBhvr>
                                      <p:tavLst>
                                        <p:tav tm="0">
                                          <p:val>
                                            <p:fltVal val="0"/>
                                          </p:val>
                                        </p:tav>
                                        <p:tav tm="100000">
                                          <p:val>
                                            <p:strVal val="#ppt_w"/>
                                          </p:val>
                                        </p:tav>
                                      </p:tavLst>
                                    </p:anim>
                                    <p:anim calcmode="lin" valueType="num">
                                      <p:cBhvr>
                                        <p:cTn id="62" dur="500" fill="hold"/>
                                        <p:tgtEl>
                                          <p:spTgt spid="99332">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3" end="3"/>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99332">
                                            <p:txEl>
                                              <p:pRg st="4" end="4"/>
                                            </p:txEl>
                                          </p:spTgt>
                                        </p:tgtEl>
                                        <p:attrNameLst>
                                          <p:attrName>style.visibility</p:attrName>
                                        </p:attrNameLst>
                                      </p:cBhvr>
                                      <p:to>
                                        <p:strVal val="visible"/>
                                      </p:to>
                                    </p:set>
                                    <p:anim calcmode="lin" valueType="num">
                                      <p:cBhvr>
                                        <p:cTn id="67" dur="500" fill="hold"/>
                                        <p:tgtEl>
                                          <p:spTgt spid="99332">
                                            <p:txEl>
                                              <p:pRg st="4" end="4"/>
                                            </p:txEl>
                                          </p:spTgt>
                                        </p:tgtEl>
                                        <p:attrNameLst>
                                          <p:attrName>ppt_w</p:attrName>
                                        </p:attrNameLst>
                                      </p:cBhvr>
                                      <p:tavLst>
                                        <p:tav tm="0">
                                          <p:val>
                                            <p:fltVal val="0"/>
                                          </p:val>
                                        </p:tav>
                                        <p:tav tm="100000">
                                          <p:val>
                                            <p:strVal val="#ppt_w"/>
                                          </p:val>
                                        </p:tav>
                                      </p:tavLst>
                                    </p:anim>
                                    <p:anim calcmode="lin" valueType="num">
                                      <p:cBhvr>
                                        <p:cTn id="68" dur="500" fill="hold"/>
                                        <p:tgtEl>
                                          <p:spTgt spid="99332">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4" end="4"/>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99332">
                                            <p:txEl>
                                              <p:pRg st="5" end="5"/>
                                            </p:txEl>
                                          </p:spTgt>
                                        </p:tgtEl>
                                        <p:attrNameLst>
                                          <p:attrName>style.visibility</p:attrName>
                                        </p:attrNameLst>
                                      </p:cBhvr>
                                      <p:to>
                                        <p:strVal val="visible"/>
                                      </p:to>
                                    </p:set>
                                    <p:anim calcmode="lin" valueType="num">
                                      <p:cBhvr>
                                        <p:cTn id="73" dur="500" fill="hold"/>
                                        <p:tgtEl>
                                          <p:spTgt spid="99332">
                                            <p:txEl>
                                              <p:pRg st="5" end="5"/>
                                            </p:txEl>
                                          </p:spTgt>
                                        </p:tgtEl>
                                        <p:attrNameLst>
                                          <p:attrName>ppt_w</p:attrName>
                                        </p:attrNameLst>
                                      </p:cBhvr>
                                      <p:tavLst>
                                        <p:tav tm="0">
                                          <p:val>
                                            <p:fltVal val="0"/>
                                          </p:val>
                                        </p:tav>
                                        <p:tav tm="100000">
                                          <p:val>
                                            <p:strVal val="#ppt_w"/>
                                          </p:val>
                                        </p:tav>
                                      </p:tavLst>
                                    </p:anim>
                                    <p:anim calcmode="lin" valueType="num">
                                      <p:cBhvr>
                                        <p:cTn id="74" dur="500" fill="hold"/>
                                        <p:tgtEl>
                                          <p:spTgt spid="99332">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5" end="5"/>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99332">
                                            <p:txEl>
                                              <p:pRg st="6" end="6"/>
                                            </p:txEl>
                                          </p:spTgt>
                                        </p:tgtEl>
                                        <p:attrNameLst>
                                          <p:attrName>style.visibility</p:attrName>
                                        </p:attrNameLst>
                                      </p:cBhvr>
                                      <p:to>
                                        <p:strVal val="visible"/>
                                      </p:to>
                                    </p:set>
                                    <p:anim calcmode="lin" valueType="num">
                                      <p:cBhvr>
                                        <p:cTn id="79" dur="500" fill="hold"/>
                                        <p:tgtEl>
                                          <p:spTgt spid="99332">
                                            <p:txEl>
                                              <p:pRg st="6" end="6"/>
                                            </p:txEl>
                                          </p:spTgt>
                                        </p:tgtEl>
                                        <p:attrNameLst>
                                          <p:attrName>ppt_w</p:attrName>
                                        </p:attrNameLst>
                                      </p:cBhvr>
                                      <p:tavLst>
                                        <p:tav tm="0">
                                          <p:val>
                                            <p:fltVal val="0"/>
                                          </p:val>
                                        </p:tav>
                                        <p:tav tm="100000">
                                          <p:val>
                                            <p:strVal val="#ppt_w"/>
                                          </p:val>
                                        </p:tav>
                                      </p:tavLst>
                                    </p:anim>
                                    <p:anim calcmode="lin" valueType="num">
                                      <p:cBhvr>
                                        <p:cTn id="80" dur="500" fill="hold"/>
                                        <p:tgtEl>
                                          <p:spTgt spid="99332">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6" end="6"/>
                                            </p:txEl>
                                          </p:spTgt>
                                        </p:tgtEl>
                                        <p:attrNameLst>
                                          <p:attrName>ppt_c</p:attrName>
                                        </p:attrNameLst>
                                      </p:cBhvr>
                                      <p:to>
                                        <a:schemeClr val="bg2"/>
                                      </p:to>
                                    </p:animClr>
                                  </p:sub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99332">
                                            <p:txEl>
                                              <p:pRg st="7" end="7"/>
                                            </p:txEl>
                                          </p:spTgt>
                                        </p:tgtEl>
                                        <p:attrNameLst>
                                          <p:attrName>style.visibility</p:attrName>
                                        </p:attrNameLst>
                                      </p:cBhvr>
                                      <p:to>
                                        <p:strVal val="visible"/>
                                      </p:to>
                                    </p:set>
                                    <p:anim calcmode="lin" valueType="num">
                                      <p:cBhvr>
                                        <p:cTn id="85" dur="500" fill="hold"/>
                                        <p:tgtEl>
                                          <p:spTgt spid="99332">
                                            <p:txEl>
                                              <p:pRg st="7" end="7"/>
                                            </p:txEl>
                                          </p:spTgt>
                                        </p:tgtEl>
                                        <p:attrNameLst>
                                          <p:attrName>ppt_w</p:attrName>
                                        </p:attrNameLst>
                                      </p:cBhvr>
                                      <p:tavLst>
                                        <p:tav tm="0">
                                          <p:val>
                                            <p:fltVal val="0"/>
                                          </p:val>
                                        </p:tav>
                                        <p:tav tm="100000">
                                          <p:val>
                                            <p:strVal val="#ppt_w"/>
                                          </p:val>
                                        </p:tav>
                                      </p:tavLst>
                                    </p:anim>
                                    <p:anim calcmode="lin" valueType="num">
                                      <p:cBhvr>
                                        <p:cTn id="86" dur="500" fill="hold"/>
                                        <p:tgtEl>
                                          <p:spTgt spid="99332">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7" end="7"/>
                                            </p:txEl>
                                          </p:spTgt>
                                        </p:tgtEl>
                                        <p:attrNameLst>
                                          <p:attrName>ppt_c</p:attrName>
                                        </p:attrNameLst>
                                      </p:cBhvr>
                                      <p:to>
                                        <a:schemeClr val="bg2"/>
                                      </p:to>
                                    </p:animClr>
                                  </p:sub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99332">
                                            <p:txEl>
                                              <p:pRg st="8" end="8"/>
                                            </p:txEl>
                                          </p:spTgt>
                                        </p:tgtEl>
                                        <p:attrNameLst>
                                          <p:attrName>style.visibility</p:attrName>
                                        </p:attrNameLst>
                                      </p:cBhvr>
                                      <p:to>
                                        <p:strVal val="visible"/>
                                      </p:to>
                                    </p:set>
                                    <p:anim calcmode="lin" valueType="num">
                                      <p:cBhvr>
                                        <p:cTn id="91" dur="500" fill="hold"/>
                                        <p:tgtEl>
                                          <p:spTgt spid="99332">
                                            <p:txEl>
                                              <p:pRg st="8" end="8"/>
                                            </p:txEl>
                                          </p:spTgt>
                                        </p:tgtEl>
                                        <p:attrNameLst>
                                          <p:attrName>ppt_w</p:attrName>
                                        </p:attrNameLst>
                                      </p:cBhvr>
                                      <p:tavLst>
                                        <p:tav tm="0">
                                          <p:val>
                                            <p:fltVal val="0"/>
                                          </p:val>
                                        </p:tav>
                                        <p:tav tm="100000">
                                          <p:val>
                                            <p:strVal val="#ppt_w"/>
                                          </p:val>
                                        </p:tav>
                                      </p:tavLst>
                                    </p:anim>
                                    <p:anim calcmode="lin" valueType="num">
                                      <p:cBhvr>
                                        <p:cTn id="92" dur="500" fill="hold"/>
                                        <p:tgtEl>
                                          <p:spTgt spid="99332">
                                            <p:txEl>
                                              <p:pRg st="8" end="8"/>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8" end="8"/>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99332">
                                            <p:txEl>
                                              <p:pRg st="9" end="9"/>
                                            </p:txEl>
                                          </p:spTgt>
                                        </p:tgtEl>
                                        <p:attrNameLst>
                                          <p:attrName>style.visibility</p:attrName>
                                        </p:attrNameLst>
                                      </p:cBhvr>
                                      <p:to>
                                        <p:strVal val="visible"/>
                                      </p:to>
                                    </p:set>
                                    <p:anim calcmode="lin" valueType="num">
                                      <p:cBhvr>
                                        <p:cTn id="97" dur="500" fill="hold"/>
                                        <p:tgtEl>
                                          <p:spTgt spid="99332">
                                            <p:txEl>
                                              <p:pRg st="9" end="9"/>
                                            </p:txEl>
                                          </p:spTgt>
                                        </p:tgtEl>
                                        <p:attrNameLst>
                                          <p:attrName>ppt_w</p:attrName>
                                        </p:attrNameLst>
                                      </p:cBhvr>
                                      <p:tavLst>
                                        <p:tav tm="0">
                                          <p:val>
                                            <p:fltVal val="0"/>
                                          </p:val>
                                        </p:tav>
                                        <p:tav tm="100000">
                                          <p:val>
                                            <p:strVal val="#ppt_w"/>
                                          </p:val>
                                        </p:tav>
                                      </p:tavLst>
                                    </p:anim>
                                    <p:anim calcmode="lin" valueType="num">
                                      <p:cBhvr>
                                        <p:cTn id="98" dur="500" fill="hold"/>
                                        <p:tgtEl>
                                          <p:spTgt spid="99332">
                                            <p:txEl>
                                              <p:pRg st="9" end="9"/>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9332">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2" autoUpdateAnimBg="0"/>
      <p:bldP spid="99332" grpId="0" build="p" bldLvl="2"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What Have You Learned?</a:t>
            </a:r>
          </a:p>
        </p:txBody>
      </p:sp>
      <p:sp>
        <p:nvSpPr>
          <p:cNvPr id="100355" name="Rectangle 3"/>
          <p:cNvSpPr>
            <a:spLocks noGrp="1" noChangeArrowheads="1"/>
          </p:cNvSpPr>
          <p:nvPr>
            <p:ph type="body" sz="half" idx="1"/>
          </p:nvPr>
        </p:nvSpPr>
        <p:spPr/>
        <p:txBody>
          <a:bodyPr/>
          <a:lstStyle/>
          <a:p>
            <a:r>
              <a:rPr lang="en-US" smtClean="0"/>
              <a:t>Step #4</a:t>
            </a:r>
          </a:p>
          <a:p>
            <a:pPr lvl="1">
              <a:buFontTx/>
              <a:buNone/>
            </a:pPr>
            <a:r>
              <a:rPr lang="en-US" smtClean="0"/>
              <a:t>        5     </a:t>
            </a:r>
            <a:r>
              <a:rPr lang="en-US" sz="2000" smtClean="0"/>
              <a:t>Buckets loaded</a:t>
            </a:r>
          </a:p>
          <a:p>
            <a:pPr lvl="1">
              <a:buFontTx/>
              <a:buChar char=" "/>
            </a:pPr>
            <a:r>
              <a:rPr lang="en-US" u="sng" smtClean="0"/>
              <a:t>x2.5</a:t>
            </a:r>
            <a:r>
              <a:rPr lang="en-US" smtClean="0"/>
              <a:t>    Bucket size</a:t>
            </a:r>
          </a:p>
          <a:p>
            <a:pPr lvl="1">
              <a:buFontTx/>
              <a:buChar char=" "/>
            </a:pPr>
            <a:r>
              <a:rPr lang="en-US" smtClean="0">
                <a:solidFill>
                  <a:srgbClr val="FF3300"/>
                </a:solidFill>
              </a:rPr>
              <a:t>12.50  ALS</a:t>
            </a:r>
            <a:endParaRPr lang="en-US" smtClean="0"/>
          </a:p>
          <a:p>
            <a:r>
              <a:rPr lang="en-US" smtClean="0"/>
              <a:t>Step #5</a:t>
            </a:r>
          </a:p>
          <a:p>
            <a:pPr lvl="1">
              <a:buFontTx/>
              <a:buNone/>
            </a:pPr>
            <a:r>
              <a:rPr lang="en-US" smtClean="0"/>
              <a:t>     3,500    ASW</a:t>
            </a:r>
          </a:p>
          <a:p>
            <a:pPr lvl="1">
              <a:buFontTx/>
              <a:buChar char=" "/>
            </a:pPr>
            <a:r>
              <a:rPr lang="en-US" u="sng" smtClean="0"/>
              <a:t>x12.50</a:t>
            </a:r>
            <a:r>
              <a:rPr lang="en-US" smtClean="0"/>
              <a:t>    ALS</a:t>
            </a:r>
          </a:p>
          <a:p>
            <a:pPr lvl="1">
              <a:buFontTx/>
              <a:buChar char=" "/>
            </a:pPr>
            <a:r>
              <a:rPr lang="en-US" smtClean="0">
                <a:solidFill>
                  <a:srgbClr val="FF3300"/>
                </a:solidFill>
              </a:rPr>
              <a:t>43,750  LW</a:t>
            </a:r>
          </a:p>
        </p:txBody>
      </p:sp>
      <p:sp>
        <p:nvSpPr>
          <p:cNvPr id="100356" name="Rectangle 4"/>
          <p:cNvSpPr>
            <a:spLocks noGrp="1" noChangeArrowheads="1"/>
          </p:cNvSpPr>
          <p:nvPr>
            <p:ph type="body" sz="half" idx="2"/>
          </p:nvPr>
        </p:nvSpPr>
        <p:spPr>
          <a:xfrm>
            <a:off x="5181600" y="1676400"/>
            <a:ext cx="3810000" cy="4572000"/>
          </a:xfrm>
        </p:spPr>
        <p:txBody>
          <a:bodyPr/>
          <a:lstStyle/>
          <a:p>
            <a:r>
              <a:rPr lang="en-US" smtClean="0"/>
              <a:t>Step #6</a:t>
            </a:r>
          </a:p>
          <a:p>
            <a:pPr lvl="1">
              <a:buFontTx/>
              <a:buNone/>
            </a:pPr>
            <a:r>
              <a:rPr lang="en-US" smtClean="0"/>
              <a:t>      437250   LW</a:t>
            </a:r>
          </a:p>
          <a:p>
            <a:pPr lvl="1">
              <a:buFontTx/>
              <a:buChar char=" "/>
            </a:pPr>
            <a:r>
              <a:rPr lang="en-US" u="sng" smtClean="0"/>
              <a:t>+ 66,590</a:t>
            </a:r>
            <a:r>
              <a:rPr lang="en-US" smtClean="0"/>
              <a:t>   TR WT</a:t>
            </a:r>
          </a:p>
          <a:p>
            <a:pPr lvl="1">
              <a:buFontTx/>
              <a:buNone/>
            </a:pPr>
            <a:r>
              <a:rPr lang="en-US" smtClean="0">
                <a:solidFill>
                  <a:srgbClr val="FF3300"/>
                </a:solidFill>
              </a:rPr>
              <a:t>    110,340</a:t>
            </a:r>
            <a:r>
              <a:rPr lang="en-US" smtClean="0"/>
              <a:t>    </a:t>
            </a:r>
            <a:r>
              <a:rPr lang="en-US" smtClean="0">
                <a:solidFill>
                  <a:srgbClr val="FF3300"/>
                </a:solidFill>
              </a:rPr>
              <a:t>GW</a:t>
            </a:r>
          </a:p>
          <a:p>
            <a:pPr lvl="1">
              <a:buFontTx/>
              <a:buChar char=" "/>
            </a:pPr>
            <a:r>
              <a:rPr lang="en-US" u="sng" smtClean="0"/>
              <a:t>÷  2,000</a:t>
            </a:r>
            <a:r>
              <a:rPr lang="en-US" smtClean="0"/>
              <a:t>    1 ST</a:t>
            </a:r>
          </a:p>
          <a:p>
            <a:pPr lvl="1">
              <a:buFontTx/>
              <a:buChar char=" "/>
            </a:pPr>
            <a:r>
              <a:rPr lang="en-US" smtClean="0"/>
              <a:t>    </a:t>
            </a:r>
            <a:r>
              <a:rPr lang="en-US" smtClean="0">
                <a:solidFill>
                  <a:srgbClr val="FF3300"/>
                </a:solidFill>
              </a:rPr>
              <a:t>55.17     ST</a:t>
            </a:r>
            <a:endParaRPr lang="en-US" sz="2000" smtClean="0"/>
          </a:p>
          <a:p>
            <a:r>
              <a:rPr lang="en-US" smtClean="0"/>
              <a:t>Step #7</a:t>
            </a:r>
          </a:p>
          <a:p>
            <a:pPr lvl="1">
              <a:buFontTx/>
              <a:buNone/>
            </a:pPr>
            <a:r>
              <a:rPr lang="en-US" smtClean="0"/>
              <a:t>   55.17                 ST</a:t>
            </a:r>
          </a:p>
          <a:p>
            <a:pPr lvl="1">
              <a:buFontTx/>
              <a:buChar char=" "/>
            </a:pPr>
            <a:r>
              <a:rPr lang="en-US" u="sng" smtClean="0"/>
              <a:t>x   40</a:t>
            </a:r>
            <a:r>
              <a:rPr lang="en-US" smtClean="0"/>
              <a:t>                 RRF</a:t>
            </a:r>
          </a:p>
          <a:p>
            <a:pPr lvl="1">
              <a:buFontTx/>
              <a:buChar char=" "/>
            </a:pPr>
            <a:r>
              <a:rPr lang="en-US" smtClean="0"/>
              <a:t>2,206.80 </a:t>
            </a:r>
            <a:r>
              <a:rPr lang="en-US" sz="2000" smtClean="0"/>
              <a:t>or</a:t>
            </a:r>
            <a:r>
              <a:rPr lang="en-US" smtClean="0"/>
              <a:t> </a:t>
            </a:r>
            <a:r>
              <a:rPr lang="en-US" smtClean="0">
                <a:solidFill>
                  <a:srgbClr val="FF3300"/>
                </a:solidFill>
              </a:rPr>
              <a:t>2,207   RR</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500" fill="hold"/>
                                        <p:tgtEl>
                                          <p:spTgt spid="100355">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00355">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p:cTn id="13" dur="500" fill="hold"/>
                                        <p:tgtEl>
                                          <p:spTgt spid="100355">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00355">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p:cTn id="19" dur="500" fill="hold"/>
                                        <p:tgtEl>
                                          <p:spTgt spid="100355">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00355">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p:cTn id="25" dur="500" fill="hold"/>
                                        <p:tgtEl>
                                          <p:spTgt spid="100355">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00355">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 calcmode="lin" valueType="num">
                                      <p:cBhvr>
                                        <p:cTn id="31" dur="500" fill="hold"/>
                                        <p:tgtEl>
                                          <p:spTgt spid="100355">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100355">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100355">
                                            <p:txEl>
                                              <p:pRg st="5" end="5"/>
                                            </p:txEl>
                                          </p:spTgt>
                                        </p:tgtEl>
                                        <p:attrNameLst>
                                          <p:attrName>style.visibility</p:attrName>
                                        </p:attrNameLst>
                                      </p:cBhvr>
                                      <p:to>
                                        <p:strVal val="visible"/>
                                      </p:to>
                                    </p:set>
                                    <p:anim calcmode="lin" valueType="num">
                                      <p:cBhvr>
                                        <p:cTn id="37" dur="500" fill="hold"/>
                                        <p:tgtEl>
                                          <p:spTgt spid="100355">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100355">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100355">
                                            <p:txEl>
                                              <p:pRg st="6" end="6"/>
                                            </p:txEl>
                                          </p:spTgt>
                                        </p:tgtEl>
                                        <p:attrNameLst>
                                          <p:attrName>style.visibility</p:attrName>
                                        </p:attrNameLst>
                                      </p:cBhvr>
                                      <p:to>
                                        <p:strVal val="visible"/>
                                      </p:to>
                                    </p:set>
                                    <p:anim calcmode="lin" valueType="num">
                                      <p:cBhvr>
                                        <p:cTn id="43" dur="500" fill="hold"/>
                                        <p:tgtEl>
                                          <p:spTgt spid="100355">
                                            <p:txEl>
                                              <p:pRg st="6" end="6"/>
                                            </p:txEl>
                                          </p:spTgt>
                                        </p:tgtEl>
                                        <p:attrNameLst>
                                          <p:attrName>ppt_w</p:attrName>
                                        </p:attrNameLst>
                                      </p:cBhvr>
                                      <p:tavLst>
                                        <p:tav tm="0">
                                          <p:val>
                                            <p:strVal val="4*#ppt_w"/>
                                          </p:val>
                                        </p:tav>
                                        <p:tav tm="100000">
                                          <p:val>
                                            <p:strVal val="#ppt_w"/>
                                          </p:val>
                                        </p:tav>
                                      </p:tavLst>
                                    </p:anim>
                                    <p:anim calcmode="lin" valueType="num">
                                      <p:cBhvr>
                                        <p:cTn id="44" dur="500" fill="hold"/>
                                        <p:tgtEl>
                                          <p:spTgt spid="100355">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100355">
                                            <p:txEl>
                                              <p:pRg st="7" end="7"/>
                                            </p:txEl>
                                          </p:spTgt>
                                        </p:tgtEl>
                                        <p:attrNameLst>
                                          <p:attrName>style.visibility</p:attrName>
                                        </p:attrNameLst>
                                      </p:cBhvr>
                                      <p:to>
                                        <p:strVal val="visible"/>
                                      </p:to>
                                    </p:set>
                                    <p:anim calcmode="lin" valueType="num">
                                      <p:cBhvr>
                                        <p:cTn id="49" dur="500" fill="hold"/>
                                        <p:tgtEl>
                                          <p:spTgt spid="100355">
                                            <p:txEl>
                                              <p:pRg st="7" end="7"/>
                                            </p:txEl>
                                          </p:spTgt>
                                        </p:tgtEl>
                                        <p:attrNameLst>
                                          <p:attrName>ppt_w</p:attrName>
                                        </p:attrNameLst>
                                      </p:cBhvr>
                                      <p:tavLst>
                                        <p:tav tm="0">
                                          <p:val>
                                            <p:strVal val="4*#ppt_w"/>
                                          </p:val>
                                        </p:tav>
                                        <p:tav tm="100000">
                                          <p:val>
                                            <p:strVal val="#ppt_w"/>
                                          </p:val>
                                        </p:tav>
                                      </p:tavLst>
                                    </p:anim>
                                    <p:anim calcmode="lin" valueType="num">
                                      <p:cBhvr>
                                        <p:cTn id="50" dur="500" fill="hold"/>
                                        <p:tgtEl>
                                          <p:spTgt spid="100355">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0355">
                                            <p:txEl>
                                              <p:pRg st="7" end="7"/>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00356">
                                            <p:txEl>
                                              <p:pRg st="0" end="0"/>
                                            </p:txEl>
                                          </p:spTgt>
                                        </p:tgtEl>
                                        <p:attrNameLst>
                                          <p:attrName>style.visibility</p:attrName>
                                        </p:attrNameLst>
                                      </p:cBhvr>
                                      <p:to>
                                        <p:strVal val="visible"/>
                                      </p:to>
                                    </p:set>
                                    <p:anim calcmode="lin" valueType="num">
                                      <p:cBhvr>
                                        <p:cTn id="55" dur="500" fill="hold"/>
                                        <p:tgtEl>
                                          <p:spTgt spid="100356">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00356">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0" end="0"/>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00356">
                                            <p:txEl>
                                              <p:pRg st="1" end="1"/>
                                            </p:txEl>
                                          </p:spTgt>
                                        </p:tgtEl>
                                        <p:attrNameLst>
                                          <p:attrName>style.visibility</p:attrName>
                                        </p:attrNameLst>
                                      </p:cBhvr>
                                      <p:to>
                                        <p:strVal val="visible"/>
                                      </p:to>
                                    </p:set>
                                    <p:anim calcmode="lin" valueType="num">
                                      <p:cBhvr>
                                        <p:cTn id="61" dur="500" fill="hold"/>
                                        <p:tgtEl>
                                          <p:spTgt spid="100356">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100356">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1" end="1"/>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00356">
                                            <p:txEl>
                                              <p:pRg st="2" end="2"/>
                                            </p:txEl>
                                          </p:spTgt>
                                        </p:tgtEl>
                                        <p:attrNameLst>
                                          <p:attrName>style.visibility</p:attrName>
                                        </p:attrNameLst>
                                      </p:cBhvr>
                                      <p:to>
                                        <p:strVal val="visible"/>
                                      </p:to>
                                    </p:set>
                                    <p:anim calcmode="lin" valueType="num">
                                      <p:cBhvr>
                                        <p:cTn id="67" dur="500" fill="hold"/>
                                        <p:tgtEl>
                                          <p:spTgt spid="100356">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100356">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2" end="2"/>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00356">
                                            <p:txEl>
                                              <p:pRg st="3" end="3"/>
                                            </p:txEl>
                                          </p:spTgt>
                                        </p:tgtEl>
                                        <p:attrNameLst>
                                          <p:attrName>style.visibility</p:attrName>
                                        </p:attrNameLst>
                                      </p:cBhvr>
                                      <p:to>
                                        <p:strVal val="visible"/>
                                      </p:to>
                                    </p:set>
                                    <p:anim calcmode="lin" valueType="num">
                                      <p:cBhvr>
                                        <p:cTn id="73" dur="500" fill="hold"/>
                                        <p:tgtEl>
                                          <p:spTgt spid="100356">
                                            <p:txEl>
                                              <p:pRg st="3" end="3"/>
                                            </p:txEl>
                                          </p:spTgt>
                                        </p:tgtEl>
                                        <p:attrNameLst>
                                          <p:attrName>ppt_w</p:attrName>
                                        </p:attrNameLst>
                                      </p:cBhvr>
                                      <p:tavLst>
                                        <p:tav tm="0">
                                          <p:val>
                                            <p:fltVal val="0"/>
                                          </p:val>
                                        </p:tav>
                                        <p:tav tm="100000">
                                          <p:val>
                                            <p:strVal val="#ppt_w"/>
                                          </p:val>
                                        </p:tav>
                                      </p:tavLst>
                                    </p:anim>
                                    <p:anim calcmode="lin" valueType="num">
                                      <p:cBhvr>
                                        <p:cTn id="74" dur="500" fill="hold"/>
                                        <p:tgtEl>
                                          <p:spTgt spid="100356">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3" end="3"/>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00356">
                                            <p:txEl>
                                              <p:pRg st="4" end="4"/>
                                            </p:txEl>
                                          </p:spTgt>
                                        </p:tgtEl>
                                        <p:attrNameLst>
                                          <p:attrName>style.visibility</p:attrName>
                                        </p:attrNameLst>
                                      </p:cBhvr>
                                      <p:to>
                                        <p:strVal val="visible"/>
                                      </p:to>
                                    </p:set>
                                    <p:anim calcmode="lin" valueType="num">
                                      <p:cBhvr>
                                        <p:cTn id="79" dur="500" fill="hold"/>
                                        <p:tgtEl>
                                          <p:spTgt spid="100356">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100356">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4" end="4"/>
                                            </p:txEl>
                                          </p:spTgt>
                                        </p:tgtEl>
                                        <p:attrNameLst>
                                          <p:attrName>ppt_c</p:attrName>
                                        </p:attrNameLst>
                                      </p:cBhvr>
                                      <p:to>
                                        <a:schemeClr val="bg2"/>
                                      </p:to>
                                    </p:animClr>
                                  </p:sub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100356">
                                            <p:txEl>
                                              <p:pRg st="5" end="5"/>
                                            </p:txEl>
                                          </p:spTgt>
                                        </p:tgtEl>
                                        <p:attrNameLst>
                                          <p:attrName>style.visibility</p:attrName>
                                        </p:attrNameLst>
                                      </p:cBhvr>
                                      <p:to>
                                        <p:strVal val="visible"/>
                                      </p:to>
                                    </p:set>
                                    <p:anim calcmode="lin" valueType="num">
                                      <p:cBhvr>
                                        <p:cTn id="85" dur="500" fill="hold"/>
                                        <p:tgtEl>
                                          <p:spTgt spid="100356">
                                            <p:txEl>
                                              <p:pRg st="5" end="5"/>
                                            </p:txEl>
                                          </p:spTgt>
                                        </p:tgtEl>
                                        <p:attrNameLst>
                                          <p:attrName>ppt_w</p:attrName>
                                        </p:attrNameLst>
                                      </p:cBhvr>
                                      <p:tavLst>
                                        <p:tav tm="0">
                                          <p:val>
                                            <p:fltVal val="0"/>
                                          </p:val>
                                        </p:tav>
                                        <p:tav tm="100000">
                                          <p:val>
                                            <p:strVal val="#ppt_w"/>
                                          </p:val>
                                        </p:tav>
                                      </p:tavLst>
                                    </p:anim>
                                    <p:anim calcmode="lin" valueType="num">
                                      <p:cBhvr>
                                        <p:cTn id="86" dur="500" fill="hold"/>
                                        <p:tgtEl>
                                          <p:spTgt spid="100356">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5" end="5"/>
                                            </p:txEl>
                                          </p:spTgt>
                                        </p:tgtEl>
                                        <p:attrNameLst>
                                          <p:attrName>ppt_c</p:attrName>
                                        </p:attrNameLst>
                                      </p:cBhvr>
                                      <p:to>
                                        <a:schemeClr val="bg2"/>
                                      </p:to>
                                    </p:animClr>
                                  </p:sub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100356">
                                            <p:txEl>
                                              <p:pRg st="6" end="6"/>
                                            </p:txEl>
                                          </p:spTgt>
                                        </p:tgtEl>
                                        <p:attrNameLst>
                                          <p:attrName>style.visibility</p:attrName>
                                        </p:attrNameLst>
                                      </p:cBhvr>
                                      <p:to>
                                        <p:strVal val="visible"/>
                                      </p:to>
                                    </p:set>
                                    <p:anim calcmode="lin" valueType="num">
                                      <p:cBhvr>
                                        <p:cTn id="91" dur="500" fill="hold"/>
                                        <p:tgtEl>
                                          <p:spTgt spid="100356">
                                            <p:txEl>
                                              <p:pRg st="6" end="6"/>
                                            </p:txEl>
                                          </p:spTgt>
                                        </p:tgtEl>
                                        <p:attrNameLst>
                                          <p:attrName>ppt_w</p:attrName>
                                        </p:attrNameLst>
                                      </p:cBhvr>
                                      <p:tavLst>
                                        <p:tav tm="0">
                                          <p:val>
                                            <p:fltVal val="0"/>
                                          </p:val>
                                        </p:tav>
                                        <p:tav tm="100000">
                                          <p:val>
                                            <p:strVal val="#ppt_w"/>
                                          </p:val>
                                        </p:tav>
                                      </p:tavLst>
                                    </p:anim>
                                    <p:anim calcmode="lin" valueType="num">
                                      <p:cBhvr>
                                        <p:cTn id="92" dur="500" fill="hold"/>
                                        <p:tgtEl>
                                          <p:spTgt spid="100356">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6" end="6"/>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100356">
                                            <p:txEl>
                                              <p:pRg st="7" end="7"/>
                                            </p:txEl>
                                          </p:spTgt>
                                        </p:tgtEl>
                                        <p:attrNameLst>
                                          <p:attrName>style.visibility</p:attrName>
                                        </p:attrNameLst>
                                      </p:cBhvr>
                                      <p:to>
                                        <p:strVal val="visible"/>
                                      </p:to>
                                    </p:set>
                                    <p:anim calcmode="lin" valueType="num">
                                      <p:cBhvr>
                                        <p:cTn id="97" dur="500" fill="hold"/>
                                        <p:tgtEl>
                                          <p:spTgt spid="100356">
                                            <p:txEl>
                                              <p:pRg st="7" end="7"/>
                                            </p:txEl>
                                          </p:spTgt>
                                        </p:tgtEl>
                                        <p:attrNameLst>
                                          <p:attrName>ppt_w</p:attrName>
                                        </p:attrNameLst>
                                      </p:cBhvr>
                                      <p:tavLst>
                                        <p:tav tm="0">
                                          <p:val>
                                            <p:fltVal val="0"/>
                                          </p:val>
                                        </p:tav>
                                        <p:tav tm="100000">
                                          <p:val>
                                            <p:strVal val="#ppt_w"/>
                                          </p:val>
                                        </p:tav>
                                      </p:tavLst>
                                    </p:anim>
                                    <p:anim calcmode="lin" valueType="num">
                                      <p:cBhvr>
                                        <p:cTn id="98" dur="500" fill="hold"/>
                                        <p:tgtEl>
                                          <p:spTgt spid="100356">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7" end="7"/>
                                            </p:txEl>
                                          </p:spTgt>
                                        </p:tgtEl>
                                        <p:attrNameLst>
                                          <p:attrName>ppt_c</p:attrName>
                                        </p:attrNameLst>
                                      </p:cBhvr>
                                      <p:to>
                                        <a:schemeClr val="bg2"/>
                                      </p:to>
                                    </p:animClr>
                                  </p:sub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100356">
                                            <p:txEl>
                                              <p:pRg st="8" end="8"/>
                                            </p:txEl>
                                          </p:spTgt>
                                        </p:tgtEl>
                                        <p:attrNameLst>
                                          <p:attrName>style.visibility</p:attrName>
                                        </p:attrNameLst>
                                      </p:cBhvr>
                                      <p:to>
                                        <p:strVal val="visible"/>
                                      </p:to>
                                    </p:set>
                                    <p:anim calcmode="lin" valueType="num">
                                      <p:cBhvr>
                                        <p:cTn id="103" dur="500" fill="hold"/>
                                        <p:tgtEl>
                                          <p:spTgt spid="100356">
                                            <p:txEl>
                                              <p:pRg st="8" end="8"/>
                                            </p:txEl>
                                          </p:spTgt>
                                        </p:tgtEl>
                                        <p:attrNameLst>
                                          <p:attrName>ppt_w</p:attrName>
                                        </p:attrNameLst>
                                      </p:cBhvr>
                                      <p:tavLst>
                                        <p:tav tm="0">
                                          <p:val>
                                            <p:fltVal val="0"/>
                                          </p:val>
                                        </p:tav>
                                        <p:tav tm="100000">
                                          <p:val>
                                            <p:strVal val="#ppt_w"/>
                                          </p:val>
                                        </p:tav>
                                      </p:tavLst>
                                    </p:anim>
                                    <p:anim calcmode="lin" valueType="num">
                                      <p:cBhvr>
                                        <p:cTn id="104" dur="500" fill="hold"/>
                                        <p:tgtEl>
                                          <p:spTgt spid="100356">
                                            <p:txEl>
                                              <p:pRg st="8" end="8"/>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8" end="8"/>
                                            </p:txEl>
                                          </p:spTgt>
                                        </p:tgtEl>
                                        <p:attrNameLst>
                                          <p:attrName>ppt_c</p:attrName>
                                        </p:attrNameLst>
                                      </p:cBhvr>
                                      <p:to>
                                        <a:schemeClr val="bg2"/>
                                      </p:to>
                                    </p:animClr>
                                  </p:sub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100356">
                                            <p:txEl>
                                              <p:pRg st="9" end="9"/>
                                            </p:txEl>
                                          </p:spTgt>
                                        </p:tgtEl>
                                        <p:attrNameLst>
                                          <p:attrName>style.visibility</p:attrName>
                                        </p:attrNameLst>
                                      </p:cBhvr>
                                      <p:to>
                                        <p:strVal val="visible"/>
                                      </p:to>
                                    </p:set>
                                    <p:anim calcmode="lin" valueType="num">
                                      <p:cBhvr>
                                        <p:cTn id="109" dur="500" fill="hold"/>
                                        <p:tgtEl>
                                          <p:spTgt spid="100356">
                                            <p:txEl>
                                              <p:pRg st="9" end="9"/>
                                            </p:txEl>
                                          </p:spTgt>
                                        </p:tgtEl>
                                        <p:attrNameLst>
                                          <p:attrName>ppt_w</p:attrName>
                                        </p:attrNameLst>
                                      </p:cBhvr>
                                      <p:tavLst>
                                        <p:tav tm="0">
                                          <p:val>
                                            <p:fltVal val="0"/>
                                          </p:val>
                                        </p:tav>
                                        <p:tav tm="100000">
                                          <p:val>
                                            <p:strVal val="#ppt_w"/>
                                          </p:val>
                                        </p:tav>
                                      </p:tavLst>
                                    </p:anim>
                                    <p:anim calcmode="lin" valueType="num">
                                      <p:cBhvr>
                                        <p:cTn id="110" dur="500" fill="hold"/>
                                        <p:tgtEl>
                                          <p:spTgt spid="100356">
                                            <p:txEl>
                                              <p:pRg st="9" end="9"/>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0356">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2" autoUpdateAnimBg="0"/>
      <p:bldP spid="100356"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Scraper Production Step #8</a:t>
            </a:r>
          </a:p>
        </p:txBody>
      </p:sp>
      <p:sp>
        <p:nvSpPr>
          <p:cNvPr id="101379" name="Rectangle 3"/>
          <p:cNvSpPr>
            <a:spLocks noGrp="1" noChangeArrowheads="1"/>
          </p:cNvSpPr>
          <p:nvPr>
            <p:ph type="body" sz="half" idx="1"/>
          </p:nvPr>
        </p:nvSpPr>
        <p:spPr>
          <a:xfrm>
            <a:off x="838200" y="1676400"/>
            <a:ext cx="4144963" cy="4876800"/>
          </a:xfrm>
        </p:spPr>
        <p:txBody>
          <a:bodyPr/>
          <a:lstStyle/>
          <a:p>
            <a:r>
              <a:rPr lang="en-US" b="1" i="1" smtClean="0"/>
              <a:t>Grade Resistance (GR) or Grade Assistance (GA).</a:t>
            </a:r>
          </a:p>
          <a:p>
            <a:pPr lvl="1"/>
            <a:r>
              <a:rPr lang="en-US" smtClean="0"/>
              <a:t>Grade resistance or Grade assistance is the increase, or decrease, in the amount of pounds of pull required as the result of adverse or favorable grades on haul roads.</a:t>
            </a:r>
            <a:endParaRPr lang="en-US" b="1" i="1" smtClean="0"/>
          </a:p>
        </p:txBody>
      </p:sp>
      <p:sp>
        <p:nvSpPr>
          <p:cNvPr id="101380" name="Rectangle 4"/>
          <p:cNvSpPr>
            <a:spLocks noGrp="1" noChangeArrowheads="1"/>
          </p:cNvSpPr>
          <p:nvPr>
            <p:ph type="body" sz="half" idx="2"/>
          </p:nvPr>
        </p:nvSpPr>
        <p:spPr/>
        <p:txBody>
          <a:bodyPr/>
          <a:lstStyle/>
          <a:p>
            <a:pPr lvl="1"/>
            <a:r>
              <a:rPr lang="en-US" smtClean="0"/>
              <a:t>Rules of thumb generally accepted as reliable measures of the effect of grades are as follows:</a:t>
            </a:r>
          </a:p>
          <a:p>
            <a:pPr lvl="1"/>
            <a:r>
              <a:rPr lang="en-US" smtClean="0"/>
              <a:t>Grade resistance effects the cycle time by slowing the scraper.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500" fill="hold"/>
                                        <p:tgtEl>
                                          <p:spTgt spid="10137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01379">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01379">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p:cTn id="13" dur="500" fill="hold"/>
                                        <p:tgtEl>
                                          <p:spTgt spid="10137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01379">
                                            <p:txEl>
                                              <p:pRg st="1" end="1"/>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01379">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6" fill="hold" grpId="0" nodeType="clickEffect">
                                  <p:stCondLst>
                                    <p:cond delay="0"/>
                                  </p:stCondLst>
                                  <p:childTnLst>
                                    <p:set>
                                      <p:cBhvr>
                                        <p:cTn id="18" dur="1" fill="hold">
                                          <p:stCondLst>
                                            <p:cond delay="0"/>
                                          </p:stCondLst>
                                        </p:cTn>
                                        <p:tgtEl>
                                          <p:spTgt spid="101380">
                                            <p:txEl>
                                              <p:pRg st="0" end="0"/>
                                            </p:txEl>
                                          </p:spTgt>
                                        </p:tgtEl>
                                        <p:attrNameLst>
                                          <p:attrName>style.visibility</p:attrName>
                                        </p:attrNameLst>
                                      </p:cBhvr>
                                      <p:to>
                                        <p:strVal val="visible"/>
                                      </p:to>
                                    </p:set>
                                    <p:anim calcmode="lin" valueType="num">
                                      <p:cBhvr>
                                        <p:cTn id="19" dur="500" fill="hold"/>
                                        <p:tgtEl>
                                          <p:spTgt spid="101380">
                                            <p:txEl>
                                              <p:pRg st="0" end="0"/>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101380">
                                            <p:txEl>
                                              <p:pRg st="0" end="0"/>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101380">
                                            <p:txEl>
                                              <p:pRg st="0" end="0"/>
                                            </p:txEl>
                                          </p:spTgt>
                                        </p:tgtEl>
                                        <p:attrNameLst>
                                          <p:attrName>ppt_x</p:attrName>
                                        </p:attrNameLst>
                                      </p:cBhvr>
                                      <p:tavLst>
                                        <p:tav tm="0">
                                          <p:val>
                                            <p:fltVal val="0.5"/>
                                          </p:val>
                                        </p:tav>
                                        <p:tav tm="100000">
                                          <p:val>
                                            <p:strVal val="#ppt_x"/>
                                          </p:val>
                                        </p:tav>
                                      </p:tavLst>
                                    </p:anim>
                                    <p:anim calcmode="lin" valueType="num">
                                      <p:cBhvr>
                                        <p:cTn id="22" dur="500" fill="hold"/>
                                        <p:tgtEl>
                                          <p:spTgt spid="101380">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01380">
                                            <p:txEl>
                                              <p:pRg st="0" end="0"/>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3" presetClass="entr" presetSubtype="36" fill="hold" grpId="0" nodeType="clickEffect">
                                  <p:stCondLst>
                                    <p:cond delay="0"/>
                                  </p:stCondLst>
                                  <p:childTnLst>
                                    <p:set>
                                      <p:cBhvr>
                                        <p:cTn id="26" dur="1" fill="hold">
                                          <p:stCondLst>
                                            <p:cond delay="0"/>
                                          </p:stCondLst>
                                        </p:cTn>
                                        <p:tgtEl>
                                          <p:spTgt spid="101380">
                                            <p:txEl>
                                              <p:pRg st="1" end="1"/>
                                            </p:txEl>
                                          </p:spTgt>
                                        </p:tgtEl>
                                        <p:attrNameLst>
                                          <p:attrName>style.visibility</p:attrName>
                                        </p:attrNameLst>
                                      </p:cBhvr>
                                      <p:to>
                                        <p:strVal val="visible"/>
                                      </p:to>
                                    </p:set>
                                    <p:anim calcmode="lin" valueType="num">
                                      <p:cBhvr>
                                        <p:cTn id="27" dur="500" fill="hold"/>
                                        <p:tgtEl>
                                          <p:spTgt spid="101380">
                                            <p:txEl>
                                              <p:pRg st="1" end="1"/>
                                            </p:txEl>
                                          </p:spTgt>
                                        </p:tgtEl>
                                        <p:attrNameLst>
                                          <p:attrName>ppt_w</p:attrName>
                                        </p:attrNameLst>
                                      </p:cBhvr>
                                      <p:tavLst>
                                        <p:tav tm="0">
                                          <p:val>
                                            <p:strVal val="(6*min(max(#ppt_w*#ppt_h,.3),1)-7.4)/-.7*#ppt_w"/>
                                          </p:val>
                                        </p:tav>
                                        <p:tav tm="100000">
                                          <p:val>
                                            <p:strVal val="#ppt_w"/>
                                          </p:val>
                                        </p:tav>
                                      </p:tavLst>
                                    </p:anim>
                                    <p:anim calcmode="lin" valueType="num">
                                      <p:cBhvr>
                                        <p:cTn id="28" dur="500" fill="hold"/>
                                        <p:tgtEl>
                                          <p:spTgt spid="101380">
                                            <p:txEl>
                                              <p:pRg st="1" end="1"/>
                                            </p:txEl>
                                          </p:spTgt>
                                        </p:tgtEl>
                                        <p:attrNameLst>
                                          <p:attrName>ppt_h</p:attrName>
                                        </p:attrNameLst>
                                      </p:cBhvr>
                                      <p:tavLst>
                                        <p:tav tm="0">
                                          <p:val>
                                            <p:strVal val="(6*min(max(#ppt_w*#ppt_h,.3),1)-7.4)/-.7*#ppt_h"/>
                                          </p:val>
                                        </p:tav>
                                        <p:tav tm="100000">
                                          <p:val>
                                            <p:strVal val="#ppt_h"/>
                                          </p:val>
                                        </p:tav>
                                      </p:tavLst>
                                    </p:anim>
                                    <p:anim calcmode="lin" valueType="num">
                                      <p:cBhvr>
                                        <p:cTn id="29" dur="500" fill="hold"/>
                                        <p:tgtEl>
                                          <p:spTgt spid="101380">
                                            <p:txEl>
                                              <p:pRg st="1" end="1"/>
                                            </p:txEl>
                                          </p:spTgt>
                                        </p:tgtEl>
                                        <p:attrNameLst>
                                          <p:attrName>ppt_x</p:attrName>
                                        </p:attrNameLst>
                                      </p:cBhvr>
                                      <p:tavLst>
                                        <p:tav tm="0">
                                          <p:val>
                                            <p:fltVal val="0.5"/>
                                          </p:val>
                                        </p:tav>
                                        <p:tav tm="100000">
                                          <p:val>
                                            <p:strVal val="#ppt_x"/>
                                          </p:val>
                                        </p:tav>
                                      </p:tavLst>
                                    </p:anim>
                                    <p:anim calcmode="lin" valueType="num">
                                      <p:cBhvr>
                                        <p:cTn id="30" dur="500" fill="hold"/>
                                        <p:tgtEl>
                                          <p:spTgt spid="101380">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01380">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2" autoUpdateAnimBg="0"/>
      <p:bldP spid="101380"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Scraper Production Step #8</a:t>
            </a:r>
          </a:p>
        </p:txBody>
      </p:sp>
      <p:sp>
        <p:nvSpPr>
          <p:cNvPr id="102403" name="Rectangle 3"/>
          <p:cNvSpPr>
            <a:spLocks noGrp="1" noChangeArrowheads="1"/>
          </p:cNvSpPr>
          <p:nvPr>
            <p:ph type="body" idx="1"/>
          </p:nvPr>
        </p:nvSpPr>
        <p:spPr>
          <a:xfrm>
            <a:off x="914400" y="1447800"/>
            <a:ext cx="8077200" cy="3276600"/>
          </a:xfrm>
        </p:spPr>
        <p:txBody>
          <a:bodyPr/>
          <a:lstStyle/>
          <a:p>
            <a:r>
              <a:rPr lang="en-US" smtClean="0"/>
              <a:t>Each 1% of </a:t>
            </a:r>
            <a:r>
              <a:rPr lang="en-US" b="1" smtClean="0"/>
              <a:t>uphill</a:t>
            </a:r>
            <a:r>
              <a:rPr lang="en-US" smtClean="0"/>
              <a:t> grade increases the resistance by 20 lbs. Per short ton pull of gross vehicle weight.</a:t>
            </a:r>
          </a:p>
          <a:p>
            <a:r>
              <a:rPr lang="en-US" sz="2800" smtClean="0"/>
              <a:t>Formula:</a:t>
            </a:r>
          </a:p>
          <a:p>
            <a:pPr lvl="1">
              <a:buFontTx/>
              <a:buNone/>
            </a:pPr>
            <a:r>
              <a:rPr lang="en-US" sz="2400" smtClean="0"/>
              <a:t>Short tons  x  20 (constant)  x  % of grade  =       </a:t>
            </a:r>
            <a:r>
              <a:rPr lang="en-US" sz="2400" b="1" smtClean="0"/>
              <a:t>Grade resistance or assistance</a:t>
            </a:r>
            <a:r>
              <a:rPr lang="en-US" sz="2400" smtClean="0"/>
              <a:t>.</a:t>
            </a:r>
          </a:p>
        </p:txBody>
      </p:sp>
      <p:pic>
        <p:nvPicPr>
          <p:cNvPr id="88068" name="Picture 5" descr="CLIMBHIL"/>
          <p:cNvPicPr>
            <a:picLocks noChangeAspect="1" noChangeArrowheads="1"/>
          </p:cNvPicPr>
          <p:nvPr/>
        </p:nvPicPr>
        <p:blipFill>
          <a:blip r:embed="rId2" cstate="print"/>
          <a:srcRect/>
          <a:stretch>
            <a:fillRect/>
          </a:stretch>
        </p:blipFill>
        <p:spPr bwMode="auto">
          <a:xfrm>
            <a:off x="5794375" y="3806825"/>
            <a:ext cx="3349625" cy="305117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p:cTn id="7" dur="500" fill="hold"/>
                                        <p:tgtEl>
                                          <p:spTgt spid="102403">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02403">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240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p:cTn id="13" dur="500" fill="hold"/>
                                        <p:tgtEl>
                                          <p:spTgt spid="102403">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02403">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240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p:cTn id="19" dur="500" fill="hold"/>
                                        <p:tgtEl>
                                          <p:spTgt spid="102403">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02403">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0240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Example</a:t>
            </a:r>
          </a:p>
        </p:txBody>
      </p:sp>
      <p:sp>
        <p:nvSpPr>
          <p:cNvPr id="104451" name="Rectangle 3"/>
          <p:cNvSpPr>
            <a:spLocks noGrp="1" noChangeArrowheads="1"/>
          </p:cNvSpPr>
          <p:nvPr>
            <p:ph type="body" idx="1"/>
          </p:nvPr>
        </p:nvSpPr>
        <p:spPr>
          <a:xfrm>
            <a:off x="914400" y="1600200"/>
            <a:ext cx="8229600" cy="2590800"/>
          </a:xfrm>
        </p:spPr>
        <p:txBody>
          <a:bodyPr/>
          <a:lstStyle/>
          <a:p>
            <a:r>
              <a:rPr lang="en-US" smtClean="0"/>
              <a:t>The total weight of the loaded scraper on the haul is 107,785 lbs. (from step #6)</a:t>
            </a:r>
          </a:p>
          <a:p>
            <a:pPr lvl="1"/>
            <a:r>
              <a:rPr lang="en-US" smtClean="0"/>
              <a:t>Calculate the grade resistance factor for climbing a (+2) uphill grade.</a:t>
            </a:r>
          </a:p>
        </p:txBody>
      </p:sp>
      <p:graphicFrame>
        <p:nvGraphicFramePr>
          <p:cNvPr id="104453" name="Object 5"/>
          <p:cNvGraphicFramePr>
            <a:graphicFrameLocks noChangeAspect="1"/>
          </p:cNvGraphicFramePr>
          <p:nvPr/>
        </p:nvGraphicFramePr>
        <p:xfrm>
          <a:off x="2133600" y="4114800"/>
          <a:ext cx="4953000" cy="2397125"/>
        </p:xfrm>
        <a:graphic>
          <a:graphicData uri="http://schemas.openxmlformats.org/presentationml/2006/ole">
            <mc:AlternateContent xmlns:mc="http://schemas.openxmlformats.org/markup-compatibility/2006">
              <mc:Choice xmlns:v="urn:schemas-microsoft-com:vml" Requires="v">
                <p:oleObj spid="_x0000_s9219" name="Document" r:id="rId3" imgW="4152600" imgH="2009520" progId="">
                  <p:embed/>
                </p:oleObj>
              </mc:Choice>
              <mc:Fallback>
                <p:oleObj name="Document" r:id="rId3" imgW="4152600" imgH="200952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14800"/>
                        <a:ext cx="4953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additive="base">
                                        <p:cTn id="7" dur="500" fill="hold"/>
                                        <p:tgtEl>
                                          <p:spTgt spid="104453"/>
                                        </p:tgtEl>
                                        <p:attrNameLst>
                                          <p:attrName>ppt_x</p:attrName>
                                        </p:attrNameLst>
                                      </p:cBhvr>
                                      <p:tavLst>
                                        <p:tav tm="0">
                                          <p:val>
                                            <p:strVal val="1+#ppt_w/2"/>
                                          </p:val>
                                        </p:tav>
                                        <p:tav tm="100000">
                                          <p:val>
                                            <p:strVal val="#ppt_x"/>
                                          </p:val>
                                        </p:tav>
                                      </p:tavLst>
                                    </p:anim>
                                    <p:anim calcmode="lin" valueType="num">
                                      <p:cBhvr additive="base">
                                        <p:cTn id="8" dur="500" fill="hold"/>
                                        <p:tgtEl>
                                          <p:spTgt spid="1044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4451">
                                            <p:txEl>
                                              <p:pRg st="0" end="0"/>
                                            </p:txEl>
                                          </p:spTgt>
                                        </p:tgtEl>
                                        <p:attrNameLst>
                                          <p:attrName>style.visibility</p:attrName>
                                        </p:attrNameLst>
                                      </p:cBhvr>
                                      <p:to>
                                        <p:strVal val="visible"/>
                                      </p:to>
                                    </p:set>
                                    <p:animEffect transition="in" filter="wipe(left)">
                                      <p:cBhvr>
                                        <p:cTn id="13" dur="500"/>
                                        <p:tgtEl>
                                          <p:spTgt spid="104451">
                                            <p:txEl>
                                              <p:pRg st="0" end="0"/>
                                            </p:txEl>
                                          </p:spTgt>
                                        </p:tgtEl>
                                      </p:cBhvr>
                                    </p:animEffect>
                                  </p:childTnLst>
                                  <p:subTnLst>
                                    <p:animClr clrSpc="rgb" dir="cw">
                                      <p:cBhvr override="childStyle">
                                        <p:cTn dur="1" fill="hold" display="0" masterRel="nextClick" afterEffect="1"/>
                                        <p:tgtEl>
                                          <p:spTgt spid="104451">
                                            <p:txEl>
                                              <p:pRg st="0" end="0"/>
                                            </p:txEl>
                                          </p:spTgt>
                                        </p:tgtEl>
                                        <p:attrNameLst>
                                          <p:attrName>ppt_c</p:attrName>
                                        </p:attrNameLst>
                                      </p:cBhvr>
                                      <p:to>
                                        <a:srgbClr val="B2B2B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4451">
                                            <p:txEl>
                                              <p:pRg st="1" end="1"/>
                                            </p:txEl>
                                          </p:spTgt>
                                        </p:tgtEl>
                                        <p:attrNameLst>
                                          <p:attrName>style.visibility</p:attrName>
                                        </p:attrNameLst>
                                      </p:cBhvr>
                                      <p:to>
                                        <p:strVal val="visible"/>
                                      </p:to>
                                    </p:set>
                                    <p:animEffect transition="in" filter="wipe(left)">
                                      <p:cBhvr>
                                        <p:cTn id="18" dur="500"/>
                                        <p:tgtEl>
                                          <p:spTgt spid="104451">
                                            <p:txEl>
                                              <p:pRg st="1" end="1"/>
                                            </p:txEl>
                                          </p:spTgt>
                                        </p:tgtEl>
                                      </p:cBhvr>
                                    </p:animEffect>
                                  </p:childTnLst>
                                  <p:subTnLst>
                                    <p:animClr clrSpc="rgb" dir="cw">
                                      <p:cBhvr override="childStyle">
                                        <p:cTn dur="1" fill="hold" display="0" masterRel="nextClick" afterEffect="1"/>
                                        <p:tgtEl>
                                          <p:spTgt spid="104451">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1600" y="2514600"/>
            <a:ext cx="7772400" cy="1143000"/>
          </a:xfrm>
        </p:spPr>
        <p:txBody>
          <a:bodyPr/>
          <a:lstStyle/>
          <a:p>
            <a:pPr algn="ctr"/>
            <a:r>
              <a:rPr lang="en-US" b="1" smtClean="0"/>
              <a:t>ANY QUESTIONS?</a:t>
            </a: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Example Solution</a:t>
            </a:r>
          </a:p>
        </p:txBody>
      </p:sp>
      <p:sp>
        <p:nvSpPr>
          <p:cNvPr id="105475" name="Rectangle 3"/>
          <p:cNvSpPr>
            <a:spLocks noGrp="1" noChangeArrowheads="1"/>
          </p:cNvSpPr>
          <p:nvPr>
            <p:ph type="body" idx="1"/>
          </p:nvPr>
        </p:nvSpPr>
        <p:spPr>
          <a:xfrm>
            <a:off x="838200" y="1981200"/>
            <a:ext cx="8305800" cy="2286000"/>
          </a:xfrm>
        </p:spPr>
        <p:txBody>
          <a:bodyPr/>
          <a:lstStyle/>
          <a:p>
            <a:r>
              <a:rPr lang="en-US" sz="2400" u="sng" smtClean="0"/>
              <a:t>53.89</a:t>
            </a:r>
            <a:r>
              <a:rPr lang="en-US" sz="2400" smtClean="0"/>
              <a:t>  x  </a:t>
            </a:r>
            <a:r>
              <a:rPr lang="en-US" sz="2400" u="sng" smtClean="0"/>
              <a:t>20</a:t>
            </a:r>
            <a:r>
              <a:rPr lang="en-US" sz="2400" smtClean="0"/>
              <a:t>  x   </a:t>
            </a:r>
            <a:r>
              <a:rPr lang="en-US" sz="2400" u="sng" smtClean="0"/>
              <a:t>2</a:t>
            </a:r>
            <a:r>
              <a:rPr lang="en-US" sz="2400" smtClean="0"/>
              <a:t>            =        </a:t>
            </a:r>
            <a:r>
              <a:rPr lang="en-US" sz="2400" u="sng" smtClean="0"/>
              <a:t>2155.6 or </a:t>
            </a:r>
            <a:r>
              <a:rPr lang="en-US" sz="2400" u="sng" smtClean="0">
                <a:solidFill>
                  <a:srgbClr val="FF3300"/>
                </a:solidFill>
              </a:rPr>
              <a:t>2156</a:t>
            </a:r>
            <a:endParaRPr lang="en-US" sz="2400" smtClean="0">
              <a:solidFill>
                <a:srgbClr val="FF3300"/>
              </a:solidFill>
            </a:endParaRPr>
          </a:p>
          <a:p>
            <a:pPr>
              <a:buFont typeface="Monotype Sorts" pitchFamily="2" charset="2"/>
              <a:buChar char=" "/>
            </a:pPr>
            <a:r>
              <a:rPr lang="en-US" sz="2400" smtClean="0"/>
              <a:t>  ST    x  20   x  % grade =  grade resistance (GR)</a:t>
            </a:r>
          </a:p>
          <a:p>
            <a:pPr>
              <a:buFont typeface="Monotype Sorts" pitchFamily="2" charset="2"/>
              <a:buChar char=" "/>
            </a:pPr>
            <a:endParaRPr lang="en-US" sz="2400" smtClean="0"/>
          </a:p>
          <a:p>
            <a:r>
              <a:rPr lang="en-US" sz="2400" b="1" smtClean="0"/>
              <a:t>Note:  </a:t>
            </a:r>
          </a:p>
          <a:p>
            <a:pPr lvl="1">
              <a:buFont typeface="Monotype Sorts" pitchFamily="2" charset="2"/>
              <a:buChar char=" "/>
            </a:pPr>
            <a:r>
              <a:rPr lang="en-US" sz="2000" b="1" smtClean="0"/>
              <a:t>Round up 5 or greater, round down 4 or less (GR/GA).</a:t>
            </a:r>
            <a:endParaRPr lang="en-US" sz="2000" b="1" smtClean="0">
              <a:solidFill>
                <a:srgbClr val="FF3300"/>
              </a:solidFill>
            </a:endParaRPr>
          </a:p>
        </p:txBody>
      </p:sp>
      <p:graphicFrame>
        <p:nvGraphicFramePr>
          <p:cNvPr id="105476" name="Object 4"/>
          <p:cNvGraphicFramePr>
            <a:graphicFrameLocks noChangeAspect="1"/>
          </p:cNvGraphicFramePr>
          <p:nvPr/>
        </p:nvGraphicFramePr>
        <p:xfrm>
          <a:off x="2133600" y="4114800"/>
          <a:ext cx="4953000" cy="2397125"/>
        </p:xfrm>
        <a:graphic>
          <a:graphicData uri="http://schemas.openxmlformats.org/presentationml/2006/ole">
            <mc:AlternateContent xmlns:mc="http://schemas.openxmlformats.org/markup-compatibility/2006">
              <mc:Choice xmlns:v="urn:schemas-microsoft-com:vml" Requires="v">
                <p:oleObj spid="_x0000_s10243" name="Document" r:id="rId3" imgW="4152600" imgH="2009520" progId="">
                  <p:embed/>
                </p:oleObj>
              </mc:Choice>
              <mc:Fallback>
                <p:oleObj name="Document" r:id="rId3" imgW="4152600" imgH="20095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14800"/>
                        <a:ext cx="4953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500" fill="hold"/>
                                        <p:tgtEl>
                                          <p:spTgt spid="105476"/>
                                        </p:tgtEl>
                                        <p:attrNameLst>
                                          <p:attrName>ppt_x</p:attrName>
                                        </p:attrNameLst>
                                      </p:cBhvr>
                                      <p:tavLst>
                                        <p:tav tm="0">
                                          <p:val>
                                            <p:strVal val="1+#ppt_w/2"/>
                                          </p:val>
                                        </p:tav>
                                        <p:tav tm="100000">
                                          <p:val>
                                            <p:strVal val="#ppt_x"/>
                                          </p:val>
                                        </p:tav>
                                      </p:tavLst>
                                    </p:anim>
                                    <p:anim calcmode="lin" valueType="num">
                                      <p:cBhvr additive="base">
                                        <p:cTn id="8" dur="500" fill="hold"/>
                                        <p:tgtEl>
                                          <p:spTgt spid="1054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5475">
                                            <p:txEl>
                                              <p:pRg st="0" end="0"/>
                                            </p:txEl>
                                          </p:spTgt>
                                        </p:tgtEl>
                                        <p:attrNameLst>
                                          <p:attrName>style.visibility</p:attrName>
                                        </p:attrNameLst>
                                      </p:cBhvr>
                                      <p:to>
                                        <p:strVal val="visible"/>
                                      </p:to>
                                    </p:set>
                                    <p:anim calcmode="lin" valueType="num">
                                      <p:cBhvr>
                                        <p:cTn id="13" dur="5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547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5475">
                                            <p:txEl>
                                              <p:pRg st="0" end="0"/>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5475">
                                            <p:txEl>
                                              <p:pRg st="1" end="1"/>
                                            </p:txEl>
                                          </p:spTgt>
                                        </p:tgtEl>
                                        <p:attrNameLst>
                                          <p:attrName>style.visibility</p:attrName>
                                        </p:attrNameLst>
                                      </p:cBhvr>
                                      <p:to>
                                        <p:strVal val="visible"/>
                                      </p:to>
                                    </p:set>
                                    <p:anim calcmode="lin" valueType="num">
                                      <p:cBhvr>
                                        <p:cTn id="19" dur="500" fill="hold"/>
                                        <p:tgtEl>
                                          <p:spTgt spid="1054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547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5475">
                                            <p:txEl>
                                              <p:pRg st="1" end="1"/>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5475">
                                            <p:txEl>
                                              <p:pRg st="3" end="3"/>
                                            </p:txEl>
                                          </p:spTgt>
                                        </p:tgtEl>
                                        <p:attrNameLst>
                                          <p:attrName>style.visibility</p:attrName>
                                        </p:attrNameLst>
                                      </p:cBhvr>
                                      <p:to>
                                        <p:strVal val="visible"/>
                                      </p:to>
                                    </p:set>
                                    <p:anim calcmode="lin" valueType="num">
                                      <p:cBhvr>
                                        <p:cTn id="25" dur="500" fill="hold"/>
                                        <p:tgtEl>
                                          <p:spTgt spid="10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5475">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5475">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5475">
                                            <p:txEl>
                                              <p:pRg st="4" end="4"/>
                                            </p:txEl>
                                          </p:spTgt>
                                        </p:tgtEl>
                                        <p:attrNameLst>
                                          <p:attrName>style.visibility</p:attrName>
                                        </p:attrNameLst>
                                      </p:cBhvr>
                                      <p:to>
                                        <p:strVal val="visible"/>
                                      </p:to>
                                    </p:set>
                                    <p:anim calcmode="lin" valueType="num">
                                      <p:cBhvr>
                                        <p:cTn id="31" dur="500" fill="hold"/>
                                        <p:tgtEl>
                                          <p:spTgt spid="1054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5475">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0547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Scraper Production Step #8</a:t>
            </a:r>
          </a:p>
        </p:txBody>
      </p:sp>
      <p:sp>
        <p:nvSpPr>
          <p:cNvPr id="107523" name="Rectangle 3"/>
          <p:cNvSpPr>
            <a:spLocks noGrp="1" noChangeArrowheads="1"/>
          </p:cNvSpPr>
          <p:nvPr>
            <p:ph type="body" sz="half" idx="1"/>
          </p:nvPr>
        </p:nvSpPr>
        <p:spPr/>
        <p:txBody>
          <a:bodyPr/>
          <a:lstStyle/>
          <a:p>
            <a:r>
              <a:rPr lang="en-US" sz="2800" smtClean="0"/>
              <a:t>Each 1% of </a:t>
            </a:r>
            <a:r>
              <a:rPr lang="en-US" sz="2800" b="1" smtClean="0"/>
              <a:t>downhill</a:t>
            </a:r>
            <a:r>
              <a:rPr lang="en-US" sz="2800" smtClean="0"/>
              <a:t> grade decreases the amount of pull required by 20 lbs. Per short ton of gross vehicle weight.</a:t>
            </a:r>
          </a:p>
          <a:p>
            <a:endParaRPr lang="en-US" sz="2800" smtClean="0"/>
          </a:p>
        </p:txBody>
      </p:sp>
      <p:pic>
        <p:nvPicPr>
          <p:cNvPr id="89092" name="Picture 6" descr="FAILURE"/>
          <p:cNvPicPr>
            <a:picLocks noGrp="1" noChangeAspect="1" noChangeArrowheads="1"/>
          </p:cNvPicPr>
          <p:nvPr>
            <p:ph type="clipArt" sz="half" idx="2"/>
          </p:nvPr>
        </p:nvPicPr>
        <p:blipFill>
          <a:blip r:embed="rId2" cstate="print"/>
          <a:srcRect/>
          <a:stretch>
            <a:fillRect/>
          </a:stretch>
        </p:blipFill>
        <p:spPr>
          <a:xfrm>
            <a:off x="5135563" y="3060700"/>
            <a:ext cx="3810000" cy="1954213"/>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2"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Example</a:t>
            </a:r>
          </a:p>
        </p:txBody>
      </p:sp>
      <p:sp>
        <p:nvSpPr>
          <p:cNvPr id="109571" name="Rectangle 3"/>
          <p:cNvSpPr>
            <a:spLocks noGrp="1" noChangeArrowheads="1"/>
          </p:cNvSpPr>
          <p:nvPr>
            <p:ph type="body" idx="1"/>
          </p:nvPr>
        </p:nvSpPr>
        <p:spPr>
          <a:xfrm>
            <a:off x="1219200" y="1676400"/>
            <a:ext cx="7772400" cy="2667000"/>
          </a:xfrm>
        </p:spPr>
        <p:txBody>
          <a:bodyPr/>
          <a:lstStyle/>
          <a:p>
            <a:r>
              <a:rPr lang="en-US" smtClean="0"/>
              <a:t>For the return, the tractor is empty so the total weight is 66,590 lbs.</a:t>
            </a:r>
          </a:p>
          <a:p>
            <a:pPr lvl="1"/>
            <a:r>
              <a:rPr lang="en-US" smtClean="0"/>
              <a:t>Calculate the grade assistance factor for   (-2) downhill grade.</a:t>
            </a:r>
          </a:p>
        </p:txBody>
      </p:sp>
      <p:graphicFrame>
        <p:nvGraphicFramePr>
          <p:cNvPr id="413696" name="Object 1024"/>
          <p:cNvGraphicFramePr>
            <a:graphicFrameLocks noChangeAspect="1"/>
          </p:cNvGraphicFramePr>
          <p:nvPr/>
        </p:nvGraphicFramePr>
        <p:xfrm>
          <a:off x="2133600" y="4114800"/>
          <a:ext cx="4953000" cy="2397125"/>
        </p:xfrm>
        <a:graphic>
          <a:graphicData uri="http://schemas.openxmlformats.org/presentationml/2006/ole">
            <mc:AlternateContent xmlns:mc="http://schemas.openxmlformats.org/markup-compatibility/2006">
              <mc:Choice xmlns:v="urn:schemas-microsoft-com:vml" Requires="v">
                <p:oleObj spid="_x0000_s11267" name="Document" r:id="rId3" imgW="4152600" imgH="2009520" progId="">
                  <p:embed/>
                </p:oleObj>
              </mc:Choice>
              <mc:Fallback>
                <p:oleObj name="Document" r:id="rId3" imgW="4152600" imgH="2009520" progId="">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14800"/>
                        <a:ext cx="4953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3696"/>
                                        </p:tgtEl>
                                        <p:attrNameLst>
                                          <p:attrName>style.visibility</p:attrName>
                                        </p:attrNameLst>
                                      </p:cBhvr>
                                      <p:to>
                                        <p:strVal val="visible"/>
                                      </p:to>
                                    </p:set>
                                    <p:anim calcmode="lin" valueType="num">
                                      <p:cBhvr additive="base">
                                        <p:cTn id="7" dur="500" fill="hold"/>
                                        <p:tgtEl>
                                          <p:spTgt spid="413696"/>
                                        </p:tgtEl>
                                        <p:attrNameLst>
                                          <p:attrName>ppt_x</p:attrName>
                                        </p:attrNameLst>
                                      </p:cBhvr>
                                      <p:tavLst>
                                        <p:tav tm="0">
                                          <p:val>
                                            <p:strVal val="1+#ppt_w/2"/>
                                          </p:val>
                                        </p:tav>
                                        <p:tav tm="100000">
                                          <p:val>
                                            <p:strVal val="#ppt_x"/>
                                          </p:val>
                                        </p:tav>
                                      </p:tavLst>
                                    </p:anim>
                                    <p:anim calcmode="lin" valueType="num">
                                      <p:cBhvr additive="base">
                                        <p:cTn id="8" dur="500" fill="hold"/>
                                        <p:tgtEl>
                                          <p:spTgt spid="41369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369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09571">
                                            <p:txEl>
                                              <p:pRg st="0" end="0"/>
                                            </p:txEl>
                                          </p:spTgt>
                                        </p:tgtEl>
                                        <p:attrNameLst>
                                          <p:attrName>style.visibility</p:attrName>
                                        </p:attrNameLst>
                                      </p:cBhvr>
                                      <p:to>
                                        <p:strVal val="visible"/>
                                      </p:to>
                                    </p:set>
                                    <p:anim calcmode="lin" valueType="num">
                                      <p:cBhvr>
                                        <p:cTn id="13" dur="500" fill="hold"/>
                                        <p:tgtEl>
                                          <p:spTgt spid="1095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9571">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09571">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109571">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09571">
                                            <p:txEl>
                                              <p:pRg st="0" end="0"/>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09571">
                                            <p:txEl>
                                              <p:pRg st="1" end="1"/>
                                            </p:txEl>
                                          </p:spTgt>
                                        </p:tgtEl>
                                        <p:attrNameLst>
                                          <p:attrName>style.visibility</p:attrName>
                                        </p:attrNameLst>
                                      </p:cBhvr>
                                      <p:to>
                                        <p:strVal val="visible"/>
                                      </p:to>
                                    </p:set>
                                    <p:anim calcmode="lin" valueType="num">
                                      <p:cBhvr>
                                        <p:cTn id="21" dur="500" fill="hold"/>
                                        <p:tgtEl>
                                          <p:spTgt spid="10957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9571">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9571">
                                            <p:txEl>
                                              <p:pRg st="1" end="1"/>
                                            </p:txEl>
                                          </p:spTgt>
                                        </p:tgtEl>
                                        <p:attrNameLst>
                                          <p:attrName>ppt_x</p:attrName>
                                        </p:attrNameLst>
                                      </p:cBhvr>
                                      <p:tavLst>
                                        <p:tav tm="0">
                                          <p:val>
                                            <p:fltVal val="0.5"/>
                                          </p:val>
                                        </p:tav>
                                        <p:tav tm="100000">
                                          <p:val>
                                            <p:strVal val="#ppt_x"/>
                                          </p:val>
                                        </p:tav>
                                      </p:tavLst>
                                    </p:anim>
                                    <p:anim calcmode="lin" valueType="num">
                                      <p:cBhvr>
                                        <p:cTn id="24" dur="500" fill="hold"/>
                                        <p:tgtEl>
                                          <p:spTgt spid="109571">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09571">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bldLvl="2"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Example Solution</a:t>
            </a:r>
          </a:p>
        </p:txBody>
      </p:sp>
      <p:sp>
        <p:nvSpPr>
          <p:cNvPr id="110595" name="Rectangle 3"/>
          <p:cNvSpPr>
            <a:spLocks noGrp="1" noChangeArrowheads="1"/>
          </p:cNvSpPr>
          <p:nvPr>
            <p:ph type="body" idx="1"/>
          </p:nvPr>
        </p:nvSpPr>
        <p:spPr>
          <a:xfrm>
            <a:off x="838200" y="1676400"/>
            <a:ext cx="8305800" cy="2514600"/>
          </a:xfrm>
        </p:spPr>
        <p:txBody>
          <a:bodyPr/>
          <a:lstStyle/>
          <a:p>
            <a:r>
              <a:rPr lang="en-US" u="sng" smtClean="0"/>
              <a:t>33.30</a:t>
            </a:r>
            <a:r>
              <a:rPr lang="en-US" smtClean="0"/>
              <a:t>   x   </a:t>
            </a:r>
            <a:r>
              <a:rPr lang="en-US" u="sng" smtClean="0"/>
              <a:t>20</a:t>
            </a:r>
            <a:r>
              <a:rPr lang="en-US" smtClean="0"/>
              <a:t>   x   </a:t>
            </a:r>
            <a:r>
              <a:rPr lang="en-US" u="sng" smtClean="0"/>
              <a:t>-2</a:t>
            </a:r>
            <a:r>
              <a:rPr lang="en-US" smtClean="0"/>
              <a:t>          =        </a:t>
            </a:r>
            <a:r>
              <a:rPr lang="en-US" u="sng" smtClean="0">
                <a:solidFill>
                  <a:srgbClr val="FF3300"/>
                </a:solidFill>
              </a:rPr>
              <a:t>-1,332</a:t>
            </a:r>
            <a:endParaRPr lang="en-US" smtClean="0"/>
          </a:p>
          <a:p>
            <a:pPr>
              <a:buFont typeface="Monotype Sorts" pitchFamily="2" charset="2"/>
              <a:buChar char=" "/>
            </a:pPr>
            <a:r>
              <a:rPr lang="en-US" sz="2400" smtClean="0"/>
              <a:t>ST empty x    20     x  % of grade  = </a:t>
            </a:r>
            <a:r>
              <a:rPr lang="en-US" sz="2200" smtClean="0"/>
              <a:t>Grade Assistance (GA)</a:t>
            </a:r>
          </a:p>
          <a:p>
            <a:pPr>
              <a:buFont typeface="Monotype Sorts" pitchFamily="2" charset="2"/>
              <a:buChar char=" "/>
            </a:pPr>
            <a:endParaRPr lang="en-US" sz="2200" smtClean="0"/>
          </a:p>
          <a:p>
            <a:r>
              <a:rPr lang="en-US" sz="2800" smtClean="0"/>
              <a:t>Note:  </a:t>
            </a:r>
          </a:p>
          <a:p>
            <a:pPr lvl="1"/>
            <a:r>
              <a:rPr lang="en-US" sz="2000" b="1" smtClean="0"/>
              <a:t>Round up 5 or greater, round down 4 or less. (GR/GA)</a:t>
            </a:r>
          </a:p>
        </p:txBody>
      </p:sp>
      <p:graphicFrame>
        <p:nvGraphicFramePr>
          <p:cNvPr id="414720" name="Object 2048"/>
          <p:cNvGraphicFramePr>
            <a:graphicFrameLocks noChangeAspect="1"/>
          </p:cNvGraphicFramePr>
          <p:nvPr/>
        </p:nvGraphicFramePr>
        <p:xfrm>
          <a:off x="2133600" y="4114800"/>
          <a:ext cx="4953000" cy="2397125"/>
        </p:xfrm>
        <a:graphic>
          <a:graphicData uri="http://schemas.openxmlformats.org/presentationml/2006/ole">
            <mc:AlternateContent xmlns:mc="http://schemas.openxmlformats.org/markup-compatibility/2006">
              <mc:Choice xmlns:v="urn:schemas-microsoft-com:vml" Requires="v">
                <p:oleObj spid="_x0000_s12291" name="Document" r:id="rId3" imgW="4152600" imgH="2009520" progId="">
                  <p:embed/>
                </p:oleObj>
              </mc:Choice>
              <mc:Fallback>
                <p:oleObj name="Document" r:id="rId3" imgW="4152600" imgH="2009520" progId="">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14800"/>
                        <a:ext cx="49530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4720"/>
                                        </p:tgtEl>
                                        <p:attrNameLst>
                                          <p:attrName>style.visibility</p:attrName>
                                        </p:attrNameLst>
                                      </p:cBhvr>
                                      <p:to>
                                        <p:strVal val="visible"/>
                                      </p:to>
                                    </p:set>
                                    <p:anim calcmode="lin" valueType="num">
                                      <p:cBhvr additive="base">
                                        <p:cTn id="7" dur="500" fill="hold"/>
                                        <p:tgtEl>
                                          <p:spTgt spid="414720"/>
                                        </p:tgtEl>
                                        <p:attrNameLst>
                                          <p:attrName>ppt_x</p:attrName>
                                        </p:attrNameLst>
                                      </p:cBhvr>
                                      <p:tavLst>
                                        <p:tav tm="0">
                                          <p:val>
                                            <p:strVal val="1+#ppt_w/2"/>
                                          </p:val>
                                        </p:tav>
                                        <p:tav tm="100000">
                                          <p:val>
                                            <p:strVal val="#ppt_x"/>
                                          </p:val>
                                        </p:tav>
                                      </p:tavLst>
                                    </p:anim>
                                    <p:anim calcmode="lin" valueType="num">
                                      <p:cBhvr additive="base">
                                        <p:cTn id="8" dur="500" fill="hold"/>
                                        <p:tgtEl>
                                          <p:spTgt spid="41472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1472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110595">
                                            <p:txEl>
                                              <p:pRg st="0" end="0"/>
                                            </p:txEl>
                                          </p:spTgt>
                                        </p:tgtEl>
                                        <p:attrNameLst>
                                          <p:attrName>style.visibility</p:attrName>
                                        </p:attrNameLst>
                                      </p:cBhvr>
                                      <p:to>
                                        <p:strVal val="visible"/>
                                      </p:to>
                                    </p:set>
                                    <p:anim to="" calcmode="lin" valueType="num">
                                      <p:cBhvr>
                                        <p:cTn id="13" dur="1" fill="hold"/>
                                        <p:tgtEl>
                                          <p:spTgt spid="110595">
                                            <p:txEl>
                                              <p:pRg st="0" end="0"/>
                                            </p:txEl>
                                          </p:spTgt>
                                        </p:tgtEl>
                                        <p:attrNameLst>
                                          <p:attrName/>
                                        </p:attrNameLst>
                                      </p:cBhvr>
                                    </p:anim>
                                  </p:childTnLst>
                                  <p:subTnLst>
                                    <p:animClr clrSpc="rgb" dir="cw">
                                      <p:cBhvr override="childStyle">
                                        <p:cTn dur="1" fill="hold" display="0" masterRel="nextClick" afterEffect="1"/>
                                        <p:tgtEl>
                                          <p:spTgt spid="110595">
                                            <p:txEl>
                                              <p:pRg st="0" end="0"/>
                                            </p:txEl>
                                          </p:spTgt>
                                        </p:tgtEl>
                                        <p:attrNameLst>
                                          <p:attrName>ppt_c</p:attrName>
                                        </p:attrNameLst>
                                      </p:cBhvr>
                                      <p:to>
                                        <a:schemeClr val="bg2"/>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10595">
                                            <p:txEl>
                                              <p:pRg st="1" end="1"/>
                                            </p:txEl>
                                          </p:spTgt>
                                        </p:tgtEl>
                                        <p:attrNameLst>
                                          <p:attrName>style.visibility</p:attrName>
                                        </p:attrNameLst>
                                      </p:cBhvr>
                                      <p:to>
                                        <p:strVal val="visible"/>
                                      </p:to>
                                    </p:set>
                                    <p:anim to="" calcmode="lin" valueType="num">
                                      <p:cBhvr>
                                        <p:cTn id="18" dur="1" fill="hold"/>
                                        <p:tgtEl>
                                          <p:spTgt spid="110595">
                                            <p:txEl>
                                              <p:pRg st="1" end="1"/>
                                            </p:txEl>
                                          </p:spTgt>
                                        </p:tgtEl>
                                        <p:attrNameLst>
                                          <p:attrName/>
                                        </p:attrNameLst>
                                      </p:cBhvr>
                                    </p:anim>
                                  </p:childTnLst>
                                  <p:subTnLst>
                                    <p:animClr clrSpc="rgb" dir="cw">
                                      <p:cBhvr override="childStyle">
                                        <p:cTn dur="1" fill="hold" display="0" masterRel="nextClick" afterEffect="1"/>
                                        <p:tgtEl>
                                          <p:spTgt spid="110595">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10595">
                                            <p:txEl>
                                              <p:pRg st="3" end="3"/>
                                            </p:txEl>
                                          </p:spTgt>
                                        </p:tgtEl>
                                        <p:attrNameLst>
                                          <p:attrName>style.visibility</p:attrName>
                                        </p:attrNameLst>
                                      </p:cBhvr>
                                      <p:to>
                                        <p:strVal val="visible"/>
                                      </p:to>
                                    </p:set>
                                    <p:anim to="" calcmode="lin" valueType="num">
                                      <p:cBhvr>
                                        <p:cTn id="23" dur="1" fill="hold"/>
                                        <p:tgtEl>
                                          <p:spTgt spid="110595">
                                            <p:txEl>
                                              <p:pRg st="3" end="3"/>
                                            </p:txEl>
                                          </p:spTgt>
                                        </p:tgtEl>
                                        <p:attrNameLst>
                                          <p:attrName/>
                                        </p:attrNameLst>
                                      </p:cBhvr>
                                    </p:anim>
                                  </p:childTnLst>
                                  <p:subTnLst>
                                    <p:animClr clrSpc="rgb" dir="cw">
                                      <p:cBhvr override="childStyle">
                                        <p:cTn dur="1" fill="hold" display="0" masterRel="nextClick" afterEffect="1"/>
                                        <p:tgtEl>
                                          <p:spTgt spid="110595">
                                            <p:txEl>
                                              <p:pRg st="3" end="3"/>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110595">
                                            <p:txEl>
                                              <p:pRg st="4" end="4"/>
                                            </p:txEl>
                                          </p:spTgt>
                                        </p:tgtEl>
                                        <p:attrNameLst>
                                          <p:attrName>style.visibility</p:attrName>
                                        </p:attrNameLst>
                                      </p:cBhvr>
                                      <p:to>
                                        <p:strVal val="visible"/>
                                      </p:to>
                                    </p:set>
                                    <p:anim to="" calcmode="lin" valueType="num">
                                      <p:cBhvr>
                                        <p:cTn id="28" dur="1" fill="hold"/>
                                        <p:tgtEl>
                                          <p:spTgt spid="110595">
                                            <p:txEl>
                                              <p:pRg st="4" end="4"/>
                                            </p:txEl>
                                          </p:spTgt>
                                        </p:tgtEl>
                                        <p:attrNameLst>
                                          <p:attrName/>
                                        </p:attrNameLst>
                                      </p:cBhvr>
                                    </p:anim>
                                  </p:childTnLst>
                                  <p:subTnLst>
                                    <p:animClr clrSpc="rgb" dir="cw">
                                      <p:cBhvr override="childStyle">
                                        <p:cTn dur="1" fill="hold" display="0" masterRel="nextClick" afterEffect="1"/>
                                        <p:tgtEl>
                                          <p:spTgt spid="11059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APPLICATION</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What Have You Learned?</a:t>
            </a:r>
          </a:p>
        </p:txBody>
      </p:sp>
      <p:sp>
        <p:nvSpPr>
          <p:cNvPr id="111619" name="Rectangle 3"/>
          <p:cNvSpPr>
            <a:spLocks noGrp="1" noChangeArrowheads="1"/>
          </p:cNvSpPr>
          <p:nvPr>
            <p:ph type="body" sz="half" idx="1"/>
          </p:nvPr>
        </p:nvSpPr>
        <p:spPr>
          <a:xfrm>
            <a:off x="990600" y="1676400"/>
            <a:ext cx="4068763" cy="4876800"/>
          </a:xfrm>
        </p:spPr>
        <p:txBody>
          <a:bodyPr/>
          <a:lstStyle/>
          <a:p>
            <a:r>
              <a:rPr lang="en-US" sz="2800" b="1" i="1" dirty="0" smtClean="0"/>
              <a:t>Problem  #1</a:t>
            </a:r>
          </a:p>
          <a:p>
            <a:r>
              <a:rPr lang="en-US" sz="2800" dirty="0" smtClean="0"/>
              <a:t>Determine </a:t>
            </a:r>
            <a:r>
              <a:rPr lang="en-US" sz="2800" b="1" dirty="0" smtClean="0"/>
              <a:t>Grade Resistance</a:t>
            </a:r>
            <a:r>
              <a:rPr lang="en-US" sz="2800" dirty="0" smtClean="0"/>
              <a:t> for a 621B with the following factors:</a:t>
            </a:r>
          </a:p>
          <a:p>
            <a:pPr lvl="1"/>
            <a:r>
              <a:rPr lang="en-US" sz="2400" dirty="0" smtClean="0"/>
              <a:t>Struck load</a:t>
            </a:r>
          </a:p>
          <a:p>
            <a:pPr lvl="1"/>
            <a:r>
              <a:rPr lang="en-US" sz="2400" dirty="0" smtClean="0"/>
              <a:t>Sand</a:t>
            </a:r>
          </a:p>
          <a:p>
            <a:pPr lvl="1">
              <a:buFontTx/>
              <a:buNone/>
            </a:pPr>
            <a:r>
              <a:rPr lang="en-US" sz="2400" dirty="0" smtClean="0"/>
              <a:t>7% initial moisture</a:t>
            </a:r>
          </a:p>
          <a:p>
            <a:pPr lvl="1">
              <a:buFontTx/>
              <a:buNone/>
            </a:pPr>
            <a:r>
              <a:rPr lang="en-US" sz="2400" dirty="0" smtClean="0"/>
              <a:t>3% Uphill grade</a:t>
            </a:r>
          </a:p>
        </p:txBody>
      </p:sp>
      <p:pic>
        <p:nvPicPr>
          <p:cNvPr id="90116" name="Picture 6" descr="CAVEMAN"/>
          <p:cNvPicPr>
            <a:picLocks noGrp="1" noChangeAspect="1" noChangeArrowheads="1"/>
          </p:cNvPicPr>
          <p:nvPr>
            <p:ph type="clipArt" sz="half" idx="2"/>
          </p:nvPr>
        </p:nvPicPr>
        <p:blipFill>
          <a:blip r:embed="rId2" cstate="print"/>
          <a:srcRect/>
          <a:stretch>
            <a:fillRect/>
          </a:stretch>
        </p:blipFill>
        <p:spPr>
          <a:xfrm>
            <a:off x="5561013" y="1981200"/>
            <a:ext cx="2957512"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p:cTn id="7" dur="5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161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161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11619">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11619">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11619">
                                            <p:txEl>
                                              <p:pRg st="1" end="1"/>
                                            </p:txEl>
                                          </p:spTgt>
                                        </p:tgtEl>
                                        <p:attrNameLst>
                                          <p:attrName>style.visibility</p:attrName>
                                        </p:attrNameLst>
                                      </p:cBhvr>
                                      <p:to>
                                        <p:strVal val="visible"/>
                                      </p:to>
                                    </p:set>
                                    <p:anim calcmode="lin" valueType="num">
                                      <p:cBhvr>
                                        <p:cTn id="15" dur="500" fill="hold"/>
                                        <p:tgtEl>
                                          <p:spTgt spid="11161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1161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1161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11619">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11619">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11619">
                                            <p:txEl>
                                              <p:pRg st="2" end="2"/>
                                            </p:txEl>
                                          </p:spTgt>
                                        </p:tgtEl>
                                        <p:attrNameLst>
                                          <p:attrName>style.visibility</p:attrName>
                                        </p:attrNameLst>
                                      </p:cBhvr>
                                      <p:to>
                                        <p:strVal val="visible"/>
                                      </p:to>
                                    </p:set>
                                    <p:anim calcmode="lin" valueType="num">
                                      <p:cBhvr>
                                        <p:cTn id="23" dur="500" fill="hold"/>
                                        <p:tgtEl>
                                          <p:spTgt spid="11161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1161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1161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11619">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11619">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11619">
                                            <p:txEl>
                                              <p:pRg st="3" end="3"/>
                                            </p:txEl>
                                          </p:spTgt>
                                        </p:tgtEl>
                                        <p:attrNameLst>
                                          <p:attrName>style.visibility</p:attrName>
                                        </p:attrNameLst>
                                      </p:cBhvr>
                                      <p:to>
                                        <p:strVal val="visible"/>
                                      </p:to>
                                    </p:set>
                                    <p:anim calcmode="lin" valueType="num">
                                      <p:cBhvr>
                                        <p:cTn id="31" dur="500" fill="hold"/>
                                        <p:tgtEl>
                                          <p:spTgt spid="11161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1161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1161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11619">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11619">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11619">
                                            <p:txEl>
                                              <p:pRg st="4" end="4"/>
                                            </p:txEl>
                                          </p:spTgt>
                                        </p:tgtEl>
                                        <p:attrNameLst>
                                          <p:attrName>style.visibility</p:attrName>
                                        </p:attrNameLst>
                                      </p:cBhvr>
                                      <p:to>
                                        <p:strVal val="visible"/>
                                      </p:to>
                                    </p:set>
                                    <p:anim calcmode="lin" valueType="num">
                                      <p:cBhvr>
                                        <p:cTn id="39" dur="500" fill="hold"/>
                                        <p:tgtEl>
                                          <p:spTgt spid="11161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1161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11619">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11619">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11619">
                                            <p:txEl>
                                              <p:pRg st="4" end="4"/>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11619">
                                            <p:txEl>
                                              <p:pRg st="5" end="5"/>
                                            </p:txEl>
                                          </p:spTgt>
                                        </p:tgtEl>
                                        <p:attrNameLst>
                                          <p:attrName>style.visibility</p:attrName>
                                        </p:attrNameLst>
                                      </p:cBhvr>
                                      <p:to>
                                        <p:strVal val="visible"/>
                                      </p:to>
                                    </p:set>
                                    <p:anim calcmode="lin" valueType="num">
                                      <p:cBhvr>
                                        <p:cTn id="47" dur="500" fill="hold"/>
                                        <p:tgtEl>
                                          <p:spTgt spid="111619">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11619">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11619">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11619">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11619">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2"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What Have You Learned?</a:t>
            </a:r>
          </a:p>
        </p:txBody>
      </p:sp>
      <p:sp>
        <p:nvSpPr>
          <p:cNvPr id="112643" name="Rectangle 3"/>
          <p:cNvSpPr>
            <a:spLocks noGrp="1" noChangeArrowheads="1"/>
          </p:cNvSpPr>
          <p:nvPr>
            <p:ph type="body" sz="half" idx="1"/>
          </p:nvPr>
        </p:nvSpPr>
        <p:spPr>
          <a:xfrm>
            <a:off x="1219200" y="1676400"/>
            <a:ext cx="3810000" cy="4572000"/>
          </a:xfrm>
        </p:spPr>
        <p:txBody>
          <a:bodyPr/>
          <a:lstStyle/>
          <a:p>
            <a:pPr>
              <a:lnSpc>
                <a:spcPct val="90000"/>
              </a:lnSpc>
            </a:pPr>
            <a:r>
              <a:rPr lang="en-US" smtClean="0"/>
              <a:t>Step #1</a:t>
            </a:r>
          </a:p>
          <a:p>
            <a:pPr lvl="1">
              <a:lnSpc>
                <a:spcPct val="90000"/>
              </a:lnSpc>
              <a:buFontTx/>
              <a:buNone/>
            </a:pPr>
            <a:r>
              <a:rPr lang="en-US" smtClean="0"/>
              <a:t>    2,900     Soil WT</a:t>
            </a:r>
          </a:p>
          <a:p>
            <a:pPr lvl="1">
              <a:lnSpc>
                <a:spcPct val="90000"/>
              </a:lnSpc>
              <a:buFontTx/>
              <a:buChar char=" "/>
            </a:pPr>
            <a:r>
              <a:rPr lang="en-US" u="sng" smtClean="0"/>
              <a:t>x 1.07</a:t>
            </a:r>
            <a:r>
              <a:rPr lang="en-US" smtClean="0"/>
              <a:t>    Moisture</a:t>
            </a:r>
          </a:p>
          <a:p>
            <a:pPr lvl="1">
              <a:lnSpc>
                <a:spcPct val="90000"/>
              </a:lnSpc>
              <a:buFontTx/>
              <a:buChar char=" "/>
            </a:pPr>
            <a:r>
              <a:rPr lang="en-US" smtClean="0">
                <a:solidFill>
                  <a:srgbClr val="FF3300"/>
                </a:solidFill>
              </a:rPr>
              <a:t>3,103     ASW</a:t>
            </a:r>
            <a:endParaRPr lang="en-US" smtClean="0"/>
          </a:p>
          <a:p>
            <a:pPr>
              <a:lnSpc>
                <a:spcPct val="90000"/>
              </a:lnSpc>
            </a:pPr>
            <a:r>
              <a:rPr lang="en-US" smtClean="0"/>
              <a:t>Step #2</a:t>
            </a:r>
          </a:p>
          <a:p>
            <a:pPr lvl="1">
              <a:lnSpc>
                <a:spcPct val="90000"/>
              </a:lnSpc>
              <a:buFontTx/>
              <a:buNone/>
            </a:pPr>
            <a:r>
              <a:rPr lang="en-US" smtClean="0"/>
              <a:t>N/A</a:t>
            </a:r>
          </a:p>
          <a:p>
            <a:pPr>
              <a:lnSpc>
                <a:spcPct val="90000"/>
              </a:lnSpc>
            </a:pPr>
            <a:r>
              <a:rPr lang="en-US" smtClean="0"/>
              <a:t>Step #3</a:t>
            </a:r>
          </a:p>
          <a:p>
            <a:pPr lvl="1">
              <a:lnSpc>
                <a:spcPct val="90000"/>
              </a:lnSpc>
              <a:buFontTx/>
              <a:buNone/>
            </a:pPr>
            <a:r>
              <a:rPr lang="en-US" smtClean="0"/>
              <a:t>N/A</a:t>
            </a:r>
          </a:p>
          <a:p>
            <a:pPr>
              <a:lnSpc>
                <a:spcPct val="90000"/>
              </a:lnSpc>
            </a:pPr>
            <a:r>
              <a:rPr lang="en-US" smtClean="0"/>
              <a:t>Step #4</a:t>
            </a:r>
          </a:p>
          <a:p>
            <a:pPr lvl="1">
              <a:lnSpc>
                <a:spcPct val="90000"/>
              </a:lnSpc>
              <a:buFontTx/>
              <a:buNone/>
            </a:pPr>
            <a:r>
              <a:rPr lang="en-US" smtClean="0"/>
              <a:t>N/A</a:t>
            </a:r>
          </a:p>
        </p:txBody>
      </p:sp>
      <p:sp>
        <p:nvSpPr>
          <p:cNvPr id="112644" name="Rectangle 4"/>
          <p:cNvSpPr>
            <a:spLocks noGrp="1" noChangeArrowheads="1"/>
          </p:cNvSpPr>
          <p:nvPr>
            <p:ph type="body" sz="half" idx="2"/>
          </p:nvPr>
        </p:nvSpPr>
        <p:spPr>
          <a:xfrm>
            <a:off x="4572000" y="1752600"/>
            <a:ext cx="4572000" cy="5105400"/>
          </a:xfrm>
        </p:spPr>
        <p:txBody>
          <a:bodyPr/>
          <a:lstStyle/>
          <a:p>
            <a:r>
              <a:rPr lang="en-US" smtClean="0"/>
              <a:t>Step #5</a:t>
            </a:r>
          </a:p>
          <a:p>
            <a:pPr lvl="1">
              <a:buFontTx/>
              <a:buNone/>
            </a:pPr>
            <a:r>
              <a:rPr lang="en-US" smtClean="0"/>
              <a:t>     3,103		ASW</a:t>
            </a:r>
          </a:p>
          <a:p>
            <a:pPr lvl="1">
              <a:buFontTx/>
              <a:buChar char=" "/>
            </a:pPr>
            <a:r>
              <a:rPr lang="en-US" u="sng" smtClean="0"/>
              <a:t>x     14</a:t>
            </a:r>
            <a:r>
              <a:rPr lang="en-US" smtClean="0"/>
              <a:t>		ALS</a:t>
            </a:r>
          </a:p>
          <a:p>
            <a:pPr lvl="1">
              <a:buFontTx/>
              <a:buChar char=" "/>
            </a:pPr>
            <a:r>
              <a:rPr lang="en-US" smtClean="0">
                <a:solidFill>
                  <a:srgbClr val="FF3300"/>
                </a:solidFill>
              </a:rPr>
              <a:t>43,442		LW</a:t>
            </a:r>
            <a:endParaRPr lang="en-US" smtClean="0"/>
          </a:p>
          <a:p>
            <a:r>
              <a:rPr lang="en-US" smtClean="0"/>
              <a:t>Step #6</a:t>
            </a:r>
          </a:p>
          <a:p>
            <a:pPr lvl="1">
              <a:buFontTx/>
              <a:buNone/>
            </a:pPr>
            <a:r>
              <a:rPr lang="en-US" smtClean="0"/>
              <a:t>      43,442	LW</a:t>
            </a:r>
          </a:p>
          <a:p>
            <a:pPr lvl="1">
              <a:buFontTx/>
              <a:buChar char=" "/>
            </a:pPr>
            <a:r>
              <a:rPr lang="en-US" u="sng" smtClean="0"/>
              <a:t>+66,590</a:t>
            </a:r>
            <a:r>
              <a:rPr lang="en-US" smtClean="0"/>
              <a:t>	TR WT</a:t>
            </a:r>
          </a:p>
          <a:p>
            <a:pPr lvl="1">
              <a:buFontTx/>
              <a:buChar char=" "/>
            </a:pPr>
            <a:r>
              <a:rPr lang="en-US" smtClean="0">
                <a:solidFill>
                  <a:srgbClr val="FF3300"/>
                </a:solidFill>
              </a:rPr>
              <a:t>110,032	GW</a:t>
            </a:r>
          </a:p>
          <a:p>
            <a:pPr lvl="1">
              <a:buFontTx/>
              <a:buChar char=" "/>
            </a:pPr>
            <a:r>
              <a:rPr lang="en-US" u="sng" smtClean="0"/>
              <a:t>÷  2,000</a:t>
            </a:r>
            <a:r>
              <a:rPr lang="en-US" smtClean="0"/>
              <a:t>	1 ST</a:t>
            </a:r>
          </a:p>
          <a:p>
            <a:pPr lvl="1">
              <a:buFontTx/>
              <a:buChar char=" "/>
            </a:pPr>
            <a:r>
              <a:rPr lang="en-US" smtClean="0"/>
              <a:t>    </a:t>
            </a:r>
            <a:r>
              <a:rPr lang="en-US" smtClean="0">
                <a:solidFill>
                  <a:srgbClr val="FF3300"/>
                </a:solidFill>
              </a:rPr>
              <a:t>55.02	ST</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500" fill="hold"/>
                                        <p:tgtEl>
                                          <p:spTgt spid="11264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12643">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0" end="0"/>
                                            </p:txEl>
                                          </p:spTgt>
                                        </p:tgtEl>
                                        <p:attrNameLst>
                                          <p:attrName>ppt_c</p:attrName>
                                        </p:attrNameLst>
                                      </p:cBhvr>
                                      <p:to>
                                        <a:schemeClr val="bg2"/>
                                      </p:to>
                                    </p:animClr>
                                  </p:subTnLst>
                                </p:cTn>
                              </p:par>
                              <p:par>
                                <p:cTn id="9" presetID="23" presetClass="entr" presetSubtype="272" fill="hold" grpId="0" nodeType="with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anim calcmode="lin" valueType="num">
                                      <p:cBhvr>
                                        <p:cTn id="11" dur="500" fill="hold"/>
                                        <p:tgtEl>
                                          <p:spTgt spid="112643">
                                            <p:txEl>
                                              <p:pRg st="1" end="1"/>
                                            </p:txEl>
                                          </p:spTgt>
                                        </p:tgtEl>
                                        <p:attrNameLst>
                                          <p:attrName>ppt_w</p:attrName>
                                        </p:attrNameLst>
                                      </p:cBhvr>
                                      <p:tavLst>
                                        <p:tav tm="0">
                                          <p:val>
                                            <p:strVal val="2/3*#ppt_w"/>
                                          </p:val>
                                        </p:tav>
                                        <p:tav tm="100000">
                                          <p:val>
                                            <p:strVal val="#ppt_w"/>
                                          </p:val>
                                        </p:tav>
                                      </p:tavLst>
                                    </p:anim>
                                    <p:anim calcmode="lin" valueType="num">
                                      <p:cBhvr>
                                        <p:cTn id="12" dur="500" fill="hold"/>
                                        <p:tgtEl>
                                          <p:spTgt spid="112643">
                                            <p:txEl>
                                              <p:pRg st="1" end="1"/>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1" end="1"/>
                                            </p:txEl>
                                          </p:spTgt>
                                        </p:tgtEl>
                                        <p:attrNameLst>
                                          <p:attrName>ppt_c</p:attrName>
                                        </p:attrNameLst>
                                      </p:cBhvr>
                                      <p:to>
                                        <a:schemeClr val="bg2"/>
                                      </p:to>
                                    </p:animClr>
                                  </p:subTnLst>
                                </p:cTn>
                              </p:par>
                              <p:par>
                                <p:cTn id="13" presetID="23" presetClass="entr" presetSubtype="272" fill="hold" grpId="0" nodeType="withEffect">
                                  <p:stCondLst>
                                    <p:cond delay="0"/>
                                  </p:stCondLst>
                                  <p:childTnLst>
                                    <p:set>
                                      <p:cBhvr>
                                        <p:cTn id="14" dur="1" fill="hold">
                                          <p:stCondLst>
                                            <p:cond delay="0"/>
                                          </p:stCondLst>
                                        </p:cTn>
                                        <p:tgtEl>
                                          <p:spTgt spid="112643">
                                            <p:txEl>
                                              <p:pRg st="2" end="2"/>
                                            </p:txEl>
                                          </p:spTgt>
                                        </p:tgtEl>
                                        <p:attrNameLst>
                                          <p:attrName>style.visibility</p:attrName>
                                        </p:attrNameLst>
                                      </p:cBhvr>
                                      <p:to>
                                        <p:strVal val="visible"/>
                                      </p:to>
                                    </p:set>
                                    <p:anim calcmode="lin" valueType="num">
                                      <p:cBhvr>
                                        <p:cTn id="15" dur="500" fill="hold"/>
                                        <p:tgtEl>
                                          <p:spTgt spid="112643">
                                            <p:txEl>
                                              <p:pRg st="2" end="2"/>
                                            </p:txEl>
                                          </p:spTgt>
                                        </p:tgtEl>
                                        <p:attrNameLst>
                                          <p:attrName>ppt_w</p:attrName>
                                        </p:attrNameLst>
                                      </p:cBhvr>
                                      <p:tavLst>
                                        <p:tav tm="0">
                                          <p:val>
                                            <p:strVal val="2/3*#ppt_w"/>
                                          </p:val>
                                        </p:tav>
                                        <p:tav tm="100000">
                                          <p:val>
                                            <p:strVal val="#ppt_w"/>
                                          </p:val>
                                        </p:tav>
                                      </p:tavLst>
                                    </p:anim>
                                    <p:anim calcmode="lin" valueType="num">
                                      <p:cBhvr>
                                        <p:cTn id="16" dur="500" fill="hold"/>
                                        <p:tgtEl>
                                          <p:spTgt spid="112643">
                                            <p:txEl>
                                              <p:pRg st="2" end="2"/>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2" end="2"/>
                                            </p:txEl>
                                          </p:spTgt>
                                        </p:tgtEl>
                                        <p:attrNameLst>
                                          <p:attrName>ppt_c</p:attrName>
                                        </p:attrNameLst>
                                      </p:cBhvr>
                                      <p:to>
                                        <a:schemeClr val="bg2"/>
                                      </p:to>
                                    </p:animClr>
                                  </p:subTnLst>
                                </p:cTn>
                              </p:par>
                              <p:par>
                                <p:cTn id="17" presetID="23" presetClass="entr" presetSubtype="272" fill="hold" grpId="0" nodeType="withEffect">
                                  <p:stCondLst>
                                    <p:cond delay="0"/>
                                  </p:stCondLst>
                                  <p:childTnLst>
                                    <p:set>
                                      <p:cBhvr>
                                        <p:cTn id="18" dur="1" fill="hold">
                                          <p:stCondLst>
                                            <p:cond delay="0"/>
                                          </p:stCondLst>
                                        </p:cTn>
                                        <p:tgtEl>
                                          <p:spTgt spid="112643">
                                            <p:txEl>
                                              <p:pRg st="3" end="3"/>
                                            </p:txEl>
                                          </p:spTgt>
                                        </p:tgtEl>
                                        <p:attrNameLst>
                                          <p:attrName>style.visibility</p:attrName>
                                        </p:attrNameLst>
                                      </p:cBhvr>
                                      <p:to>
                                        <p:strVal val="visible"/>
                                      </p:to>
                                    </p:set>
                                    <p:anim calcmode="lin" valueType="num">
                                      <p:cBhvr>
                                        <p:cTn id="19" dur="500" fill="hold"/>
                                        <p:tgtEl>
                                          <p:spTgt spid="112643">
                                            <p:txEl>
                                              <p:pRg st="3" end="3"/>
                                            </p:txEl>
                                          </p:spTgt>
                                        </p:tgtEl>
                                        <p:attrNameLst>
                                          <p:attrName>ppt_w</p:attrName>
                                        </p:attrNameLst>
                                      </p:cBhvr>
                                      <p:tavLst>
                                        <p:tav tm="0">
                                          <p:val>
                                            <p:strVal val="2/3*#ppt_w"/>
                                          </p:val>
                                        </p:tav>
                                        <p:tav tm="100000">
                                          <p:val>
                                            <p:strVal val="#ppt_w"/>
                                          </p:val>
                                        </p:tav>
                                      </p:tavLst>
                                    </p:anim>
                                    <p:anim calcmode="lin" valueType="num">
                                      <p:cBhvr>
                                        <p:cTn id="20" dur="500" fill="hold"/>
                                        <p:tgtEl>
                                          <p:spTgt spid="112643">
                                            <p:txEl>
                                              <p:pRg st="3" end="3"/>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3" end="3"/>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12643">
                                            <p:txEl>
                                              <p:pRg st="4" end="4"/>
                                            </p:txEl>
                                          </p:spTgt>
                                        </p:tgtEl>
                                        <p:attrNameLst>
                                          <p:attrName>style.visibility</p:attrName>
                                        </p:attrNameLst>
                                      </p:cBhvr>
                                      <p:to>
                                        <p:strVal val="visible"/>
                                      </p:to>
                                    </p:set>
                                    <p:anim calcmode="lin" valueType="num">
                                      <p:cBhvr>
                                        <p:cTn id="25" dur="500" fill="hold"/>
                                        <p:tgtEl>
                                          <p:spTgt spid="112643">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112643">
                                            <p:txEl>
                                              <p:pRg st="4" end="4"/>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4" end="4"/>
                                            </p:txEl>
                                          </p:spTgt>
                                        </p:tgtEl>
                                        <p:attrNameLst>
                                          <p:attrName>ppt_c</p:attrName>
                                        </p:attrNameLst>
                                      </p:cBhvr>
                                      <p:to>
                                        <a:schemeClr val="bg2"/>
                                      </p:to>
                                    </p:animClr>
                                  </p:subTnLst>
                                </p:cTn>
                              </p:par>
                              <p:par>
                                <p:cTn id="27" presetID="23" presetClass="entr" presetSubtype="272" fill="hold" grpId="0" nodeType="withEffect">
                                  <p:stCondLst>
                                    <p:cond delay="0"/>
                                  </p:stCondLst>
                                  <p:childTnLst>
                                    <p:set>
                                      <p:cBhvr>
                                        <p:cTn id="28" dur="1" fill="hold">
                                          <p:stCondLst>
                                            <p:cond delay="0"/>
                                          </p:stCondLst>
                                        </p:cTn>
                                        <p:tgtEl>
                                          <p:spTgt spid="112643">
                                            <p:txEl>
                                              <p:pRg st="5" end="5"/>
                                            </p:txEl>
                                          </p:spTgt>
                                        </p:tgtEl>
                                        <p:attrNameLst>
                                          <p:attrName>style.visibility</p:attrName>
                                        </p:attrNameLst>
                                      </p:cBhvr>
                                      <p:to>
                                        <p:strVal val="visible"/>
                                      </p:to>
                                    </p:set>
                                    <p:anim calcmode="lin" valueType="num">
                                      <p:cBhvr>
                                        <p:cTn id="29" dur="500" fill="hold"/>
                                        <p:tgtEl>
                                          <p:spTgt spid="112643">
                                            <p:txEl>
                                              <p:pRg st="5" end="5"/>
                                            </p:txEl>
                                          </p:spTgt>
                                        </p:tgtEl>
                                        <p:attrNameLst>
                                          <p:attrName>ppt_w</p:attrName>
                                        </p:attrNameLst>
                                      </p:cBhvr>
                                      <p:tavLst>
                                        <p:tav tm="0">
                                          <p:val>
                                            <p:strVal val="2/3*#ppt_w"/>
                                          </p:val>
                                        </p:tav>
                                        <p:tav tm="100000">
                                          <p:val>
                                            <p:strVal val="#ppt_w"/>
                                          </p:val>
                                        </p:tav>
                                      </p:tavLst>
                                    </p:anim>
                                    <p:anim calcmode="lin" valueType="num">
                                      <p:cBhvr>
                                        <p:cTn id="30" dur="500" fill="hold"/>
                                        <p:tgtEl>
                                          <p:spTgt spid="112643">
                                            <p:txEl>
                                              <p:pRg st="5" end="5"/>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5" end="5"/>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112643">
                                            <p:txEl>
                                              <p:pRg st="6" end="6"/>
                                            </p:txEl>
                                          </p:spTgt>
                                        </p:tgtEl>
                                        <p:attrNameLst>
                                          <p:attrName>style.visibility</p:attrName>
                                        </p:attrNameLst>
                                      </p:cBhvr>
                                      <p:to>
                                        <p:strVal val="visible"/>
                                      </p:to>
                                    </p:set>
                                    <p:anim calcmode="lin" valueType="num">
                                      <p:cBhvr>
                                        <p:cTn id="35" dur="500" fill="hold"/>
                                        <p:tgtEl>
                                          <p:spTgt spid="112643">
                                            <p:txEl>
                                              <p:pRg st="6" end="6"/>
                                            </p:txEl>
                                          </p:spTgt>
                                        </p:tgtEl>
                                        <p:attrNameLst>
                                          <p:attrName>ppt_w</p:attrName>
                                        </p:attrNameLst>
                                      </p:cBhvr>
                                      <p:tavLst>
                                        <p:tav tm="0">
                                          <p:val>
                                            <p:strVal val="2/3*#ppt_w"/>
                                          </p:val>
                                        </p:tav>
                                        <p:tav tm="100000">
                                          <p:val>
                                            <p:strVal val="#ppt_w"/>
                                          </p:val>
                                        </p:tav>
                                      </p:tavLst>
                                    </p:anim>
                                    <p:anim calcmode="lin" valueType="num">
                                      <p:cBhvr>
                                        <p:cTn id="36" dur="500" fill="hold"/>
                                        <p:tgtEl>
                                          <p:spTgt spid="112643">
                                            <p:txEl>
                                              <p:pRg st="6" end="6"/>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6" end="6"/>
                                            </p:txEl>
                                          </p:spTgt>
                                        </p:tgtEl>
                                        <p:attrNameLst>
                                          <p:attrName>ppt_c</p:attrName>
                                        </p:attrNameLst>
                                      </p:cBhvr>
                                      <p:to>
                                        <a:schemeClr val="bg2"/>
                                      </p:to>
                                    </p:animClr>
                                  </p:subTnLst>
                                </p:cTn>
                              </p:par>
                              <p:par>
                                <p:cTn id="37" presetID="23" presetClass="entr" presetSubtype="272" fill="hold" grpId="0" nodeType="withEffect">
                                  <p:stCondLst>
                                    <p:cond delay="0"/>
                                  </p:stCondLst>
                                  <p:childTnLst>
                                    <p:set>
                                      <p:cBhvr>
                                        <p:cTn id="38" dur="1" fill="hold">
                                          <p:stCondLst>
                                            <p:cond delay="0"/>
                                          </p:stCondLst>
                                        </p:cTn>
                                        <p:tgtEl>
                                          <p:spTgt spid="112643">
                                            <p:txEl>
                                              <p:pRg st="7" end="7"/>
                                            </p:txEl>
                                          </p:spTgt>
                                        </p:tgtEl>
                                        <p:attrNameLst>
                                          <p:attrName>style.visibility</p:attrName>
                                        </p:attrNameLst>
                                      </p:cBhvr>
                                      <p:to>
                                        <p:strVal val="visible"/>
                                      </p:to>
                                    </p:set>
                                    <p:anim calcmode="lin" valueType="num">
                                      <p:cBhvr>
                                        <p:cTn id="39" dur="500" fill="hold"/>
                                        <p:tgtEl>
                                          <p:spTgt spid="112643">
                                            <p:txEl>
                                              <p:pRg st="7" end="7"/>
                                            </p:txEl>
                                          </p:spTgt>
                                        </p:tgtEl>
                                        <p:attrNameLst>
                                          <p:attrName>ppt_w</p:attrName>
                                        </p:attrNameLst>
                                      </p:cBhvr>
                                      <p:tavLst>
                                        <p:tav tm="0">
                                          <p:val>
                                            <p:strVal val="2/3*#ppt_w"/>
                                          </p:val>
                                        </p:tav>
                                        <p:tav tm="100000">
                                          <p:val>
                                            <p:strVal val="#ppt_w"/>
                                          </p:val>
                                        </p:tav>
                                      </p:tavLst>
                                    </p:anim>
                                    <p:anim calcmode="lin" valueType="num">
                                      <p:cBhvr>
                                        <p:cTn id="40" dur="500" fill="hold"/>
                                        <p:tgtEl>
                                          <p:spTgt spid="112643">
                                            <p:txEl>
                                              <p:pRg st="7" end="7"/>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7" end="7"/>
                                            </p:txEl>
                                          </p:spTgt>
                                        </p:tgtEl>
                                        <p:attrNameLst>
                                          <p:attrName>ppt_c</p:attrName>
                                        </p:attrNameLst>
                                      </p:cBhvr>
                                      <p:to>
                                        <a:schemeClr val="bg2"/>
                                      </p:to>
                                    </p:animClr>
                                  </p:subTnLst>
                                </p:cTn>
                              </p:par>
                            </p:childTnLst>
                          </p:cTn>
                        </p:par>
                      </p:childTnLst>
                    </p:cTn>
                  </p:par>
                  <p:par>
                    <p:cTn id="41" fill="hold">
                      <p:stCondLst>
                        <p:cond delay="indefinite"/>
                      </p:stCondLst>
                      <p:childTnLst>
                        <p:par>
                          <p:cTn id="42" fill="hold">
                            <p:stCondLst>
                              <p:cond delay="0"/>
                            </p:stCondLst>
                            <p:childTnLst>
                              <p:par>
                                <p:cTn id="43" presetID="23" presetClass="entr" presetSubtype="272" fill="hold" grpId="0" nodeType="clickEffect">
                                  <p:stCondLst>
                                    <p:cond delay="0"/>
                                  </p:stCondLst>
                                  <p:childTnLst>
                                    <p:set>
                                      <p:cBhvr>
                                        <p:cTn id="44" dur="1" fill="hold">
                                          <p:stCondLst>
                                            <p:cond delay="0"/>
                                          </p:stCondLst>
                                        </p:cTn>
                                        <p:tgtEl>
                                          <p:spTgt spid="112643">
                                            <p:txEl>
                                              <p:pRg st="8" end="8"/>
                                            </p:txEl>
                                          </p:spTgt>
                                        </p:tgtEl>
                                        <p:attrNameLst>
                                          <p:attrName>style.visibility</p:attrName>
                                        </p:attrNameLst>
                                      </p:cBhvr>
                                      <p:to>
                                        <p:strVal val="visible"/>
                                      </p:to>
                                    </p:set>
                                    <p:anim calcmode="lin" valueType="num">
                                      <p:cBhvr>
                                        <p:cTn id="45" dur="500" fill="hold"/>
                                        <p:tgtEl>
                                          <p:spTgt spid="112643">
                                            <p:txEl>
                                              <p:pRg st="8" end="8"/>
                                            </p:txEl>
                                          </p:spTgt>
                                        </p:tgtEl>
                                        <p:attrNameLst>
                                          <p:attrName>ppt_w</p:attrName>
                                        </p:attrNameLst>
                                      </p:cBhvr>
                                      <p:tavLst>
                                        <p:tav tm="0">
                                          <p:val>
                                            <p:strVal val="2/3*#ppt_w"/>
                                          </p:val>
                                        </p:tav>
                                        <p:tav tm="100000">
                                          <p:val>
                                            <p:strVal val="#ppt_w"/>
                                          </p:val>
                                        </p:tav>
                                      </p:tavLst>
                                    </p:anim>
                                    <p:anim calcmode="lin" valueType="num">
                                      <p:cBhvr>
                                        <p:cTn id="46" dur="500" fill="hold"/>
                                        <p:tgtEl>
                                          <p:spTgt spid="112643">
                                            <p:txEl>
                                              <p:pRg st="8" end="8"/>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8" end="8"/>
                                            </p:txEl>
                                          </p:spTgt>
                                        </p:tgtEl>
                                        <p:attrNameLst>
                                          <p:attrName>ppt_c</p:attrName>
                                        </p:attrNameLst>
                                      </p:cBhvr>
                                      <p:to>
                                        <a:schemeClr val="bg2"/>
                                      </p:to>
                                    </p:animClr>
                                  </p:subTnLst>
                                </p:cTn>
                              </p:par>
                              <p:par>
                                <p:cTn id="47" presetID="23" presetClass="entr" presetSubtype="272" fill="hold" grpId="0" nodeType="withEffect">
                                  <p:stCondLst>
                                    <p:cond delay="0"/>
                                  </p:stCondLst>
                                  <p:childTnLst>
                                    <p:set>
                                      <p:cBhvr>
                                        <p:cTn id="48" dur="1" fill="hold">
                                          <p:stCondLst>
                                            <p:cond delay="0"/>
                                          </p:stCondLst>
                                        </p:cTn>
                                        <p:tgtEl>
                                          <p:spTgt spid="112643">
                                            <p:txEl>
                                              <p:pRg st="9" end="9"/>
                                            </p:txEl>
                                          </p:spTgt>
                                        </p:tgtEl>
                                        <p:attrNameLst>
                                          <p:attrName>style.visibility</p:attrName>
                                        </p:attrNameLst>
                                      </p:cBhvr>
                                      <p:to>
                                        <p:strVal val="visible"/>
                                      </p:to>
                                    </p:set>
                                    <p:anim calcmode="lin" valueType="num">
                                      <p:cBhvr>
                                        <p:cTn id="49" dur="500" fill="hold"/>
                                        <p:tgtEl>
                                          <p:spTgt spid="112643">
                                            <p:txEl>
                                              <p:pRg st="9" end="9"/>
                                            </p:txEl>
                                          </p:spTgt>
                                        </p:tgtEl>
                                        <p:attrNameLst>
                                          <p:attrName>ppt_w</p:attrName>
                                        </p:attrNameLst>
                                      </p:cBhvr>
                                      <p:tavLst>
                                        <p:tav tm="0">
                                          <p:val>
                                            <p:strVal val="2/3*#ppt_w"/>
                                          </p:val>
                                        </p:tav>
                                        <p:tav tm="100000">
                                          <p:val>
                                            <p:strVal val="#ppt_w"/>
                                          </p:val>
                                        </p:tav>
                                      </p:tavLst>
                                    </p:anim>
                                    <p:anim calcmode="lin" valueType="num">
                                      <p:cBhvr>
                                        <p:cTn id="50" dur="500" fill="hold"/>
                                        <p:tgtEl>
                                          <p:spTgt spid="112643">
                                            <p:txEl>
                                              <p:pRg st="9" end="9"/>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12643">
                                            <p:txEl>
                                              <p:pRg st="9" end="9"/>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12644">
                                            <p:txEl>
                                              <p:pRg st="0" end="0"/>
                                            </p:txEl>
                                          </p:spTgt>
                                        </p:tgtEl>
                                        <p:attrNameLst>
                                          <p:attrName>style.visibility</p:attrName>
                                        </p:attrNameLst>
                                      </p:cBhvr>
                                      <p:to>
                                        <p:strVal val="visible"/>
                                      </p:to>
                                    </p:set>
                                    <p:anim calcmode="lin" valueType="num">
                                      <p:cBhvr>
                                        <p:cTn id="55" dur="500" fill="hold"/>
                                        <p:tgtEl>
                                          <p:spTgt spid="11264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12644">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0" end="0"/>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12644">
                                            <p:txEl>
                                              <p:pRg st="1" end="1"/>
                                            </p:txEl>
                                          </p:spTgt>
                                        </p:tgtEl>
                                        <p:attrNameLst>
                                          <p:attrName>style.visibility</p:attrName>
                                        </p:attrNameLst>
                                      </p:cBhvr>
                                      <p:to>
                                        <p:strVal val="visible"/>
                                      </p:to>
                                    </p:set>
                                    <p:anim calcmode="lin" valueType="num">
                                      <p:cBhvr>
                                        <p:cTn id="61" dur="500" fill="hold"/>
                                        <p:tgtEl>
                                          <p:spTgt spid="112644">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112644">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1" end="1"/>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12644">
                                            <p:txEl>
                                              <p:pRg st="2" end="2"/>
                                            </p:txEl>
                                          </p:spTgt>
                                        </p:tgtEl>
                                        <p:attrNameLst>
                                          <p:attrName>style.visibility</p:attrName>
                                        </p:attrNameLst>
                                      </p:cBhvr>
                                      <p:to>
                                        <p:strVal val="visible"/>
                                      </p:to>
                                    </p:set>
                                    <p:anim calcmode="lin" valueType="num">
                                      <p:cBhvr>
                                        <p:cTn id="67" dur="500" fill="hold"/>
                                        <p:tgtEl>
                                          <p:spTgt spid="112644">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112644">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2" end="2"/>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12644">
                                            <p:txEl>
                                              <p:pRg st="3" end="3"/>
                                            </p:txEl>
                                          </p:spTgt>
                                        </p:tgtEl>
                                        <p:attrNameLst>
                                          <p:attrName>style.visibility</p:attrName>
                                        </p:attrNameLst>
                                      </p:cBhvr>
                                      <p:to>
                                        <p:strVal val="visible"/>
                                      </p:to>
                                    </p:set>
                                    <p:anim calcmode="lin" valueType="num">
                                      <p:cBhvr>
                                        <p:cTn id="73" dur="500" fill="hold"/>
                                        <p:tgtEl>
                                          <p:spTgt spid="112644">
                                            <p:txEl>
                                              <p:pRg st="3" end="3"/>
                                            </p:txEl>
                                          </p:spTgt>
                                        </p:tgtEl>
                                        <p:attrNameLst>
                                          <p:attrName>ppt_w</p:attrName>
                                        </p:attrNameLst>
                                      </p:cBhvr>
                                      <p:tavLst>
                                        <p:tav tm="0">
                                          <p:val>
                                            <p:fltVal val="0"/>
                                          </p:val>
                                        </p:tav>
                                        <p:tav tm="100000">
                                          <p:val>
                                            <p:strVal val="#ppt_w"/>
                                          </p:val>
                                        </p:tav>
                                      </p:tavLst>
                                    </p:anim>
                                    <p:anim calcmode="lin" valueType="num">
                                      <p:cBhvr>
                                        <p:cTn id="74" dur="500" fill="hold"/>
                                        <p:tgtEl>
                                          <p:spTgt spid="112644">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3" end="3"/>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12644">
                                            <p:txEl>
                                              <p:pRg st="4" end="4"/>
                                            </p:txEl>
                                          </p:spTgt>
                                        </p:tgtEl>
                                        <p:attrNameLst>
                                          <p:attrName>style.visibility</p:attrName>
                                        </p:attrNameLst>
                                      </p:cBhvr>
                                      <p:to>
                                        <p:strVal val="visible"/>
                                      </p:to>
                                    </p:set>
                                    <p:anim calcmode="lin" valueType="num">
                                      <p:cBhvr>
                                        <p:cTn id="79" dur="500" fill="hold"/>
                                        <p:tgtEl>
                                          <p:spTgt spid="112644">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112644">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4" end="4"/>
                                            </p:txEl>
                                          </p:spTgt>
                                        </p:tgtEl>
                                        <p:attrNameLst>
                                          <p:attrName>ppt_c</p:attrName>
                                        </p:attrNameLst>
                                      </p:cBhvr>
                                      <p:to>
                                        <a:schemeClr val="bg2"/>
                                      </p:to>
                                    </p:animClr>
                                  </p:sub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112644">
                                            <p:txEl>
                                              <p:pRg st="5" end="5"/>
                                            </p:txEl>
                                          </p:spTgt>
                                        </p:tgtEl>
                                        <p:attrNameLst>
                                          <p:attrName>style.visibility</p:attrName>
                                        </p:attrNameLst>
                                      </p:cBhvr>
                                      <p:to>
                                        <p:strVal val="visible"/>
                                      </p:to>
                                    </p:set>
                                    <p:anim calcmode="lin" valueType="num">
                                      <p:cBhvr>
                                        <p:cTn id="85" dur="500" fill="hold"/>
                                        <p:tgtEl>
                                          <p:spTgt spid="112644">
                                            <p:txEl>
                                              <p:pRg st="5" end="5"/>
                                            </p:txEl>
                                          </p:spTgt>
                                        </p:tgtEl>
                                        <p:attrNameLst>
                                          <p:attrName>ppt_w</p:attrName>
                                        </p:attrNameLst>
                                      </p:cBhvr>
                                      <p:tavLst>
                                        <p:tav tm="0">
                                          <p:val>
                                            <p:fltVal val="0"/>
                                          </p:val>
                                        </p:tav>
                                        <p:tav tm="100000">
                                          <p:val>
                                            <p:strVal val="#ppt_w"/>
                                          </p:val>
                                        </p:tav>
                                      </p:tavLst>
                                    </p:anim>
                                    <p:anim calcmode="lin" valueType="num">
                                      <p:cBhvr>
                                        <p:cTn id="86" dur="500" fill="hold"/>
                                        <p:tgtEl>
                                          <p:spTgt spid="112644">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5" end="5"/>
                                            </p:txEl>
                                          </p:spTgt>
                                        </p:tgtEl>
                                        <p:attrNameLst>
                                          <p:attrName>ppt_c</p:attrName>
                                        </p:attrNameLst>
                                      </p:cBhvr>
                                      <p:to>
                                        <a:schemeClr val="bg2"/>
                                      </p:to>
                                    </p:animClr>
                                  </p:sub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112644">
                                            <p:txEl>
                                              <p:pRg st="6" end="6"/>
                                            </p:txEl>
                                          </p:spTgt>
                                        </p:tgtEl>
                                        <p:attrNameLst>
                                          <p:attrName>style.visibility</p:attrName>
                                        </p:attrNameLst>
                                      </p:cBhvr>
                                      <p:to>
                                        <p:strVal val="visible"/>
                                      </p:to>
                                    </p:set>
                                    <p:anim calcmode="lin" valueType="num">
                                      <p:cBhvr>
                                        <p:cTn id="91" dur="500" fill="hold"/>
                                        <p:tgtEl>
                                          <p:spTgt spid="112644">
                                            <p:txEl>
                                              <p:pRg st="6" end="6"/>
                                            </p:txEl>
                                          </p:spTgt>
                                        </p:tgtEl>
                                        <p:attrNameLst>
                                          <p:attrName>ppt_w</p:attrName>
                                        </p:attrNameLst>
                                      </p:cBhvr>
                                      <p:tavLst>
                                        <p:tav tm="0">
                                          <p:val>
                                            <p:fltVal val="0"/>
                                          </p:val>
                                        </p:tav>
                                        <p:tav tm="100000">
                                          <p:val>
                                            <p:strVal val="#ppt_w"/>
                                          </p:val>
                                        </p:tav>
                                      </p:tavLst>
                                    </p:anim>
                                    <p:anim calcmode="lin" valueType="num">
                                      <p:cBhvr>
                                        <p:cTn id="92" dur="500" fill="hold"/>
                                        <p:tgtEl>
                                          <p:spTgt spid="112644">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6" end="6"/>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112644">
                                            <p:txEl>
                                              <p:pRg st="7" end="7"/>
                                            </p:txEl>
                                          </p:spTgt>
                                        </p:tgtEl>
                                        <p:attrNameLst>
                                          <p:attrName>style.visibility</p:attrName>
                                        </p:attrNameLst>
                                      </p:cBhvr>
                                      <p:to>
                                        <p:strVal val="visible"/>
                                      </p:to>
                                    </p:set>
                                    <p:anim calcmode="lin" valueType="num">
                                      <p:cBhvr>
                                        <p:cTn id="97" dur="500" fill="hold"/>
                                        <p:tgtEl>
                                          <p:spTgt spid="112644">
                                            <p:txEl>
                                              <p:pRg st="7" end="7"/>
                                            </p:txEl>
                                          </p:spTgt>
                                        </p:tgtEl>
                                        <p:attrNameLst>
                                          <p:attrName>ppt_w</p:attrName>
                                        </p:attrNameLst>
                                      </p:cBhvr>
                                      <p:tavLst>
                                        <p:tav tm="0">
                                          <p:val>
                                            <p:fltVal val="0"/>
                                          </p:val>
                                        </p:tav>
                                        <p:tav tm="100000">
                                          <p:val>
                                            <p:strVal val="#ppt_w"/>
                                          </p:val>
                                        </p:tav>
                                      </p:tavLst>
                                    </p:anim>
                                    <p:anim calcmode="lin" valueType="num">
                                      <p:cBhvr>
                                        <p:cTn id="98" dur="500" fill="hold"/>
                                        <p:tgtEl>
                                          <p:spTgt spid="112644">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7" end="7"/>
                                            </p:txEl>
                                          </p:spTgt>
                                        </p:tgtEl>
                                        <p:attrNameLst>
                                          <p:attrName>ppt_c</p:attrName>
                                        </p:attrNameLst>
                                      </p:cBhvr>
                                      <p:to>
                                        <a:schemeClr val="bg2"/>
                                      </p:to>
                                    </p:animClr>
                                  </p:sub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112644">
                                            <p:txEl>
                                              <p:pRg st="8" end="8"/>
                                            </p:txEl>
                                          </p:spTgt>
                                        </p:tgtEl>
                                        <p:attrNameLst>
                                          <p:attrName>style.visibility</p:attrName>
                                        </p:attrNameLst>
                                      </p:cBhvr>
                                      <p:to>
                                        <p:strVal val="visible"/>
                                      </p:to>
                                    </p:set>
                                    <p:anim calcmode="lin" valueType="num">
                                      <p:cBhvr>
                                        <p:cTn id="103" dur="500" fill="hold"/>
                                        <p:tgtEl>
                                          <p:spTgt spid="112644">
                                            <p:txEl>
                                              <p:pRg st="8" end="8"/>
                                            </p:txEl>
                                          </p:spTgt>
                                        </p:tgtEl>
                                        <p:attrNameLst>
                                          <p:attrName>ppt_w</p:attrName>
                                        </p:attrNameLst>
                                      </p:cBhvr>
                                      <p:tavLst>
                                        <p:tav tm="0">
                                          <p:val>
                                            <p:fltVal val="0"/>
                                          </p:val>
                                        </p:tav>
                                        <p:tav tm="100000">
                                          <p:val>
                                            <p:strVal val="#ppt_w"/>
                                          </p:val>
                                        </p:tav>
                                      </p:tavLst>
                                    </p:anim>
                                    <p:anim calcmode="lin" valueType="num">
                                      <p:cBhvr>
                                        <p:cTn id="104" dur="500" fill="hold"/>
                                        <p:tgtEl>
                                          <p:spTgt spid="112644">
                                            <p:txEl>
                                              <p:pRg st="8" end="8"/>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8" end="8"/>
                                            </p:txEl>
                                          </p:spTgt>
                                        </p:tgtEl>
                                        <p:attrNameLst>
                                          <p:attrName>ppt_c</p:attrName>
                                        </p:attrNameLst>
                                      </p:cBhvr>
                                      <p:to>
                                        <a:schemeClr val="bg2"/>
                                      </p:to>
                                    </p:animClr>
                                  </p:sub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112644">
                                            <p:txEl>
                                              <p:pRg st="9" end="9"/>
                                            </p:txEl>
                                          </p:spTgt>
                                        </p:tgtEl>
                                        <p:attrNameLst>
                                          <p:attrName>style.visibility</p:attrName>
                                        </p:attrNameLst>
                                      </p:cBhvr>
                                      <p:to>
                                        <p:strVal val="visible"/>
                                      </p:to>
                                    </p:set>
                                    <p:anim calcmode="lin" valueType="num">
                                      <p:cBhvr>
                                        <p:cTn id="109" dur="500" fill="hold"/>
                                        <p:tgtEl>
                                          <p:spTgt spid="112644">
                                            <p:txEl>
                                              <p:pRg st="9" end="9"/>
                                            </p:txEl>
                                          </p:spTgt>
                                        </p:tgtEl>
                                        <p:attrNameLst>
                                          <p:attrName>ppt_w</p:attrName>
                                        </p:attrNameLst>
                                      </p:cBhvr>
                                      <p:tavLst>
                                        <p:tav tm="0">
                                          <p:val>
                                            <p:fltVal val="0"/>
                                          </p:val>
                                        </p:tav>
                                        <p:tav tm="100000">
                                          <p:val>
                                            <p:strVal val="#ppt_w"/>
                                          </p:val>
                                        </p:tav>
                                      </p:tavLst>
                                    </p:anim>
                                    <p:anim calcmode="lin" valueType="num">
                                      <p:cBhvr>
                                        <p:cTn id="110" dur="500" fill="hold"/>
                                        <p:tgtEl>
                                          <p:spTgt spid="112644">
                                            <p:txEl>
                                              <p:pRg st="9" end="9"/>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2644">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P spid="112644" grpId="0" build="p" bldLvl="2"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What Have You Learned?</a:t>
            </a:r>
          </a:p>
        </p:txBody>
      </p:sp>
      <p:sp>
        <p:nvSpPr>
          <p:cNvPr id="113667" name="Rectangle 3"/>
          <p:cNvSpPr>
            <a:spLocks noGrp="1" noChangeArrowheads="1"/>
          </p:cNvSpPr>
          <p:nvPr>
            <p:ph type="body" sz="half" idx="1"/>
          </p:nvPr>
        </p:nvSpPr>
        <p:spPr>
          <a:xfrm>
            <a:off x="914400" y="1981200"/>
            <a:ext cx="4068763" cy="3657600"/>
          </a:xfrm>
        </p:spPr>
        <p:txBody>
          <a:bodyPr/>
          <a:lstStyle/>
          <a:p>
            <a:r>
              <a:rPr lang="en-US" sz="2800" smtClean="0"/>
              <a:t>Step #7</a:t>
            </a:r>
          </a:p>
          <a:p>
            <a:pPr lvl="1">
              <a:buFontTx/>
              <a:buNone/>
            </a:pPr>
            <a:r>
              <a:rPr lang="en-US" sz="2400" smtClean="0"/>
              <a:t>N/A</a:t>
            </a:r>
          </a:p>
          <a:p>
            <a:r>
              <a:rPr lang="en-US" sz="2800" smtClean="0"/>
              <a:t>Step #8</a:t>
            </a:r>
          </a:p>
          <a:p>
            <a:pPr lvl="1">
              <a:buFontTx/>
              <a:buNone/>
            </a:pPr>
            <a:r>
              <a:rPr lang="en-US" sz="2400" smtClean="0"/>
              <a:t>    55.02	      ST</a:t>
            </a:r>
          </a:p>
          <a:p>
            <a:pPr lvl="1">
              <a:buFontTx/>
              <a:buChar char=" "/>
            </a:pPr>
            <a:r>
              <a:rPr lang="en-US" sz="2400" smtClean="0"/>
              <a:t>x    20	      Constant</a:t>
            </a:r>
          </a:p>
          <a:p>
            <a:pPr lvl="1">
              <a:buFontTx/>
              <a:buChar char=" "/>
            </a:pPr>
            <a:r>
              <a:rPr lang="en-US" sz="2400" u="sng" smtClean="0"/>
              <a:t>x     3</a:t>
            </a:r>
            <a:r>
              <a:rPr lang="en-US" sz="2400" smtClean="0"/>
              <a:t>	      % of grade</a:t>
            </a:r>
          </a:p>
          <a:p>
            <a:pPr lvl="1">
              <a:buFontTx/>
              <a:buChar char=" "/>
            </a:pPr>
            <a:r>
              <a:rPr lang="en-US" sz="2400" smtClean="0"/>
              <a:t>3,301.20 or </a:t>
            </a:r>
            <a:r>
              <a:rPr lang="en-US" sz="2400" smtClean="0">
                <a:solidFill>
                  <a:srgbClr val="FF3300"/>
                </a:solidFill>
              </a:rPr>
              <a:t>3,301 GR</a:t>
            </a:r>
            <a:endParaRPr lang="en-US" sz="2400" smtClean="0"/>
          </a:p>
        </p:txBody>
      </p:sp>
      <p:graphicFrame>
        <p:nvGraphicFramePr>
          <p:cNvPr id="13314" name="Object 2048"/>
          <p:cNvGraphicFramePr>
            <a:graphicFrameLocks noGrp="1" noChangeAspect="1"/>
          </p:cNvGraphicFramePr>
          <p:nvPr>
            <p:ph type="clipArt" sz="half" idx="2"/>
          </p:nvPr>
        </p:nvGraphicFramePr>
        <p:xfrm>
          <a:off x="5135563" y="2105025"/>
          <a:ext cx="3810000" cy="3867150"/>
        </p:xfrm>
        <a:graphic>
          <a:graphicData uri="http://schemas.openxmlformats.org/presentationml/2006/ole">
            <mc:AlternateContent xmlns:mc="http://schemas.openxmlformats.org/markup-compatibility/2006">
              <mc:Choice xmlns:v="urn:schemas-microsoft-com:vml" Requires="v">
                <p:oleObj spid="_x0000_s13315" name="Clip" r:id="rId3" imgW="3885840" imgH="3944520" progId="">
                  <p:embed/>
                </p:oleObj>
              </mc:Choice>
              <mc:Fallback>
                <p:oleObj name="Clip" r:id="rId3" imgW="3885840" imgH="3944520" progId="">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105025"/>
                        <a:ext cx="3810000" cy="386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p:cTn id="7" dur="500" fill="hold"/>
                                        <p:tgtEl>
                                          <p:spTgt spid="113667">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13667">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1366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13667">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13667">
                                            <p:txEl>
                                              <p:pRg st="1" end="1"/>
                                            </p:txEl>
                                          </p:spTgt>
                                        </p:tgtEl>
                                        <p:attrNameLst>
                                          <p:attrName>style.visibility</p:attrName>
                                        </p:attrNameLst>
                                      </p:cBhvr>
                                      <p:to>
                                        <p:strVal val="visible"/>
                                      </p:to>
                                    </p:set>
                                    <p:anim calcmode="lin" valueType="num">
                                      <p:cBhvr>
                                        <p:cTn id="15" dur="500" fill="hold"/>
                                        <p:tgtEl>
                                          <p:spTgt spid="113667">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13667">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1366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13667">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113667">
                                            <p:txEl>
                                              <p:pRg st="2" end="2"/>
                                            </p:txEl>
                                          </p:spTgt>
                                        </p:tgtEl>
                                        <p:attrNameLst>
                                          <p:attrName>style.visibility</p:attrName>
                                        </p:attrNameLst>
                                      </p:cBhvr>
                                      <p:to>
                                        <p:strVal val="visible"/>
                                      </p:to>
                                    </p:set>
                                    <p:anim calcmode="lin" valueType="num">
                                      <p:cBhvr>
                                        <p:cTn id="23" dur="500" fill="hold"/>
                                        <p:tgtEl>
                                          <p:spTgt spid="113667">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113667">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113667">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13667">
                                            <p:txEl>
                                              <p:pRg st="2" end="2"/>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2" end="2"/>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113667">
                                            <p:txEl>
                                              <p:pRg st="3" end="3"/>
                                            </p:txEl>
                                          </p:spTgt>
                                        </p:tgtEl>
                                        <p:attrNameLst>
                                          <p:attrName>style.visibility</p:attrName>
                                        </p:attrNameLst>
                                      </p:cBhvr>
                                      <p:to>
                                        <p:strVal val="visible"/>
                                      </p:to>
                                    </p:set>
                                    <p:anim calcmode="lin" valueType="num">
                                      <p:cBhvr>
                                        <p:cTn id="31" dur="500" fill="hold"/>
                                        <p:tgtEl>
                                          <p:spTgt spid="113667">
                                            <p:txEl>
                                              <p:pRg st="3" end="3"/>
                                            </p:txEl>
                                          </p:spTgt>
                                        </p:tgtEl>
                                        <p:attrNameLst>
                                          <p:attrName>ppt_w</p:attrName>
                                        </p:attrNameLst>
                                      </p:cBhvr>
                                      <p:tavLst>
                                        <p:tav tm="0">
                                          <p:val>
                                            <p:strVal val="(6*min(max(#ppt_w*#ppt_h,.3),1)-7.4)/-.7*#ppt_w"/>
                                          </p:val>
                                        </p:tav>
                                        <p:tav tm="100000">
                                          <p:val>
                                            <p:strVal val="#ppt_w"/>
                                          </p:val>
                                        </p:tav>
                                      </p:tavLst>
                                    </p:anim>
                                    <p:anim calcmode="lin" valueType="num">
                                      <p:cBhvr>
                                        <p:cTn id="32" dur="500" fill="hold"/>
                                        <p:tgtEl>
                                          <p:spTgt spid="113667">
                                            <p:txEl>
                                              <p:pRg st="3" end="3"/>
                                            </p:txEl>
                                          </p:spTgt>
                                        </p:tgtEl>
                                        <p:attrNameLst>
                                          <p:attrName>ppt_h</p:attrName>
                                        </p:attrNameLst>
                                      </p:cBhvr>
                                      <p:tavLst>
                                        <p:tav tm="0">
                                          <p:val>
                                            <p:strVal val="(6*min(max(#ppt_w*#ppt_h,.3),1)-7.4)/-.7*#ppt_h"/>
                                          </p:val>
                                        </p:tav>
                                        <p:tav tm="100000">
                                          <p:val>
                                            <p:strVal val="#ppt_h"/>
                                          </p:val>
                                        </p:tav>
                                      </p:tavLst>
                                    </p:anim>
                                    <p:anim calcmode="lin" valueType="num">
                                      <p:cBhvr>
                                        <p:cTn id="33" dur="500" fill="hold"/>
                                        <p:tgtEl>
                                          <p:spTgt spid="113667">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13667">
                                            <p:txEl>
                                              <p:pRg st="3" end="3"/>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113667">
                                            <p:txEl>
                                              <p:pRg st="4" end="4"/>
                                            </p:txEl>
                                          </p:spTgt>
                                        </p:tgtEl>
                                        <p:attrNameLst>
                                          <p:attrName>style.visibility</p:attrName>
                                        </p:attrNameLst>
                                      </p:cBhvr>
                                      <p:to>
                                        <p:strVal val="visible"/>
                                      </p:to>
                                    </p:set>
                                    <p:anim calcmode="lin" valueType="num">
                                      <p:cBhvr>
                                        <p:cTn id="39" dur="500" fill="hold"/>
                                        <p:tgtEl>
                                          <p:spTgt spid="113667">
                                            <p:txEl>
                                              <p:pRg st="4" end="4"/>
                                            </p:txEl>
                                          </p:spTgt>
                                        </p:tgtEl>
                                        <p:attrNameLst>
                                          <p:attrName>ppt_w</p:attrName>
                                        </p:attrNameLst>
                                      </p:cBhvr>
                                      <p:tavLst>
                                        <p:tav tm="0">
                                          <p:val>
                                            <p:strVal val="(6*min(max(#ppt_w*#ppt_h,.3),1)-7.4)/-.7*#ppt_w"/>
                                          </p:val>
                                        </p:tav>
                                        <p:tav tm="100000">
                                          <p:val>
                                            <p:strVal val="#ppt_w"/>
                                          </p:val>
                                        </p:tav>
                                      </p:tavLst>
                                    </p:anim>
                                    <p:anim calcmode="lin" valueType="num">
                                      <p:cBhvr>
                                        <p:cTn id="40" dur="500" fill="hold"/>
                                        <p:tgtEl>
                                          <p:spTgt spid="113667">
                                            <p:txEl>
                                              <p:pRg st="4" end="4"/>
                                            </p:txEl>
                                          </p:spTgt>
                                        </p:tgtEl>
                                        <p:attrNameLst>
                                          <p:attrName>ppt_h</p:attrName>
                                        </p:attrNameLst>
                                      </p:cBhvr>
                                      <p:tavLst>
                                        <p:tav tm="0">
                                          <p:val>
                                            <p:strVal val="(6*min(max(#ppt_w*#ppt_h,.3),1)-7.4)/-.7*#ppt_h"/>
                                          </p:val>
                                        </p:tav>
                                        <p:tav tm="100000">
                                          <p:val>
                                            <p:strVal val="#ppt_h"/>
                                          </p:val>
                                        </p:tav>
                                      </p:tavLst>
                                    </p:anim>
                                    <p:anim calcmode="lin" valueType="num">
                                      <p:cBhvr>
                                        <p:cTn id="41" dur="500" fill="hold"/>
                                        <p:tgtEl>
                                          <p:spTgt spid="113667">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13667">
                                            <p:txEl>
                                              <p:pRg st="4" end="4"/>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4" end="4"/>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113667">
                                            <p:txEl>
                                              <p:pRg st="5" end="5"/>
                                            </p:txEl>
                                          </p:spTgt>
                                        </p:tgtEl>
                                        <p:attrNameLst>
                                          <p:attrName>style.visibility</p:attrName>
                                        </p:attrNameLst>
                                      </p:cBhvr>
                                      <p:to>
                                        <p:strVal val="visible"/>
                                      </p:to>
                                    </p:set>
                                    <p:anim calcmode="lin" valueType="num">
                                      <p:cBhvr>
                                        <p:cTn id="47" dur="500" fill="hold"/>
                                        <p:tgtEl>
                                          <p:spTgt spid="113667">
                                            <p:txEl>
                                              <p:pRg st="5" end="5"/>
                                            </p:txEl>
                                          </p:spTgt>
                                        </p:tgtEl>
                                        <p:attrNameLst>
                                          <p:attrName>ppt_w</p:attrName>
                                        </p:attrNameLst>
                                      </p:cBhvr>
                                      <p:tavLst>
                                        <p:tav tm="0">
                                          <p:val>
                                            <p:strVal val="(6*min(max(#ppt_w*#ppt_h,.3),1)-7.4)/-.7*#ppt_w"/>
                                          </p:val>
                                        </p:tav>
                                        <p:tav tm="100000">
                                          <p:val>
                                            <p:strVal val="#ppt_w"/>
                                          </p:val>
                                        </p:tav>
                                      </p:tavLst>
                                    </p:anim>
                                    <p:anim calcmode="lin" valueType="num">
                                      <p:cBhvr>
                                        <p:cTn id="48" dur="500" fill="hold"/>
                                        <p:tgtEl>
                                          <p:spTgt spid="113667">
                                            <p:txEl>
                                              <p:pRg st="5" end="5"/>
                                            </p:txEl>
                                          </p:spTgt>
                                        </p:tgtEl>
                                        <p:attrNameLst>
                                          <p:attrName>ppt_h</p:attrName>
                                        </p:attrNameLst>
                                      </p:cBhvr>
                                      <p:tavLst>
                                        <p:tav tm="0">
                                          <p:val>
                                            <p:strVal val="(6*min(max(#ppt_w*#ppt_h,.3),1)-7.4)/-.7*#ppt_h"/>
                                          </p:val>
                                        </p:tav>
                                        <p:tav tm="100000">
                                          <p:val>
                                            <p:strVal val="#ppt_h"/>
                                          </p:val>
                                        </p:tav>
                                      </p:tavLst>
                                    </p:anim>
                                    <p:anim calcmode="lin" valueType="num">
                                      <p:cBhvr>
                                        <p:cTn id="49" dur="500" fill="hold"/>
                                        <p:tgtEl>
                                          <p:spTgt spid="113667">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13667">
                                            <p:txEl>
                                              <p:pRg st="5" end="5"/>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5" end="5"/>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36" fill="hold" grpId="0" nodeType="clickEffect">
                                  <p:stCondLst>
                                    <p:cond delay="0"/>
                                  </p:stCondLst>
                                  <p:childTnLst>
                                    <p:set>
                                      <p:cBhvr>
                                        <p:cTn id="54" dur="1" fill="hold">
                                          <p:stCondLst>
                                            <p:cond delay="0"/>
                                          </p:stCondLst>
                                        </p:cTn>
                                        <p:tgtEl>
                                          <p:spTgt spid="113667">
                                            <p:txEl>
                                              <p:pRg st="6" end="6"/>
                                            </p:txEl>
                                          </p:spTgt>
                                        </p:tgtEl>
                                        <p:attrNameLst>
                                          <p:attrName>style.visibility</p:attrName>
                                        </p:attrNameLst>
                                      </p:cBhvr>
                                      <p:to>
                                        <p:strVal val="visible"/>
                                      </p:to>
                                    </p:set>
                                    <p:anim calcmode="lin" valueType="num">
                                      <p:cBhvr>
                                        <p:cTn id="55" dur="500" fill="hold"/>
                                        <p:tgtEl>
                                          <p:spTgt spid="113667">
                                            <p:txEl>
                                              <p:pRg st="6" end="6"/>
                                            </p:txEl>
                                          </p:spTgt>
                                        </p:tgtEl>
                                        <p:attrNameLst>
                                          <p:attrName>ppt_w</p:attrName>
                                        </p:attrNameLst>
                                      </p:cBhvr>
                                      <p:tavLst>
                                        <p:tav tm="0">
                                          <p:val>
                                            <p:strVal val="(6*min(max(#ppt_w*#ppt_h,.3),1)-7.4)/-.7*#ppt_w"/>
                                          </p:val>
                                        </p:tav>
                                        <p:tav tm="100000">
                                          <p:val>
                                            <p:strVal val="#ppt_w"/>
                                          </p:val>
                                        </p:tav>
                                      </p:tavLst>
                                    </p:anim>
                                    <p:anim calcmode="lin" valueType="num">
                                      <p:cBhvr>
                                        <p:cTn id="56" dur="500" fill="hold"/>
                                        <p:tgtEl>
                                          <p:spTgt spid="113667">
                                            <p:txEl>
                                              <p:pRg st="6" end="6"/>
                                            </p:txEl>
                                          </p:spTgt>
                                        </p:tgtEl>
                                        <p:attrNameLst>
                                          <p:attrName>ppt_h</p:attrName>
                                        </p:attrNameLst>
                                      </p:cBhvr>
                                      <p:tavLst>
                                        <p:tav tm="0">
                                          <p:val>
                                            <p:strVal val="(6*min(max(#ppt_w*#ppt_h,.3),1)-7.4)/-.7*#ppt_h"/>
                                          </p:val>
                                        </p:tav>
                                        <p:tav tm="100000">
                                          <p:val>
                                            <p:strVal val="#ppt_h"/>
                                          </p:val>
                                        </p:tav>
                                      </p:tavLst>
                                    </p:anim>
                                    <p:anim calcmode="lin" valueType="num">
                                      <p:cBhvr>
                                        <p:cTn id="57" dur="500" fill="hold"/>
                                        <p:tgtEl>
                                          <p:spTgt spid="113667">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113667">
                                            <p:txEl>
                                              <p:pRg st="6" end="6"/>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13667">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bldLvl="2"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What Have You Learned?</a:t>
            </a:r>
          </a:p>
        </p:txBody>
      </p:sp>
      <p:sp>
        <p:nvSpPr>
          <p:cNvPr id="114691" name="Rectangle 3"/>
          <p:cNvSpPr>
            <a:spLocks noGrp="1" noChangeArrowheads="1"/>
          </p:cNvSpPr>
          <p:nvPr>
            <p:ph type="body" sz="half" idx="1"/>
          </p:nvPr>
        </p:nvSpPr>
        <p:spPr>
          <a:xfrm>
            <a:off x="914400" y="1981200"/>
            <a:ext cx="4068763" cy="4724400"/>
          </a:xfrm>
        </p:spPr>
        <p:txBody>
          <a:bodyPr/>
          <a:lstStyle/>
          <a:p>
            <a:r>
              <a:rPr lang="en-US" sz="2800" b="1" i="1" dirty="0" smtClean="0"/>
              <a:t>Problem  #2</a:t>
            </a:r>
            <a:endParaRPr lang="en-US" sz="2800" dirty="0" smtClean="0"/>
          </a:p>
          <a:p>
            <a:pPr lvl="1"/>
            <a:r>
              <a:rPr lang="en-US" sz="2400" dirty="0" smtClean="0"/>
              <a:t>Determine </a:t>
            </a:r>
            <a:r>
              <a:rPr lang="en-US" sz="2400" b="1" dirty="0" smtClean="0"/>
              <a:t>rolling and grade resistance</a:t>
            </a:r>
            <a:r>
              <a:rPr lang="en-US" sz="2400" dirty="0" smtClean="0"/>
              <a:t> for a 621B on the haul with the following factors:</a:t>
            </a:r>
          </a:p>
          <a:p>
            <a:pPr lvl="1"/>
            <a:r>
              <a:rPr lang="en-US" sz="2400" dirty="0" smtClean="0"/>
              <a:t>Heap load</a:t>
            </a:r>
          </a:p>
          <a:p>
            <a:pPr lvl="1"/>
            <a:r>
              <a:rPr lang="en-US" sz="2400" dirty="0" smtClean="0"/>
              <a:t>Sandstone</a:t>
            </a:r>
          </a:p>
          <a:p>
            <a:pPr lvl="1"/>
            <a:r>
              <a:rPr lang="en-US" sz="2400" dirty="0" smtClean="0"/>
              <a:t>Rutted, dirt roadway, no stabilization under load 4”-6” penetration.</a:t>
            </a:r>
          </a:p>
          <a:p>
            <a:pPr lvl="1">
              <a:buFontTx/>
              <a:buNone/>
            </a:pPr>
            <a:r>
              <a:rPr lang="en-US" sz="2400" dirty="0" smtClean="0"/>
              <a:t>6% uphill grade</a:t>
            </a:r>
          </a:p>
        </p:txBody>
      </p:sp>
      <p:pic>
        <p:nvPicPr>
          <p:cNvPr id="92164" name="Picture 6" descr="INTERROG"/>
          <p:cNvPicPr>
            <a:picLocks noGrp="1" noChangeAspect="1" noChangeArrowheads="1"/>
          </p:cNvPicPr>
          <p:nvPr>
            <p:ph type="clipArt" sz="half" idx="2"/>
          </p:nvPr>
        </p:nvPicPr>
        <p:blipFill>
          <a:blip r:embed="rId2" cstate="print"/>
          <a:srcRect/>
          <a:stretch>
            <a:fillRect/>
          </a:stretch>
        </p:blipFill>
        <p:spPr>
          <a:xfrm>
            <a:off x="5153025" y="1981200"/>
            <a:ext cx="3773488"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wipe(left)">
                                      <p:cBhvr>
                                        <p:cTn id="7" dur="500"/>
                                        <p:tgtEl>
                                          <p:spTgt spid="114691">
                                            <p:txEl>
                                              <p:pRg st="0" end="0"/>
                                            </p:txEl>
                                          </p:spTgt>
                                        </p:tgtEl>
                                      </p:cBhvr>
                                    </p:animEffect>
                                  </p:childTnLst>
                                  <p:subTnLst>
                                    <p:animClr clrSpc="rgb" dir="cw">
                                      <p:cBhvr override="childStyle">
                                        <p:cTn dur="1" fill="hold" display="0" masterRel="nextClick" afterEffect="1"/>
                                        <p:tgtEl>
                                          <p:spTgt spid="114691">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wipe(left)">
                                      <p:cBhvr>
                                        <p:cTn id="12" dur="500"/>
                                        <p:tgtEl>
                                          <p:spTgt spid="114691">
                                            <p:txEl>
                                              <p:pRg st="1" end="1"/>
                                            </p:txEl>
                                          </p:spTgt>
                                        </p:tgtEl>
                                      </p:cBhvr>
                                    </p:animEffect>
                                  </p:childTnLst>
                                  <p:subTnLst>
                                    <p:animClr clrSpc="rgb" dir="cw">
                                      <p:cBhvr override="childStyle">
                                        <p:cTn dur="1" fill="hold" display="0" masterRel="nextClick" afterEffect="1"/>
                                        <p:tgtEl>
                                          <p:spTgt spid="114691">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wipe(left)">
                                      <p:cBhvr>
                                        <p:cTn id="17" dur="500"/>
                                        <p:tgtEl>
                                          <p:spTgt spid="114691">
                                            <p:txEl>
                                              <p:pRg st="2" end="2"/>
                                            </p:txEl>
                                          </p:spTgt>
                                        </p:tgtEl>
                                      </p:cBhvr>
                                    </p:animEffect>
                                  </p:childTnLst>
                                  <p:subTnLst>
                                    <p:animClr clrSpc="rgb" dir="cw">
                                      <p:cBhvr override="childStyle">
                                        <p:cTn dur="1" fill="hold" display="0" masterRel="nextClick" afterEffect="1"/>
                                        <p:tgtEl>
                                          <p:spTgt spid="114691">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691">
                                            <p:txEl>
                                              <p:pRg st="3" end="3"/>
                                            </p:txEl>
                                          </p:spTgt>
                                        </p:tgtEl>
                                        <p:attrNameLst>
                                          <p:attrName>style.visibility</p:attrName>
                                        </p:attrNameLst>
                                      </p:cBhvr>
                                      <p:to>
                                        <p:strVal val="visible"/>
                                      </p:to>
                                    </p:set>
                                    <p:animEffect transition="in" filter="wipe(left)">
                                      <p:cBhvr>
                                        <p:cTn id="22" dur="500"/>
                                        <p:tgtEl>
                                          <p:spTgt spid="114691">
                                            <p:txEl>
                                              <p:pRg st="3" end="3"/>
                                            </p:txEl>
                                          </p:spTgt>
                                        </p:tgtEl>
                                      </p:cBhvr>
                                    </p:animEffect>
                                  </p:childTnLst>
                                  <p:subTnLst>
                                    <p:animClr clrSpc="rgb" dir="cw">
                                      <p:cBhvr override="childStyle">
                                        <p:cTn dur="1" fill="hold" display="0" masterRel="nextClick" afterEffect="1"/>
                                        <p:tgtEl>
                                          <p:spTgt spid="114691">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4691">
                                            <p:txEl>
                                              <p:pRg st="4" end="4"/>
                                            </p:txEl>
                                          </p:spTgt>
                                        </p:tgtEl>
                                        <p:attrNameLst>
                                          <p:attrName>style.visibility</p:attrName>
                                        </p:attrNameLst>
                                      </p:cBhvr>
                                      <p:to>
                                        <p:strVal val="visible"/>
                                      </p:to>
                                    </p:set>
                                    <p:animEffect transition="in" filter="wipe(left)">
                                      <p:cBhvr>
                                        <p:cTn id="27" dur="500"/>
                                        <p:tgtEl>
                                          <p:spTgt spid="114691">
                                            <p:txEl>
                                              <p:pRg st="4" end="4"/>
                                            </p:txEl>
                                          </p:spTgt>
                                        </p:tgtEl>
                                      </p:cBhvr>
                                    </p:animEffect>
                                  </p:childTnLst>
                                  <p:subTnLst>
                                    <p:animClr clrSpc="rgb" dir="cw">
                                      <p:cBhvr override="childStyle">
                                        <p:cTn dur="1" fill="hold" display="0" masterRel="nextClick" afterEffect="1"/>
                                        <p:tgtEl>
                                          <p:spTgt spid="114691">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4691">
                                            <p:txEl>
                                              <p:pRg st="5" end="5"/>
                                            </p:txEl>
                                          </p:spTgt>
                                        </p:tgtEl>
                                        <p:attrNameLst>
                                          <p:attrName>style.visibility</p:attrName>
                                        </p:attrNameLst>
                                      </p:cBhvr>
                                      <p:to>
                                        <p:strVal val="visible"/>
                                      </p:to>
                                    </p:set>
                                    <p:animEffect transition="in" filter="wipe(left)">
                                      <p:cBhvr>
                                        <p:cTn id="32" dur="500"/>
                                        <p:tgtEl>
                                          <p:spTgt spid="114691">
                                            <p:txEl>
                                              <p:pRg st="5" end="5"/>
                                            </p:txEl>
                                          </p:spTgt>
                                        </p:tgtEl>
                                      </p:cBhvr>
                                    </p:animEffect>
                                  </p:childTnLst>
                                  <p:subTnLst>
                                    <p:animClr clrSpc="rgb" dir="cw">
                                      <p:cBhvr override="childStyle">
                                        <p:cTn dur="1" fill="hold" display="0" masterRel="nextClick" afterEffect="1"/>
                                        <p:tgtEl>
                                          <p:spTgt spid="114691">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bldLvl="2"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What Have You Learned?</a:t>
            </a:r>
          </a:p>
        </p:txBody>
      </p:sp>
      <p:sp>
        <p:nvSpPr>
          <p:cNvPr id="115715" name="Rectangle 3"/>
          <p:cNvSpPr>
            <a:spLocks noGrp="1" noChangeArrowheads="1"/>
          </p:cNvSpPr>
          <p:nvPr>
            <p:ph type="body" sz="half" idx="1"/>
          </p:nvPr>
        </p:nvSpPr>
        <p:spPr/>
        <p:txBody>
          <a:bodyPr/>
          <a:lstStyle/>
          <a:p>
            <a:r>
              <a:rPr lang="en-US" smtClean="0"/>
              <a:t>Step #1</a:t>
            </a:r>
          </a:p>
          <a:p>
            <a:pPr lvl="1">
              <a:buFontTx/>
              <a:buNone/>
            </a:pPr>
            <a:r>
              <a:rPr lang="en-US" smtClean="0">
                <a:solidFill>
                  <a:srgbClr val="FF3300"/>
                </a:solidFill>
              </a:rPr>
              <a:t>2,200	ASW</a:t>
            </a:r>
          </a:p>
          <a:p>
            <a:r>
              <a:rPr lang="en-US" smtClean="0"/>
              <a:t>Step #2</a:t>
            </a:r>
          </a:p>
          <a:p>
            <a:pPr lvl="1">
              <a:buFontTx/>
              <a:buNone/>
            </a:pPr>
            <a:r>
              <a:rPr lang="en-US" smtClean="0"/>
              <a:t>N/A</a:t>
            </a:r>
          </a:p>
          <a:p>
            <a:r>
              <a:rPr lang="en-US" smtClean="0"/>
              <a:t>Step #3</a:t>
            </a:r>
          </a:p>
          <a:p>
            <a:pPr lvl="1">
              <a:buFontTx/>
              <a:buNone/>
            </a:pPr>
            <a:r>
              <a:rPr lang="en-US" smtClean="0"/>
              <a:t>N/A</a:t>
            </a:r>
          </a:p>
          <a:p>
            <a:r>
              <a:rPr lang="en-US" smtClean="0"/>
              <a:t>Step #4</a:t>
            </a:r>
          </a:p>
          <a:p>
            <a:pPr lvl="1">
              <a:buFontTx/>
              <a:buNone/>
            </a:pPr>
            <a:r>
              <a:rPr lang="en-US" smtClean="0"/>
              <a:t>N/A</a:t>
            </a:r>
          </a:p>
        </p:txBody>
      </p:sp>
      <p:sp>
        <p:nvSpPr>
          <p:cNvPr id="115716" name="Rectangle 4"/>
          <p:cNvSpPr>
            <a:spLocks noGrp="1" noChangeArrowheads="1"/>
          </p:cNvSpPr>
          <p:nvPr>
            <p:ph type="body" sz="half" idx="2"/>
          </p:nvPr>
        </p:nvSpPr>
        <p:spPr>
          <a:xfrm>
            <a:off x="5135563" y="1981200"/>
            <a:ext cx="4008437" cy="4495800"/>
          </a:xfrm>
        </p:spPr>
        <p:txBody>
          <a:bodyPr/>
          <a:lstStyle/>
          <a:p>
            <a:pPr>
              <a:lnSpc>
                <a:spcPct val="90000"/>
              </a:lnSpc>
            </a:pPr>
            <a:r>
              <a:rPr lang="en-US" smtClean="0"/>
              <a:t>Step #5</a:t>
            </a:r>
          </a:p>
          <a:p>
            <a:pPr lvl="1">
              <a:lnSpc>
                <a:spcPct val="90000"/>
              </a:lnSpc>
              <a:buFontTx/>
              <a:buNone/>
            </a:pPr>
            <a:r>
              <a:rPr lang="en-US" smtClean="0"/>
              <a:t>     2,200		ASW</a:t>
            </a:r>
          </a:p>
          <a:p>
            <a:pPr lvl="1">
              <a:lnSpc>
                <a:spcPct val="90000"/>
              </a:lnSpc>
              <a:buFontTx/>
              <a:buChar char=" "/>
            </a:pPr>
            <a:r>
              <a:rPr lang="en-US" u="sng" smtClean="0"/>
              <a:t>x     18</a:t>
            </a:r>
            <a:r>
              <a:rPr lang="en-US" smtClean="0"/>
              <a:t>		ALS</a:t>
            </a:r>
          </a:p>
          <a:p>
            <a:pPr lvl="1">
              <a:lnSpc>
                <a:spcPct val="90000"/>
              </a:lnSpc>
              <a:buFontTx/>
              <a:buChar char=" "/>
            </a:pPr>
            <a:r>
              <a:rPr lang="en-US" smtClean="0">
                <a:solidFill>
                  <a:srgbClr val="FF3300"/>
                </a:solidFill>
              </a:rPr>
              <a:t>39,600		LW</a:t>
            </a:r>
            <a:endParaRPr lang="en-US" smtClean="0"/>
          </a:p>
          <a:p>
            <a:pPr>
              <a:lnSpc>
                <a:spcPct val="90000"/>
              </a:lnSpc>
            </a:pPr>
            <a:r>
              <a:rPr lang="en-US" smtClean="0"/>
              <a:t>Step #6</a:t>
            </a:r>
          </a:p>
          <a:p>
            <a:pPr lvl="1">
              <a:lnSpc>
                <a:spcPct val="90000"/>
              </a:lnSpc>
              <a:buFontTx/>
              <a:buNone/>
            </a:pPr>
            <a:r>
              <a:rPr lang="en-US" smtClean="0"/>
              <a:t>      39,600	LW</a:t>
            </a:r>
          </a:p>
          <a:p>
            <a:pPr lvl="1">
              <a:lnSpc>
                <a:spcPct val="90000"/>
              </a:lnSpc>
              <a:buFontTx/>
              <a:buChar char=" "/>
            </a:pPr>
            <a:r>
              <a:rPr lang="en-US" u="sng" smtClean="0"/>
              <a:t>+ 66,590</a:t>
            </a:r>
            <a:r>
              <a:rPr lang="en-US" smtClean="0"/>
              <a:t>	TR WT</a:t>
            </a:r>
          </a:p>
          <a:p>
            <a:pPr lvl="1">
              <a:lnSpc>
                <a:spcPct val="90000"/>
              </a:lnSpc>
              <a:buFontTx/>
              <a:buNone/>
            </a:pPr>
            <a:r>
              <a:rPr lang="en-US" smtClean="0"/>
              <a:t>    </a:t>
            </a:r>
            <a:r>
              <a:rPr lang="en-US" smtClean="0">
                <a:solidFill>
                  <a:srgbClr val="FF3300"/>
                </a:solidFill>
              </a:rPr>
              <a:t>106,190	GW</a:t>
            </a:r>
          </a:p>
          <a:p>
            <a:pPr lvl="1">
              <a:lnSpc>
                <a:spcPct val="90000"/>
              </a:lnSpc>
              <a:buFontTx/>
              <a:buChar char=" "/>
            </a:pPr>
            <a:r>
              <a:rPr lang="en-US" u="sng" smtClean="0"/>
              <a:t>÷   2,000</a:t>
            </a:r>
            <a:r>
              <a:rPr lang="en-US" smtClean="0"/>
              <a:t>	1 ST</a:t>
            </a:r>
          </a:p>
          <a:p>
            <a:pPr lvl="1">
              <a:lnSpc>
                <a:spcPct val="90000"/>
              </a:lnSpc>
              <a:buFontTx/>
              <a:buChar char=" "/>
            </a:pPr>
            <a:r>
              <a:rPr lang="en-US" smtClean="0"/>
              <a:t>     </a:t>
            </a:r>
            <a:r>
              <a:rPr lang="en-US" smtClean="0">
                <a:solidFill>
                  <a:srgbClr val="FF3300"/>
                </a:solidFill>
              </a:rPr>
              <a:t>53.10	ST</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p:cTn id="7" dur="500" fill="hold"/>
                                        <p:tgtEl>
                                          <p:spTgt spid="1157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71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0" end="0"/>
                                            </p:txEl>
                                          </p:spTgt>
                                        </p:tgtEl>
                                        <p:attrNameLst>
                                          <p:attrName>ppt_c</p:attrName>
                                        </p:attrNameLst>
                                      </p:cBhvr>
                                      <p:to>
                                        <a:schemeClr val="bg2"/>
                                      </p:to>
                                    </p:animClr>
                                  </p:subTnLst>
                                </p:cTn>
                              </p:par>
                              <p:par>
                                <p:cTn id="9" presetID="23" presetClass="entr" presetSubtype="16" fill="hold" grpId="0" nodeType="with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anim calcmode="lin" valueType="num">
                                      <p:cBhvr>
                                        <p:cTn id="11" dur="500" fill="hold"/>
                                        <p:tgtEl>
                                          <p:spTgt spid="11571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1571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 calcmode="lin" valueType="num">
                                      <p:cBhvr>
                                        <p:cTn id="17" dur="500" fill="hold"/>
                                        <p:tgtEl>
                                          <p:spTgt spid="11571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5715">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2" end="2"/>
                                            </p:txEl>
                                          </p:spTgt>
                                        </p:tgtEl>
                                        <p:attrNameLst>
                                          <p:attrName>ppt_c</p:attrName>
                                        </p:attrNameLst>
                                      </p:cBhvr>
                                      <p:to>
                                        <a:schemeClr val="bg2"/>
                                      </p:to>
                                    </p:animClr>
                                  </p:subTnLst>
                                </p:cTn>
                              </p:par>
                              <p:par>
                                <p:cTn id="19" presetID="23" presetClass="entr" presetSubtype="16" fill="hold" grpId="0" nodeType="withEffect">
                                  <p:stCondLst>
                                    <p:cond delay="0"/>
                                  </p:stCondLst>
                                  <p:childTnLst>
                                    <p:set>
                                      <p:cBhvr>
                                        <p:cTn id="20" dur="1" fill="hold">
                                          <p:stCondLst>
                                            <p:cond delay="0"/>
                                          </p:stCondLst>
                                        </p:cTn>
                                        <p:tgtEl>
                                          <p:spTgt spid="115715">
                                            <p:txEl>
                                              <p:pRg st="3" end="3"/>
                                            </p:txEl>
                                          </p:spTgt>
                                        </p:tgtEl>
                                        <p:attrNameLst>
                                          <p:attrName>style.visibility</p:attrName>
                                        </p:attrNameLst>
                                      </p:cBhvr>
                                      <p:to>
                                        <p:strVal val="visible"/>
                                      </p:to>
                                    </p:set>
                                    <p:anim calcmode="lin" valueType="num">
                                      <p:cBhvr>
                                        <p:cTn id="21" dur="500" fill="hold"/>
                                        <p:tgtEl>
                                          <p:spTgt spid="11571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15715">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15715">
                                            <p:txEl>
                                              <p:pRg st="4" end="4"/>
                                            </p:txEl>
                                          </p:spTgt>
                                        </p:tgtEl>
                                        <p:attrNameLst>
                                          <p:attrName>style.visibility</p:attrName>
                                        </p:attrNameLst>
                                      </p:cBhvr>
                                      <p:to>
                                        <p:strVal val="visible"/>
                                      </p:to>
                                    </p:set>
                                    <p:anim calcmode="lin" valueType="num">
                                      <p:cBhvr>
                                        <p:cTn id="27" dur="500" fill="hold"/>
                                        <p:tgtEl>
                                          <p:spTgt spid="11571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15715">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4" end="4"/>
                                            </p:txEl>
                                          </p:spTgt>
                                        </p:tgtEl>
                                        <p:attrNameLst>
                                          <p:attrName>ppt_c</p:attrName>
                                        </p:attrNameLst>
                                      </p:cBhvr>
                                      <p:to>
                                        <a:schemeClr val="bg2"/>
                                      </p:to>
                                    </p:animClr>
                                  </p:subTnLst>
                                </p:cTn>
                              </p:par>
                              <p:par>
                                <p:cTn id="29" presetID="23" presetClass="entr" presetSubtype="16" fill="hold" grpId="0" nodeType="withEffect">
                                  <p:stCondLst>
                                    <p:cond delay="0"/>
                                  </p:stCondLst>
                                  <p:childTnLst>
                                    <p:set>
                                      <p:cBhvr>
                                        <p:cTn id="30" dur="1" fill="hold">
                                          <p:stCondLst>
                                            <p:cond delay="0"/>
                                          </p:stCondLst>
                                        </p:cTn>
                                        <p:tgtEl>
                                          <p:spTgt spid="115715">
                                            <p:txEl>
                                              <p:pRg st="5" end="5"/>
                                            </p:txEl>
                                          </p:spTgt>
                                        </p:tgtEl>
                                        <p:attrNameLst>
                                          <p:attrName>style.visibility</p:attrName>
                                        </p:attrNameLst>
                                      </p:cBhvr>
                                      <p:to>
                                        <p:strVal val="visible"/>
                                      </p:to>
                                    </p:set>
                                    <p:anim calcmode="lin" valueType="num">
                                      <p:cBhvr>
                                        <p:cTn id="31" dur="500" fill="hold"/>
                                        <p:tgtEl>
                                          <p:spTgt spid="11571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15715">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5715">
                                            <p:txEl>
                                              <p:pRg st="6" end="6"/>
                                            </p:txEl>
                                          </p:spTgt>
                                        </p:tgtEl>
                                        <p:attrNameLst>
                                          <p:attrName>style.visibility</p:attrName>
                                        </p:attrNameLst>
                                      </p:cBhvr>
                                      <p:to>
                                        <p:strVal val="visible"/>
                                      </p:to>
                                    </p:set>
                                    <p:anim calcmode="lin" valueType="num">
                                      <p:cBhvr>
                                        <p:cTn id="37" dur="500" fill="hold"/>
                                        <p:tgtEl>
                                          <p:spTgt spid="11571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15715">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6" end="6"/>
                                            </p:txEl>
                                          </p:spTgt>
                                        </p:tgtEl>
                                        <p:attrNameLst>
                                          <p:attrName>ppt_c</p:attrName>
                                        </p:attrNameLst>
                                      </p:cBhvr>
                                      <p:to>
                                        <a:schemeClr val="bg2"/>
                                      </p:to>
                                    </p:animClr>
                                  </p:subTnLst>
                                </p:cTn>
                              </p:par>
                              <p:par>
                                <p:cTn id="39" presetID="23" presetClass="entr" presetSubtype="16" fill="hold" grpId="0" nodeType="withEffect">
                                  <p:stCondLst>
                                    <p:cond delay="0"/>
                                  </p:stCondLst>
                                  <p:childTnLst>
                                    <p:set>
                                      <p:cBhvr>
                                        <p:cTn id="40" dur="1" fill="hold">
                                          <p:stCondLst>
                                            <p:cond delay="0"/>
                                          </p:stCondLst>
                                        </p:cTn>
                                        <p:tgtEl>
                                          <p:spTgt spid="115715">
                                            <p:txEl>
                                              <p:pRg st="7" end="7"/>
                                            </p:txEl>
                                          </p:spTgt>
                                        </p:tgtEl>
                                        <p:attrNameLst>
                                          <p:attrName>style.visibility</p:attrName>
                                        </p:attrNameLst>
                                      </p:cBhvr>
                                      <p:to>
                                        <p:strVal val="visible"/>
                                      </p:to>
                                    </p:set>
                                    <p:anim calcmode="lin" valueType="num">
                                      <p:cBhvr>
                                        <p:cTn id="41" dur="500" fill="hold"/>
                                        <p:tgtEl>
                                          <p:spTgt spid="115715">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115715">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15715">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115716">
                                            <p:txEl>
                                              <p:pRg st="0" end="0"/>
                                            </p:txEl>
                                          </p:spTgt>
                                        </p:tgtEl>
                                        <p:attrNameLst>
                                          <p:attrName>style.visibility</p:attrName>
                                        </p:attrNameLst>
                                      </p:cBhvr>
                                      <p:to>
                                        <p:strVal val="visible"/>
                                      </p:to>
                                    </p:set>
                                    <p:anim calcmode="lin" valueType="num">
                                      <p:cBhvr>
                                        <p:cTn id="47" dur="500" fill="hold"/>
                                        <p:tgtEl>
                                          <p:spTgt spid="115716">
                                            <p:txEl>
                                              <p:pRg st="0" end="0"/>
                                            </p:txEl>
                                          </p:spTgt>
                                        </p:tgtEl>
                                        <p:attrNameLst>
                                          <p:attrName>ppt_w</p:attrName>
                                        </p:attrNameLst>
                                      </p:cBhvr>
                                      <p:tavLst>
                                        <p:tav tm="0">
                                          <p:val>
                                            <p:strVal val="4*#ppt_w"/>
                                          </p:val>
                                        </p:tav>
                                        <p:tav tm="100000">
                                          <p:val>
                                            <p:strVal val="#ppt_w"/>
                                          </p:val>
                                        </p:tav>
                                      </p:tavLst>
                                    </p:anim>
                                    <p:anim calcmode="lin" valueType="num">
                                      <p:cBhvr>
                                        <p:cTn id="48" dur="500" fill="hold"/>
                                        <p:tgtEl>
                                          <p:spTgt spid="115716">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0" end="0"/>
                                            </p:txEl>
                                          </p:spTgt>
                                        </p:tgtEl>
                                        <p:attrNameLst>
                                          <p:attrName>ppt_c</p:attrName>
                                        </p:attrNameLst>
                                      </p:cBhvr>
                                      <p:to>
                                        <a:schemeClr val="bg2"/>
                                      </p:to>
                                    </p:animClr>
                                  </p:subTnLst>
                                </p:cTn>
                              </p:par>
                            </p:childTnLst>
                          </p:cTn>
                        </p:par>
                      </p:childTnLst>
                    </p:cTn>
                  </p:par>
                  <p:par>
                    <p:cTn id="49" fill="hold">
                      <p:stCondLst>
                        <p:cond delay="indefinite"/>
                      </p:stCondLst>
                      <p:childTnLst>
                        <p:par>
                          <p:cTn id="50" fill="hold">
                            <p:stCondLst>
                              <p:cond delay="0"/>
                            </p:stCondLst>
                            <p:childTnLst>
                              <p:par>
                                <p:cTn id="51" presetID="23" presetClass="entr" presetSubtype="32" fill="hold" grpId="0" nodeType="clickEffect">
                                  <p:stCondLst>
                                    <p:cond delay="0"/>
                                  </p:stCondLst>
                                  <p:childTnLst>
                                    <p:set>
                                      <p:cBhvr>
                                        <p:cTn id="52" dur="1" fill="hold">
                                          <p:stCondLst>
                                            <p:cond delay="0"/>
                                          </p:stCondLst>
                                        </p:cTn>
                                        <p:tgtEl>
                                          <p:spTgt spid="115716">
                                            <p:txEl>
                                              <p:pRg st="1" end="1"/>
                                            </p:txEl>
                                          </p:spTgt>
                                        </p:tgtEl>
                                        <p:attrNameLst>
                                          <p:attrName>style.visibility</p:attrName>
                                        </p:attrNameLst>
                                      </p:cBhvr>
                                      <p:to>
                                        <p:strVal val="visible"/>
                                      </p:to>
                                    </p:set>
                                    <p:anim calcmode="lin" valueType="num">
                                      <p:cBhvr>
                                        <p:cTn id="53" dur="500" fill="hold"/>
                                        <p:tgtEl>
                                          <p:spTgt spid="115716">
                                            <p:txEl>
                                              <p:pRg st="1" end="1"/>
                                            </p:txEl>
                                          </p:spTgt>
                                        </p:tgtEl>
                                        <p:attrNameLst>
                                          <p:attrName>ppt_w</p:attrName>
                                        </p:attrNameLst>
                                      </p:cBhvr>
                                      <p:tavLst>
                                        <p:tav tm="0">
                                          <p:val>
                                            <p:strVal val="4*#ppt_w"/>
                                          </p:val>
                                        </p:tav>
                                        <p:tav tm="100000">
                                          <p:val>
                                            <p:strVal val="#ppt_w"/>
                                          </p:val>
                                        </p:tav>
                                      </p:tavLst>
                                    </p:anim>
                                    <p:anim calcmode="lin" valueType="num">
                                      <p:cBhvr>
                                        <p:cTn id="54" dur="500" fill="hold"/>
                                        <p:tgtEl>
                                          <p:spTgt spid="115716">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1" end="1"/>
                                            </p:txEl>
                                          </p:spTgt>
                                        </p:tgtEl>
                                        <p:attrNameLst>
                                          <p:attrName>ppt_c</p:attrName>
                                        </p:attrNameLst>
                                      </p:cBhvr>
                                      <p:to>
                                        <a:schemeClr val="bg2"/>
                                      </p:to>
                                    </p:animClr>
                                  </p:subTnLst>
                                </p:cTn>
                              </p:par>
                            </p:childTnLst>
                          </p:cTn>
                        </p:par>
                      </p:childTnLst>
                    </p:cTn>
                  </p:par>
                  <p:par>
                    <p:cTn id="55" fill="hold">
                      <p:stCondLst>
                        <p:cond delay="indefinite"/>
                      </p:stCondLst>
                      <p:childTnLst>
                        <p:par>
                          <p:cTn id="56" fill="hold">
                            <p:stCondLst>
                              <p:cond delay="0"/>
                            </p:stCondLst>
                            <p:childTnLst>
                              <p:par>
                                <p:cTn id="57" presetID="23" presetClass="entr" presetSubtype="32" fill="hold" grpId="0" nodeType="clickEffect">
                                  <p:stCondLst>
                                    <p:cond delay="0"/>
                                  </p:stCondLst>
                                  <p:childTnLst>
                                    <p:set>
                                      <p:cBhvr>
                                        <p:cTn id="58" dur="1" fill="hold">
                                          <p:stCondLst>
                                            <p:cond delay="0"/>
                                          </p:stCondLst>
                                        </p:cTn>
                                        <p:tgtEl>
                                          <p:spTgt spid="115716">
                                            <p:txEl>
                                              <p:pRg st="2" end="2"/>
                                            </p:txEl>
                                          </p:spTgt>
                                        </p:tgtEl>
                                        <p:attrNameLst>
                                          <p:attrName>style.visibility</p:attrName>
                                        </p:attrNameLst>
                                      </p:cBhvr>
                                      <p:to>
                                        <p:strVal val="visible"/>
                                      </p:to>
                                    </p:set>
                                    <p:anim calcmode="lin" valueType="num">
                                      <p:cBhvr>
                                        <p:cTn id="59" dur="500" fill="hold"/>
                                        <p:tgtEl>
                                          <p:spTgt spid="115716">
                                            <p:txEl>
                                              <p:pRg st="2" end="2"/>
                                            </p:txEl>
                                          </p:spTgt>
                                        </p:tgtEl>
                                        <p:attrNameLst>
                                          <p:attrName>ppt_w</p:attrName>
                                        </p:attrNameLst>
                                      </p:cBhvr>
                                      <p:tavLst>
                                        <p:tav tm="0">
                                          <p:val>
                                            <p:strVal val="4*#ppt_w"/>
                                          </p:val>
                                        </p:tav>
                                        <p:tav tm="100000">
                                          <p:val>
                                            <p:strVal val="#ppt_w"/>
                                          </p:val>
                                        </p:tav>
                                      </p:tavLst>
                                    </p:anim>
                                    <p:anim calcmode="lin" valueType="num">
                                      <p:cBhvr>
                                        <p:cTn id="60" dur="500" fill="hold"/>
                                        <p:tgtEl>
                                          <p:spTgt spid="115716">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2" end="2"/>
                                            </p:txEl>
                                          </p:spTgt>
                                        </p:tgtEl>
                                        <p:attrNameLst>
                                          <p:attrName>ppt_c</p:attrName>
                                        </p:attrNameLst>
                                      </p:cBhvr>
                                      <p:to>
                                        <a:schemeClr val="bg2"/>
                                      </p:to>
                                    </p:animClr>
                                  </p:subTnLst>
                                </p:cTn>
                              </p:par>
                            </p:childTnLst>
                          </p:cTn>
                        </p:par>
                      </p:childTnLst>
                    </p:cTn>
                  </p:par>
                  <p:par>
                    <p:cTn id="61" fill="hold">
                      <p:stCondLst>
                        <p:cond delay="indefinite"/>
                      </p:stCondLst>
                      <p:childTnLst>
                        <p:par>
                          <p:cTn id="62" fill="hold">
                            <p:stCondLst>
                              <p:cond delay="0"/>
                            </p:stCondLst>
                            <p:childTnLst>
                              <p:par>
                                <p:cTn id="63" presetID="23" presetClass="entr" presetSubtype="32" fill="hold" grpId="0" nodeType="clickEffect">
                                  <p:stCondLst>
                                    <p:cond delay="0"/>
                                  </p:stCondLst>
                                  <p:childTnLst>
                                    <p:set>
                                      <p:cBhvr>
                                        <p:cTn id="64" dur="1" fill="hold">
                                          <p:stCondLst>
                                            <p:cond delay="0"/>
                                          </p:stCondLst>
                                        </p:cTn>
                                        <p:tgtEl>
                                          <p:spTgt spid="115716">
                                            <p:txEl>
                                              <p:pRg st="3" end="3"/>
                                            </p:txEl>
                                          </p:spTgt>
                                        </p:tgtEl>
                                        <p:attrNameLst>
                                          <p:attrName>style.visibility</p:attrName>
                                        </p:attrNameLst>
                                      </p:cBhvr>
                                      <p:to>
                                        <p:strVal val="visible"/>
                                      </p:to>
                                    </p:set>
                                    <p:anim calcmode="lin" valueType="num">
                                      <p:cBhvr>
                                        <p:cTn id="65" dur="500" fill="hold"/>
                                        <p:tgtEl>
                                          <p:spTgt spid="115716">
                                            <p:txEl>
                                              <p:pRg st="3" end="3"/>
                                            </p:txEl>
                                          </p:spTgt>
                                        </p:tgtEl>
                                        <p:attrNameLst>
                                          <p:attrName>ppt_w</p:attrName>
                                        </p:attrNameLst>
                                      </p:cBhvr>
                                      <p:tavLst>
                                        <p:tav tm="0">
                                          <p:val>
                                            <p:strVal val="4*#ppt_w"/>
                                          </p:val>
                                        </p:tav>
                                        <p:tav tm="100000">
                                          <p:val>
                                            <p:strVal val="#ppt_w"/>
                                          </p:val>
                                        </p:tav>
                                      </p:tavLst>
                                    </p:anim>
                                    <p:anim calcmode="lin" valueType="num">
                                      <p:cBhvr>
                                        <p:cTn id="66" dur="500" fill="hold"/>
                                        <p:tgtEl>
                                          <p:spTgt spid="115716">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3" end="3"/>
                                            </p:txEl>
                                          </p:spTgt>
                                        </p:tgtEl>
                                        <p:attrNameLst>
                                          <p:attrName>ppt_c</p:attrName>
                                        </p:attrNameLst>
                                      </p:cBhvr>
                                      <p:to>
                                        <a:schemeClr val="bg2"/>
                                      </p:to>
                                    </p:animClr>
                                  </p:subTnLst>
                                </p:cTn>
                              </p:par>
                            </p:childTnLst>
                          </p:cTn>
                        </p:par>
                      </p:childTnLst>
                    </p:cTn>
                  </p:par>
                  <p:par>
                    <p:cTn id="67" fill="hold">
                      <p:stCondLst>
                        <p:cond delay="indefinite"/>
                      </p:stCondLst>
                      <p:childTnLst>
                        <p:par>
                          <p:cTn id="68" fill="hold">
                            <p:stCondLst>
                              <p:cond delay="0"/>
                            </p:stCondLst>
                            <p:childTnLst>
                              <p:par>
                                <p:cTn id="69" presetID="23" presetClass="entr" presetSubtype="32" fill="hold" grpId="0" nodeType="clickEffect">
                                  <p:stCondLst>
                                    <p:cond delay="0"/>
                                  </p:stCondLst>
                                  <p:childTnLst>
                                    <p:set>
                                      <p:cBhvr>
                                        <p:cTn id="70" dur="1" fill="hold">
                                          <p:stCondLst>
                                            <p:cond delay="0"/>
                                          </p:stCondLst>
                                        </p:cTn>
                                        <p:tgtEl>
                                          <p:spTgt spid="115716">
                                            <p:txEl>
                                              <p:pRg st="4" end="4"/>
                                            </p:txEl>
                                          </p:spTgt>
                                        </p:tgtEl>
                                        <p:attrNameLst>
                                          <p:attrName>style.visibility</p:attrName>
                                        </p:attrNameLst>
                                      </p:cBhvr>
                                      <p:to>
                                        <p:strVal val="visible"/>
                                      </p:to>
                                    </p:set>
                                    <p:anim calcmode="lin" valueType="num">
                                      <p:cBhvr>
                                        <p:cTn id="71" dur="500" fill="hold"/>
                                        <p:tgtEl>
                                          <p:spTgt spid="115716">
                                            <p:txEl>
                                              <p:pRg st="4" end="4"/>
                                            </p:txEl>
                                          </p:spTgt>
                                        </p:tgtEl>
                                        <p:attrNameLst>
                                          <p:attrName>ppt_w</p:attrName>
                                        </p:attrNameLst>
                                      </p:cBhvr>
                                      <p:tavLst>
                                        <p:tav tm="0">
                                          <p:val>
                                            <p:strVal val="4*#ppt_w"/>
                                          </p:val>
                                        </p:tav>
                                        <p:tav tm="100000">
                                          <p:val>
                                            <p:strVal val="#ppt_w"/>
                                          </p:val>
                                        </p:tav>
                                      </p:tavLst>
                                    </p:anim>
                                    <p:anim calcmode="lin" valueType="num">
                                      <p:cBhvr>
                                        <p:cTn id="72" dur="500" fill="hold"/>
                                        <p:tgtEl>
                                          <p:spTgt spid="115716">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4" end="4"/>
                                            </p:txEl>
                                          </p:spTgt>
                                        </p:tgtEl>
                                        <p:attrNameLst>
                                          <p:attrName>ppt_c</p:attrName>
                                        </p:attrNameLst>
                                      </p:cBhvr>
                                      <p:to>
                                        <a:schemeClr val="bg2"/>
                                      </p:to>
                                    </p:animClr>
                                  </p:subTnLst>
                                </p:cTn>
                              </p:par>
                            </p:childTnLst>
                          </p:cTn>
                        </p:par>
                      </p:childTnLst>
                    </p:cTn>
                  </p:par>
                  <p:par>
                    <p:cTn id="73" fill="hold">
                      <p:stCondLst>
                        <p:cond delay="indefinite"/>
                      </p:stCondLst>
                      <p:childTnLst>
                        <p:par>
                          <p:cTn id="74" fill="hold">
                            <p:stCondLst>
                              <p:cond delay="0"/>
                            </p:stCondLst>
                            <p:childTnLst>
                              <p:par>
                                <p:cTn id="75" presetID="23" presetClass="entr" presetSubtype="32" fill="hold" grpId="0" nodeType="clickEffect">
                                  <p:stCondLst>
                                    <p:cond delay="0"/>
                                  </p:stCondLst>
                                  <p:childTnLst>
                                    <p:set>
                                      <p:cBhvr>
                                        <p:cTn id="76" dur="1" fill="hold">
                                          <p:stCondLst>
                                            <p:cond delay="0"/>
                                          </p:stCondLst>
                                        </p:cTn>
                                        <p:tgtEl>
                                          <p:spTgt spid="115716">
                                            <p:txEl>
                                              <p:pRg st="5" end="5"/>
                                            </p:txEl>
                                          </p:spTgt>
                                        </p:tgtEl>
                                        <p:attrNameLst>
                                          <p:attrName>style.visibility</p:attrName>
                                        </p:attrNameLst>
                                      </p:cBhvr>
                                      <p:to>
                                        <p:strVal val="visible"/>
                                      </p:to>
                                    </p:set>
                                    <p:anim calcmode="lin" valueType="num">
                                      <p:cBhvr>
                                        <p:cTn id="77" dur="500" fill="hold"/>
                                        <p:tgtEl>
                                          <p:spTgt spid="115716">
                                            <p:txEl>
                                              <p:pRg st="5" end="5"/>
                                            </p:txEl>
                                          </p:spTgt>
                                        </p:tgtEl>
                                        <p:attrNameLst>
                                          <p:attrName>ppt_w</p:attrName>
                                        </p:attrNameLst>
                                      </p:cBhvr>
                                      <p:tavLst>
                                        <p:tav tm="0">
                                          <p:val>
                                            <p:strVal val="4*#ppt_w"/>
                                          </p:val>
                                        </p:tav>
                                        <p:tav tm="100000">
                                          <p:val>
                                            <p:strVal val="#ppt_w"/>
                                          </p:val>
                                        </p:tav>
                                      </p:tavLst>
                                    </p:anim>
                                    <p:anim calcmode="lin" valueType="num">
                                      <p:cBhvr>
                                        <p:cTn id="78" dur="500" fill="hold"/>
                                        <p:tgtEl>
                                          <p:spTgt spid="115716">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5" end="5"/>
                                            </p:txEl>
                                          </p:spTgt>
                                        </p:tgtEl>
                                        <p:attrNameLst>
                                          <p:attrName>ppt_c</p:attrName>
                                        </p:attrNameLst>
                                      </p:cBhvr>
                                      <p:to>
                                        <a:schemeClr val="bg2"/>
                                      </p:to>
                                    </p:animClr>
                                  </p:subTnLst>
                                </p:cTn>
                              </p:par>
                            </p:childTnLst>
                          </p:cTn>
                        </p:par>
                      </p:childTnLst>
                    </p:cTn>
                  </p:par>
                  <p:par>
                    <p:cTn id="79" fill="hold">
                      <p:stCondLst>
                        <p:cond delay="indefinite"/>
                      </p:stCondLst>
                      <p:childTnLst>
                        <p:par>
                          <p:cTn id="80" fill="hold">
                            <p:stCondLst>
                              <p:cond delay="0"/>
                            </p:stCondLst>
                            <p:childTnLst>
                              <p:par>
                                <p:cTn id="81" presetID="23" presetClass="entr" presetSubtype="32" fill="hold" grpId="0" nodeType="clickEffect">
                                  <p:stCondLst>
                                    <p:cond delay="0"/>
                                  </p:stCondLst>
                                  <p:childTnLst>
                                    <p:set>
                                      <p:cBhvr>
                                        <p:cTn id="82" dur="1" fill="hold">
                                          <p:stCondLst>
                                            <p:cond delay="0"/>
                                          </p:stCondLst>
                                        </p:cTn>
                                        <p:tgtEl>
                                          <p:spTgt spid="115716">
                                            <p:txEl>
                                              <p:pRg st="6" end="6"/>
                                            </p:txEl>
                                          </p:spTgt>
                                        </p:tgtEl>
                                        <p:attrNameLst>
                                          <p:attrName>style.visibility</p:attrName>
                                        </p:attrNameLst>
                                      </p:cBhvr>
                                      <p:to>
                                        <p:strVal val="visible"/>
                                      </p:to>
                                    </p:set>
                                    <p:anim calcmode="lin" valueType="num">
                                      <p:cBhvr>
                                        <p:cTn id="83" dur="500" fill="hold"/>
                                        <p:tgtEl>
                                          <p:spTgt spid="115716">
                                            <p:txEl>
                                              <p:pRg st="6" end="6"/>
                                            </p:txEl>
                                          </p:spTgt>
                                        </p:tgtEl>
                                        <p:attrNameLst>
                                          <p:attrName>ppt_w</p:attrName>
                                        </p:attrNameLst>
                                      </p:cBhvr>
                                      <p:tavLst>
                                        <p:tav tm="0">
                                          <p:val>
                                            <p:strVal val="4*#ppt_w"/>
                                          </p:val>
                                        </p:tav>
                                        <p:tav tm="100000">
                                          <p:val>
                                            <p:strVal val="#ppt_w"/>
                                          </p:val>
                                        </p:tav>
                                      </p:tavLst>
                                    </p:anim>
                                    <p:anim calcmode="lin" valueType="num">
                                      <p:cBhvr>
                                        <p:cTn id="84" dur="500" fill="hold"/>
                                        <p:tgtEl>
                                          <p:spTgt spid="115716">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6" end="6"/>
                                            </p:txEl>
                                          </p:spTgt>
                                        </p:tgtEl>
                                        <p:attrNameLst>
                                          <p:attrName>ppt_c</p:attrName>
                                        </p:attrNameLst>
                                      </p:cBhvr>
                                      <p:to>
                                        <a:schemeClr val="bg2"/>
                                      </p:to>
                                    </p:animClr>
                                  </p:subTnLst>
                                </p:cTn>
                              </p:par>
                            </p:childTnLst>
                          </p:cTn>
                        </p:par>
                      </p:childTnLst>
                    </p:cTn>
                  </p:par>
                  <p:par>
                    <p:cTn id="85" fill="hold">
                      <p:stCondLst>
                        <p:cond delay="indefinite"/>
                      </p:stCondLst>
                      <p:childTnLst>
                        <p:par>
                          <p:cTn id="86" fill="hold">
                            <p:stCondLst>
                              <p:cond delay="0"/>
                            </p:stCondLst>
                            <p:childTnLst>
                              <p:par>
                                <p:cTn id="87" presetID="23" presetClass="entr" presetSubtype="32" fill="hold" grpId="0" nodeType="clickEffect">
                                  <p:stCondLst>
                                    <p:cond delay="0"/>
                                  </p:stCondLst>
                                  <p:childTnLst>
                                    <p:set>
                                      <p:cBhvr>
                                        <p:cTn id="88" dur="1" fill="hold">
                                          <p:stCondLst>
                                            <p:cond delay="0"/>
                                          </p:stCondLst>
                                        </p:cTn>
                                        <p:tgtEl>
                                          <p:spTgt spid="115716">
                                            <p:txEl>
                                              <p:pRg st="7" end="7"/>
                                            </p:txEl>
                                          </p:spTgt>
                                        </p:tgtEl>
                                        <p:attrNameLst>
                                          <p:attrName>style.visibility</p:attrName>
                                        </p:attrNameLst>
                                      </p:cBhvr>
                                      <p:to>
                                        <p:strVal val="visible"/>
                                      </p:to>
                                    </p:set>
                                    <p:anim calcmode="lin" valueType="num">
                                      <p:cBhvr>
                                        <p:cTn id="89" dur="500" fill="hold"/>
                                        <p:tgtEl>
                                          <p:spTgt spid="115716">
                                            <p:txEl>
                                              <p:pRg st="7" end="7"/>
                                            </p:txEl>
                                          </p:spTgt>
                                        </p:tgtEl>
                                        <p:attrNameLst>
                                          <p:attrName>ppt_w</p:attrName>
                                        </p:attrNameLst>
                                      </p:cBhvr>
                                      <p:tavLst>
                                        <p:tav tm="0">
                                          <p:val>
                                            <p:strVal val="4*#ppt_w"/>
                                          </p:val>
                                        </p:tav>
                                        <p:tav tm="100000">
                                          <p:val>
                                            <p:strVal val="#ppt_w"/>
                                          </p:val>
                                        </p:tav>
                                      </p:tavLst>
                                    </p:anim>
                                    <p:anim calcmode="lin" valueType="num">
                                      <p:cBhvr>
                                        <p:cTn id="90" dur="500" fill="hold"/>
                                        <p:tgtEl>
                                          <p:spTgt spid="115716">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7" end="7"/>
                                            </p:txEl>
                                          </p:spTgt>
                                        </p:tgtEl>
                                        <p:attrNameLst>
                                          <p:attrName>ppt_c</p:attrName>
                                        </p:attrNameLst>
                                      </p:cBhvr>
                                      <p:to>
                                        <a:schemeClr val="bg2"/>
                                      </p:to>
                                    </p:animClr>
                                  </p:subTnLst>
                                </p:cTn>
                              </p:par>
                            </p:childTnLst>
                          </p:cTn>
                        </p:par>
                      </p:childTnLst>
                    </p:cTn>
                  </p:par>
                  <p:par>
                    <p:cTn id="91" fill="hold">
                      <p:stCondLst>
                        <p:cond delay="indefinite"/>
                      </p:stCondLst>
                      <p:childTnLst>
                        <p:par>
                          <p:cTn id="92" fill="hold">
                            <p:stCondLst>
                              <p:cond delay="0"/>
                            </p:stCondLst>
                            <p:childTnLst>
                              <p:par>
                                <p:cTn id="93" presetID="23" presetClass="entr" presetSubtype="32" fill="hold" grpId="0" nodeType="clickEffect">
                                  <p:stCondLst>
                                    <p:cond delay="0"/>
                                  </p:stCondLst>
                                  <p:childTnLst>
                                    <p:set>
                                      <p:cBhvr>
                                        <p:cTn id="94" dur="1" fill="hold">
                                          <p:stCondLst>
                                            <p:cond delay="0"/>
                                          </p:stCondLst>
                                        </p:cTn>
                                        <p:tgtEl>
                                          <p:spTgt spid="115716">
                                            <p:txEl>
                                              <p:pRg st="8" end="8"/>
                                            </p:txEl>
                                          </p:spTgt>
                                        </p:tgtEl>
                                        <p:attrNameLst>
                                          <p:attrName>style.visibility</p:attrName>
                                        </p:attrNameLst>
                                      </p:cBhvr>
                                      <p:to>
                                        <p:strVal val="visible"/>
                                      </p:to>
                                    </p:set>
                                    <p:anim calcmode="lin" valueType="num">
                                      <p:cBhvr>
                                        <p:cTn id="95" dur="500" fill="hold"/>
                                        <p:tgtEl>
                                          <p:spTgt spid="115716">
                                            <p:txEl>
                                              <p:pRg st="8" end="8"/>
                                            </p:txEl>
                                          </p:spTgt>
                                        </p:tgtEl>
                                        <p:attrNameLst>
                                          <p:attrName>ppt_w</p:attrName>
                                        </p:attrNameLst>
                                      </p:cBhvr>
                                      <p:tavLst>
                                        <p:tav tm="0">
                                          <p:val>
                                            <p:strVal val="4*#ppt_w"/>
                                          </p:val>
                                        </p:tav>
                                        <p:tav tm="100000">
                                          <p:val>
                                            <p:strVal val="#ppt_w"/>
                                          </p:val>
                                        </p:tav>
                                      </p:tavLst>
                                    </p:anim>
                                    <p:anim calcmode="lin" valueType="num">
                                      <p:cBhvr>
                                        <p:cTn id="96" dur="500" fill="hold"/>
                                        <p:tgtEl>
                                          <p:spTgt spid="115716">
                                            <p:txEl>
                                              <p:pRg st="8" end="8"/>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8" end="8"/>
                                            </p:txEl>
                                          </p:spTgt>
                                        </p:tgtEl>
                                        <p:attrNameLst>
                                          <p:attrName>ppt_c</p:attrName>
                                        </p:attrNameLst>
                                      </p:cBhvr>
                                      <p:to>
                                        <a:schemeClr val="bg2"/>
                                      </p:to>
                                    </p:animClr>
                                  </p:subTnLst>
                                </p:cTn>
                              </p:par>
                            </p:childTnLst>
                          </p:cTn>
                        </p:par>
                      </p:childTnLst>
                    </p:cTn>
                  </p:par>
                  <p:par>
                    <p:cTn id="97" fill="hold">
                      <p:stCondLst>
                        <p:cond delay="indefinite"/>
                      </p:stCondLst>
                      <p:childTnLst>
                        <p:par>
                          <p:cTn id="98" fill="hold">
                            <p:stCondLst>
                              <p:cond delay="0"/>
                            </p:stCondLst>
                            <p:childTnLst>
                              <p:par>
                                <p:cTn id="99" presetID="23" presetClass="entr" presetSubtype="32" fill="hold" grpId="0" nodeType="clickEffect">
                                  <p:stCondLst>
                                    <p:cond delay="0"/>
                                  </p:stCondLst>
                                  <p:childTnLst>
                                    <p:set>
                                      <p:cBhvr>
                                        <p:cTn id="100" dur="1" fill="hold">
                                          <p:stCondLst>
                                            <p:cond delay="0"/>
                                          </p:stCondLst>
                                        </p:cTn>
                                        <p:tgtEl>
                                          <p:spTgt spid="115716">
                                            <p:txEl>
                                              <p:pRg st="9" end="9"/>
                                            </p:txEl>
                                          </p:spTgt>
                                        </p:tgtEl>
                                        <p:attrNameLst>
                                          <p:attrName>style.visibility</p:attrName>
                                        </p:attrNameLst>
                                      </p:cBhvr>
                                      <p:to>
                                        <p:strVal val="visible"/>
                                      </p:to>
                                    </p:set>
                                    <p:anim calcmode="lin" valueType="num">
                                      <p:cBhvr>
                                        <p:cTn id="101" dur="500" fill="hold"/>
                                        <p:tgtEl>
                                          <p:spTgt spid="115716">
                                            <p:txEl>
                                              <p:pRg st="9" end="9"/>
                                            </p:txEl>
                                          </p:spTgt>
                                        </p:tgtEl>
                                        <p:attrNameLst>
                                          <p:attrName>ppt_w</p:attrName>
                                        </p:attrNameLst>
                                      </p:cBhvr>
                                      <p:tavLst>
                                        <p:tav tm="0">
                                          <p:val>
                                            <p:strVal val="4*#ppt_w"/>
                                          </p:val>
                                        </p:tav>
                                        <p:tav tm="100000">
                                          <p:val>
                                            <p:strVal val="#ppt_w"/>
                                          </p:val>
                                        </p:tav>
                                      </p:tavLst>
                                    </p:anim>
                                    <p:anim calcmode="lin" valueType="num">
                                      <p:cBhvr>
                                        <p:cTn id="102" dur="500" fill="hold"/>
                                        <p:tgtEl>
                                          <p:spTgt spid="115716">
                                            <p:txEl>
                                              <p:pRg st="9" end="9"/>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5716">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P spid="115716"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Estimating</a:t>
            </a:r>
          </a:p>
        </p:txBody>
      </p:sp>
      <p:sp>
        <p:nvSpPr>
          <p:cNvPr id="7171" name="Rectangle 3"/>
          <p:cNvSpPr>
            <a:spLocks noGrp="1" noChangeArrowheads="1"/>
          </p:cNvSpPr>
          <p:nvPr>
            <p:ph type="body" sz="half" idx="1"/>
          </p:nvPr>
        </p:nvSpPr>
        <p:spPr>
          <a:xfrm>
            <a:off x="914400" y="1981200"/>
            <a:ext cx="4068763" cy="4724400"/>
          </a:xfrm>
        </p:spPr>
        <p:txBody>
          <a:bodyPr/>
          <a:lstStyle/>
          <a:p>
            <a:r>
              <a:rPr lang="en-US" sz="2800" smtClean="0"/>
              <a:t>The art of determining the size of the job, labor, equipment needed to perform the job and quantities of materials.</a:t>
            </a:r>
          </a:p>
          <a:p>
            <a:r>
              <a:rPr lang="en-US" sz="2800" smtClean="0"/>
              <a:t>To do any type of estimation, you need to know some basic formulas.</a:t>
            </a:r>
          </a:p>
        </p:txBody>
      </p:sp>
      <p:pic>
        <p:nvPicPr>
          <p:cNvPr id="41988" name="Picture 6" descr="TALK2"/>
          <p:cNvPicPr>
            <a:picLocks noGrp="1" noChangeAspect="1" noChangeArrowheads="1"/>
          </p:cNvPicPr>
          <p:nvPr>
            <p:ph type="clipArt" sz="half" idx="2"/>
          </p:nvPr>
        </p:nvPicPr>
        <p:blipFill>
          <a:blip r:embed="rId2" cstate="print"/>
          <a:srcRect/>
          <a:stretch>
            <a:fillRect/>
          </a:stretch>
        </p:blipFill>
        <p:spPr>
          <a:xfrm>
            <a:off x="6294438" y="1981200"/>
            <a:ext cx="1490662"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7171">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p:cTn id="13" dur="500" fill="hold"/>
                                        <p:tgtEl>
                                          <p:spTgt spid="7171">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7171">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What Have You Learned?</a:t>
            </a:r>
          </a:p>
        </p:txBody>
      </p:sp>
      <p:sp>
        <p:nvSpPr>
          <p:cNvPr id="116739" name="Rectangle 3"/>
          <p:cNvSpPr>
            <a:spLocks noGrp="1" noChangeArrowheads="1"/>
          </p:cNvSpPr>
          <p:nvPr>
            <p:ph type="body" sz="half" idx="1"/>
          </p:nvPr>
        </p:nvSpPr>
        <p:spPr/>
        <p:txBody>
          <a:bodyPr/>
          <a:lstStyle/>
          <a:p>
            <a:r>
              <a:rPr lang="en-US" sz="2800" smtClean="0"/>
              <a:t>Step #7</a:t>
            </a:r>
          </a:p>
          <a:p>
            <a:pPr lvl="1">
              <a:buFontTx/>
              <a:buNone/>
            </a:pPr>
            <a:r>
              <a:rPr lang="en-US" sz="2400" smtClean="0"/>
              <a:t>   53.10		ST</a:t>
            </a:r>
          </a:p>
          <a:p>
            <a:pPr lvl="1">
              <a:buFontTx/>
              <a:buChar char=" "/>
            </a:pPr>
            <a:r>
              <a:rPr lang="en-US" sz="2400" u="sng" smtClean="0"/>
              <a:t>x 150</a:t>
            </a:r>
            <a:r>
              <a:rPr lang="en-US" sz="2400" smtClean="0"/>
              <a:t>		RRF</a:t>
            </a:r>
          </a:p>
          <a:p>
            <a:pPr lvl="1">
              <a:buFontTx/>
              <a:buChar char=" "/>
            </a:pPr>
            <a:r>
              <a:rPr lang="en-US" sz="2400" smtClean="0">
                <a:solidFill>
                  <a:srgbClr val="FF3300"/>
                </a:solidFill>
              </a:rPr>
              <a:t>7,965		RR</a:t>
            </a:r>
            <a:endParaRPr lang="en-US" sz="2400" smtClean="0"/>
          </a:p>
          <a:p>
            <a:r>
              <a:rPr lang="en-US" sz="2800" smtClean="0"/>
              <a:t>Step #8</a:t>
            </a:r>
          </a:p>
          <a:p>
            <a:pPr lvl="1">
              <a:buFontTx/>
              <a:buNone/>
            </a:pPr>
            <a:r>
              <a:rPr lang="en-US" sz="2400" smtClean="0"/>
              <a:t>   53.10	ST</a:t>
            </a:r>
          </a:p>
          <a:p>
            <a:pPr lvl="1">
              <a:buFontTx/>
              <a:buChar char=" "/>
            </a:pPr>
            <a:r>
              <a:rPr lang="en-US" sz="2400" smtClean="0"/>
              <a:t>x   20	Constant</a:t>
            </a:r>
            <a:endParaRPr lang="en-US" sz="2200" smtClean="0"/>
          </a:p>
          <a:p>
            <a:pPr lvl="1">
              <a:buFontTx/>
              <a:buChar char=" "/>
            </a:pPr>
            <a:r>
              <a:rPr lang="en-US" sz="2400" u="sng" smtClean="0"/>
              <a:t>x     6</a:t>
            </a:r>
            <a:r>
              <a:rPr lang="en-US" sz="2400" smtClean="0"/>
              <a:t>	% of grade</a:t>
            </a:r>
          </a:p>
          <a:p>
            <a:pPr lvl="1">
              <a:buFontTx/>
              <a:buChar char=" "/>
            </a:pPr>
            <a:r>
              <a:rPr lang="en-US" sz="2400" smtClean="0">
                <a:solidFill>
                  <a:srgbClr val="FF3300"/>
                </a:solidFill>
              </a:rPr>
              <a:t>6,372	GR</a:t>
            </a:r>
            <a:endParaRPr lang="en-US" sz="2000" smtClean="0"/>
          </a:p>
        </p:txBody>
      </p:sp>
      <p:pic>
        <p:nvPicPr>
          <p:cNvPr id="94212" name="Picture 7" descr="MAGICHAT"/>
          <p:cNvPicPr>
            <a:picLocks noGrp="1" noChangeAspect="1" noChangeArrowheads="1"/>
          </p:cNvPicPr>
          <p:nvPr>
            <p:ph type="clipArt" sz="half" idx="2"/>
          </p:nvPr>
        </p:nvPicPr>
        <p:blipFill>
          <a:blip r:embed="rId2" cstate="print"/>
          <a:srcRect/>
          <a:stretch>
            <a:fillRect/>
          </a:stretch>
        </p:blipFill>
        <p:spPr>
          <a:xfrm>
            <a:off x="5135563" y="2112963"/>
            <a:ext cx="3810000" cy="3851275"/>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p:cTn id="7" dur="500" fill="hold"/>
                                        <p:tgtEl>
                                          <p:spTgt spid="11673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16739">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p:cTn id="13" dur="500" fill="hold"/>
                                        <p:tgtEl>
                                          <p:spTgt spid="116739">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16739">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p:cTn id="19" dur="500" fill="hold"/>
                                        <p:tgtEl>
                                          <p:spTgt spid="116739">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116739">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p:cTn id="25" dur="500" fill="hold"/>
                                        <p:tgtEl>
                                          <p:spTgt spid="116739">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116739">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p:cTn id="31" dur="500" fill="hold"/>
                                        <p:tgtEl>
                                          <p:spTgt spid="116739">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116739">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p:cTn id="37" dur="500" fill="hold"/>
                                        <p:tgtEl>
                                          <p:spTgt spid="116739">
                                            <p:txEl>
                                              <p:pRg st="5" end="5"/>
                                            </p:txEl>
                                          </p:spTgt>
                                        </p:tgtEl>
                                        <p:attrNameLst>
                                          <p:attrName>ppt_w</p:attrName>
                                        </p:attrNameLst>
                                      </p:cBhvr>
                                      <p:tavLst>
                                        <p:tav tm="0">
                                          <p:val>
                                            <p:strVal val="4/3*#ppt_w"/>
                                          </p:val>
                                        </p:tav>
                                        <p:tav tm="100000">
                                          <p:val>
                                            <p:strVal val="#ppt_w"/>
                                          </p:val>
                                        </p:tav>
                                      </p:tavLst>
                                    </p:anim>
                                    <p:anim calcmode="lin" valueType="num">
                                      <p:cBhvr>
                                        <p:cTn id="38" dur="500" fill="hold"/>
                                        <p:tgtEl>
                                          <p:spTgt spid="116739">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116739">
                                            <p:txEl>
                                              <p:pRg st="6" end="6"/>
                                            </p:txEl>
                                          </p:spTgt>
                                        </p:tgtEl>
                                        <p:attrNameLst>
                                          <p:attrName>style.visibility</p:attrName>
                                        </p:attrNameLst>
                                      </p:cBhvr>
                                      <p:to>
                                        <p:strVal val="visible"/>
                                      </p:to>
                                    </p:set>
                                    <p:anim calcmode="lin" valueType="num">
                                      <p:cBhvr>
                                        <p:cTn id="43" dur="500" fill="hold"/>
                                        <p:tgtEl>
                                          <p:spTgt spid="116739">
                                            <p:txEl>
                                              <p:pRg st="6" end="6"/>
                                            </p:txEl>
                                          </p:spTgt>
                                        </p:tgtEl>
                                        <p:attrNameLst>
                                          <p:attrName>ppt_w</p:attrName>
                                        </p:attrNameLst>
                                      </p:cBhvr>
                                      <p:tavLst>
                                        <p:tav tm="0">
                                          <p:val>
                                            <p:strVal val="4/3*#ppt_w"/>
                                          </p:val>
                                        </p:tav>
                                        <p:tav tm="100000">
                                          <p:val>
                                            <p:strVal val="#ppt_w"/>
                                          </p:val>
                                        </p:tav>
                                      </p:tavLst>
                                    </p:anim>
                                    <p:anim calcmode="lin" valueType="num">
                                      <p:cBhvr>
                                        <p:cTn id="44" dur="500" fill="hold"/>
                                        <p:tgtEl>
                                          <p:spTgt spid="116739">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116739">
                                            <p:txEl>
                                              <p:pRg st="7" end="7"/>
                                            </p:txEl>
                                          </p:spTgt>
                                        </p:tgtEl>
                                        <p:attrNameLst>
                                          <p:attrName>style.visibility</p:attrName>
                                        </p:attrNameLst>
                                      </p:cBhvr>
                                      <p:to>
                                        <p:strVal val="visible"/>
                                      </p:to>
                                    </p:set>
                                    <p:anim calcmode="lin" valueType="num">
                                      <p:cBhvr>
                                        <p:cTn id="49" dur="500" fill="hold"/>
                                        <p:tgtEl>
                                          <p:spTgt spid="116739">
                                            <p:txEl>
                                              <p:pRg st="7" end="7"/>
                                            </p:txEl>
                                          </p:spTgt>
                                        </p:tgtEl>
                                        <p:attrNameLst>
                                          <p:attrName>ppt_w</p:attrName>
                                        </p:attrNameLst>
                                      </p:cBhvr>
                                      <p:tavLst>
                                        <p:tav tm="0">
                                          <p:val>
                                            <p:strVal val="4/3*#ppt_w"/>
                                          </p:val>
                                        </p:tav>
                                        <p:tav tm="100000">
                                          <p:val>
                                            <p:strVal val="#ppt_w"/>
                                          </p:val>
                                        </p:tav>
                                      </p:tavLst>
                                    </p:anim>
                                    <p:anim calcmode="lin" valueType="num">
                                      <p:cBhvr>
                                        <p:cTn id="50" dur="500" fill="hold"/>
                                        <p:tgtEl>
                                          <p:spTgt spid="116739">
                                            <p:txEl>
                                              <p:pRg st="7" end="7"/>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7" end="7"/>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116739">
                                            <p:txEl>
                                              <p:pRg st="8" end="8"/>
                                            </p:txEl>
                                          </p:spTgt>
                                        </p:tgtEl>
                                        <p:attrNameLst>
                                          <p:attrName>style.visibility</p:attrName>
                                        </p:attrNameLst>
                                      </p:cBhvr>
                                      <p:to>
                                        <p:strVal val="visible"/>
                                      </p:to>
                                    </p:set>
                                    <p:anim calcmode="lin" valueType="num">
                                      <p:cBhvr>
                                        <p:cTn id="55" dur="500" fill="hold"/>
                                        <p:tgtEl>
                                          <p:spTgt spid="116739">
                                            <p:txEl>
                                              <p:pRg st="8" end="8"/>
                                            </p:txEl>
                                          </p:spTgt>
                                        </p:tgtEl>
                                        <p:attrNameLst>
                                          <p:attrName>ppt_w</p:attrName>
                                        </p:attrNameLst>
                                      </p:cBhvr>
                                      <p:tavLst>
                                        <p:tav tm="0">
                                          <p:val>
                                            <p:strVal val="4/3*#ppt_w"/>
                                          </p:val>
                                        </p:tav>
                                        <p:tav tm="100000">
                                          <p:val>
                                            <p:strVal val="#ppt_w"/>
                                          </p:val>
                                        </p:tav>
                                      </p:tavLst>
                                    </p:anim>
                                    <p:anim calcmode="lin" valueType="num">
                                      <p:cBhvr>
                                        <p:cTn id="56" dur="500" fill="hold"/>
                                        <p:tgtEl>
                                          <p:spTgt spid="116739">
                                            <p:txEl>
                                              <p:pRg st="8" end="8"/>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16739">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2"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Scraper Production</a:t>
            </a:r>
          </a:p>
        </p:txBody>
      </p:sp>
      <p:sp>
        <p:nvSpPr>
          <p:cNvPr id="95235" name="Rectangle 3"/>
          <p:cNvSpPr>
            <a:spLocks noGrp="1" noChangeArrowheads="1"/>
          </p:cNvSpPr>
          <p:nvPr>
            <p:ph type="body" sz="half" idx="1"/>
          </p:nvPr>
        </p:nvSpPr>
        <p:spPr>
          <a:xfrm>
            <a:off x="1143000" y="3429000"/>
            <a:ext cx="3810000" cy="914400"/>
          </a:xfrm>
        </p:spPr>
        <p:txBody>
          <a:bodyPr/>
          <a:lstStyle/>
          <a:p>
            <a:r>
              <a:rPr lang="en-US" sz="2800" smtClean="0"/>
              <a:t>Take a break!</a:t>
            </a:r>
          </a:p>
        </p:txBody>
      </p:sp>
      <p:pic>
        <p:nvPicPr>
          <p:cNvPr id="95236" name="Picture 6" descr="JUDGE"/>
          <p:cNvPicPr>
            <a:picLocks noGrp="1" noChangeAspect="1" noChangeArrowheads="1"/>
          </p:cNvPicPr>
          <p:nvPr>
            <p:ph type="clipArt" sz="half" idx="2"/>
          </p:nvPr>
        </p:nvPicPr>
        <p:blipFill>
          <a:blip r:embed="rId2" cstate="print"/>
          <a:srcRect/>
          <a:stretch>
            <a:fillRect/>
          </a:stretch>
        </p:blipFill>
        <p:spPr>
          <a:xfrm>
            <a:off x="5135563" y="2127250"/>
            <a:ext cx="3810000" cy="3821113"/>
          </a:xfrm>
        </p:spPr>
      </p:pic>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Scraper Production Step #9</a:t>
            </a:r>
          </a:p>
        </p:txBody>
      </p:sp>
      <p:sp>
        <p:nvSpPr>
          <p:cNvPr id="118787" name="Rectangle 3"/>
          <p:cNvSpPr>
            <a:spLocks noGrp="1" noChangeArrowheads="1"/>
          </p:cNvSpPr>
          <p:nvPr>
            <p:ph type="body" sz="half" idx="1"/>
          </p:nvPr>
        </p:nvSpPr>
        <p:spPr>
          <a:xfrm>
            <a:off x="914400" y="1524000"/>
            <a:ext cx="4068763" cy="4876800"/>
          </a:xfrm>
        </p:spPr>
        <p:txBody>
          <a:bodyPr/>
          <a:lstStyle/>
          <a:p>
            <a:r>
              <a:rPr lang="en-US" sz="2800" b="1" i="1" smtClean="0"/>
              <a:t>Required Pounds Of Pull (REQPP)</a:t>
            </a:r>
          </a:p>
          <a:p>
            <a:pPr lvl="1"/>
            <a:r>
              <a:rPr lang="en-US" sz="2200" smtClean="0"/>
              <a:t>The total power required to move a unit.</a:t>
            </a:r>
          </a:p>
          <a:p>
            <a:pPr lvl="1"/>
            <a:r>
              <a:rPr lang="en-US" sz="2200" smtClean="0"/>
              <a:t>We can find our </a:t>
            </a:r>
            <a:r>
              <a:rPr lang="en-US" sz="2200" b="1" i="1" smtClean="0"/>
              <a:t>REQPP</a:t>
            </a:r>
            <a:r>
              <a:rPr lang="en-US" sz="2200" smtClean="0"/>
              <a:t> by adding </a:t>
            </a:r>
            <a:r>
              <a:rPr lang="en-US" sz="2200" b="1" i="1" smtClean="0"/>
              <a:t>GR</a:t>
            </a:r>
            <a:r>
              <a:rPr lang="en-US" sz="2200" smtClean="0"/>
              <a:t> with</a:t>
            </a:r>
            <a:r>
              <a:rPr lang="en-US" sz="2200" b="1" i="1" smtClean="0"/>
              <a:t> RR</a:t>
            </a:r>
            <a:r>
              <a:rPr lang="en-US" sz="2200" smtClean="0"/>
              <a:t> from uphill, or Subtract </a:t>
            </a:r>
            <a:r>
              <a:rPr lang="en-US" sz="2200" b="1" i="1" smtClean="0"/>
              <a:t>GA</a:t>
            </a:r>
            <a:r>
              <a:rPr lang="en-US" sz="2200" smtClean="0"/>
              <a:t> from </a:t>
            </a:r>
            <a:r>
              <a:rPr lang="en-US" sz="2200" b="1" i="1" smtClean="0"/>
              <a:t>RR</a:t>
            </a:r>
            <a:r>
              <a:rPr lang="en-US" sz="2200" smtClean="0"/>
              <a:t> for downhill.</a:t>
            </a:r>
          </a:p>
          <a:p>
            <a:pPr lvl="1"/>
            <a:r>
              <a:rPr lang="en-US" sz="2200" smtClean="0"/>
              <a:t>When on level ground, your </a:t>
            </a:r>
            <a:r>
              <a:rPr lang="en-US" sz="2200" b="1" i="1" smtClean="0"/>
              <a:t>RR</a:t>
            </a:r>
            <a:r>
              <a:rPr lang="en-US" sz="2200" smtClean="0"/>
              <a:t> is your </a:t>
            </a:r>
            <a:r>
              <a:rPr lang="en-US" sz="2200" b="1" i="1" smtClean="0"/>
              <a:t>REQPP</a:t>
            </a:r>
            <a:r>
              <a:rPr lang="en-US" sz="2200" smtClean="0"/>
              <a:t>.</a:t>
            </a:r>
            <a:endParaRPr lang="en-US" sz="2200" b="1" i="1" smtClean="0"/>
          </a:p>
        </p:txBody>
      </p:sp>
      <p:pic>
        <p:nvPicPr>
          <p:cNvPr id="96260" name="Picture 6" descr="TUGOWAR"/>
          <p:cNvPicPr>
            <a:picLocks noGrp="1" noChangeAspect="1" noChangeArrowheads="1"/>
          </p:cNvPicPr>
          <p:nvPr>
            <p:ph type="clipArt" sz="half" idx="2"/>
          </p:nvPr>
        </p:nvPicPr>
        <p:blipFill>
          <a:blip r:embed="rId2" cstate="print"/>
          <a:srcRect/>
          <a:stretch>
            <a:fillRect/>
          </a:stretch>
        </p:blipFill>
        <p:spPr>
          <a:xfrm>
            <a:off x="5135563" y="2816225"/>
            <a:ext cx="3810000" cy="244475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p:cTn id="7" dur="500" fill="hold"/>
                                        <p:tgtEl>
                                          <p:spTgt spid="11878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1878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878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p:cTn id="13" dur="500" fill="hold"/>
                                        <p:tgtEl>
                                          <p:spTgt spid="11878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1878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878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p:cTn id="19" dur="500" fill="hold"/>
                                        <p:tgtEl>
                                          <p:spTgt spid="11878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1878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878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p:cTn id="25" dur="500" fill="hold"/>
                                        <p:tgtEl>
                                          <p:spTgt spid="11878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1878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18787">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bldLvl="3"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219200" y="228600"/>
            <a:ext cx="7772400" cy="914400"/>
          </a:xfrm>
        </p:spPr>
        <p:txBody>
          <a:bodyPr/>
          <a:lstStyle/>
          <a:p>
            <a:r>
              <a:rPr lang="en-US" smtClean="0"/>
              <a:t>Example</a:t>
            </a:r>
          </a:p>
        </p:txBody>
      </p:sp>
      <p:sp>
        <p:nvSpPr>
          <p:cNvPr id="14340" name="Rectangle 3"/>
          <p:cNvSpPr>
            <a:spLocks noGrp="1" noChangeArrowheads="1"/>
          </p:cNvSpPr>
          <p:nvPr>
            <p:ph type="body" idx="1"/>
          </p:nvPr>
        </p:nvSpPr>
        <p:spPr>
          <a:xfrm>
            <a:off x="914400" y="1143000"/>
            <a:ext cx="8229600" cy="5715000"/>
          </a:xfrm>
        </p:spPr>
        <p:txBody>
          <a:bodyPr/>
          <a:lstStyle/>
          <a:p>
            <a:r>
              <a:rPr lang="en-US" sz="2800" smtClean="0"/>
              <a:t>When traveling </a:t>
            </a:r>
            <a:r>
              <a:rPr lang="en-US" sz="2800" b="1" smtClean="0"/>
              <a:t>uphill</a:t>
            </a:r>
            <a:r>
              <a:rPr lang="en-US" sz="2800" smtClean="0"/>
              <a:t> a vehicle must overcome both rolling resistance and grade resistance.</a:t>
            </a:r>
          </a:p>
          <a:p>
            <a:pPr lvl="1">
              <a:buFontTx/>
              <a:buNone/>
            </a:pPr>
            <a:r>
              <a:rPr lang="en-US" sz="2400" smtClean="0"/>
              <a:t>     3,503	RR</a:t>
            </a:r>
          </a:p>
          <a:p>
            <a:pPr lvl="1">
              <a:buFontTx/>
              <a:buChar char=" "/>
            </a:pPr>
            <a:r>
              <a:rPr lang="en-US" sz="2400" u="sng" smtClean="0"/>
              <a:t>+2156</a:t>
            </a:r>
            <a:r>
              <a:rPr lang="en-US" sz="2400" smtClean="0"/>
              <a:t>	(+GR)</a:t>
            </a:r>
          </a:p>
          <a:p>
            <a:pPr lvl="1">
              <a:buFontTx/>
              <a:buChar char=" "/>
            </a:pPr>
            <a:r>
              <a:rPr lang="en-US" sz="2400" smtClean="0">
                <a:solidFill>
                  <a:srgbClr val="FF3300"/>
                </a:solidFill>
              </a:rPr>
              <a:t>5,659	REQPP</a:t>
            </a:r>
            <a:r>
              <a:rPr lang="en-US" sz="2400" smtClean="0"/>
              <a:t> </a:t>
            </a:r>
            <a:r>
              <a:rPr lang="en-US" sz="1800" smtClean="0"/>
              <a:t>Using table #5-2, you can see that the scraper will not give you enough Rim Pounds Pull(RPP) in 8th or 7th gear, but 6th gear you have enough RPP.  </a:t>
            </a:r>
            <a:r>
              <a:rPr lang="en-US" sz="1800" b="1" smtClean="0"/>
              <a:t>The travel speed is 14 Mph.</a:t>
            </a:r>
          </a:p>
          <a:p>
            <a:pPr lvl="1" algn="ctr">
              <a:buFontTx/>
              <a:buChar char=" "/>
            </a:pPr>
            <a:r>
              <a:rPr lang="en-US" sz="2000" smtClean="0"/>
              <a:t>Table #5-2 </a:t>
            </a:r>
            <a:r>
              <a:rPr lang="en-US" sz="2000" b="1" smtClean="0"/>
              <a:t>Power Characteristics of 621B Scraper</a:t>
            </a:r>
          </a:p>
          <a:p>
            <a:pPr lvl="1" algn="ctr">
              <a:buFontTx/>
              <a:buChar char=" "/>
            </a:pPr>
            <a:endParaRPr lang="en-US" sz="1800" smtClean="0"/>
          </a:p>
        </p:txBody>
      </p:sp>
      <p:graphicFrame>
        <p:nvGraphicFramePr>
          <p:cNvPr id="14338" name="Object 5"/>
          <p:cNvGraphicFramePr>
            <a:graphicFrameLocks noChangeAspect="1"/>
          </p:cNvGraphicFramePr>
          <p:nvPr/>
        </p:nvGraphicFramePr>
        <p:xfrm>
          <a:off x="987425" y="4921250"/>
          <a:ext cx="7956550" cy="1924050"/>
        </p:xfrm>
        <a:graphic>
          <a:graphicData uri="http://schemas.openxmlformats.org/presentationml/2006/ole">
            <mc:AlternateContent xmlns:mc="http://schemas.openxmlformats.org/markup-compatibility/2006">
              <mc:Choice xmlns:v="urn:schemas-microsoft-com:vml" Requires="v">
                <p:oleObj spid="_x0000_s14339" name="Document" r:id="rId4" imgW="7963560" imgH="1932120" progId="Word.Document.8">
                  <p:embed/>
                </p:oleObj>
              </mc:Choice>
              <mc:Fallback>
                <p:oleObj name="Document" r:id="rId4" imgW="7963560" imgH="193212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25" y="4921250"/>
                        <a:ext cx="7956550" cy="192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Rectangle 7"/>
          <p:cNvSpPr>
            <a:spLocks noChangeArrowheads="1"/>
          </p:cNvSpPr>
          <p:nvPr/>
        </p:nvSpPr>
        <p:spPr bwMode="auto">
          <a:xfrm>
            <a:off x="990600" y="4800600"/>
            <a:ext cx="8001000" cy="1905000"/>
          </a:xfrm>
          <a:prstGeom prst="rect">
            <a:avLst/>
          </a:prstGeom>
          <a:noFill/>
          <a:ln w="9525">
            <a:solidFill>
              <a:schemeClr val="tx1"/>
            </a:solidFill>
            <a:miter lim="800000"/>
            <a:headEnd/>
            <a:tailEnd/>
          </a:ln>
        </p:spPr>
        <p:txBody>
          <a:bodyPr wrap="none" anchor="ctr"/>
          <a:lstStyle/>
          <a:p>
            <a:endParaRPr lang="en-US"/>
          </a:p>
        </p:txBody>
      </p:sp>
      <p:sp>
        <p:nvSpPr>
          <p:cNvPr id="14342" name="Line 8"/>
          <p:cNvSpPr>
            <a:spLocks noChangeShapeType="1"/>
          </p:cNvSpPr>
          <p:nvPr/>
        </p:nvSpPr>
        <p:spPr bwMode="auto">
          <a:xfrm>
            <a:off x="990600" y="5486400"/>
            <a:ext cx="8001000" cy="0"/>
          </a:xfrm>
          <a:prstGeom prst="line">
            <a:avLst/>
          </a:prstGeom>
          <a:noFill/>
          <a:ln w="9525">
            <a:solidFill>
              <a:schemeClr val="tx1"/>
            </a:solidFill>
            <a:round/>
            <a:headEnd/>
            <a:tailEnd/>
          </a:ln>
        </p:spPr>
        <p:txBody>
          <a:bodyPr wrap="none" anchor="ctr"/>
          <a:lstStyle/>
          <a:p>
            <a:endParaRPr lang="en-US"/>
          </a:p>
        </p:txBody>
      </p:sp>
      <p:sp>
        <p:nvSpPr>
          <p:cNvPr id="14343" name="Line 9"/>
          <p:cNvSpPr>
            <a:spLocks noChangeShapeType="1"/>
          </p:cNvSpPr>
          <p:nvPr/>
        </p:nvSpPr>
        <p:spPr bwMode="auto">
          <a:xfrm>
            <a:off x="990600" y="5943600"/>
            <a:ext cx="8001000" cy="0"/>
          </a:xfrm>
          <a:prstGeom prst="line">
            <a:avLst/>
          </a:prstGeom>
          <a:noFill/>
          <a:ln w="9525">
            <a:solidFill>
              <a:schemeClr val="tx1"/>
            </a:solidFill>
            <a:round/>
            <a:headEnd/>
            <a:tailEnd/>
          </a:ln>
        </p:spPr>
        <p:txBody>
          <a:bodyPr wrap="none" anchor="ctr"/>
          <a:lstStyle/>
          <a:p>
            <a:endParaRPr lang="en-US"/>
          </a:p>
        </p:txBody>
      </p:sp>
      <p:sp>
        <p:nvSpPr>
          <p:cNvPr id="14344" name="Line 10"/>
          <p:cNvSpPr>
            <a:spLocks noChangeShapeType="1"/>
          </p:cNvSpPr>
          <p:nvPr/>
        </p:nvSpPr>
        <p:spPr bwMode="auto">
          <a:xfrm>
            <a:off x="2438400" y="4800600"/>
            <a:ext cx="0" cy="1905000"/>
          </a:xfrm>
          <a:prstGeom prst="line">
            <a:avLst/>
          </a:prstGeom>
          <a:noFill/>
          <a:ln w="9525">
            <a:solidFill>
              <a:schemeClr val="tx1"/>
            </a:solidFill>
            <a:round/>
            <a:headEnd/>
            <a:tailEnd/>
          </a:ln>
        </p:spPr>
        <p:txBody>
          <a:bodyPr wrap="none" anchor="ctr"/>
          <a:lstStyle/>
          <a:p>
            <a:endParaRPr lang="en-US"/>
          </a:p>
        </p:txBody>
      </p:sp>
      <p:sp>
        <p:nvSpPr>
          <p:cNvPr id="14345" name="Line 11"/>
          <p:cNvSpPr>
            <a:spLocks noChangeShapeType="1"/>
          </p:cNvSpPr>
          <p:nvPr/>
        </p:nvSpPr>
        <p:spPr bwMode="auto">
          <a:xfrm>
            <a:off x="3276600" y="4800600"/>
            <a:ext cx="0" cy="1905000"/>
          </a:xfrm>
          <a:prstGeom prst="line">
            <a:avLst/>
          </a:prstGeom>
          <a:noFill/>
          <a:ln w="9525">
            <a:solidFill>
              <a:schemeClr val="tx1"/>
            </a:solidFill>
            <a:round/>
            <a:headEnd/>
            <a:tailEnd/>
          </a:ln>
        </p:spPr>
        <p:txBody>
          <a:bodyPr wrap="none" anchor="ctr"/>
          <a:lstStyle/>
          <a:p>
            <a:endParaRPr lang="en-US"/>
          </a:p>
        </p:txBody>
      </p:sp>
      <p:sp>
        <p:nvSpPr>
          <p:cNvPr id="14346" name="Line 12"/>
          <p:cNvSpPr>
            <a:spLocks noChangeShapeType="1"/>
          </p:cNvSpPr>
          <p:nvPr/>
        </p:nvSpPr>
        <p:spPr bwMode="auto">
          <a:xfrm>
            <a:off x="4114800" y="4800600"/>
            <a:ext cx="0" cy="1905000"/>
          </a:xfrm>
          <a:prstGeom prst="line">
            <a:avLst/>
          </a:prstGeom>
          <a:noFill/>
          <a:ln w="9525">
            <a:solidFill>
              <a:schemeClr val="tx1"/>
            </a:solidFill>
            <a:round/>
            <a:headEnd/>
            <a:tailEnd/>
          </a:ln>
        </p:spPr>
        <p:txBody>
          <a:bodyPr wrap="none" anchor="ctr"/>
          <a:lstStyle/>
          <a:p>
            <a:endParaRPr lang="en-US"/>
          </a:p>
        </p:txBody>
      </p:sp>
      <p:sp>
        <p:nvSpPr>
          <p:cNvPr id="14347" name="Line 13"/>
          <p:cNvSpPr>
            <a:spLocks noChangeShapeType="1"/>
          </p:cNvSpPr>
          <p:nvPr/>
        </p:nvSpPr>
        <p:spPr bwMode="auto">
          <a:xfrm>
            <a:off x="5029200" y="4800600"/>
            <a:ext cx="0" cy="1905000"/>
          </a:xfrm>
          <a:prstGeom prst="line">
            <a:avLst/>
          </a:prstGeom>
          <a:noFill/>
          <a:ln w="9525">
            <a:solidFill>
              <a:schemeClr val="tx1"/>
            </a:solidFill>
            <a:round/>
            <a:headEnd/>
            <a:tailEnd/>
          </a:ln>
        </p:spPr>
        <p:txBody>
          <a:bodyPr wrap="none" anchor="ctr"/>
          <a:lstStyle/>
          <a:p>
            <a:endParaRPr lang="en-US"/>
          </a:p>
        </p:txBody>
      </p:sp>
      <p:sp>
        <p:nvSpPr>
          <p:cNvPr id="14348" name="Line 14"/>
          <p:cNvSpPr>
            <a:spLocks noChangeShapeType="1"/>
          </p:cNvSpPr>
          <p:nvPr/>
        </p:nvSpPr>
        <p:spPr bwMode="auto">
          <a:xfrm>
            <a:off x="5867400" y="4800600"/>
            <a:ext cx="0" cy="1905000"/>
          </a:xfrm>
          <a:prstGeom prst="line">
            <a:avLst/>
          </a:prstGeom>
          <a:noFill/>
          <a:ln w="9525">
            <a:solidFill>
              <a:schemeClr val="tx1"/>
            </a:solidFill>
            <a:round/>
            <a:headEnd/>
            <a:tailEnd/>
          </a:ln>
        </p:spPr>
        <p:txBody>
          <a:bodyPr wrap="none" anchor="ctr"/>
          <a:lstStyle/>
          <a:p>
            <a:endParaRPr lang="en-US"/>
          </a:p>
        </p:txBody>
      </p:sp>
      <p:sp>
        <p:nvSpPr>
          <p:cNvPr id="14349" name="Line 15"/>
          <p:cNvSpPr>
            <a:spLocks noChangeShapeType="1"/>
          </p:cNvSpPr>
          <p:nvPr/>
        </p:nvSpPr>
        <p:spPr bwMode="auto">
          <a:xfrm>
            <a:off x="6629400" y="4800600"/>
            <a:ext cx="0" cy="1905000"/>
          </a:xfrm>
          <a:prstGeom prst="line">
            <a:avLst/>
          </a:prstGeom>
          <a:noFill/>
          <a:ln w="9525">
            <a:solidFill>
              <a:schemeClr val="tx1"/>
            </a:solidFill>
            <a:round/>
            <a:headEnd/>
            <a:tailEnd/>
          </a:ln>
        </p:spPr>
        <p:txBody>
          <a:bodyPr wrap="none" anchor="ctr"/>
          <a:lstStyle/>
          <a:p>
            <a:endParaRPr lang="en-US"/>
          </a:p>
        </p:txBody>
      </p:sp>
      <p:sp>
        <p:nvSpPr>
          <p:cNvPr id="14350" name="Line 16"/>
          <p:cNvSpPr>
            <a:spLocks noChangeShapeType="1"/>
          </p:cNvSpPr>
          <p:nvPr/>
        </p:nvSpPr>
        <p:spPr bwMode="auto">
          <a:xfrm>
            <a:off x="7315200" y="4800600"/>
            <a:ext cx="0" cy="1905000"/>
          </a:xfrm>
          <a:prstGeom prst="line">
            <a:avLst/>
          </a:prstGeom>
          <a:noFill/>
          <a:ln w="9525">
            <a:solidFill>
              <a:schemeClr val="tx1"/>
            </a:solidFill>
            <a:round/>
            <a:headEnd/>
            <a:tailEnd/>
          </a:ln>
        </p:spPr>
        <p:txBody>
          <a:bodyPr wrap="none" anchor="ctr"/>
          <a:lstStyle/>
          <a:p>
            <a:endParaRPr lang="en-US"/>
          </a:p>
        </p:txBody>
      </p:sp>
      <p:sp>
        <p:nvSpPr>
          <p:cNvPr id="14351" name="Line 17"/>
          <p:cNvSpPr>
            <a:spLocks noChangeShapeType="1"/>
          </p:cNvSpPr>
          <p:nvPr/>
        </p:nvSpPr>
        <p:spPr bwMode="auto">
          <a:xfrm>
            <a:off x="8153400" y="4800600"/>
            <a:ext cx="0" cy="190500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Scraper Production Step #9</a:t>
            </a:r>
          </a:p>
        </p:txBody>
      </p:sp>
      <p:sp>
        <p:nvSpPr>
          <p:cNvPr id="121860" name="Rectangle 4"/>
          <p:cNvSpPr>
            <a:spLocks noGrp="1" noChangeArrowheads="1"/>
          </p:cNvSpPr>
          <p:nvPr>
            <p:ph type="body" idx="1"/>
          </p:nvPr>
        </p:nvSpPr>
        <p:spPr>
          <a:xfrm>
            <a:off x="914400" y="1524000"/>
            <a:ext cx="8229600" cy="2971800"/>
          </a:xfrm>
        </p:spPr>
        <p:txBody>
          <a:bodyPr/>
          <a:lstStyle/>
          <a:p>
            <a:pPr>
              <a:lnSpc>
                <a:spcPct val="90000"/>
              </a:lnSpc>
            </a:pPr>
            <a:r>
              <a:rPr lang="en-US" smtClean="0"/>
              <a:t>Note:</a:t>
            </a:r>
          </a:p>
          <a:p>
            <a:pPr lvl="1">
              <a:lnSpc>
                <a:spcPct val="90000"/>
              </a:lnSpc>
            </a:pPr>
            <a:r>
              <a:rPr lang="en-US" smtClean="0"/>
              <a:t>If your TM doesn’t have the table, you can use the following formula to get your </a:t>
            </a:r>
            <a:r>
              <a:rPr lang="en-US" b="1" smtClean="0"/>
              <a:t>RPP.</a:t>
            </a:r>
          </a:p>
          <a:p>
            <a:pPr lvl="1">
              <a:lnSpc>
                <a:spcPct val="90000"/>
              </a:lnSpc>
              <a:buFontTx/>
              <a:buNone/>
            </a:pPr>
            <a:r>
              <a:rPr lang="en-US" sz="2400" u="sng" smtClean="0"/>
              <a:t>375  x  Engine HP  x  80% Efficiency</a:t>
            </a:r>
            <a:r>
              <a:rPr lang="en-US" smtClean="0"/>
              <a:t>       </a:t>
            </a:r>
          </a:p>
          <a:p>
            <a:pPr lvl="1">
              <a:lnSpc>
                <a:spcPct val="90000"/>
              </a:lnSpc>
              <a:buFontTx/>
              <a:buChar char=" "/>
            </a:pPr>
            <a:r>
              <a:rPr lang="en-US" smtClean="0"/>
              <a:t>          </a:t>
            </a:r>
            <a:r>
              <a:rPr lang="en-US" sz="2400" smtClean="0"/>
              <a:t>travel speed in mph.</a:t>
            </a:r>
            <a:r>
              <a:rPr lang="en-US" smtClean="0"/>
              <a:t>             =  </a:t>
            </a:r>
          </a:p>
          <a:p>
            <a:pPr lvl="1">
              <a:lnSpc>
                <a:spcPct val="90000"/>
              </a:lnSpc>
              <a:buFontTx/>
              <a:buChar char=" "/>
            </a:pPr>
            <a:r>
              <a:rPr lang="en-US" smtClean="0"/>
              <a:t>      </a:t>
            </a:r>
            <a:r>
              <a:rPr lang="en-US" smtClean="0">
                <a:solidFill>
                  <a:srgbClr val="FF3300"/>
                </a:solidFill>
              </a:rPr>
              <a:t>Rim Pounds Pull (RPP)</a:t>
            </a:r>
            <a:endParaRPr lang="en-US" b="1" smtClean="0"/>
          </a:p>
        </p:txBody>
      </p:sp>
      <p:pic>
        <p:nvPicPr>
          <p:cNvPr id="97284" name="Picture 6" descr="DARTTHRW"/>
          <p:cNvPicPr>
            <a:picLocks noChangeAspect="1" noChangeArrowheads="1"/>
          </p:cNvPicPr>
          <p:nvPr/>
        </p:nvPicPr>
        <p:blipFill>
          <a:blip r:embed="rId2" cstate="print"/>
          <a:srcRect/>
          <a:stretch>
            <a:fillRect/>
          </a:stretch>
        </p:blipFill>
        <p:spPr bwMode="auto">
          <a:xfrm>
            <a:off x="2362200" y="4419600"/>
            <a:ext cx="4900613" cy="22193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21860">
                                            <p:txEl>
                                              <p:pRg st="0" end="0"/>
                                            </p:txEl>
                                          </p:spTgt>
                                        </p:tgtEl>
                                        <p:attrNameLst>
                                          <p:attrName>style.visibility</p:attrName>
                                        </p:attrNameLst>
                                      </p:cBhvr>
                                      <p:to>
                                        <p:strVal val="visible"/>
                                      </p:to>
                                    </p:set>
                                    <p:anim to="" calcmode="lin" valueType="num">
                                      <p:cBhvr>
                                        <p:cTn id="7" dur="1" fill="hold"/>
                                        <p:tgtEl>
                                          <p:spTgt spid="121860">
                                            <p:txEl>
                                              <p:pRg st="0" end="0"/>
                                            </p:txEl>
                                          </p:spTgt>
                                        </p:tgtEl>
                                        <p:attrNameLst>
                                          <p:attrName/>
                                        </p:attrNameLst>
                                      </p:cBhvr>
                                    </p:anim>
                                  </p:childTnLst>
                                  <p:subTnLst>
                                    <p:animClr clrSpc="rgb" dir="cw">
                                      <p:cBhvr override="childStyle">
                                        <p:cTn dur="1" fill="hold" display="0" masterRel="nextClick" afterEffect="1"/>
                                        <p:tgtEl>
                                          <p:spTgt spid="121860">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21860">
                                            <p:txEl>
                                              <p:pRg st="1" end="1"/>
                                            </p:txEl>
                                          </p:spTgt>
                                        </p:tgtEl>
                                        <p:attrNameLst>
                                          <p:attrName>style.visibility</p:attrName>
                                        </p:attrNameLst>
                                      </p:cBhvr>
                                      <p:to>
                                        <p:strVal val="visible"/>
                                      </p:to>
                                    </p:set>
                                    <p:anim to="" calcmode="lin" valueType="num">
                                      <p:cBhvr>
                                        <p:cTn id="12" dur="1" fill="hold"/>
                                        <p:tgtEl>
                                          <p:spTgt spid="121860">
                                            <p:txEl>
                                              <p:pRg st="1" end="1"/>
                                            </p:txEl>
                                          </p:spTgt>
                                        </p:tgtEl>
                                        <p:attrNameLst>
                                          <p:attrName/>
                                        </p:attrNameLst>
                                      </p:cBhvr>
                                    </p:anim>
                                  </p:childTnLst>
                                  <p:subTnLst>
                                    <p:animClr clrSpc="rgb" dir="cw">
                                      <p:cBhvr override="childStyle">
                                        <p:cTn dur="1" fill="hold" display="0" masterRel="nextClick" afterEffect="1"/>
                                        <p:tgtEl>
                                          <p:spTgt spid="121860">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21860">
                                            <p:txEl>
                                              <p:pRg st="2" end="2"/>
                                            </p:txEl>
                                          </p:spTgt>
                                        </p:tgtEl>
                                        <p:attrNameLst>
                                          <p:attrName>style.visibility</p:attrName>
                                        </p:attrNameLst>
                                      </p:cBhvr>
                                      <p:to>
                                        <p:strVal val="visible"/>
                                      </p:to>
                                    </p:set>
                                    <p:anim to="" calcmode="lin" valueType="num">
                                      <p:cBhvr>
                                        <p:cTn id="17" dur="1" fill="hold"/>
                                        <p:tgtEl>
                                          <p:spTgt spid="121860">
                                            <p:txEl>
                                              <p:pRg st="2" end="2"/>
                                            </p:txEl>
                                          </p:spTgt>
                                        </p:tgtEl>
                                        <p:attrNameLst>
                                          <p:attrName/>
                                        </p:attrNameLst>
                                      </p:cBhvr>
                                    </p:anim>
                                  </p:childTnLst>
                                  <p:subTnLst>
                                    <p:animClr clrSpc="rgb" dir="cw">
                                      <p:cBhvr override="childStyle">
                                        <p:cTn dur="1" fill="hold" display="0" masterRel="nextClick" afterEffect="1"/>
                                        <p:tgtEl>
                                          <p:spTgt spid="121860">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21860">
                                            <p:txEl>
                                              <p:pRg st="3" end="3"/>
                                            </p:txEl>
                                          </p:spTgt>
                                        </p:tgtEl>
                                        <p:attrNameLst>
                                          <p:attrName>style.visibility</p:attrName>
                                        </p:attrNameLst>
                                      </p:cBhvr>
                                      <p:to>
                                        <p:strVal val="visible"/>
                                      </p:to>
                                    </p:set>
                                    <p:anim to="" calcmode="lin" valueType="num">
                                      <p:cBhvr>
                                        <p:cTn id="22" dur="1" fill="hold"/>
                                        <p:tgtEl>
                                          <p:spTgt spid="121860">
                                            <p:txEl>
                                              <p:pRg st="3" end="3"/>
                                            </p:txEl>
                                          </p:spTgt>
                                        </p:tgtEl>
                                        <p:attrNameLst>
                                          <p:attrName/>
                                        </p:attrNameLst>
                                      </p:cBhvr>
                                    </p:anim>
                                  </p:childTnLst>
                                  <p:subTnLst>
                                    <p:animClr clrSpc="rgb" dir="cw">
                                      <p:cBhvr override="childStyle">
                                        <p:cTn dur="1" fill="hold" display="0" masterRel="nextClick" afterEffect="1"/>
                                        <p:tgtEl>
                                          <p:spTgt spid="121860">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21860">
                                            <p:txEl>
                                              <p:pRg st="4" end="4"/>
                                            </p:txEl>
                                          </p:spTgt>
                                        </p:tgtEl>
                                        <p:attrNameLst>
                                          <p:attrName>style.visibility</p:attrName>
                                        </p:attrNameLst>
                                      </p:cBhvr>
                                      <p:to>
                                        <p:strVal val="visible"/>
                                      </p:to>
                                    </p:set>
                                    <p:anim to="" calcmode="lin" valueType="num">
                                      <p:cBhvr>
                                        <p:cTn id="27" dur="1" fill="hold"/>
                                        <p:tgtEl>
                                          <p:spTgt spid="121860">
                                            <p:txEl>
                                              <p:pRg st="4" end="4"/>
                                            </p:txEl>
                                          </p:spTgt>
                                        </p:tgtEl>
                                        <p:attrNameLst>
                                          <p:attrName/>
                                        </p:attrNameLst>
                                      </p:cBhvr>
                                    </p:anim>
                                  </p:childTnLst>
                                  <p:subTnLst>
                                    <p:animClr clrSpc="rgb" dir="cw">
                                      <p:cBhvr override="childStyle">
                                        <p:cTn dur="1" fill="hold" display="0" masterRel="nextClick" afterEffect="1"/>
                                        <p:tgtEl>
                                          <p:spTgt spid="121860">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Example</a:t>
            </a:r>
          </a:p>
        </p:txBody>
      </p:sp>
      <p:sp>
        <p:nvSpPr>
          <p:cNvPr id="134147" name="Rectangle 3"/>
          <p:cNvSpPr>
            <a:spLocks noGrp="1" noChangeArrowheads="1"/>
          </p:cNvSpPr>
          <p:nvPr>
            <p:ph type="body" sz="half" idx="1"/>
          </p:nvPr>
        </p:nvSpPr>
        <p:spPr>
          <a:xfrm>
            <a:off x="838200" y="1371600"/>
            <a:ext cx="4144963" cy="5334000"/>
          </a:xfrm>
        </p:spPr>
        <p:txBody>
          <a:bodyPr/>
          <a:lstStyle/>
          <a:p>
            <a:r>
              <a:rPr lang="en-US" sz="2400" smtClean="0"/>
              <a:t>When traveling </a:t>
            </a:r>
            <a:r>
              <a:rPr lang="en-US" sz="2400" b="1" smtClean="0"/>
              <a:t>downhill</a:t>
            </a:r>
            <a:r>
              <a:rPr lang="en-US" sz="2400" smtClean="0"/>
              <a:t> a vehicle must overcome rolling resistance less grade assistance.</a:t>
            </a:r>
          </a:p>
          <a:p>
            <a:pPr lvl="1">
              <a:buFontTx/>
              <a:buNone/>
            </a:pPr>
            <a:r>
              <a:rPr lang="en-US" sz="2000" smtClean="0"/>
              <a:t>     2,165	RR</a:t>
            </a:r>
          </a:p>
          <a:p>
            <a:pPr lvl="1">
              <a:buFontTx/>
              <a:buChar char=" "/>
            </a:pPr>
            <a:r>
              <a:rPr lang="en-US" sz="2000" u="sng" smtClean="0"/>
              <a:t>-1,332</a:t>
            </a:r>
            <a:r>
              <a:rPr lang="en-US" sz="2000" smtClean="0"/>
              <a:t>	GA</a:t>
            </a:r>
          </a:p>
          <a:p>
            <a:pPr lvl="1">
              <a:buFontTx/>
              <a:buChar char=" "/>
            </a:pPr>
            <a:r>
              <a:rPr lang="en-US" sz="2000" smtClean="0"/>
              <a:t>    </a:t>
            </a:r>
            <a:r>
              <a:rPr lang="en-US" sz="2000" smtClean="0">
                <a:solidFill>
                  <a:srgbClr val="FF3300"/>
                </a:solidFill>
              </a:rPr>
              <a:t>833	REQPP</a:t>
            </a:r>
            <a:endParaRPr lang="en-US" sz="2000" smtClean="0"/>
          </a:p>
          <a:p>
            <a:pPr lvl="1"/>
            <a:r>
              <a:rPr lang="en-US" sz="2000" smtClean="0"/>
              <a:t>Using table #5-2, we see that the scraper will give you enough RPP in 8th gear.</a:t>
            </a:r>
          </a:p>
          <a:p>
            <a:pPr lvl="1"/>
            <a:r>
              <a:rPr lang="en-US" sz="2000" b="1" smtClean="0"/>
              <a:t>The travel speed is 26 mph.</a:t>
            </a:r>
          </a:p>
        </p:txBody>
      </p:sp>
      <p:sp>
        <p:nvSpPr>
          <p:cNvPr id="134148" name="Rectangle 4"/>
          <p:cNvSpPr>
            <a:spLocks noGrp="1" noChangeArrowheads="1"/>
          </p:cNvSpPr>
          <p:nvPr>
            <p:ph type="body" sz="half" idx="2"/>
          </p:nvPr>
        </p:nvSpPr>
        <p:spPr>
          <a:xfrm>
            <a:off x="4876800" y="1371600"/>
            <a:ext cx="4267200" cy="5486400"/>
          </a:xfrm>
        </p:spPr>
        <p:txBody>
          <a:bodyPr/>
          <a:lstStyle/>
          <a:p>
            <a:r>
              <a:rPr lang="en-US" smtClean="0"/>
              <a:t>When traveling over level terrain, a vehicle must overcome rolling resistance only.</a:t>
            </a:r>
          </a:p>
          <a:p>
            <a:pPr lvl="1">
              <a:buFontTx/>
              <a:buNone/>
            </a:pPr>
            <a:r>
              <a:rPr lang="en-US" sz="2000" smtClean="0"/>
              <a:t>3,503  RR  =  </a:t>
            </a:r>
            <a:r>
              <a:rPr lang="en-US" sz="2000" smtClean="0">
                <a:solidFill>
                  <a:srgbClr val="FF3300"/>
                </a:solidFill>
              </a:rPr>
              <a:t>3,503  REQPP</a:t>
            </a:r>
            <a:endParaRPr lang="en-US" sz="2000" smtClean="0"/>
          </a:p>
          <a:p>
            <a:pPr lvl="1"/>
            <a:r>
              <a:rPr lang="en-US" smtClean="0"/>
              <a:t>Using table #5-2, we see that the scraper will give you enough RPP in 7th gear.</a:t>
            </a:r>
          </a:p>
          <a:p>
            <a:pPr lvl="1"/>
            <a:r>
              <a:rPr lang="en-US" b="1" smtClean="0"/>
              <a:t>The travel speed is 19 mph.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p:cTn id="7" dur="500" fill="hold"/>
                                        <p:tgtEl>
                                          <p:spTgt spid="13414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3414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anim calcmode="lin" valueType="num">
                                      <p:cBhvr>
                                        <p:cTn id="13" dur="500" fill="hold"/>
                                        <p:tgtEl>
                                          <p:spTgt spid="13414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3414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34147">
                                            <p:txEl>
                                              <p:pRg st="2" end="2"/>
                                            </p:txEl>
                                          </p:spTgt>
                                        </p:tgtEl>
                                        <p:attrNameLst>
                                          <p:attrName>style.visibility</p:attrName>
                                        </p:attrNameLst>
                                      </p:cBhvr>
                                      <p:to>
                                        <p:strVal val="visible"/>
                                      </p:to>
                                    </p:set>
                                    <p:anim calcmode="lin" valueType="num">
                                      <p:cBhvr>
                                        <p:cTn id="19" dur="500" fill="hold"/>
                                        <p:tgtEl>
                                          <p:spTgt spid="13414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3414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34147">
                                            <p:txEl>
                                              <p:pRg st="3" end="3"/>
                                            </p:txEl>
                                          </p:spTgt>
                                        </p:tgtEl>
                                        <p:attrNameLst>
                                          <p:attrName>style.visibility</p:attrName>
                                        </p:attrNameLst>
                                      </p:cBhvr>
                                      <p:to>
                                        <p:strVal val="visible"/>
                                      </p:to>
                                    </p:set>
                                    <p:anim calcmode="lin" valueType="num">
                                      <p:cBhvr>
                                        <p:cTn id="25" dur="500" fill="hold"/>
                                        <p:tgtEl>
                                          <p:spTgt spid="13414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3414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34147">
                                            <p:txEl>
                                              <p:pRg st="4" end="4"/>
                                            </p:txEl>
                                          </p:spTgt>
                                        </p:tgtEl>
                                        <p:attrNameLst>
                                          <p:attrName>style.visibility</p:attrName>
                                        </p:attrNameLst>
                                      </p:cBhvr>
                                      <p:to>
                                        <p:strVal val="visible"/>
                                      </p:to>
                                    </p:set>
                                    <p:anim calcmode="lin" valueType="num">
                                      <p:cBhvr>
                                        <p:cTn id="31" dur="500" fill="hold"/>
                                        <p:tgtEl>
                                          <p:spTgt spid="134147">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13414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134147">
                                            <p:txEl>
                                              <p:pRg st="5" end="5"/>
                                            </p:txEl>
                                          </p:spTgt>
                                        </p:tgtEl>
                                        <p:attrNameLst>
                                          <p:attrName>style.visibility</p:attrName>
                                        </p:attrNameLst>
                                      </p:cBhvr>
                                      <p:to>
                                        <p:strVal val="visible"/>
                                      </p:to>
                                    </p:set>
                                    <p:anim calcmode="lin" valueType="num">
                                      <p:cBhvr>
                                        <p:cTn id="37" dur="500" fill="hold"/>
                                        <p:tgtEl>
                                          <p:spTgt spid="134147">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13414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4147">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34148">
                                            <p:txEl>
                                              <p:pRg st="0" end="0"/>
                                            </p:txEl>
                                          </p:spTgt>
                                        </p:tgtEl>
                                        <p:attrNameLst>
                                          <p:attrName>style.visibility</p:attrName>
                                        </p:attrNameLst>
                                      </p:cBhvr>
                                      <p:to>
                                        <p:strVal val="visible"/>
                                      </p:to>
                                    </p:set>
                                    <p:anim calcmode="lin" valueType="num">
                                      <p:cBhvr>
                                        <p:cTn id="43" dur="500" fill="hold"/>
                                        <p:tgtEl>
                                          <p:spTgt spid="13414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34148">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4148">
                                            <p:txEl>
                                              <p:pRg st="0" end="0"/>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4148">
                                            <p:txEl>
                                              <p:pRg st="1" end="1"/>
                                            </p:txEl>
                                          </p:spTgt>
                                        </p:tgtEl>
                                        <p:attrNameLst>
                                          <p:attrName>style.visibility</p:attrName>
                                        </p:attrNameLst>
                                      </p:cBhvr>
                                      <p:to>
                                        <p:strVal val="visible"/>
                                      </p:to>
                                    </p:set>
                                    <p:anim calcmode="lin" valueType="num">
                                      <p:cBhvr>
                                        <p:cTn id="49" dur="500" fill="hold"/>
                                        <p:tgtEl>
                                          <p:spTgt spid="134148">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134148">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4148">
                                            <p:txEl>
                                              <p:pRg st="1" end="1"/>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34148">
                                            <p:txEl>
                                              <p:pRg st="2" end="2"/>
                                            </p:txEl>
                                          </p:spTgt>
                                        </p:tgtEl>
                                        <p:attrNameLst>
                                          <p:attrName>style.visibility</p:attrName>
                                        </p:attrNameLst>
                                      </p:cBhvr>
                                      <p:to>
                                        <p:strVal val="visible"/>
                                      </p:to>
                                    </p:set>
                                    <p:anim calcmode="lin" valueType="num">
                                      <p:cBhvr>
                                        <p:cTn id="55" dur="500" fill="hold"/>
                                        <p:tgtEl>
                                          <p:spTgt spid="134148">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134148">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4148">
                                            <p:txEl>
                                              <p:pRg st="2" end="2"/>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34148">
                                            <p:txEl>
                                              <p:pRg st="3" end="3"/>
                                            </p:txEl>
                                          </p:spTgt>
                                        </p:tgtEl>
                                        <p:attrNameLst>
                                          <p:attrName>style.visibility</p:attrName>
                                        </p:attrNameLst>
                                      </p:cBhvr>
                                      <p:to>
                                        <p:strVal val="visible"/>
                                      </p:to>
                                    </p:set>
                                    <p:anim calcmode="lin" valueType="num">
                                      <p:cBhvr>
                                        <p:cTn id="61" dur="500" fill="hold"/>
                                        <p:tgtEl>
                                          <p:spTgt spid="134148">
                                            <p:txEl>
                                              <p:pRg st="3" end="3"/>
                                            </p:txEl>
                                          </p:spTgt>
                                        </p:tgtEl>
                                        <p:attrNameLst>
                                          <p:attrName>ppt_w</p:attrName>
                                        </p:attrNameLst>
                                      </p:cBhvr>
                                      <p:tavLst>
                                        <p:tav tm="0">
                                          <p:val>
                                            <p:fltVal val="0"/>
                                          </p:val>
                                        </p:tav>
                                        <p:tav tm="100000">
                                          <p:val>
                                            <p:strVal val="#ppt_w"/>
                                          </p:val>
                                        </p:tav>
                                      </p:tavLst>
                                    </p:anim>
                                    <p:anim calcmode="lin" valueType="num">
                                      <p:cBhvr>
                                        <p:cTn id="62" dur="500" fill="hold"/>
                                        <p:tgtEl>
                                          <p:spTgt spid="134148">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4148">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bldLvl="2" autoUpdateAnimBg="0"/>
      <p:bldP spid="134148" grpId="0" build="p" bldLvl="2"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What Have You Learned?</a:t>
            </a:r>
          </a:p>
        </p:txBody>
      </p:sp>
      <p:sp>
        <p:nvSpPr>
          <p:cNvPr id="123907" name="Rectangle 3"/>
          <p:cNvSpPr>
            <a:spLocks noGrp="1" noChangeArrowheads="1"/>
          </p:cNvSpPr>
          <p:nvPr>
            <p:ph type="body" sz="half" idx="1"/>
          </p:nvPr>
        </p:nvSpPr>
        <p:spPr>
          <a:xfrm>
            <a:off x="838200" y="1676400"/>
            <a:ext cx="4114800" cy="4876800"/>
          </a:xfrm>
        </p:spPr>
        <p:txBody>
          <a:bodyPr/>
          <a:lstStyle/>
          <a:p>
            <a:r>
              <a:rPr lang="en-US" sz="2400" b="1" i="1" smtClean="0"/>
              <a:t>Problem #12</a:t>
            </a:r>
            <a:endParaRPr lang="en-US" sz="2800" b="1" i="1" smtClean="0"/>
          </a:p>
          <a:p>
            <a:pPr lvl="1"/>
            <a:r>
              <a:rPr lang="en-US" sz="2200" smtClean="0"/>
              <a:t>Determine </a:t>
            </a:r>
            <a:r>
              <a:rPr lang="en-US" sz="2200" b="1" smtClean="0"/>
              <a:t>travel speed</a:t>
            </a:r>
            <a:r>
              <a:rPr lang="en-US" sz="2200" smtClean="0"/>
              <a:t> with the following factors:</a:t>
            </a:r>
          </a:p>
          <a:p>
            <a:pPr lvl="1"/>
            <a:r>
              <a:rPr lang="en-US" sz="2200" smtClean="0"/>
              <a:t>621B scraper</a:t>
            </a:r>
          </a:p>
          <a:p>
            <a:pPr lvl="1"/>
            <a:r>
              <a:rPr lang="en-US" sz="2200" smtClean="0"/>
              <a:t>Struck Load</a:t>
            </a:r>
          </a:p>
          <a:p>
            <a:pPr lvl="1"/>
            <a:r>
              <a:rPr lang="en-US" sz="2200" smtClean="0"/>
              <a:t>Earth loam</a:t>
            </a:r>
          </a:p>
          <a:p>
            <a:pPr lvl="1">
              <a:buFontTx/>
              <a:buNone/>
            </a:pPr>
            <a:r>
              <a:rPr lang="en-US" sz="2200" smtClean="0"/>
              <a:t>10% initial moisture</a:t>
            </a:r>
          </a:p>
          <a:p>
            <a:pPr lvl="1"/>
            <a:r>
              <a:rPr lang="en-US" sz="2200" smtClean="0"/>
              <a:t>Hard, smooth roadway with no penetration under load.</a:t>
            </a:r>
          </a:p>
          <a:p>
            <a:pPr lvl="1">
              <a:buFontTx/>
              <a:buNone/>
            </a:pPr>
            <a:r>
              <a:rPr lang="en-US" sz="2200" smtClean="0"/>
              <a:t>4% downhill grade.</a:t>
            </a:r>
            <a:endParaRPr lang="en-US" sz="2400" smtClean="0"/>
          </a:p>
        </p:txBody>
      </p:sp>
      <p:pic>
        <p:nvPicPr>
          <p:cNvPr id="99332" name="Picture 6" descr="bss!emp3"/>
          <p:cNvPicPr>
            <a:picLocks noGrp="1" noChangeAspect="1" noChangeArrowheads="1"/>
          </p:cNvPicPr>
          <p:nvPr>
            <p:ph type="clipArt" sz="half" idx="2"/>
          </p:nvPr>
        </p:nvPicPr>
        <p:blipFill>
          <a:blip r:embed="rId2" cstate="print"/>
          <a:srcRect/>
          <a:stretch>
            <a:fillRect/>
          </a:stretch>
        </p:blipFill>
        <p:spPr>
          <a:xfrm>
            <a:off x="5135563" y="2063750"/>
            <a:ext cx="3810000" cy="39497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wipe(right)">
                                      <p:cBhvr>
                                        <p:cTn id="7" dur="500"/>
                                        <p:tgtEl>
                                          <p:spTgt spid="123907">
                                            <p:txEl>
                                              <p:pRg st="0" end="0"/>
                                            </p:txEl>
                                          </p:spTgt>
                                        </p:tgtEl>
                                      </p:cBhvr>
                                    </p:animEffect>
                                  </p:childTnLst>
                                  <p:subTnLst>
                                    <p:animClr clrSpc="rgb" dir="cw">
                                      <p:cBhvr override="childStyle">
                                        <p:cTn dur="1" fill="hold" display="0" masterRel="nextClick" afterEffect="1"/>
                                        <p:tgtEl>
                                          <p:spTgt spid="123907">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wipe(right)">
                                      <p:cBhvr>
                                        <p:cTn id="12" dur="500"/>
                                        <p:tgtEl>
                                          <p:spTgt spid="123907">
                                            <p:txEl>
                                              <p:pRg st="1" end="1"/>
                                            </p:txEl>
                                          </p:spTgt>
                                        </p:tgtEl>
                                      </p:cBhvr>
                                    </p:animEffect>
                                  </p:childTnLst>
                                  <p:subTnLst>
                                    <p:animClr clrSpc="rgb" dir="cw">
                                      <p:cBhvr override="childStyle">
                                        <p:cTn dur="1" fill="hold" display="0" masterRel="nextClick" afterEffect="1"/>
                                        <p:tgtEl>
                                          <p:spTgt spid="123907">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wipe(right)">
                                      <p:cBhvr>
                                        <p:cTn id="17" dur="500"/>
                                        <p:tgtEl>
                                          <p:spTgt spid="123907">
                                            <p:txEl>
                                              <p:pRg st="2" end="2"/>
                                            </p:txEl>
                                          </p:spTgt>
                                        </p:tgtEl>
                                      </p:cBhvr>
                                    </p:animEffect>
                                  </p:childTnLst>
                                  <p:subTnLst>
                                    <p:animClr clrSpc="rgb" dir="cw">
                                      <p:cBhvr override="childStyle">
                                        <p:cTn dur="1" fill="hold" display="0" masterRel="nextClick" afterEffect="1"/>
                                        <p:tgtEl>
                                          <p:spTgt spid="123907">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3907">
                                            <p:txEl>
                                              <p:pRg st="3" end="3"/>
                                            </p:txEl>
                                          </p:spTgt>
                                        </p:tgtEl>
                                        <p:attrNameLst>
                                          <p:attrName>style.visibility</p:attrName>
                                        </p:attrNameLst>
                                      </p:cBhvr>
                                      <p:to>
                                        <p:strVal val="visible"/>
                                      </p:to>
                                    </p:set>
                                    <p:animEffect transition="in" filter="wipe(right)">
                                      <p:cBhvr>
                                        <p:cTn id="22" dur="500"/>
                                        <p:tgtEl>
                                          <p:spTgt spid="123907">
                                            <p:txEl>
                                              <p:pRg st="3" end="3"/>
                                            </p:txEl>
                                          </p:spTgt>
                                        </p:tgtEl>
                                      </p:cBhvr>
                                    </p:animEffect>
                                  </p:childTnLst>
                                  <p:subTnLst>
                                    <p:animClr clrSpc="rgb" dir="cw">
                                      <p:cBhvr override="childStyle">
                                        <p:cTn dur="1" fill="hold" display="0" masterRel="nextClick" afterEffect="1"/>
                                        <p:tgtEl>
                                          <p:spTgt spid="123907">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3907">
                                            <p:txEl>
                                              <p:pRg st="4" end="4"/>
                                            </p:txEl>
                                          </p:spTgt>
                                        </p:tgtEl>
                                        <p:attrNameLst>
                                          <p:attrName>style.visibility</p:attrName>
                                        </p:attrNameLst>
                                      </p:cBhvr>
                                      <p:to>
                                        <p:strVal val="visible"/>
                                      </p:to>
                                    </p:set>
                                    <p:animEffect transition="in" filter="wipe(right)">
                                      <p:cBhvr>
                                        <p:cTn id="27" dur="500"/>
                                        <p:tgtEl>
                                          <p:spTgt spid="123907">
                                            <p:txEl>
                                              <p:pRg st="4" end="4"/>
                                            </p:txEl>
                                          </p:spTgt>
                                        </p:tgtEl>
                                      </p:cBhvr>
                                    </p:animEffect>
                                  </p:childTnLst>
                                  <p:subTnLst>
                                    <p:animClr clrSpc="rgb" dir="cw">
                                      <p:cBhvr override="childStyle">
                                        <p:cTn dur="1" fill="hold" display="0" masterRel="nextClick" afterEffect="1"/>
                                        <p:tgtEl>
                                          <p:spTgt spid="123907">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3907">
                                            <p:txEl>
                                              <p:pRg st="5" end="5"/>
                                            </p:txEl>
                                          </p:spTgt>
                                        </p:tgtEl>
                                        <p:attrNameLst>
                                          <p:attrName>style.visibility</p:attrName>
                                        </p:attrNameLst>
                                      </p:cBhvr>
                                      <p:to>
                                        <p:strVal val="visible"/>
                                      </p:to>
                                    </p:set>
                                    <p:animEffect transition="in" filter="wipe(right)">
                                      <p:cBhvr>
                                        <p:cTn id="32" dur="500"/>
                                        <p:tgtEl>
                                          <p:spTgt spid="123907">
                                            <p:txEl>
                                              <p:pRg st="5" end="5"/>
                                            </p:txEl>
                                          </p:spTgt>
                                        </p:tgtEl>
                                      </p:cBhvr>
                                    </p:animEffect>
                                  </p:childTnLst>
                                  <p:subTnLst>
                                    <p:animClr clrSpc="rgb" dir="cw">
                                      <p:cBhvr override="childStyle">
                                        <p:cTn dur="1" fill="hold" display="0" masterRel="nextClick" afterEffect="1"/>
                                        <p:tgtEl>
                                          <p:spTgt spid="123907">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3907">
                                            <p:txEl>
                                              <p:pRg st="6" end="6"/>
                                            </p:txEl>
                                          </p:spTgt>
                                        </p:tgtEl>
                                        <p:attrNameLst>
                                          <p:attrName>style.visibility</p:attrName>
                                        </p:attrNameLst>
                                      </p:cBhvr>
                                      <p:to>
                                        <p:strVal val="visible"/>
                                      </p:to>
                                    </p:set>
                                    <p:animEffect transition="in" filter="wipe(right)">
                                      <p:cBhvr>
                                        <p:cTn id="37" dur="500"/>
                                        <p:tgtEl>
                                          <p:spTgt spid="123907">
                                            <p:txEl>
                                              <p:pRg st="6" end="6"/>
                                            </p:txEl>
                                          </p:spTgt>
                                        </p:tgtEl>
                                      </p:cBhvr>
                                    </p:animEffect>
                                  </p:childTnLst>
                                  <p:subTnLst>
                                    <p:animClr clrSpc="rgb" dir="cw">
                                      <p:cBhvr override="childStyle">
                                        <p:cTn dur="1" fill="hold" display="0" masterRel="nextClick" afterEffect="1"/>
                                        <p:tgtEl>
                                          <p:spTgt spid="123907">
                                            <p:txEl>
                                              <p:pRg st="6" end="6"/>
                                            </p:tx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3907">
                                            <p:txEl>
                                              <p:pRg st="7" end="7"/>
                                            </p:txEl>
                                          </p:spTgt>
                                        </p:tgtEl>
                                        <p:attrNameLst>
                                          <p:attrName>style.visibility</p:attrName>
                                        </p:attrNameLst>
                                      </p:cBhvr>
                                      <p:to>
                                        <p:strVal val="visible"/>
                                      </p:to>
                                    </p:set>
                                    <p:animEffect transition="in" filter="wipe(right)">
                                      <p:cBhvr>
                                        <p:cTn id="42" dur="500"/>
                                        <p:tgtEl>
                                          <p:spTgt spid="123907">
                                            <p:txEl>
                                              <p:pRg st="7" end="7"/>
                                            </p:txEl>
                                          </p:spTgt>
                                        </p:tgtEl>
                                      </p:cBhvr>
                                    </p:animEffect>
                                  </p:childTnLst>
                                  <p:subTnLst>
                                    <p:animClr clrSpc="rgb" dir="cw">
                                      <p:cBhvr override="childStyle">
                                        <p:cTn dur="1" fill="hold" display="0" masterRel="nextClick" afterEffect="1"/>
                                        <p:tgtEl>
                                          <p:spTgt spid="123907">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2"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What Have You Learned?</a:t>
            </a:r>
          </a:p>
        </p:txBody>
      </p:sp>
      <p:sp>
        <p:nvSpPr>
          <p:cNvPr id="124931" name="Rectangle 3"/>
          <p:cNvSpPr>
            <a:spLocks noGrp="1" noChangeArrowheads="1"/>
          </p:cNvSpPr>
          <p:nvPr>
            <p:ph type="body" sz="half" idx="1"/>
          </p:nvPr>
        </p:nvSpPr>
        <p:spPr>
          <a:xfrm>
            <a:off x="1173163" y="1981200"/>
            <a:ext cx="3810000" cy="4724400"/>
          </a:xfrm>
        </p:spPr>
        <p:txBody>
          <a:bodyPr/>
          <a:lstStyle/>
          <a:p>
            <a:r>
              <a:rPr lang="en-US" smtClean="0"/>
              <a:t>Step #1</a:t>
            </a:r>
          </a:p>
          <a:p>
            <a:pPr lvl="1">
              <a:buFontTx/>
              <a:buNone/>
            </a:pPr>
            <a:r>
              <a:rPr lang="en-US" smtClean="0"/>
              <a:t>    2,200	Dry soil WT</a:t>
            </a:r>
          </a:p>
          <a:p>
            <a:pPr lvl="1">
              <a:buFontTx/>
              <a:buChar char=" "/>
            </a:pPr>
            <a:r>
              <a:rPr lang="en-US" u="sng" smtClean="0"/>
              <a:t>x 1.10</a:t>
            </a:r>
            <a:r>
              <a:rPr lang="en-US" smtClean="0"/>
              <a:t>	Moisture</a:t>
            </a:r>
          </a:p>
          <a:p>
            <a:pPr lvl="1">
              <a:buFontTx/>
              <a:buChar char=" "/>
            </a:pPr>
            <a:r>
              <a:rPr lang="en-US" smtClean="0">
                <a:solidFill>
                  <a:srgbClr val="FF3300"/>
                </a:solidFill>
              </a:rPr>
              <a:t>2,420	ASW</a:t>
            </a:r>
            <a:endParaRPr lang="en-US" smtClean="0"/>
          </a:p>
          <a:p>
            <a:r>
              <a:rPr lang="en-US" smtClean="0"/>
              <a:t>Step #2</a:t>
            </a:r>
          </a:p>
          <a:p>
            <a:pPr lvl="1"/>
            <a:r>
              <a:rPr lang="en-US" smtClean="0"/>
              <a:t>N/A</a:t>
            </a:r>
          </a:p>
          <a:p>
            <a:r>
              <a:rPr lang="en-US" smtClean="0"/>
              <a:t>Step #3</a:t>
            </a:r>
          </a:p>
          <a:p>
            <a:pPr lvl="1"/>
            <a:r>
              <a:rPr lang="en-US" smtClean="0"/>
              <a:t>N/A</a:t>
            </a:r>
          </a:p>
          <a:p>
            <a:r>
              <a:rPr lang="en-US" smtClean="0"/>
              <a:t>Step #4</a:t>
            </a:r>
          </a:p>
          <a:p>
            <a:pPr lvl="1"/>
            <a:r>
              <a:rPr lang="en-US" smtClean="0"/>
              <a:t>N/A</a:t>
            </a:r>
          </a:p>
        </p:txBody>
      </p:sp>
      <p:sp>
        <p:nvSpPr>
          <p:cNvPr id="124932" name="Rectangle 4"/>
          <p:cNvSpPr>
            <a:spLocks noGrp="1" noChangeArrowheads="1"/>
          </p:cNvSpPr>
          <p:nvPr>
            <p:ph type="body" sz="half" idx="2"/>
          </p:nvPr>
        </p:nvSpPr>
        <p:spPr>
          <a:xfrm>
            <a:off x="5135563" y="1981200"/>
            <a:ext cx="4008437" cy="4724400"/>
          </a:xfrm>
        </p:spPr>
        <p:txBody>
          <a:bodyPr/>
          <a:lstStyle/>
          <a:p>
            <a:r>
              <a:rPr lang="en-US" smtClean="0"/>
              <a:t>Step #5</a:t>
            </a:r>
          </a:p>
          <a:p>
            <a:pPr lvl="1">
              <a:buFontTx/>
              <a:buNone/>
            </a:pPr>
            <a:r>
              <a:rPr lang="en-US" smtClean="0"/>
              <a:t>     2,420		ASW</a:t>
            </a:r>
          </a:p>
          <a:p>
            <a:pPr lvl="1">
              <a:buFontTx/>
              <a:buChar char=" "/>
            </a:pPr>
            <a:r>
              <a:rPr lang="en-US" u="sng" smtClean="0"/>
              <a:t>x     14</a:t>
            </a:r>
            <a:r>
              <a:rPr lang="en-US" smtClean="0"/>
              <a:t>		ALS</a:t>
            </a:r>
          </a:p>
          <a:p>
            <a:pPr lvl="1">
              <a:buFontTx/>
              <a:buChar char=" "/>
            </a:pPr>
            <a:r>
              <a:rPr lang="en-US" smtClean="0">
                <a:solidFill>
                  <a:srgbClr val="FF3300"/>
                </a:solidFill>
              </a:rPr>
              <a:t>33,880		LW</a:t>
            </a:r>
            <a:endParaRPr lang="en-US" smtClean="0"/>
          </a:p>
          <a:p>
            <a:r>
              <a:rPr lang="en-US" smtClean="0"/>
              <a:t>Step #6</a:t>
            </a:r>
          </a:p>
          <a:p>
            <a:pPr lvl="1">
              <a:buFontTx/>
              <a:buNone/>
            </a:pPr>
            <a:r>
              <a:rPr lang="en-US" smtClean="0"/>
              <a:t>      33,880	LW</a:t>
            </a:r>
          </a:p>
          <a:p>
            <a:pPr lvl="1">
              <a:buFontTx/>
              <a:buChar char=" "/>
            </a:pPr>
            <a:r>
              <a:rPr lang="en-US" u="sng" smtClean="0"/>
              <a:t>+ 66,590</a:t>
            </a:r>
            <a:r>
              <a:rPr lang="en-US" smtClean="0"/>
              <a:t>	TR WT</a:t>
            </a:r>
          </a:p>
          <a:p>
            <a:pPr lvl="1">
              <a:buFontTx/>
              <a:buNone/>
            </a:pPr>
            <a:r>
              <a:rPr lang="en-US" smtClean="0">
                <a:solidFill>
                  <a:srgbClr val="FF3300"/>
                </a:solidFill>
              </a:rPr>
              <a:t>     100,470	GW</a:t>
            </a:r>
          </a:p>
          <a:p>
            <a:pPr lvl="1">
              <a:buFontTx/>
              <a:buChar char=" "/>
            </a:pPr>
            <a:r>
              <a:rPr lang="en-US" u="sng" smtClean="0"/>
              <a:t>÷  2,000</a:t>
            </a:r>
            <a:r>
              <a:rPr lang="en-US" smtClean="0"/>
              <a:t>	1 ST</a:t>
            </a:r>
          </a:p>
          <a:p>
            <a:pPr lvl="1">
              <a:buFontTx/>
              <a:buChar char=" "/>
            </a:pPr>
            <a:r>
              <a:rPr lang="en-US" smtClean="0"/>
              <a:t>    </a:t>
            </a:r>
            <a:r>
              <a:rPr lang="en-US" smtClean="0">
                <a:solidFill>
                  <a:srgbClr val="FF3300"/>
                </a:solidFill>
              </a:rPr>
              <a:t>50.24	ST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p:cTn id="7" dur="500" fill="hold"/>
                                        <p:tgtEl>
                                          <p:spTgt spid="1249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493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493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24931">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24931">
                                            <p:txEl>
                                              <p:pRg st="1" end="1"/>
                                            </p:txEl>
                                          </p:spTgt>
                                        </p:tgtEl>
                                        <p:attrNameLst>
                                          <p:attrName>style.visibility</p:attrName>
                                        </p:attrNameLst>
                                      </p:cBhvr>
                                      <p:to>
                                        <p:strVal val="visible"/>
                                      </p:to>
                                    </p:set>
                                    <p:anim calcmode="lin" valueType="num">
                                      <p:cBhvr>
                                        <p:cTn id="15" dur="500" fill="hold"/>
                                        <p:tgtEl>
                                          <p:spTgt spid="12493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2493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2493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24931">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24931">
                                            <p:txEl>
                                              <p:pRg st="2" end="2"/>
                                            </p:txEl>
                                          </p:spTgt>
                                        </p:tgtEl>
                                        <p:attrNameLst>
                                          <p:attrName>style.visibility</p:attrName>
                                        </p:attrNameLst>
                                      </p:cBhvr>
                                      <p:to>
                                        <p:strVal val="visible"/>
                                      </p:to>
                                    </p:set>
                                    <p:anim calcmode="lin" valueType="num">
                                      <p:cBhvr>
                                        <p:cTn id="23" dur="500" fill="hold"/>
                                        <p:tgtEl>
                                          <p:spTgt spid="12493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2493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2493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24931">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2" end="2"/>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24931">
                                            <p:txEl>
                                              <p:pRg st="3" end="3"/>
                                            </p:txEl>
                                          </p:spTgt>
                                        </p:tgtEl>
                                        <p:attrNameLst>
                                          <p:attrName>style.visibility</p:attrName>
                                        </p:attrNameLst>
                                      </p:cBhvr>
                                      <p:to>
                                        <p:strVal val="visible"/>
                                      </p:to>
                                    </p:set>
                                    <p:anim calcmode="lin" valueType="num">
                                      <p:cBhvr>
                                        <p:cTn id="31" dur="500" fill="hold"/>
                                        <p:tgtEl>
                                          <p:spTgt spid="12493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4931">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24931">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24931">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24931">
                                            <p:txEl>
                                              <p:pRg st="4" end="4"/>
                                            </p:txEl>
                                          </p:spTgt>
                                        </p:tgtEl>
                                        <p:attrNameLst>
                                          <p:attrName>style.visibility</p:attrName>
                                        </p:attrNameLst>
                                      </p:cBhvr>
                                      <p:to>
                                        <p:strVal val="visible"/>
                                      </p:to>
                                    </p:set>
                                    <p:anim calcmode="lin" valueType="num">
                                      <p:cBhvr>
                                        <p:cTn id="39" dur="500" fill="hold"/>
                                        <p:tgtEl>
                                          <p:spTgt spid="12493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2493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24931">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24931">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4" end="4"/>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24931">
                                            <p:txEl>
                                              <p:pRg st="5" end="5"/>
                                            </p:txEl>
                                          </p:spTgt>
                                        </p:tgtEl>
                                        <p:attrNameLst>
                                          <p:attrName>style.visibility</p:attrName>
                                        </p:attrNameLst>
                                      </p:cBhvr>
                                      <p:to>
                                        <p:strVal val="visible"/>
                                      </p:to>
                                    </p:set>
                                    <p:anim calcmode="lin" valueType="num">
                                      <p:cBhvr>
                                        <p:cTn id="47" dur="500" fill="hold"/>
                                        <p:tgtEl>
                                          <p:spTgt spid="124931">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24931">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24931">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24931">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5" end="5"/>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24931">
                                            <p:txEl>
                                              <p:pRg st="6" end="6"/>
                                            </p:txEl>
                                          </p:spTgt>
                                        </p:tgtEl>
                                        <p:attrNameLst>
                                          <p:attrName>style.visibility</p:attrName>
                                        </p:attrNameLst>
                                      </p:cBhvr>
                                      <p:to>
                                        <p:strVal val="visible"/>
                                      </p:to>
                                    </p:set>
                                    <p:anim calcmode="lin" valueType="num">
                                      <p:cBhvr>
                                        <p:cTn id="55" dur="500" fill="hold"/>
                                        <p:tgtEl>
                                          <p:spTgt spid="124931">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24931">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24931">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124931">
                                            <p:txEl>
                                              <p:pRg st="6" end="6"/>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6" end="6"/>
                                            </p:txEl>
                                          </p:spTgt>
                                        </p:tgtEl>
                                        <p:attrNameLst>
                                          <p:attrName>ppt_c</p:attrName>
                                        </p:attrNameLst>
                                      </p:cBhvr>
                                      <p:to>
                                        <a:schemeClr val="bg2"/>
                                      </p:to>
                                    </p:animClr>
                                  </p:sub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24931">
                                            <p:txEl>
                                              <p:pRg st="7" end="7"/>
                                            </p:txEl>
                                          </p:spTgt>
                                        </p:tgtEl>
                                        <p:attrNameLst>
                                          <p:attrName>style.visibility</p:attrName>
                                        </p:attrNameLst>
                                      </p:cBhvr>
                                      <p:to>
                                        <p:strVal val="visible"/>
                                      </p:to>
                                    </p:set>
                                    <p:anim calcmode="lin" valueType="num">
                                      <p:cBhvr>
                                        <p:cTn id="63" dur="500" fill="hold"/>
                                        <p:tgtEl>
                                          <p:spTgt spid="124931">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24931">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124931">
                                            <p:txEl>
                                              <p:pRg st="7" end="7"/>
                                            </p:txEl>
                                          </p:spTgt>
                                        </p:tgtEl>
                                        <p:attrNameLst>
                                          <p:attrName>ppt_x</p:attrName>
                                        </p:attrNameLst>
                                      </p:cBhvr>
                                      <p:tavLst>
                                        <p:tav tm="0">
                                          <p:val>
                                            <p:fltVal val="0.5"/>
                                          </p:val>
                                        </p:tav>
                                        <p:tav tm="100000">
                                          <p:val>
                                            <p:strVal val="#ppt_x"/>
                                          </p:val>
                                        </p:tav>
                                      </p:tavLst>
                                    </p:anim>
                                    <p:anim calcmode="lin" valueType="num">
                                      <p:cBhvr>
                                        <p:cTn id="66" dur="500" fill="hold"/>
                                        <p:tgtEl>
                                          <p:spTgt spid="124931">
                                            <p:txEl>
                                              <p:pRg st="7" end="7"/>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7" end="7"/>
                                            </p:txEl>
                                          </p:spTgt>
                                        </p:tgtEl>
                                        <p:attrNameLst>
                                          <p:attrName>ppt_c</p:attrName>
                                        </p:attrNameLst>
                                      </p:cBhvr>
                                      <p:to>
                                        <a:schemeClr val="bg2"/>
                                      </p:to>
                                    </p:animClr>
                                  </p:subTnLst>
                                </p:cTn>
                              </p:par>
                            </p:childTnLst>
                          </p:cTn>
                        </p:par>
                      </p:childTnLst>
                    </p:cTn>
                  </p:par>
                  <p:par>
                    <p:cTn id="67" fill="hold">
                      <p:stCondLst>
                        <p:cond delay="indefinite"/>
                      </p:stCondLst>
                      <p:childTnLst>
                        <p:par>
                          <p:cTn id="68" fill="hold">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124931">
                                            <p:txEl>
                                              <p:pRg st="8" end="8"/>
                                            </p:txEl>
                                          </p:spTgt>
                                        </p:tgtEl>
                                        <p:attrNameLst>
                                          <p:attrName>style.visibility</p:attrName>
                                        </p:attrNameLst>
                                      </p:cBhvr>
                                      <p:to>
                                        <p:strVal val="visible"/>
                                      </p:to>
                                    </p:set>
                                    <p:anim calcmode="lin" valueType="num">
                                      <p:cBhvr>
                                        <p:cTn id="71" dur="500" fill="hold"/>
                                        <p:tgtEl>
                                          <p:spTgt spid="124931">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124931">
                                            <p:txEl>
                                              <p:pRg st="8" end="8"/>
                                            </p:txEl>
                                          </p:spTgt>
                                        </p:tgtEl>
                                        <p:attrNameLst>
                                          <p:attrName>ppt_h</p:attrName>
                                        </p:attrNameLst>
                                      </p:cBhvr>
                                      <p:tavLst>
                                        <p:tav tm="0">
                                          <p:val>
                                            <p:fltVal val="0"/>
                                          </p:val>
                                        </p:tav>
                                        <p:tav tm="100000">
                                          <p:val>
                                            <p:strVal val="#ppt_h"/>
                                          </p:val>
                                        </p:tav>
                                      </p:tavLst>
                                    </p:anim>
                                    <p:anim calcmode="lin" valueType="num">
                                      <p:cBhvr>
                                        <p:cTn id="73" dur="500" fill="hold"/>
                                        <p:tgtEl>
                                          <p:spTgt spid="124931">
                                            <p:txEl>
                                              <p:pRg st="8" end="8"/>
                                            </p:txEl>
                                          </p:spTgt>
                                        </p:tgtEl>
                                        <p:attrNameLst>
                                          <p:attrName>ppt_x</p:attrName>
                                        </p:attrNameLst>
                                      </p:cBhvr>
                                      <p:tavLst>
                                        <p:tav tm="0">
                                          <p:val>
                                            <p:fltVal val="0.5"/>
                                          </p:val>
                                        </p:tav>
                                        <p:tav tm="100000">
                                          <p:val>
                                            <p:strVal val="#ppt_x"/>
                                          </p:val>
                                        </p:tav>
                                      </p:tavLst>
                                    </p:anim>
                                    <p:anim calcmode="lin" valueType="num">
                                      <p:cBhvr>
                                        <p:cTn id="74" dur="500" fill="hold"/>
                                        <p:tgtEl>
                                          <p:spTgt spid="124931">
                                            <p:txEl>
                                              <p:pRg st="8" end="8"/>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8" end="8"/>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124931">
                                            <p:txEl>
                                              <p:pRg st="9" end="9"/>
                                            </p:txEl>
                                          </p:spTgt>
                                        </p:tgtEl>
                                        <p:attrNameLst>
                                          <p:attrName>style.visibility</p:attrName>
                                        </p:attrNameLst>
                                      </p:cBhvr>
                                      <p:to>
                                        <p:strVal val="visible"/>
                                      </p:to>
                                    </p:set>
                                    <p:anim calcmode="lin" valueType="num">
                                      <p:cBhvr>
                                        <p:cTn id="79" dur="500" fill="hold"/>
                                        <p:tgtEl>
                                          <p:spTgt spid="124931">
                                            <p:txEl>
                                              <p:pRg st="9" end="9"/>
                                            </p:txEl>
                                          </p:spTgt>
                                        </p:tgtEl>
                                        <p:attrNameLst>
                                          <p:attrName>ppt_w</p:attrName>
                                        </p:attrNameLst>
                                      </p:cBhvr>
                                      <p:tavLst>
                                        <p:tav tm="0">
                                          <p:val>
                                            <p:fltVal val="0"/>
                                          </p:val>
                                        </p:tav>
                                        <p:tav tm="100000">
                                          <p:val>
                                            <p:strVal val="#ppt_w"/>
                                          </p:val>
                                        </p:tav>
                                      </p:tavLst>
                                    </p:anim>
                                    <p:anim calcmode="lin" valueType="num">
                                      <p:cBhvr>
                                        <p:cTn id="80" dur="500" fill="hold"/>
                                        <p:tgtEl>
                                          <p:spTgt spid="124931">
                                            <p:txEl>
                                              <p:pRg st="9" end="9"/>
                                            </p:txEl>
                                          </p:spTgt>
                                        </p:tgtEl>
                                        <p:attrNameLst>
                                          <p:attrName>ppt_h</p:attrName>
                                        </p:attrNameLst>
                                      </p:cBhvr>
                                      <p:tavLst>
                                        <p:tav tm="0">
                                          <p:val>
                                            <p:fltVal val="0"/>
                                          </p:val>
                                        </p:tav>
                                        <p:tav tm="100000">
                                          <p:val>
                                            <p:strVal val="#ppt_h"/>
                                          </p:val>
                                        </p:tav>
                                      </p:tavLst>
                                    </p:anim>
                                    <p:anim calcmode="lin" valueType="num">
                                      <p:cBhvr>
                                        <p:cTn id="81" dur="500" fill="hold"/>
                                        <p:tgtEl>
                                          <p:spTgt spid="124931">
                                            <p:txEl>
                                              <p:pRg st="9" end="9"/>
                                            </p:txEl>
                                          </p:spTgt>
                                        </p:tgtEl>
                                        <p:attrNameLst>
                                          <p:attrName>ppt_x</p:attrName>
                                        </p:attrNameLst>
                                      </p:cBhvr>
                                      <p:tavLst>
                                        <p:tav tm="0">
                                          <p:val>
                                            <p:fltVal val="0.5"/>
                                          </p:val>
                                        </p:tav>
                                        <p:tav tm="100000">
                                          <p:val>
                                            <p:strVal val="#ppt_x"/>
                                          </p:val>
                                        </p:tav>
                                      </p:tavLst>
                                    </p:anim>
                                    <p:anim calcmode="lin" valueType="num">
                                      <p:cBhvr>
                                        <p:cTn id="82" dur="500" fill="hold"/>
                                        <p:tgtEl>
                                          <p:spTgt spid="124931">
                                            <p:txEl>
                                              <p:pRg st="9" end="9"/>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4931">
                                            <p:txEl>
                                              <p:pRg st="9" end="9"/>
                                            </p:txEl>
                                          </p:spTgt>
                                        </p:tgtEl>
                                        <p:attrNameLst>
                                          <p:attrName>ppt_c</p:attrName>
                                        </p:attrNameLst>
                                      </p:cBhvr>
                                      <p:to>
                                        <a:schemeClr val="bg2"/>
                                      </p:to>
                                    </p:animClr>
                                  </p:subTnLst>
                                </p:cTn>
                              </p:par>
                            </p:childTnLst>
                          </p:cTn>
                        </p:par>
                      </p:childTnLst>
                    </p:cTn>
                  </p:par>
                  <p:par>
                    <p:cTn id="83" fill="hold">
                      <p:stCondLst>
                        <p:cond delay="indefinite"/>
                      </p:stCondLst>
                      <p:childTnLst>
                        <p:par>
                          <p:cTn id="84" fill="hold">
                            <p:stCondLst>
                              <p:cond delay="0"/>
                            </p:stCondLst>
                            <p:childTnLst>
                              <p:par>
                                <p:cTn id="85" presetID="23" presetClass="entr" presetSubtype="32" fill="hold" grpId="0" nodeType="clickEffect">
                                  <p:stCondLst>
                                    <p:cond delay="0"/>
                                  </p:stCondLst>
                                  <p:childTnLst>
                                    <p:set>
                                      <p:cBhvr>
                                        <p:cTn id="86" dur="1" fill="hold">
                                          <p:stCondLst>
                                            <p:cond delay="0"/>
                                          </p:stCondLst>
                                        </p:cTn>
                                        <p:tgtEl>
                                          <p:spTgt spid="124932">
                                            <p:txEl>
                                              <p:pRg st="0" end="0"/>
                                            </p:txEl>
                                          </p:spTgt>
                                        </p:tgtEl>
                                        <p:attrNameLst>
                                          <p:attrName>style.visibility</p:attrName>
                                        </p:attrNameLst>
                                      </p:cBhvr>
                                      <p:to>
                                        <p:strVal val="visible"/>
                                      </p:to>
                                    </p:set>
                                    <p:anim calcmode="lin" valueType="num">
                                      <p:cBhvr>
                                        <p:cTn id="87" dur="500" fill="hold"/>
                                        <p:tgtEl>
                                          <p:spTgt spid="124932">
                                            <p:txEl>
                                              <p:pRg st="0" end="0"/>
                                            </p:txEl>
                                          </p:spTgt>
                                        </p:tgtEl>
                                        <p:attrNameLst>
                                          <p:attrName>ppt_w</p:attrName>
                                        </p:attrNameLst>
                                      </p:cBhvr>
                                      <p:tavLst>
                                        <p:tav tm="0">
                                          <p:val>
                                            <p:strVal val="4*#ppt_w"/>
                                          </p:val>
                                        </p:tav>
                                        <p:tav tm="100000">
                                          <p:val>
                                            <p:strVal val="#ppt_w"/>
                                          </p:val>
                                        </p:tav>
                                      </p:tavLst>
                                    </p:anim>
                                    <p:anim calcmode="lin" valueType="num">
                                      <p:cBhvr>
                                        <p:cTn id="88" dur="500" fill="hold"/>
                                        <p:tgtEl>
                                          <p:spTgt spid="124932">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0" end="0"/>
                                            </p:txEl>
                                          </p:spTgt>
                                        </p:tgtEl>
                                        <p:attrNameLst>
                                          <p:attrName>ppt_c</p:attrName>
                                        </p:attrNameLst>
                                      </p:cBhvr>
                                      <p:to>
                                        <a:schemeClr val="bg2"/>
                                      </p:to>
                                    </p:animClr>
                                  </p:subTnLst>
                                </p:cTn>
                              </p:par>
                            </p:childTnLst>
                          </p:cTn>
                        </p:par>
                      </p:childTnLst>
                    </p:cTn>
                  </p:par>
                  <p:par>
                    <p:cTn id="89" fill="hold">
                      <p:stCondLst>
                        <p:cond delay="indefinite"/>
                      </p:stCondLst>
                      <p:childTnLst>
                        <p:par>
                          <p:cTn id="90" fill="hold">
                            <p:stCondLst>
                              <p:cond delay="0"/>
                            </p:stCondLst>
                            <p:childTnLst>
                              <p:par>
                                <p:cTn id="91" presetID="23" presetClass="entr" presetSubtype="32" fill="hold" grpId="0" nodeType="clickEffect">
                                  <p:stCondLst>
                                    <p:cond delay="0"/>
                                  </p:stCondLst>
                                  <p:childTnLst>
                                    <p:set>
                                      <p:cBhvr>
                                        <p:cTn id="92" dur="1" fill="hold">
                                          <p:stCondLst>
                                            <p:cond delay="0"/>
                                          </p:stCondLst>
                                        </p:cTn>
                                        <p:tgtEl>
                                          <p:spTgt spid="124932">
                                            <p:txEl>
                                              <p:pRg st="1" end="1"/>
                                            </p:txEl>
                                          </p:spTgt>
                                        </p:tgtEl>
                                        <p:attrNameLst>
                                          <p:attrName>style.visibility</p:attrName>
                                        </p:attrNameLst>
                                      </p:cBhvr>
                                      <p:to>
                                        <p:strVal val="visible"/>
                                      </p:to>
                                    </p:set>
                                    <p:anim calcmode="lin" valueType="num">
                                      <p:cBhvr>
                                        <p:cTn id="93" dur="500" fill="hold"/>
                                        <p:tgtEl>
                                          <p:spTgt spid="124932">
                                            <p:txEl>
                                              <p:pRg st="1" end="1"/>
                                            </p:txEl>
                                          </p:spTgt>
                                        </p:tgtEl>
                                        <p:attrNameLst>
                                          <p:attrName>ppt_w</p:attrName>
                                        </p:attrNameLst>
                                      </p:cBhvr>
                                      <p:tavLst>
                                        <p:tav tm="0">
                                          <p:val>
                                            <p:strVal val="4*#ppt_w"/>
                                          </p:val>
                                        </p:tav>
                                        <p:tav tm="100000">
                                          <p:val>
                                            <p:strVal val="#ppt_w"/>
                                          </p:val>
                                        </p:tav>
                                      </p:tavLst>
                                    </p:anim>
                                    <p:anim calcmode="lin" valueType="num">
                                      <p:cBhvr>
                                        <p:cTn id="94" dur="500" fill="hold"/>
                                        <p:tgtEl>
                                          <p:spTgt spid="124932">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1" end="1"/>
                                            </p:txEl>
                                          </p:spTgt>
                                        </p:tgtEl>
                                        <p:attrNameLst>
                                          <p:attrName>ppt_c</p:attrName>
                                        </p:attrNameLst>
                                      </p:cBhvr>
                                      <p:to>
                                        <a:schemeClr val="bg2"/>
                                      </p:to>
                                    </p:animClr>
                                  </p:subTnLst>
                                </p:cTn>
                              </p:par>
                            </p:childTnLst>
                          </p:cTn>
                        </p:par>
                      </p:childTnLst>
                    </p:cTn>
                  </p:par>
                  <p:par>
                    <p:cTn id="95" fill="hold">
                      <p:stCondLst>
                        <p:cond delay="indefinite"/>
                      </p:stCondLst>
                      <p:childTnLst>
                        <p:par>
                          <p:cTn id="96" fill="hold">
                            <p:stCondLst>
                              <p:cond delay="0"/>
                            </p:stCondLst>
                            <p:childTnLst>
                              <p:par>
                                <p:cTn id="97" presetID="23" presetClass="entr" presetSubtype="32" fill="hold" grpId="0" nodeType="clickEffect">
                                  <p:stCondLst>
                                    <p:cond delay="0"/>
                                  </p:stCondLst>
                                  <p:childTnLst>
                                    <p:set>
                                      <p:cBhvr>
                                        <p:cTn id="98" dur="1" fill="hold">
                                          <p:stCondLst>
                                            <p:cond delay="0"/>
                                          </p:stCondLst>
                                        </p:cTn>
                                        <p:tgtEl>
                                          <p:spTgt spid="124932">
                                            <p:txEl>
                                              <p:pRg st="2" end="2"/>
                                            </p:txEl>
                                          </p:spTgt>
                                        </p:tgtEl>
                                        <p:attrNameLst>
                                          <p:attrName>style.visibility</p:attrName>
                                        </p:attrNameLst>
                                      </p:cBhvr>
                                      <p:to>
                                        <p:strVal val="visible"/>
                                      </p:to>
                                    </p:set>
                                    <p:anim calcmode="lin" valueType="num">
                                      <p:cBhvr>
                                        <p:cTn id="99" dur="500" fill="hold"/>
                                        <p:tgtEl>
                                          <p:spTgt spid="124932">
                                            <p:txEl>
                                              <p:pRg st="2" end="2"/>
                                            </p:txEl>
                                          </p:spTgt>
                                        </p:tgtEl>
                                        <p:attrNameLst>
                                          <p:attrName>ppt_w</p:attrName>
                                        </p:attrNameLst>
                                      </p:cBhvr>
                                      <p:tavLst>
                                        <p:tav tm="0">
                                          <p:val>
                                            <p:strVal val="4*#ppt_w"/>
                                          </p:val>
                                        </p:tav>
                                        <p:tav tm="100000">
                                          <p:val>
                                            <p:strVal val="#ppt_w"/>
                                          </p:val>
                                        </p:tav>
                                      </p:tavLst>
                                    </p:anim>
                                    <p:anim calcmode="lin" valueType="num">
                                      <p:cBhvr>
                                        <p:cTn id="100" dur="500" fill="hold"/>
                                        <p:tgtEl>
                                          <p:spTgt spid="124932">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2" end="2"/>
                                            </p:txEl>
                                          </p:spTgt>
                                        </p:tgtEl>
                                        <p:attrNameLst>
                                          <p:attrName>ppt_c</p:attrName>
                                        </p:attrNameLst>
                                      </p:cBhvr>
                                      <p:to>
                                        <a:schemeClr val="bg2"/>
                                      </p:to>
                                    </p:animClr>
                                  </p:subTnLst>
                                </p:cTn>
                              </p:par>
                            </p:childTnLst>
                          </p:cTn>
                        </p:par>
                      </p:childTnLst>
                    </p:cTn>
                  </p:par>
                  <p:par>
                    <p:cTn id="101" fill="hold">
                      <p:stCondLst>
                        <p:cond delay="indefinite"/>
                      </p:stCondLst>
                      <p:childTnLst>
                        <p:par>
                          <p:cTn id="102" fill="hold">
                            <p:stCondLst>
                              <p:cond delay="0"/>
                            </p:stCondLst>
                            <p:childTnLst>
                              <p:par>
                                <p:cTn id="103" presetID="23" presetClass="entr" presetSubtype="32" fill="hold" grpId="0" nodeType="clickEffect">
                                  <p:stCondLst>
                                    <p:cond delay="0"/>
                                  </p:stCondLst>
                                  <p:childTnLst>
                                    <p:set>
                                      <p:cBhvr>
                                        <p:cTn id="104" dur="1" fill="hold">
                                          <p:stCondLst>
                                            <p:cond delay="0"/>
                                          </p:stCondLst>
                                        </p:cTn>
                                        <p:tgtEl>
                                          <p:spTgt spid="124932">
                                            <p:txEl>
                                              <p:pRg st="3" end="3"/>
                                            </p:txEl>
                                          </p:spTgt>
                                        </p:tgtEl>
                                        <p:attrNameLst>
                                          <p:attrName>style.visibility</p:attrName>
                                        </p:attrNameLst>
                                      </p:cBhvr>
                                      <p:to>
                                        <p:strVal val="visible"/>
                                      </p:to>
                                    </p:set>
                                    <p:anim calcmode="lin" valueType="num">
                                      <p:cBhvr>
                                        <p:cTn id="105" dur="500" fill="hold"/>
                                        <p:tgtEl>
                                          <p:spTgt spid="124932">
                                            <p:txEl>
                                              <p:pRg st="3" end="3"/>
                                            </p:txEl>
                                          </p:spTgt>
                                        </p:tgtEl>
                                        <p:attrNameLst>
                                          <p:attrName>ppt_w</p:attrName>
                                        </p:attrNameLst>
                                      </p:cBhvr>
                                      <p:tavLst>
                                        <p:tav tm="0">
                                          <p:val>
                                            <p:strVal val="4*#ppt_w"/>
                                          </p:val>
                                        </p:tav>
                                        <p:tav tm="100000">
                                          <p:val>
                                            <p:strVal val="#ppt_w"/>
                                          </p:val>
                                        </p:tav>
                                      </p:tavLst>
                                    </p:anim>
                                    <p:anim calcmode="lin" valueType="num">
                                      <p:cBhvr>
                                        <p:cTn id="106" dur="500" fill="hold"/>
                                        <p:tgtEl>
                                          <p:spTgt spid="124932">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3" end="3"/>
                                            </p:txEl>
                                          </p:spTgt>
                                        </p:tgtEl>
                                        <p:attrNameLst>
                                          <p:attrName>ppt_c</p:attrName>
                                        </p:attrNameLst>
                                      </p:cBhvr>
                                      <p:to>
                                        <a:schemeClr val="bg2"/>
                                      </p:to>
                                    </p:animClr>
                                  </p:subTnLst>
                                </p:cTn>
                              </p:par>
                            </p:childTnLst>
                          </p:cTn>
                        </p:par>
                      </p:childTnLst>
                    </p:cTn>
                  </p:par>
                  <p:par>
                    <p:cTn id="107" fill="hold">
                      <p:stCondLst>
                        <p:cond delay="indefinite"/>
                      </p:stCondLst>
                      <p:childTnLst>
                        <p:par>
                          <p:cTn id="108" fill="hold">
                            <p:stCondLst>
                              <p:cond delay="0"/>
                            </p:stCondLst>
                            <p:childTnLst>
                              <p:par>
                                <p:cTn id="109" presetID="23" presetClass="entr" presetSubtype="32" fill="hold" grpId="0" nodeType="clickEffect">
                                  <p:stCondLst>
                                    <p:cond delay="0"/>
                                  </p:stCondLst>
                                  <p:childTnLst>
                                    <p:set>
                                      <p:cBhvr>
                                        <p:cTn id="110" dur="1" fill="hold">
                                          <p:stCondLst>
                                            <p:cond delay="0"/>
                                          </p:stCondLst>
                                        </p:cTn>
                                        <p:tgtEl>
                                          <p:spTgt spid="124932">
                                            <p:txEl>
                                              <p:pRg st="4" end="4"/>
                                            </p:txEl>
                                          </p:spTgt>
                                        </p:tgtEl>
                                        <p:attrNameLst>
                                          <p:attrName>style.visibility</p:attrName>
                                        </p:attrNameLst>
                                      </p:cBhvr>
                                      <p:to>
                                        <p:strVal val="visible"/>
                                      </p:to>
                                    </p:set>
                                    <p:anim calcmode="lin" valueType="num">
                                      <p:cBhvr>
                                        <p:cTn id="111" dur="500" fill="hold"/>
                                        <p:tgtEl>
                                          <p:spTgt spid="124932">
                                            <p:txEl>
                                              <p:pRg st="4" end="4"/>
                                            </p:txEl>
                                          </p:spTgt>
                                        </p:tgtEl>
                                        <p:attrNameLst>
                                          <p:attrName>ppt_w</p:attrName>
                                        </p:attrNameLst>
                                      </p:cBhvr>
                                      <p:tavLst>
                                        <p:tav tm="0">
                                          <p:val>
                                            <p:strVal val="4*#ppt_w"/>
                                          </p:val>
                                        </p:tav>
                                        <p:tav tm="100000">
                                          <p:val>
                                            <p:strVal val="#ppt_w"/>
                                          </p:val>
                                        </p:tav>
                                      </p:tavLst>
                                    </p:anim>
                                    <p:anim calcmode="lin" valueType="num">
                                      <p:cBhvr>
                                        <p:cTn id="112" dur="500" fill="hold"/>
                                        <p:tgtEl>
                                          <p:spTgt spid="124932">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4" end="4"/>
                                            </p:txEl>
                                          </p:spTgt>
                                        </p:tgtEl>
                                        <p:attrNameLst>
                                          <p:attrName>ppt_c</p:attrName>
                                        </p:attrNameLst>
                                      </p:cBhvr>
                                      <p:to>
                                        <a:schemeClr val="bg2"/>
                                      </p:to>
                                    </p:animClr>
                                  </p:subTnLst>
                                </p:cTn>
                              </p:par>
                            </p:childTnLst>
                          </p:cTn>
                        </p:par>
                      </p:childTnLst>
                    </p:cTn>
                  </p:par>
                  <p:par>
                    <p:cTn id="113" fill="hold">
                      <p:stCondLst>
                        <p:cond delay="indefinite"/>
                      </p:stCondLst>
                      <p:childTnLst>
                        <p:par>
                          <p:cTn id="114" fill="hold">
                            <p:stCondLst>
                              <p:cond delay="0"/>
                            </p:stCondLst>
                            <p:childTnLst>
                              <p:par>
                                <p:cTn id="115" presetID="23" presetClass="entr" presetSubtype="32" fill="hold" grpId="0" nodeType="clickEffect">
                                  <p:stCondLst>
                                    <p:cond delay="0"/>
                                  </p:stCondLst>
                                  <p:childTnLst>
                                    <p:set>
                                      <p:cBhvr>
                                        <p:cTn id="116" dur="1" fill="hold">
                                          <p:stCondLst>
                                            <p:cond delay="0"/>
                                          </p:stCondLst>
                                        </p:cTn>
                                        <p:tgtEl>
                                          <p:spTgt spid="124932">
                                            <p:txEl>
                                              <p:pRg st="5" end="5"/>
                                            </p:txEl>
                                          </p:spTgt>
                                        </p:tgtEl>
                                        <p:attrNameLst>
                                          <p:attrName>style.visibility</p:attrName>
                                        </p:attrNameLst>
                                      </p:cBhvr>
                                      <p:to>
                                        <p:strVal val="visible"/>
                                      </p:to>
                                    </p:set>
                                    <p:anim calcmode="lin" valueType="num">
                                      <p:cBhvr>
                                        <p:cTn id="117" dur="500" fill="hold"/>
                                        <p:tgtEl>
                                          <p:spTgt spid="124932">
                                            <p:txEl>
                                              <p:pRg st="5" end="5"/>
                                            </p:txEl>
                                          </p:spTgt>
                                        </p:tgtEl>
                                        <p:attrNameLst>
                                          <p:attrName>ppt_w</p:attrName>
                                        </p:attrNameLst>
                                      </p:cBhvr>
                                      <p:tavLst>
                                        <p:tav tm="0">
                                          <p:val>
                                            <p:strVal val="4*#ppt_w"/>
                                          </p:val>
                                        </p:tav>
                                        <p:tav tm="100000">
                                          <p:val>
                                            <p:strVal val="#ppt_w"/>
                                          </p:val>
                                        </p:tav>
                                      </p:tavLst>
                                    </p:anim>
                                    <p:anim calcmode="lin" valueType="num">
                                      <p:cBhvr>
                                        <p:cTn id="118" dur="500" fill="hold"/>
                                        <p:tgtEl>
                                          <p:spTgt spid="124932">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5" end="5"/>
                                            </p:txEl>
                                          </p:spTgt>
                                        </p:tgtEl>
                                        <p:attrNameLst>
                                          <p:attrName>ppt_c</p:attrName>
                                        </p:attrNameLst>
                                      </p:cBhvr>
                                      <p:to>
                                        <a:schemeClr val="bg2"/>
                                      </p:to>
                                    </p:animClr>
                                  </p:subTnLst>
                                </p:cTn>
                              </p:par>
                            </p:childTnLst>
                          </p:cTn>
                        </p:par>
                      </p:childTnLst>
                    </p:cTn>
                  </p:par>
                  <p:par>
                    <p:cTn id="119" fill="hold">
                      <p:stCondLst>
                        <p:cond delay="indefinite"/>
                      </p:stCondLst>
                      <p:childTnLst>
                        <p:par>
                          <p:cTn id="120" fill="hold">
                            <p:stCondLst>
                              <p:cond delay="0"/>
                            </p:stCondLst>
                            <p:childTnLst>
                              <p:par>
                                <p:cTn id="121" presetID="23" presetClass="entr" presetSubtype="32" fill="hold" grpId="0" nodeType="clickEffect">
                                  <p:stCondLst>
                                    <p:cond delay="0"/>
                                  </p:stCondLst>
                                  <p:childTnLst>
                                    <p:set>
                                      <p:cBhvr>
                                        <p:cTn id="122" dur="1" fill="hold">
                                          <p:stCondLst>
                                            <p:cond delay="0"/>
                                          </p:stCondLst>
                                        </p:cTn>
                                        <p:tgtEl>
                                          <p:spTgt spid="124932">
                                            <p:txEl>
                                              <p:pRg st="6" end="6"/>
                                            </p:txEl>
                                          </p:spTgt>
                                        </p:tgtEl>
                                        <p:attrNameLst>
                                          <p:attrName>style.visibility</p:attrName>
                                        </p:attrNameLst>
                                      </p:cBhvr>
                                      <p:to>
                                        <p:strVal val="visible"/>
                                      </p:to>
                                    </p:set>
                                    <p:anim calcmode="lin" valueType="num">
                                      <p:cBhvr>
                                        <p:cTn id="123" dur="500" fill="hold"/>
                                        <p:tgtEl>
                                          <p:spTgt spid="124932">
                                            <p:txEl>
                                              <p:pRg st="6" end="6"/>
                                            </p:txEl>
                                          </p:spTgt>
                                        </p:tgtEl>
                                        <p:attrNameLst>
                                          <p:attrName>ppt_w</p:attrName>
                                        </p:attrNameLst>
                                      </p:cBhvr>
                                      <p:tavLst>
                                        <p:tav tm="0">
                                          <p:val>
                                            <p:strVal val="4*#ppt_w"/>
                                          </p:val>
                                        </p:tav>
                                        <p:tav tm="100000">
                                          <p:val>
                                            <p:strVal val="#ppt_w"/>
                                          </p:val>
                                        </p:tav>
                                      </p:tavLst>
                                    </p:anim>
                                    <p:anim calcmode="lin" valueType="num">
                                      <p:cBhvr>
                                        <p:cTn id="124" dur="500" fill="hold"/>
                                        <p:tgtEl>
                                          <p:spTgt spid="124932">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6" end="6"/>
                                            </p:txEl>
                                          </p:spTgt>
                                        </p:tgtEl>
                                        <p:attrNameLst>
                                          <p:attrName>ppt_c</p:attrName>
                                        </p:attrNameLst>
                                      </p:cBhvr>
                                      <p:to>
                                        <a:schemeClr val="bg2"/>
                                      </p:to>
                                    </p:animClr>
                                  </p:subTnLst>
                                </p:cTn>
                              </p:par>
                            </p:childTnLst>
                          </p:cTn>
                        </p:par>
                      </p:childTnLst>
                    </p:cTn>
                  </p:par>
                  <p:par>
                    <p:cTn id="125" fill="hold">
                      <p:stCondLst>
                        <p:cond delay="indefinite"/>
                      </p:stCondLst>
                      <p:childTnLst>
                        <p:par>
                          <p:cTn id="126" fill="hold">
                            <p:stCondLst>
                              <p:cond delay="0"/>
                            </p:stCondLst>
                            <p:childTnLst>
                              <p:par>
                                <p:cTn id="127" presetID="23" presetClass="entr" presetSubtype="32" fill="hold" grpId="0" nodeType="clickEffect">
                                  <p:stCondLst>
                                    <p:cond delay="0"/>
                                  </p:stCondLst>
                                  <p:childTnLst>
                                    <p:set>
                                      <p:cBhvr>
                                        <p:cTn id="128" dur="1" fill="hold">
                                          <p:stCondLst>
                                            <p:cond delay="0"/>
                                          </p:stCondLst>
                                        </p:cTn>
                                        <p:tgtEl>
                                          <p:spTgt spid="124932">
                                            <p:txEl>
                                              <p:pRg st="7" end="7"/>
                                            </p:txEl>
                                          </p:spTgt>
                                        </p:tgtEl>
                                        <p:attrNameLst>
                                          <p:attrName>style.visibility</p:attrName>
                                        </p:attrNameLst>
                                      </p:cBhvr>
                                      <p:to>
                                        <p:strVal val="visible"/>
                                      </p:to>
                                    </p:set>
                                    <p:anim calcmode="lin" valueType="num">
                                      <p:cBhvr>
                                        <p:cTn id="129" dur="500" fill="hold"/>
                                        <p:tgtEl>
                                          <p:spTgt spid="124932">
                                            <p:txEl>
                                              <p:pRg st="7" end="7"/>
                                            </p:txEl>
                                          </p:spTgt>
                                        </p:tgtEl>
                                        <p:attrNameLst>
                                          <p:attrName>ppt_w</p:attrName>
                                        </p:attrNameLst>
                                      </p:cBhvr>
                                      <p:tavLst>
                                        <p:tav tm="0">
                                          <p:val>
                                            <p:strVal val="4*#ppt_w"/>
                                          </p:val>
                                        </p:tav>
                                        <p:tav tm="100000">
                                          <p:val>
                                            <p:strVal val="#ppt_w"/>
                                          </p:val>
                                        </p:tav>
                                      </p:tavLst>
                                    </p:anim>
                                    <p:anim calcmode="lin" valueType="num">
                                      <p:cBhvr>
                                        <p:cTn id="130" dur="500" fill="hold"/>
                                        <p:tgtEl>
                                          <p:spTgt spid="124932">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7" end="7"/>
                                            </p:txEl>
                                          </p:spTgt>
                                        </p:tgtEl>
                                        <p:attrNameLst>
                                          <p:attrName>ppt_c</p:attrName>
                                        </p:attrNameLst>
                                      </p:cBhvr>
                                      <p:to>
                                        <a:schemeClr val="bg2"/>
                                      </p:to>
                                    </p:animClr>
                                  </p:subTnLst>
                                </p:cTn>
                              </p:par>
                            </p:childTnLst>
                          </p:cTn>
                        </p:par>
                      </p:childTnLst>
                    </p:cTn>
                  </p:par>
                  <p:par>
                    <p:cTn id="131" fill="hold">
                      <p:stCondLst>
                        <p:cond delay="indefinite"/>
                      </p:stCondLst>
                      <p:childTnLst>
                        <p:par>
                          <p:cTn id="132" fill="hold">
                            <p:stCondLst>
                              <p:cond delay="0"/>
                            </p:stCondLst>
                            <p:childTnLst>
                              <p:par>
                                <p:cTn id="133" presetID="23" presetClass="entr" presetSubtype="32" fill="hold" grpId="0" nodeType="clickEffect">
                                  <p:stCondLst>
                                    <p:cond delay="0"/>
                                  </p:stCondLst>
                                  <p:childTnLst>
                                    <p:set>
                                      <p:cBhvr>
                                        <p:cTn id="134" dur="1" fill="hold">
                                          <p:stCondLst>
                                            <p:cond delay="0"/>
                                          </p:stCondLst>
                                        </p:cTn>
                                        <p:tgtEl>
                                          <p:spTgt spid="124932">
                                            <p:txEl>
                                              <p:pRg st="8" end="8"/>
                                            </p:txEl>
                                          </p:spTgt>
                                        </p:tgtEl>
                                        <p:attrNameLst>
                                          <p:attrName>style.visibility</p:attrName>
                                        </p:attrNameLst>
                                      </p:cBhvr>
                                      <p:to>
                                        <p:strVal val="visible"/>
                                      </p:to>
                                    </p:set>
                                    <p:anim calcmode="lin" valueType="num">
                                      <p:cBhvr>
                                        <p:cTn id="135" dur="500" fill="hold"/>
                                        <p:tgtEl>
                                          <p:spTgt spid="124932">
                                            <p:txEl>
                                              <p:pRg st="8" end="8"/>
                                            </p:txEl>
                                          </p:spTgt>
                                        </p:tgtEl>
                                        <p:attrNameLst>
                                          <p:attrName>ppt_w</p:attrName>
                                        </p:attrNameLst>
                                      </p:cBhvr>
                                      <p:tavLst>
                                        <p:tav tm="0">
                                          <p:val>
                                            <p:strVal val="4*#ppt_w"/>
                                          </p:val>
                                        </p:tav>
                                        <p:tav tm="100000">
                                          <p:val>
                                            <p:strVal val="#ppt_w"/>
                                          </p:val>
                                        </p:tav>
                                      </p:tavLst>
                                    </p:anim>
                                    <p:anim calcmode="lin" valueType="num">
                                      <p:cBhvr>
                                        <p:cTn id="136" dur="500" fill="hold"/>
                                        <p:tgtEl>
                                          <p:spTgt spid="124932">
                                            <p:txEl>
                                              <p:pRg st="8" end="8"/>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8" end="8"/>
                                            </p:txEl>
                                          </p:spTgt>
                                        </p:tgtEl>
                                        <p:attrNameLst>
                                          <p:attrName>ppt_c</p:attrName>
                                        </p:attrNameLst>
                                      </p:cBhvr>
                                      <p:to>
                                        <a:schemeClr val="bg2"/>
                                      </p:to>
                                    </p:animClr>
                                  </p:subTnLst>
                                </p:cTn>
                              </p:par>
                            </p:childTnLst>
                          </p:cTn>
                        </p:par>
                      </p:childTnLst>
                    </p:cTn>
                  </p:par>
                  <p:par>
                    <p:cTn id="137" fill="hold">
                      <p:stCondLst>
                        <p:cond delay="indefinite"/>
                      </p:stCondLst>
                      <p:childTnLst>
                        <p:par>
                          <p:cTn id="138" fill="hold">
                            <p:stCondLst>
                              <p:cond delay="0"/>
                            </p:stCondLst>
                            <p:childTnLst>
                              <p:par>
                                <p:cTn id="139" presetID="23" presetClass="entr" presetSubtype="32" fill="hold" grpId="0" nodeType="clickEffect">
                                  <p:stCondLst>
                                    <p:cond delay="0"/>
                                  </p:stCondLst>
                                  <p:childTnLst>
                                    <p:set>
                                      <p:cBhvr>
                                        <p:cTn id="140" dur="1" fill="hold">
                                          <p:stCondLst>
                                            <p:cond delay="0"/>
                                          </p:stCondLst>
                                        </p:cTn>
                                        <p:tgtEl>
                                          <p:spTgt spid="124932">
                                            <p:txEl>
                                              <p:pRg st="9" end="9"/>
                                            </p:txEl>
                                          </p:spTgt>
                                        </p:tgtEl>
                                        <p:attrNameLst>
                                          <p:attrName>style.visibility</p:attrName>
                                        </p:attrNameLst>
                                      </p:cBhvr>
                                      <p:to>
                                        <p:strVal val="visible"/>
                                      </p:to>
                                    </p:set>
                                    <p:anim calcmode="lin" valueType="num">
                                      <p:cBhvr>
                                        <p:cTn id="141" dur="500" fill="hold"/>
                                        <p:tgtEl>
                                          <p:spTgt spid="124932">
                                            <p:txEl>
                                              <p:pRg st="9" end="9"/>
                                            </p:txEl>
                                          </p:spTgt>
                                        </p:tgtEl>
                                        <p:attrNameLst>
                                          <p:attrName>ppt_w</p:attrName>
                                        </p:attrNameLst>
                                      </p:cBhvr>
                                      <p:tavLst>
                                        <p:tav tm="0">
                                          <p:val>
                                            <p:strVal val="4*#ppt_w"/>
                                          </p:val>
                                        </p:tav>
                                        <p:tav tm="100000">
                                          <p:val>
                                            <p:strVal val="#ppt_w"/>
                                          </p:val>
                                        </p:tav>
                                      </p:tavLst>
                                    </p:anim>
                                    <p:anim calcmode="lin" valueType="num">
                                      <p:cBhvr>
                                        <p:cTn id="142" dur="500" fill="hold"/>
                                        <p:tgtEl>
                                          <p:spTgt spid="124932">
                                            <p:txEl>
                                              <p:pRg st="9" end="9"/>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4932">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2" autoUpdateAnimBg="0"/>
      <p:bldP spid="124932" grpId="0" build="p" bldLvl="2"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What Have You Learned?</a:t>
            </a:r>
          </a:p>
        </p:txBody>
      </p:sp>
      <p:sp>
        <p:nvSpPr>
          <p:cNvPr id="125955" name="Rectangle 3"/>
          <p:cNvSpPr>
            <a:spLocks noGrp="1" noChangeArrowheads="1"/>
          </p:cNvSpPr>
          <p:nvPr>
            <p:ph type="body" sz="half" idx="1"/>
          </p:nvPr>
        </p:nvSpPr>
        <p:spPr>
          <a:xfrm>
            <a:off x="838200" y="1524000"/>
            <a:ext cx="4144963" cy="4114800"/>
          </a:xfrm>
        </p:spPr>
        <p:txBody>
          <a:bodyPr/>
          <a:lstStyle/>
          <a:p>
            <a:r>
              <a:rPr lang="en-US" smtClean="0"/>
              <a:t>Step #7</a:t>
            </a:r>
          </a:p>
          <a:p>
            <a:pPr lvl="1">
              <a:buFontTx/>
              <a:buNone/>
            </a:pPr>
            <a:r>
              <a:rPr lang="en-US" smtClean="0"/>
              <a:t>   50.24		    ST</a:t>
            </a:r>
          </a:p>
          <a:p>
            <a:pPr lvl="1">
              <a:buFontTx/>
              <a:buChar char=" "/>
            </a:pPr>
            <a:r>
              <a:rPr lang="en-US" u="sng" smtClean="0"/>
              <a:t>x   40</a:t>
            </a:r>
            <a:r>
              <a:rPr lang="en-US" smtClean="0"/>
              <a:t>		    RRF</a:t>
            </a:r>
          </a:p>
          <a:p>
            <a:pPr lvl="1">
              <a:buFontTx/>
              <a:buChar char=" "/>
            </a:pPr>
            <a:r>
              <a:rPr lang="en-US" smtClean="0"/>
              <a:t>2,009.6 </a:t>
            </a:r>
            <a:r>
              <a:rPr lang="en-US" sz="1800" smtClean="0"/>
              <a:t>or</a:t>
            </a:r>
            <a:r>
              <a:rPr lang="en-US" smtClean="0"/>
              <a:t> </a:t>
            </a:r>
            <a:r>
              <a:rPr lang="en-US" smtClean="0">
                <a:solidFill>
                  <a:srgbClr val="FF3300"/>
                </a:solidFill>
              </a:rPr>
              <a:t>2,010  RR</a:t>
            </a:r>
            <a:endParaRPr lang="en-US" smtClean="0"/>
          </a:p>
          <a:p>
            <a:r>
              <a:rPr lang="en-US" smtClean="0"/>
              <a:t>Step #8</a:t>
            </a:r>
          </a:p>
          <a:p>
            <a:pPr lvl="1">
              <a:buFontTx/>
              <a:buNone/>
            </a:pPr>
            <a:r>
              <a:rPr lang="en-US" smtClean="0"/>
              <a:t>   50.24		    ST</a:t>
            </a:r>
          </a:p>
          <a:p>
            <a:pPr lvl="1">
              <a:buFontTx/>
              <a:buChar char=" "/>
            </a:pPr>
            <a:r>
              <a:rPr lang="en-US" smtClean="0"/>
              <a:t>x   20	          constant</a:t>
            </a:r>
          </a:p>
          <a:p>
            <a:pPr lvl="1">
              <a:buFontTx/>
              <a:buChar char=" "/>
            </a:pPr>
            <a:r>
              <a:rPr lang="en-US" u="sng" smtClean="0"/>
              <a:t>x    -4</a:t>
            </a:r>
            <a:r>
              <a:rPr lang="en-US" smtClean="0"/>
              <a:t>		% grade</a:t>
            </a:r>
          </a:p>
          <a:p>
            <a:pPr lvl="1">
              <a:buFontTx/>
              <a:buChar char=" "/>
            </a:pPr>
            <a:r>
              <a:rPr lang="en-US" smtClean="0"/>
              <a:t>-4,019.2 </a:t>
            </a:r>
            <a:r>
              <a:rPr lang="en-US" sz="1800" smtClean="0"/>
              <a:t>or</a:t>
            </a:r>
            <a:r>
              <a:rPr lang="en-US" sz="1800" smtClean="0">
                <a:solidFill>
                  <a:srgbClr val="FF3300"/>
                </a:solidFill>
              </a:rPr>
              <a:t> -</a:t>
            </a:r>
            <a:r>
              <a:rPr lang="en-US" smtClean="0">
                <a:solidFill>
                  <a:srgbClr val="FF3300"/>
                </a:solidFill>
              </a:rPr>
              <a:t>4,019   GA</a:t>
            </a:r>
            <a:endParaRPr lang="en-US" smtClean="0"/>
          </a:p>
        </p:txBody>
      </p:sp>
      <p:sp>
        <p:nvSpPr>
          <p:cNvPr id="125957" name="Rectangle 5"/>
          <p:cNvSpPr>
            <a:spLocks noGrp="1" noChangeArrowheads="1"/>
          </p:cNvSpPr>
          <p:nvPr>
            <p:ph type="body" sz="half" idx="2"/>
          </p:nvPr>
        </p:nvSpPr>
        <p:spPr>
          <a:xfrm>
            <a:off x="4953000" y="1524000"/>
            <a:ext cx="4008438" cy="2438400"/>
          </a:xfrm>
        </p:spPr>
        <p:txBody>
          <a:bodyPr/>
          <a:lstStyle/>
          <a:p>
            <a:r>
              <a:rPr lang="en-US" smtClean="0"/>
              <a:t>Step #9</a:t>
            </a:r>
          </a:p>
          <a:p>
            <a:pPr lvl="1">
              <a:buFontTx/>
              <a:buNone/>
            </a:pPr>
            <a:r>
              <a:rPr lang="en-US" smtClean="0"/>
              <a:t>     2,010		RR</a:t>
            </a:r>
          </a:p>
          <a:p>
            <a:pPr lvl="1">
              <a:buFontTx/>
              <a:buChar char=" "/>
            </a:pPr>
            <a:r>
              <a:rPr lang="en-US" u="sng" smtClean="0"/>
              <a:t>-4,019</a:t>
            </a:r>
            <a:r>
              <a:rPr lang="en-US" smtClean="0"/>
              <a:t>		GA</a:t>
            </a:r>
          </a:p>
          <a:p>
            <a:pPr lvl="1">
              <a:buFontTx/>
              <a:buChar char=" "/>
            </a:pPr>
            <a:r>
              <a:rPr lang="en-US" smtClean="0">
                <a:solidFill>
                  <a:srgbClr val="FF3300"/>
                </a:solidFill>
              </a:rPr>
              <a:t>-2,009		REQPP</a:t>
            </a:r>
            <a:endParaRPr lang="en-US" smtClean="0"/>
          </a:p>
          <a:p>
            <a:pPr lvl="1">
              <a:buFontTx/>
              <a:buChar char=" "/>
            </a:pPr>
            <a:r>
              <a:rPr lang="en-US" b="1" smtClean="0">
                <a:solidFill>
                  <a:srgbClr val="FF3300"/>
                </a:solidFill>
              </a:rPr>
              <a:t>8th gear 26 mph</a:t>
            </a:r>
            <a:endParaRPr lang="en-US" smtClean="0"/>
          </a:p>
        </p:txBody>
      </p:sp>
      <p:pic>
        <p:nvPicPr>
          <p:cNvPr id="101381" name="Picture 6" descr="WHATNOW"/>
          <p:cNvPicPr>
            <a:picLocks noChangeAspect="1" noChangeArrowheads="1"/>
          </p:cNvPicPr>
          <p:nvPr/>
        </p:nvPicPr>
        <p:blipFill>
          <a:blip r:embed="rId2" cstate="print"/>
          <a:srcRect/>
          <a:stretch>
            <a:fillRect/>
          </a:stretch>
        </p:blipFill>
        <p:spPr bwMode="auto">
          <a:xfrm>
            <a:off x="6019800" y="3581400"/>
            <a:ext cx="2192338" cy="3276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p:cTn id="7" dur="500" fill="hold"/>
                                        <p:tgtEl>
                                          <p:spTgt spid="125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595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25955">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25955">
                                            <p:txEl>
                                              <p:pRg st="1" end="1"/>
                                            </p:txEl>
                                          </p:spTgt>
                                        </p:tgtEl>
                                        <p:attrNameLst>
                                          <p:attrName>style.visibility</p:attrName>
                                        </p:attrNameLst>
                                      </p:cBhvr>
                                      <p:to>
                                        <p:strVal val="visible"/>
                                      </p:to>
                                    </p:set>
                                    <p:anim calcmode="lin" valueType="num">
                                      <p:cBhvr>
                                        <p:cTn id="15" dur="500" fill="hold"/>
                                        <p:tgtEl>
                                          <p:spTgt spid="12595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2595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2595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25955">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25955">
                                            <p:txEl>
                                              <p:pRg st="2" end="2"/>
                                            </p:txEl>
                                          </p:spTgt>
                                        </p:tgtEl>
                                        <p:attrNameLst>
                                          <p:attrName>style.visibility</p:attrName>
                                        </p:attrNameLst>
                                      </p:cBhvr>
                                      <p:to>
                                        <p:strVal val="visible"/>
                                      </p:to>
                                    </p:set>
                                    <p:anim calcmode="lin" valueType="num">
                                      <p:cBhvr>
                                        <p:cTn id="23" dur="5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2595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2595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25955">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2" end="2"/>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25955">
                                            <p:txEl>
                                              <p:pRg st="3" end="3"/>
                                            </p:txEl>
                                          </p:spTgt>
                                        </p:tgtEl>
                                        <p:attrNameLst>
                                          <p:attrName>style.visibility</p:attrName>
                                        </p:attrNameLst>
                                      </p:cBhvr>
                                      <p:to>
                                        <p:strVal val="visible"/>
                                      </p:to>
                                    </p:set>
                                    <p:anim calcmode="lin" valueType="num">
                                      <p:cBhvr>
                                        <p:cTn id="31" dur="500" fill="hold"/>
                                        <p:tgtEl>
                                          <p:spTgt spid="12595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595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25955">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25955">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25955">
                                            <p:txEl>
                                              <p:pRg st="4" end="4"/>
                                            </p:txEl>
                                          </p:spTgt>
                                        </p:tgtEl>
                                        <p:attrNameLst>
                                          <p:attrName>style.visibility</p:attrName>
                                        </p:attrNameLst>
                                      </p:cBhvr>
                                      <p:to>
                                        <p:strVal val="visible"/>
                                      </p:to>
                                    </p:set>
                                    <p:anim calcmode="lin" valueType="num">
                                      <p:cBhvr>
                                        <p:cTn id="39" dur="500" fill="hold"/>
                                        <p:tgtEl>
                                          <p:spTgt spid="12595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2595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25955">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25955">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4" end="4"/>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25955">
                                            <p:txEl>
                                              <p:pRg st="5" end="5"/>
                                            </p:txEl>
                                          </p:spTgt>
                                        </p:tgtEl>
                                        <p:attrNameLst>
                                          <p:attrName>style.visibility</p:attrName>
                                        </p:attrNameLst>
                                      </p:cBhvr>
                                      <p:to>
                                        <p:strVal val="visible"/>
                                      </p:to>
                                    </p:set>
                                    <p:anim calcmode="lin" valueType="num">
                                      <p:cBhvr>
                                        <p:cTn id="47" dur="500" fill="hold"/>
                                        <p:tgtEl>
                                          <p:spTgt spid="12595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25955">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25955">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25955">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5" end="5"/>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25955">
                                            <p:txEl>
                                              <p:pRg st="6" end="6"/>
                                            </p:txEl>
                                          </p:spTgt>
                                        </p:tgtEl>
                                        <p:attrNameLst>
                                          <p:attrName>style.visibility</p:attrName>
                                        </p:attrNameLst>
                                      </p:cBhvr>
                                      <p:to>
                                        <p:strVal val="visible"/>
                                      </p:to>
                                    </p:set>
                                    <p:anim calcmode="lin" valueType="num">
                                      <p:cBhvr>
                                        <p:cTn id="55" dur="500" fill="hold"/>
                                        <p:tgtEl>
                                          <p:spTgt spid="12595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25955">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25955">
                                            <p:txEl>
                                              <p:pRg st="6" end="6"/>
                                            </p:txEl>
                                          </p:spTgt>
                                        </p:tgtEl>
                                        <p:attrNameLst>
                                          <p:attrName>ppt_x</p:attrName>
                                        </p:attrNameLst>
                                      </p:cBhvr>
                                      <p:tavLst>
                                        <p:tav tm="0">
                                          <p:val>
                                            <p:fltVal val="0.5"/>
                                          </p:val>
                                        </p:tav>
                                        <p:tav tm="100000">
                                          <p:val>
                                            <p:strVal val="#ppt_x"/>
                                          </p:val>
                                        </p:tav>
                                      </p:tavLst>
                                    </p:anim>
                                    <p:anim calcmode="lin" valueType="num">
                                      <p:cBhvr>
                                        <p:cTn id="58" dur="500" fill="hold"/>
                                        <p:tgtEl>
                                          <p:spTgt spid="125955">
                                            <p:txEl>
                                              <p:pRg st="6" end="6"/>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6" end="6"/>
                                            </p:txEl>
                                          </p:spTgt>
                                        </p:tgtEl>
                                        <p:attrNameLst>
                                          <p:attrName>ppt_c</p:attrName>
                                        </p:attrNameLst>
                                      </p:cBhvr>
                                      <p:to>
                                        <a:schemeClr val="bg2"/>
                                      </p:to>
                                    </p:animClr>
                                  </p:sub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25955">
                                            <p:txEl>
                                              <p:pRg st="7" end="7"/>
                                            </p:txEl>
                                          </p:spTgt>
                                        </p:tgtEl>
                                        <p:attrNameLst>
                                          <p:attrName>style.visibility</p:attrName>
                                        </p:attrNameLst>
                                      </p:cBhvr>
                                      <p:to>
                                        <p:strVal val="visible"/>
                                      </p:to>
                                    </p:set>
                                    <p:anim calcmode="lin" valueType="num">
                                      <p:cBhvr>
                                        <p:cTn id="63" dur="500" fill="hold"/>
                                        <p:tgtEl>
                                          <p:spTgt spid="125955">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25955">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125955">
                                            <p:txEl>
                                              <p:pRg st="7" end="7"/>
                                            </p:txEl>
                                          </p:spTgt>
                                        </p:tgtEl>
                                        <p:attrNameLst>
                                          <p:attrName>ppt_x</p:attrName>
                                        </p:attrNameLst>
                                      </p:cBhvr>
                                      <p:tavLst>
                                        <p:tav tm="0">
                                          <p:val>
                                            <p:fltVal val="0.5"/>
                                          </p:val>
                                        </p:tav>
                                        <p:tav tm="100000">
                                          <p:val>
                                            <p:strVal val="#ppt_x"/>
                                          </p:val>
                                        </p:tav>
                                      </p:tavLst>
                                    </p:anim>
                                    <p:anim calcmode="lin" valueType="num">
                                      <p:cBhvr>
                                        <p:cTn id="66" dur="500" fill="hold"/>
                                        <p:tgtEl>
                                          <p:spTgt spid="125955">
                                            <p:txEl>
                                              <p:pRg st="7" end="7"/>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7" end="7"/>
                                            </p:txEl>
                                          </p:spTgt>
                                        </p:tgtEl>
                                        <p:attrNameLst>
                                          <p:attrName>ppt_c</p:attrName>
                                        </p:attrNameLst>
                                      </p:cBhvr>
                                      <p:to>
                                        <a:schemeClr val="bg2"/>
                                      </p:to>
                                    </p:animClr>
                                  </p:subTnLst>
                                </p:cTn>
                              </p:par>
                            </p:childTnLst>
                          </p:cTn>
                        </p:par>
                      </p:childTnLst>
                    </p:cTn>
                  </p:par>
                  <p:par>
                    <p:cTn id="67" fill="hold">
                      <p:stCondLst>
                        <p:cond delay="indefinite"/>
                      </p:stCondLst>
                      <p:childTnLst>
                        <p:par>
                          <p:cTn id="68" fill="hold">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125955">
                                            <p:txEl>
                                              <p:pRg st="8" end="8"/>
                                            </p:txEl>
                                          </p:spTgt>
                                        </p:tgtEl>
                                        <p:attrNameLst>
                                          <p:attrName>style.visibility</p:attrName>
                                        </p:attrNameLst>
                                      </p:cBhvr>
                                      <p:to>
                                        <p:strVal val="visible"/>
                                      </p:to>
                                    </p:set>
                                    <p:anim calcmode="lin" valueType="num">
                                      <p:cBhvr>
                                        <p:cTn id="71" dur="500" fill="hold"/>
                                        <p:tgtEl>
                                          <p:spTgt spid="125955">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125955">
                                            <p:txEl>
                                              <p:pRg st="8" end="8"/>
                                            </p:txEl>
                                          </p:spTgt>
                                        </p:tgtEl>
                                        <p:attrNameLst>
                                          <p:attrName>ppt_h</p:attrName>
                                        </p:attrNameLst>
                                      </p:cBhvr>
                                      <p:tavLst>
                                        <p:tav tm="0">
                                          <p:val>
                                            <p:fltVal val="0"/>
                                          </p:val>
                                        </p:tav>
                                        <p:tav tm="100000">
                                          <p:val>
                                            <p:strVal val="#ppt_h"/>
                                          </p:val>
                                        </p:tav>
                                      </p:tavLst>
                                    </p:anim>
                                    <p:anim calcmode="lin" valueType="num">
                                      <p:cBhvr>
                                        <p:cTn id="73" dur="500" fill="hold"/>
                                        <p:tgtEl>
                                          <p:spTgt spid="125955">
                                            <p:txEl>
                                              <p:pRg st="8" end="8"/>
                                            </p:txEl>
                                          </p:spTgt>
                                        </p:tgtEl>
                                        <p:attrNameLst>
                                          <p:attrName>ppt_x</p:attrName>
                                        </p:attrNameLst>
                                      </p:cBhvr>
                                      <p:tavLst>
                                        <p:tav tm="0">
                                          <p:val>
                                            <p:fltVal val="0.5"/>
                                          </p:val>
                                        </p:tav>
                                        <p:tav tm="100000">
                                          <p:val>
                                            <p:strVal val="#ppt_x"/>
                                          </p:val>
                                        </p:tav>
                                      </p:tavLst>
                                    </p:anim>
                                    <p:anim calcmode="lin" valueType="num">
                                      <p:cBhvr>
                                        <p:cTn id="74" dur="500" fill="hold"/>
                                        <p:tgtEl>
                                          <p:spTgt spid="125955">
                                            <p:txEl>
                                              <p:pRg st="8" end="8"/>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5">
                                            <p:txEl>
                                              <p:pRg st="8" end="8"/>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125957">
                                            <p:txEl>
                                              <p:pRg st="0" end="0"/>
                                            </p:txEl>
                                          </p:spTgt>
                                        </p:tgtEl>
                                        <p:attrNameLst>
                                          <p:attrName>style.visibility</p:attrName>
                                        </p:attrNameLst>
                                      </p:cBhvr>
                                      <p:to>
                                        <p:strVal val="visible"/>
                                      </p:to>
                                    </p:set>
                                    <p:anim calcmode="lin" valueType="num">
                                      <p:cBhvr>
                                        <p:cTn id="79" dur="500" fill="hold"/>
                                        <p:tgtEl>
                                          <p:spTgt spid="125957">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125957">
                                            <p:txEl>
                                              <p:pRg st="0" end="0"/>
                                            </p:txEl>
                                          </p:spTgt>
                                        </p:tgtEl>
                                        <p:attrNameLst>
                                          <p:attrName>ppt_h</p:attrName>
                                        </p:attrNameLst>
                                      </p:cBhvr>
                                      <p:tavLst>
                                        <p:tav tm="0">
                                          <p:val>
                                            <p:fltVal val="0"/>
                                          </p:val>
                                        </p:tav>
                                        <p:tav tm="100000">
                                          <p:val>
                                            <p:strVal val="#ppt_h"/>
                                          </p:val>
                                        </p:tav>
                                      </p:tavLst>
                                    </p:anim>
                                    <p:anim calcmode="lin" valueType="num">
                                      <p:cBhvr>
                                        <p:cTn id="81" dur="500" fill="hold"/>
                                        <p:tgtEl>
                                          <p:spTgt spid="125957">
                                            <p:txEl>
                                              <p:pRg st="0" end="0"/>
                                            </p:txEl>
                                          </p:spTgt>
                                        </p:tgtEl>
                                        <p:attrNameLst>
                                          <p:attrName>ppt_x</p:attrName>
                                        </p:attrNameLst>
                                      </p:cBhvr>
                                      <p:tavLst>
                                        <p:tav tm="0">
                                          <p:val>
                                            <p:fltVal val="0.5"/>
                                          </p:val>
                                        </p:tav>
                                        <p:tav tm="100000">
                                          <p:val>
                                            <p:strVal val="#ppt_x"/>
                                          </p:val>
                                        </p:tav>
                                      </p:tavLst>
                                    </p:anim>
                                    <p:anim calcmode="lin" valueType="num">
                                      <p:cBhvr>
                                        <p:cTn id="82" dur="500" fill="hold"/>
                                        <p:tgtEl>
                                          <p:spTgt spid="125957">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7">
                                            <p:txEl>
                                              <p:pRg st="0" end="0"/>
                                            </p:txEl>
                                          </p:spTgt>
                                        </p:tgtEl>
                                        <p:attrNameLst>
                                          <p:attrName>ppt_c</p:attrName>
                                        </p:attrNameLst>
                                      </p:cBhvr>
                                      <p:to>
                                        <a:schemeClr val="bg2"/>
                                      </p:to>
                                    </p:animClr>
                                  </p:subTnLst>
                                </p:cTn>
                              </p:par>
                              <p:par>
                                <p:cTn id="83" presetID="23" presetClass="entr" presetSubtype="528" fill="hold" grpId="0" nodeType="withEffect">
                                  <p:stCondLst>
                                    <p:cond delay="0"/>
                                  </p:stCondLst>
                                  <p:childTnLst>
                                    <p:set>
                                      <p:cBhvr>
                                        <p:cTn id="84" dur="1" fill="hold">
                                          <p:stCondLst>
                                            <p:cond delay="0"/>
                                          </p:stCondLst>
                                        </p:cTn>
                                        <p:tgtEl>
                                          <p:spTgt spid="125957">
                                            <p:txEl>
                                              <p:pRg st="1" end="1"/>
                                            </p:txEl>
                                          </p:spTgt>
                                        </p:tgtEl>
                                        <p:attrNameLst>
                                          <p:attrName>style.visibility</p:attrName>
                                        </p:attrNameLst>
                                      </p:cBhvr>
                                      <p:to>
                                        <p:strVal val="visible"/>
                                      </p:to>
                                    </p:set>
                                    <p:anim calcmode="lin" valueType="num">
                                      <p:cBhvr>
                                        <p:cTn id="85" dur="500" fill="hold"/>
                                        <p:tgtEl>
                                          <p:spTgt spid="125957">
                                            <p:txEl>
                                              <p:pRg st="1" end="1"/>
                                            </p:txEl>
                                          </p:spTgt>
                                        </p:tgtEl>
                                        <p:attrNameLst>
                                          <p:attrName>ppt_w</p:attrName>
                                        </p:attrNameLst>
                                      </p:cBhvr>
                                      <p:tavLst>
                                        <p:tav tm="0">
                                          <p:val>
                                            <p:fltVal val="0"/>
                                          </p:val>
                                        </p:tav>
                                        <p:tav tm="100000">
                                          <p:val>
                                            <p:strVal val="#ppt_w"/>
                                          </p:val>
                                        </p:tav>
                                      </p:tavLst>
                                    </p:anim>
                                    <p:anim calcmode="lin" valueType="num">
                                      <p:cBhvr>
                                        <p:cTn id="86" dur="500" fill="hold"/>
                                        <p:tgtEl>
                                          <p:spTgt spid="125957">
                                            <p:txEl>
                                              <p:pRg st="1" end="1"/>
                                            </p:txEl>
                                          </p:spTgt>
                                        </p:tgtEl>
                                        <p:attrNameLst>
                                          <p:attrName>ppt_h</p:attrName>
                                        </p:attrNameLst>
                                      </p:cBhvr>
                                      <p:tavLst>
                                        <p:tav tm="0">
                                          <p:val>
                                            <p:fltVal val="0"/>
                                          </p:val>
                                        </p:tav>
                                        <p:tav tm="100000">
                                          <p:val>
                                            <p:strVal val="#ppt_h"/>
                                          </p:val>
                                        </p:tav>
                                      </p:tavLst>
                                    </p:anim>
                                    <p:anim calcmode="lin" valueType="num">
                                      <p:cBhvr>
                                        <p:cTn id="87" dur="500" fill="hold"/>
                                        <p:tgtEl>
                                          <p:spTgt spid="125957">
                                            <p:txEl>
                                              <p:pRg st="1" end="1"/>
                                            </p:txEl>
                                          </p:spTgt>
                                        </p:tgtEl>
                                        <p:attrNameLst>
                                          <p:attrName>ppt_x</p:attrName>
                                        </p:attrNameLst>
                                      </p:cBhvr>
                                      <p:tavLst>
                                        <p:tav tm="0">
                                          <p:val>
                                            <p:fltVal val="0.5"/>
                                          </p:val>
                                        </p:tav>
                                        <p:tav tm="100000">
                                          <p:val>
                                            <p:strVal val="#ppt_x"/>
                                          </p:val>
                                        </p:tav>
                                      </p:tavLst>
                                    </p:anim>
                                    <p:anim calcmode="lin" valueType="num">
                                      <p:cBhvr>
                                        <p:cTn id="88" dur="500" fill="hold"/>
                                        <p:tgtEl>
                                          <p:spTgt spid="125957">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7">
                                            <p:txEl>
                                              <p:pRg st="1" end="1"/>
                                            </p:txEl>
                                          </p:spTgt>
                                        </p:tgtEl>
                                        <p:attrNameLst>
                                          <p:attrName>ppt_c</p:attrName>
                                        </p:attrNameLst>
                                      </p:cBhvr>
                                      <p:to>
                                        <a:schemeClr val="bg2"/>
                                      </p:to>
                                    </p:animClr>
                                  </p:subTnLst>
                                </p:cTn>
                              </p:par>
                              <p:par>
                                <p:cTn id="89" presetID="23" presetClass="entr" presetSubtype="528" fill="hold" grpId="0" nodeType="withEffect">
                                  <p:stCondLst>
                                    <p:cond delay="0"/>
                                  </p:stCondLst>
                                  <p:childTnLst>
                                    <p:set>
                                      <p:cBhvr>
                                        <p:cTn id="90" dur="1" fill="hold">
                                          <p:stCondLst>
                                            <p:cond delay="0"/>
                                          </p:stCondLst>
                                        </p:cTn>
                                        <p:tgtEl>
                                          <p:spTgt spid="125957">
                                            <p:txEl>
                                              <p:pRg st="2" end="2"/>
                                            </p:txEl>
                                          </p:spTgt>
                                        </p:tgtEl>
                                        <p:attrNameLst>
                                          <p:attrName>style.visibility</p:attrName>
                                        </p:attrNameLst>
                                      </p:cBhvr>
                                      <p:to>
                                        <p:strVal val="visible"/>
                                      </p:to>
                                    </p:set>
                                    <p:anim calcmode="lin" valueType="num">
                                      <p:cBhvr>
                                        <p:cTn id="91" dur="500" fill="hold"/>
                                        <p:tgtEl>
                                          <p:spTgt spid="125957">
                                            <p:txEl>
                                              <p:pRg st="2" end="2"/>
                                            </p:txEl>
                                          </p:spTgt>
                                        </p:tgtEl>
                                        <p:attrNameLst>
                                          <p:attrName>ppt_w</p:attrName>
                                        </p:attrNameLst>
                                      </p:cBhvr>
                                      <p:tavLst>
                                        <p:tav tm="0">
                                          <p:val>
                                            <p:fltVal val="0"/>
                                          </p:val>
                                        </p:tav>
                                        <p:tav tm="100000">
                                          <p:val>
                                            <p:strVal val="#ppt_w"/>
                                          </p:val>
                                        </p:tav>
                                      </p:tavLst>
                                    </p:anim>
                                    <p:anim calcmode="lin" valueType="num">
                                      <p:cBhvr>
                                        <p:cTn id="92" dur="500" fill="hold"/>
                                        <p:tgtEl>
                                          <p:spTgt spid="125957">
                                            <p:txEl>
                                              <p:pRg st="2" end="2"/>
                                            </p:txEl>
                                          </p:spTgt>
                                        </p:tgtEl>
                                        <p:attrNameLst>
                                          <p:attrName>ppt_h</p:attrName>
                                        </p:attrNameLst>
                                      </p:cBhvr>
                                      <p:tavLst>
                                        <p:tav tm="0">
                                          <p:val>
                                            <p:fltVal val="0"/>
                                          </p:val>
                                        </p:tav>
                                        <p:tav tm="100000">
                                          <p:val>
                                            <p:strVal val="#ppt_h"/>
                                          </p:val>
                                        </p:tav>
                                      </p:tavLst>
                                    </p:anim>
                                    <p:anim calcmode="lin" valueType="num">
                                      <p:cBhvr>
                                        <p:cTn id="93" dur="500" fill="hold"/>
                                        <p:tgtEl>
                                          <p:spTgt spid="125957">
                                            <p:txEl>
                                              <p:pRg st="2" end="2"/>
                                            </p:txEl>
                                          </p:spTgt>
                                        </p:tgtEl>
                                        <p:attrNameLst>
                                          <p:attrName>ppt_x</p:attrName>
                                        </p:attrNameLst>
                                      </p:cBhvr>
                                      <p:tavLst>
                                        <p:tav tm="0">
                                          <p:val>
                                            <p:fltVal val="0.5"/>
                                          </p:val>
                                        </p:tav>
                                        <p:tav tm="100000">
                                          <p:val>
                                            <p:strVal val="#ppt_x"/>
                                          </p:val>
                                        </p:tav>
                                      </p:tavLst>
                                    </p:anim>
                                    <p:anim calcmode="lin" valueType="num">
                                      <p:cBhvr>
                                        <p:cTn id="94" dur="500" fill="hold"/>
                                        <p:tgtEl>
                                          <p:spTgt spid="125957">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7">
                                            <p:txEl>
                                              <p:pRg st="2" end="2"/>
                                            </p:txEl>
                                          </p:spTgt>
                                        </p:tgtEl>
                                        <p:attrNameLst>
                                          <p:attrName>ppt_c</p:attrName>
                                        </p:attrNameLst>
                                      </p:cBhvr>
                                      <p:to>
                                        <a:schemeClr val="bg2"/>
                                      </p:to>
                                    </p:animClr>
                                  </p:subTnLst>
                                </p:cTn>
                              </p:par>
                              <p:par>
                                <p:cTn id="95" presetID="23" presetClass="entr" presetSubtype="528" fill="hold" grpId="0" nodeType="withEffect">
                                  <p:stCondLst>
                                    <p:cond delay="0"/>
                                  </p:stCondLst>
                                  <p:childTnLst>
                                    <p:set>
                                      <p:cBhvr>
                                        <p:cTn id="96" dur="1" fill="hold">
                                          <p:stCondLst>
                                            <p:cond delay="0"/>
                                          </p:stCondLst>
                                        </p:cTn>
                                        <p:tgtEl>
                                          <p:spTgt spid="125957">
                                            <p:txEl>
                                              <p:pRg st="3" end="3"/>
                                            </p:txEl>
                                          </p:spTgt>
                                        </p:tgtEl>
                                        <p:attrNameLst>
                                          <p:attrName>style.visibility</p:attrName>
                                        </p:attrNameLst>
                                      </p:cBhvr>
                                      <p:to>
                                        <p:strVal val="visible"/>
                                      </p:to>
                                    </p:set>
                                    <p:anim calcmode="lin" valueType="num">
                                      <p:cBhvr>
                                        <p:cTn id="97" dur="500" fill="hold"/>
                                        <p:tgtEl>
                                          <p:spTgt spid="125957">
                                            <p:txEl>
                                              <p:pRg st="3" end="3"/>
                                            </p:txEl>
                                          </p:spTgt>
                                        </p:tgtEl>
                                        <p:attrNameLst>
                                          <p:attrName>ppt_w</p:attrName>
                                        </p:attrNameLst>
                                      </p:cBhvr>
                                      <p:tavLst>
                                        <p:tav tm="0">
                                          <p:val>
                                            <p:fltVal val="0"/>
                                          </p:val>
                                        </p:tav>
                                        <p:tav tm="100000">
                                          <p:val>
                                            <p:strVal val="#ppt_w"/>
                                          </p:val>
                                        </p:tav>
                                      </p:tavLst>
                                    </p:anim>
                                    <p:anim calcmode="lin" valueType="num">
                                      <p:cBhvr>
                                        <p:cTn id="98" dur="500" fill="hold"/>
                                        <p:tgtEl>
                                          <p:spTgt spid="125957">
                                            <p:txEl>
                                              <p:pRg st="3" end="3"/>
                                            </p:txEl>
                                          </p:spTgt>
                                        </p:tgtEl>
                                        <p:attrNameLst>
                                          <p:attrName>ppt_h</p:attrName>
                                        </p:attrNameLst>
                                      </p:cBhvr>
                                      <p:tavLst>
                                        <p:tav tm="0">
                                          <p:val>
                                            <p:fltVal val="0"/>
                                          </p:val>
                                        </p:tav>
                                        <p:tav tm="100000">
                                          <p:val>
                                            <p:strVal val="#ppt_h"/>
                                          </p:val>
                                        </p:tav>
                                      </p:tavLst>
                                    </p:anim>
                                    <p:anim calcmode="lin" valueType="num">
                                      <p:cBhvr>
                                        <p:cTn id="99" dur="500" fill="hold"/>
                                        <p:tgtEl>
                                          <p:spTgt spid="125957">
                                            <p:txEl>
                                              <p:pRg st="3" end="3"/>
                                            </p:txEl>
                                          </p:spTgt>
                                        </p:tgtEl>
                                        <p:attrNameLst>
                                          <p:attrName>ppt_x</p:attrName>
                                        </p:attrNameLst>
                                      </p:cBhvr>
                                      <p:tavLst>
                                        <p:tav tm="0">
                                          <p:val>
                                            <p:fltVal val="0.5"/>
                                          </p:val>
                                        </p:tav>
                                        <p:tav tm="100000">
                                          <p:val>
                                            <p:strVal val="#ppt_x"/>
                                          </p:val>
                                        </p:tav>
                                      </p:tavLst>
                                    </p:anim>
                                    <p:anim calcmode="lin" valueType="num">
                                      <p:cBhvr>
                                        <p:cTn id="100" dur="500" fill="hold"/>
                                        <p:tgtEl>
                                          <p:spTgt spid="125957">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7">
                                            <p:txEl>
                                              <p:pRg st="3" end="3"/>
                                            </p:txEl>
                                          </p:spTgt>
                                        </p:tgtEl>
                                        <p:attrNameLst>
                                          <p:attrName>ppt_c</p:attrName>
                                        </p:attrNameLst>
                                      </p:cBhvr>
                                      <p:to>
                                        <a:schemeClr val="bg2"/>
                                      </p:to>
                                    </p:animClr>
                                  </p:subTnLst>
                                </p:cTn>
                              </p:par>
                              <p:par>
                                <p:cTn id="101" presetID="23" presetClass="entr" presetSubtype="528" fill="hold" grpId="0" nodeType="withEffect">
                                  <p:stCondLst>
                                    <p:cond delay="0"/>
                                  </p:stCondLst>
                                  <p:childTnLst>
                                    <p:set>
                                      <p:cBhvr>
                                        <p:cTn id="102" dur="1" fill="hold">
                                          <p:stCondLst>
                                            <p:cond delay="0"/>
                                          </p:stCondLst>
                                        </p:cTn>
                                        <p:tgtEl>
                                          <p:spTgt spid="125957">
                                            <p:txEl>
                                              <p:pRg st="4" end="4"/>
                                            </p:txEl>
                                          </p:spTgt>
                                        </p:tgtEl>
                                        <p:attrNameLst>
                                          <p:attrName>style.visibility</p:attrName>
                                        </p:attrNameLst>
                                      </p:cBhvr>
                                      <p:to>
                                        <p:strVal val="visible"/>
                                      </p:to>
                                    </p:set>
                                    <p:anim calcmode="lin" valueType="num">
                                      <p:cBhvr>
                                        <p:cTn id="103" dur="500" fill="hold"/>
                                        <p:tgtEl>
                                          <p:spTgt spid="125957">
                                            <p:txEl>
                                              <p:pRg st="4" end="4"/>
                                            </p:txEl>
                                          </p:spTgt>
                                        </p:tgtEl>
                                        <p:attrNameLst>
                                          <p:attrName>ppt_w</p:attrName>
                                        </p:attrNameLst>
                                      </p:cBhvr>
                                      <p:tavLst>
                                        <p:tav tm="0">
                                          <p:val>
                                            <p:fltVal val="0"/>
                                          </p:val>
                                        </p:tav>
                                        <p:tav tm="100000">
                                          <p:val>
                                            <p:strVal val="#ppt_w"/>
                                          </p:val>
                                        </p:tav>
                                      </p:tavLst>
                                    </p:anim>
                                    <p:anim calcmode="lin" valueType="num">
                                      <p:cBhvr>
                                        <p:cTn id="104" dur="500" fill="hold"/>
                                        <p:tgtEl>
                                          <p:spTgt spid="125957">
                                            <p:txEl>
                                              <p:pRg st="4" end="4"/>
                                            </p:txEl>
                                          </p:spTgt>
                                        </p:tgtEl>
                                        <p:attrNameLst>
                                          <p:attrName>ppt_h</p:attrName>
                                        </p:attrNameLst>
                                      </p:cBhvr>
                                      <p:tavLst>
                                        <p:tav tm="0">
                                          <p:val>
                                            <p:fltVal val="0"/>
                                          </p:val>
                                        </p:tav>
                                        <p:tav tm="100000">
                                          <p:val>
                                            <p:strVal val="#ppt_h"/>
                                          </p:val>
                                        </p:tav>
                                      </p:tavLst>
                                    </p:anim>
                                    <p:anim calcmode="lin" valueType="num">
                                      <p:cBhvr>
                                        <p:cTn id="105" dur="500" fill="hold"/>
                                        <p:tgtEl>
                                          <p:spTgt spid="125957">
                                            <p:txEl>
                                              <p:pRg st="4" end="4"/>
                                            </p:txEl>
                                          </p:spTgt>
                                        </p:tgtEl>
                                        <p:attrNameLst>
                                          <p:attrName>ppt_x</p:attrName>
                                        </p:attrNameLst>
                                      </p:cBhvr>
                                      <p:tavLst>
                                        <p:tav tm="0">
                                          <p:val>
                                            <p:fltVal val="0.5"/>
                                          </p:val>
                                        </p:tav>
                                        <p:tav tm="100000">
                                          <p:val>
                                            <p:strVal val="#ppt_x"/>
                                          </p:val>
                                        </p:tav>
                                      </p:tavLst>
                                    </p:anim>
                                    <p:anim calcmode="lin" valueType="num">
                                      <p:cBhvr>
                                        <p:cTn id="106" dur="500" fill="hold"/>
                                        <p:tgtEl>
                                          <p:spTgt spid="125957">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595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bldLvl="2" autoUpdateAnimBg="0"/>
      <p:bldP spid="125957"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What Have You Learned?</a:t>
            </a:r>
          </a:p>
        </p:txBody>
      </p:sp>
      <p:sp>
        <p:nvSpPr>
          <p:cNvPr id="128003" name="Rectangle 3"/>
          <p:cNvSpPr>
            <a:spLocks noGrp="1" noChangeArrowheads="1"/>
          </p:cNvSpPr>
          <p:nvPr>
            <p:ph type="body" sz="half" idx="1"/>
          </p:nvPr>
        </p:nvSpPr>
        <p:spPr>
          <a:xfrm>
            <a:off x="838200" y="1524000"/>
            <a:ext cx="4144963" cy="5029200"/>
          </a:xfrm>
        </p:spPr>
        <p:txBody>
          <a:bodyPr/>
          <a:lstStyle/>
          <a:p>
            <a:pPr>
              <a:lnSpc>
                <a:spcPct val="90000"/>
              </a:lnSpc>
            </a:pPr>
            <a:r>
              <a:rPr lang="en-US" sz="2800" smtClean="0"/>
              <a:t>Problem #13</a:t>
            </a:r>
          </a:p>
          <a:p>
            <a:pPr lvl="1">
              <a:lnSpc>
                <a:spcPct val="90000"/>
              </a:lnSpc>
            </a:pPr>
            <a:r>
              <a:rPr lang="en-US" sz="2400" smtClean="0"/>
              <a:t>Determine the travel speed with the following factors:</a:t>
            </a:r>
          </a:p>
          <a:p>
            <a:pPr lvl="1">
              <a:lnSpc>
                <a:spcPct val="90000"/>
              </a:lnSpc>
            </a:pPr>
            <a:r>
              <a:rPr lang="en-US" sz="2400" smtClean="0"/>
              <a:t>621B Scraper</a:t>
            </a:r>
          </a:p>
          <a:p>
            <a:pPr lvl="1">
              <a:lnSpc>
                <a:spcPct val="90000"/>
              </a:lnSpc>
            </a:pPr>
            <a:r>
              <a:rPr lang="en-US" sz="2400" smtClean="0"/>
              <a:t>Struck load</a:t>
            </a:r>
          </a:p>
          <a:p>
            <a:pPr lvl="1">
              <a:lnSpc>
                <a:spcPct val="90000"/>
              </a:lnSpc>
            </a:pPr>
            <a:r>
              <a:rPr lang="en-US" sz="2400" smtClean="0"/>
              <a:t>Clay and gravel</a:t>
            </a:r>
          </a:p>
          <a:p>
            <a:pPr lvl="1">
              <a:lnSpc>
                <a:spcPct val="90000"/>
              </a:lnSpc>
              <a:buFontTx/>
              <a:buNone/>
            </a:pPr>
            <a:r>
              <a:rPr lang="en-US" sz="2400" smtClean="0"/>
              <a:t>3% initial moisture</a:t>
            </a:r>
          </a:p>
          <a:p>
            <a:pPr lvl="1">
              <a:lnSpc>
                <a:spcPct val="90000"/>
              </a:lnSpc>
            </a:pPr>
            <a:r>
              <a:rPr lang="en-US" sz="2400" smtClean="0"/>
              <a:t>Rutted, dirt roadway, no stabilization under load, 4”-6” penetration.</a:t>
            </a:r>
          </a:p>
          <a:p>
            <a:pPr lvl="1">
              <a:lnSpc>
                <a:spcPct val="90000"/>
              </a:lnSpc>
              <a:buFontTx/>
              <a:buNone/>
            </a:pPr>
            <a:r>
              <a:rPr lang="en-US" sz="2400" smtClean="0"/>
              <a:t>6% uphill grade.</a:t>
            </a:r>
          </a:p>
        </p:txBody>
      </p:sp>
      <p:graphicFrame>
        <p:nvGraphicFramePr>
          <p:cNvPr id="15362" name="Object 4"/>
          <p:cNvGraphicFramePr>
            <a:graphicFrameLocks noGrp="1" noChangeAspect="1"/>
          </p:cNvGraphicFramePr>
          <p:nvPr>
            <p:ph type="clipArt" sz="half" idx="2"/>
          </p:nvPr>
        </p:nvGraphicFramePr>
        <p:xfrm>
          <a:off x="5135563" y="2538413"/>
          <a:ext cx="3810000" cy="2998787"/>
        </p:xfrm>
        <a:graphic>
          <a:graphicData uri="http://schemas.openxmlformats.org/presentationml/2006/ole">
            <mc:AlternateContent xmlns:mc="http://schemas.openxmlformats.org/markup-compatibility/2006">
              <mc:Choice xmlns:v="urn:schemas-microsoft-com:vml" Requires="v">
                <p:oleObj spid="_x0000_s15363" name="Clip" r:id="rId3" imgW="4000320" imgH="3147480" progId="">
                  <p:embed/>
                </p:oleObj>
              </mc:Choice>
              <mc:Fallback>
                <p:oleObj name="Clip" r:id="rId3" imgW="4000320" imgH="314748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538413"/>
                        <a:ext cx="3810000" cy="299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p:cTn id="7" dur="5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2800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2800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28003">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28003">
                                            <p:txEl>
                                              <p:pRg st="1" end="1"/>
                                            </p:txEl>
                                          </p:spTgt>
                                        </p:tgtEl>
                                        <p:attrNameLst>
                                          <p:attrName>style.visibility</p:attrName>
                                        </p:attrNameLst>
                                      </p:cBhvr>
                                      <p:to>
                                        <p:strVal val="visible"/>
                                      </p:to>
                                    </p:set>
                                    <p:anim calcmode="lin" valueType="num">
                                      <p:cBhvr>
                                        <p:cTn id="15" dur="500" fill="hold"/>
                                        <p:tgtEl>
                                          <p:spTgt spid="12800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2800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12800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128003">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28003">
                                            <p:txEl>
                                              <p:pRg st="2" end="2"/>
                                            </p:txEl>
                                          </p:spTgt>
                                        </p:tgtEl>
                                        <p:attrNameLst>
                                          <p:attrName>style.visibility</p:attrName>
                                        </p:attrNameLst>
                                      </p:cBhvr>
                                      <p:to>
                                        <p:strVal val="visible"/>
                                      </p:to>
                                    </p:set>
                                    <p:anim calcmode="lin" valueType="num">
                                      <p:cBhvr>
                                        <p:cTn id="23" dur="500" fill="hold"/>
                                        <p:tgtEl>
                                          <p:spTgt spid="12800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28003">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128003">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128003">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28003">
                                            <p:txEl>
                                              <p:pRg st="3" end="3"/>
                                            </p:txEl>
                                          </p:spTgt>
                                        </p:tgtEl>
                                        <p:attrNameLst>
                                          <p:attrName>style.visibility</p:attrName>
                                        </p:attrNameLst>
                                      </p:cBhvr>
                                      <p:to>
                                        <p:strVal val="visible"/>
                                      </p:to>
                                    </p:set>
                                    <p:anim calcmode="lin" valueType="num">
                                      <p:cBhvr>
                                        <p:cTn id="31" dur="500" fill="hold"/>
                                        <p:tgtEl>
                                          <p:spTgt spid="128003">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28003">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128003">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128003">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28003">
                                            <p:txEl>
                                              <p:pRg st="4" end="4"/>
                                            </p:txEl>
                                          </p:spTgt>
                                        </p:tgtEl>
                                        <p:attrNameLst>
                                          <p:attrName>style.visibility</p:attrName>
                                        </p:attrNameLst>
                                      </p:cBhvr>
                                      <p:to>
                                        <p:strVal val="visible"/>
                                      </p:to>
                                    </p:set>
                                    <p:anim calcmode="lin" valueType="num">
                                      <p:cBhvr>
                                        <p:cTn id="39" dur="500" fill="hold"/>
                                        <p:tgtEl>
                                          <p:spTgt spid="128003">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28003">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128003">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128003">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4" end="4"/>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28003">
                                            <p:txEl>
                                              <p:pRg st="5" end="5"/>
                                            </p:txEl>
                                          </p:spTgt>
                                        </p:tgtEl>
                                        <p:attrNameLst>
                                          <p:attrName>style.visibility</p:attrName>
                                        </p:attrNameLst>
                                      </p:cBhvr>
                                      <p:to>
                                        <p:strVal val="visible"/>
                                      </p:to>
                                    </p:set>
                                    <p:anim calcmode="lin" valueType="num">
                                      <p:cBhvr>
                                        <p:cTn id="47" dur="500" fill="hold"/>
                                        <p:tgtEl>
                                          <p:spTgt spid="128003">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128003">
                                            <p:txEl>
                                              <p:pRg st="5" end="5"/>
                                            </p:txEl>
                                          </p:spTgt>
                                        </p:tgtEl>
                                        <p:attrNameLst>
                                          <p:attrName>ppt_y</p:attrName>
                                        </p:attrNameLst>
                                      </p:cBhvr>
                                      <p:tavLst>
                                        <p:tav tm="0">
                                          <p:val>
                                            <p:strVal val="#ppt_y-#ppt_h/2"/>
                                          </p:val>
                                        </p:tav>
                                        <p:tav tm="100000">
                                          <p:val>
                                            <p:strVal val="#ppt_y"/>
                                          </p:val>
                                        </p:tav>
                                      </p:tavLst>
                                    </p:anim>
                                    <p:anim calcmode="lin" valueType="num">
                                      <p:cBhvr>
                                        <p:cTn id="49" dur="500" fill="hold"/>
                                        <p:tgtEl>
                                          <p:spTgt spid="128003">
                                            <p:txEl>
                                              <p:pRg st="5" end="5"/>
                                            </p:txEl>
                                          </p:spTgt>
                                        </p:tgtEl>
                                        <p:attrNameLst>
                                          <p:attrName>ppt_w</p:attrName>
                                        </p:attrNameLst>
                                      </p:cBhvr>
                                      <p:tavLst>
                                        <p:tav tm="0">
                                          <p:val>
                                            <p:strVal val="#ppt_w"/>
                                          </p:val>
                                        </p:tav>
                                        <p:tav tm="100000">
                                          <p:val>
                                            <p:strVal val="#ppt_w"/>
                                          </p:val>
                                        </p:tav>
                                      </p:tavLst>
                                    </p:anim>
                                    <p:anim calcmode="lin" valueType="num">
                                      <p:cBhvr>
                                        <p:cTn id="50" dur="500" fill="hold"/>
                                        <p:tgtEl>
                                          <p:spTgt spid="128003">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5" end="5"/>
                                            </p:txEl>
                                          </p:spTgt>
                                        </p:tgtEl>
                                        <p:attrNameLst>
                                          <p:attrName>ppt_c</p:attrName>
                                        </p:attrNameLst>
                                      </p:cBhvr>
                                      <p:to>
                                        <a:srgbClr val="B2B2B2"/>
                                      </p:to>
                                    </p:animClr>
                                  </p:sub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128003">
                                            <p:txEl>
                                              <p:pRg st="6" end="6"/>
                                            </p:txEl>
                                          </p:spTgt>
                                        </p:tgtEl>
                                        <p:attrNameLst>
                                          <p:attrName>style.visibility</p:attrName>
                                        </p:attrNameLst>
                                      </p:cBhvr>
                                      <p:to>
                                        <p:strVal val="visible"/>
                                      </p:to>
                                    </p:set>
                                    <p:anim calcmode="lin" valueType="num">
                                      <p:cBhvr>
                                        <p:cTn id="55" dur="500" fill="hold"/>
                                        <p:tgtEl>
                                          <p:spTgt spid="128003">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128003">
                                            <p:txEl>
                                              <p:pRg st="6" end="6"/>
                                            </p:txEl>
                                          </p:spTgt>
                                        </p:tgtEl>
                                        <p:attrNameLst>
                                          <p:attrName>ppt_y</p:attrName>
                                        </p:attrNameLst>
                                      </p:cBhvr>
                                      <p:tavLst>
                                        <p:tav tm="0">
                                          <p:val>
                                            <p:strVal val="#ppt_y-#ppt_h/2"/>
                                          </p:val>
                                        </p:tav>
                                        <p:tav tm="100000">
                                          <p:val>
                                            <p:strVal val="#ppt_y"/>
                                          </p:val>
                                        </p:tav>
                                      </p:tavLst>
                                    </p:anim>
                                    <p:anim calcmode="lin" valueType="num">
                                      <p:cBhvr>
                                        <p:cTn id="57" dur="500" fill="hold"/>
                                        <p:tgtEl>
                                          <p:spTgt spid="128003">
                                            <p:txEl>
                                              <p:pRg st="6" end="6"/>
                                            </p:txEl>
                                          </p:spTgt>
                                        </p:tgtEl>
                                        <p:attrNameLst>
                                          <p:attrName>ppt_w</p:attrName>
                                        </p:attrNameLst>
                                      </p:cBhvr>
                                      <p:tavLst>
                                        <p:tav tm="0">
                                          <p:val>
                                            <p:strVal val="#ppt_w"/>
                                          </p:val>
                                        </p:tav>
                                        <p:tav tm="100000">
                                          <p:val>
                                            <p:strVal val="#ppt_w"/>
                                          </p:val>
                                        </p:tav>
                                      </p:tavLst>
                                    </p:anim>
                                    <p:anim calcmode="lin" valueType="num">
                                      <p:cBhvr>
                                        <p:cTn id="58" dur="500" fill="hold"/>
                                        <p:tgtEl>
                                          <p:spTgt spid="128003">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6" end="6"/>
                                            </p:txEl>
                                          </p:spTgt>
                                        </p:tgtEl>
                                        <p:attrNameLst>
                                          <p:attrName>ppt_c</p:attrName>
                                        </p:attrNameLst>
                                      </p:cBhvr>
                                      <p:to>
                                        <a:srgbClr val="B2B2B2"/>
                                      </p:to>
                                    </p:animClr>
                                  </p:subTnLst>
                                </p:cTn>
                              </p:par>
                            </p:childTnLst>
                          </p:cTn>
                        </p:par>
                      </p:childTnLst>
                    </p:cTn>
                  </p:par>
                  <p:par>
                    <p:cTn id="59" fill="hold">
                      <p:stCondLst>
                        <p:cond delay="indefinite"/>
                      </p:stCondLst>
                      <p:childTnLst>
                        <p:par>
                          <p:cTn id="60" fill="hold">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128003">
                                            <p:txEl>
                                              <p:pRg st="7" end="7"/>
                                            </p:txEl>
                                          </p:spTgt>
                                        </p:tgtEl>
                                        <p:attrNameLst>
                                          <p:attrName>style.visibility</p:attrName>
                                        </p:attrNameLst>
                                      </p:cBhvr>
                                      <p:to>
                                        <p:strVal val="visible"/>
                                      </p:to>
                                    </p:set>
                                    <p:anim calcmode="lin" valueType="num">
                                      <p:cBhvr>
                                        <p:cTn id="63" dur="500" fill="hold"/>
                                        <p:tgtEl>
                                          <p:spTgt spid="128003">
                                            <p:txEl>
                                              <p:pRg st="7" end="7"/>
                                            </p:txEl>
                                          </p:spTgt>
                                        </p:tgtEl>
                                        <p:attrNameLst>
                                          <p:attrName>ppt_x</p:attrName>
                                        </p:attrNameLst>
                                      </p:cBhvr>
                                      <p:tavLst>
                                        <p:tav tm="0">
                                          <p:val>
                                            <p:strVal val="#ppt_x"/>
                                          </p:val>
                                        </p:tav>
                                        <p:tav tm="100000">
                                          <p:val>
                                            <p:strVal val="#ppt_x"/>
                                          </p:val>
                                        </p:tav>
                                      </p:tavLst>
                                    </p:anim>
                                    <p:anim calcmode="lin" valueType="num">
                                      <p:cBhvr>
                                        <p:cTn id="64" dur="500" fill="hold"/>
                                        <p:tgtEl>
                                          <p:spTgt spid="128003">
                                            <p:txEl>
                                              <p:pRg st="7" end="7"/>
                                            </p:txEl>
                                          </p:spTgt>
                                        </p:tgtEl>
                                        <p:attrNameLst>
                                          <p:attrName>ppt_y</p:attrName>
                                        </p:attrNameLst>
                                      </p:cBhvr>
                                      <p:tavLst>
                                        <p:tav tm="0">
                                          <p:val>
                                            <p:strVal val="#ppt_y-#ppt_h/2"/>
                                          </p:val>
                                        </p:tav>
                                        <p:tav tm="100000">
                                          <p:val>
                                            <p:strVal val="#ppt_y"/>
                                          </p:val>
                                        </p:tav>
                                      </p:tavLst>
                                    </p:anim>
                                    <p:anim calcmode="lin" valueType="num">
                                      <p:cBhvr>
                                        <p:cTn id="65" dur="500" fill="hold"/>
                                        <p:tgtEl>
                                          <p:spTgt spid="128003">
                                            <p:txEl>
                                              <p:pRg st="7" end="7"/>
                                            </p:txEl>
                                          </p:spTgt>
                                        </p:tgtEl>
                                        <p:attrNameLst>
                                          <p:attrName>ppt_w</p:attrName>
                                        </p:attrNameLst>
                                      </p:cBhvr>
                                      <p:tavLst>
                                        <p:tav tm="0">
                                          <p:val>
                                            <p:strVal val="#ppt_w"/>
                                          </p:val>
                                        </p:tav>
                                        <p:tav tm="100000">
                                          <p:val>
                                            <p:strVal val="#ppt_w"/>
                                          </p:val>
                                        </p:tav>
                                      </p:tavLst>
                                    </p:anim>
                                    <p:anim calcmode="lin" valueType="num">
                                      <p:cBhvr>
                                        <p:cTn id="66" dur="500" fill="hold"/>
                                        <p:tgtEl>
                                          <p:spTgt spid="128003">
                                            <p:txEl>
                                              <p:pRg st="7" end="7"/>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28003">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Soil States</a:t>
            </a:r>
          </a:p>
        </p:txBody>
      </p:sp>
      <p:sp>
        <p:nvSpPr>
          <p:cNvPr id="25603" name="Rectangle 3"/>
          <p:cNvSpPr>
            <a:spLocks noGrp="1" noChangeArrowheads="1"/>
          </p:cNvSpPr>
          <p:nvPr>
            <p:ph type="body" sz="half" idx="1"/>
          </p:nvPr>
        </p:nvSpPr>
        <p:spPr/>
        <p:txBody>
          <a:bodyPr/>
          <a:lstStyle/>
          <a:p>
            <a:r>
              <a:rPr lang="en-US" sz="2800" smtClean="0"/>
              <a:t>Soil is found in three states.</a:t>
            </a:r>
          </a:p>
          <a:p>
            <a:pPr lvl="1"/>
            <a:r>
              <a:rPr lang="en-US" sz="2400" smtClean="0"/>
              <a:t>Sometimes it is necessary to convert from one volume to another.</a:t>
            </a:r>
          </a:p>
          <a:p>
            <a:pPr lvl="1"/>
            <a:r>
              <a:rPr lang="en-US" sz="2400" smtClean="0"/>
              <a:t>To do this we use table #1-1.</a:t>
            </a:r>
          </a:p>
        </p:txBody>
      </p:sp>
      <p:pic>
        <p:nvPicPr>
          <p:cNvPr id="43012" name="Picture 6" descr="ARROWS3"/>
          <p:cNvPicPr>
            <a:picLocks noGrp="1" noChangeAspect="1" noChangeArrowheads="1"/>
          </p:cNvPicPr>
          <p:nvPr>
            <p:ph type="clipArt" sz="half" idx="2"/>
          </p:nvPr>
        </p:nvPicPr>
        <p:blipFill>
          <a:blip r:embed="rId2" cstate="print"/>
          <a:srcRect/>
          <a:stretch>
            <a:fillRect/>
          </a:stretch>
        </p:blipFill>
        <p:spPr>
          <a:xfrm>
            <a:off x="5135563" y="2047875"/>
            <a:ext cx="3810000" cy="3981450"/>
          </a:xfrm>
        </p:spPr>
      </p:pic>
      <p:sp>
        <p:nvSpPr>
          <p:cNvPr id="25607" name="WordArt 7"/>
          <p:cNvSpPr>
            <a:spLocks noChangeArrowheads="1" noChangeShapeType="1" noTextEdit="1"/>
          </p:cNvSpPr>
          <p:nvPr/>
        </p:nvSpPr>
        <p:spPr bwMode="auto">
          <a:xfrm rot="3005254">
            <a:off x="7162800" y="3124201"/>
            <a:ext cx="12731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Bank</a:t>
            </a:r>
          </a:p>
        </p:txBody>
      </p:sp>
      <p:sp>
        <p:nvSpPr>
          <p:cNvPr id="25608" name="WordArt 8"/>
          <p:cNvSpPr>
            <a:spLocks noChangeArrowheads="1" noChangeShapeType="1" noTextEdit="1"/>
          </p:cNvSpPr>
          <p:nvPr/>
        </p:nvSpPr>
        <p:spPr bwMode="auto">
          <a:xfrm rot="-4193951">
            <a:off x="5364162" y="3551238"/>
            <a:ext cx="1501775" cy="647700"/>
          </a:xfrm>
          <a:prstGeom prst="rect">
            <a:avLst/>
          </a:prstGeom>
        </p:spPr>
        <p:txBody>
          <a:bodyPr spcFirstLastPara="1" wrap="none" fromWordArt="1">
            <a:prstTxWarp prst="textArchUp">
              <a:avLst>
                <a:gd name="adj" fmla="val 10800000"/>
              </a:avLst>
            </a:prstTxWarp>
          </a:bodyPr>
          <a:lstStyle/>
          <a:p>
            <a:pPr algn="ctr">
              <a:defRPr/>
            </a:pPr>
            <a:r>
              <a:rPr lang="en-US" sz="3600" kern="10">
                <a:ln w="9525">
                  <a:solidFill>
                    <a:srgbClr val="000000"/>
                  </a:solidFill>
                  <a:round/>
                  <a:headEnd/>
                  <a:tailEnd/>
                </a:ln>
                <a:solidFill>
                  <a:srgbClr val="000000"/>
                </a:solidFill>
                <a:latin typeface="Arial Black"/>
              </a:rPr>
              <a:t>Loose</a:t>
            </a:r>
          </a:p>
        </p:txBody>
      </p:sp>
      <p:sp>
        <p:nvSpPr>
          <p:cNvPr id="25609" name="WordArt 9"/>
          <p:cNvSpPr>
            <a:spLocks noChangeArrowheads="1" noChangeShapeType="1" noTextEdit="1"/>
          </p:cNvSpPr>
          <p:nvPr/>
        </p:nvSpPr>
        <p:spPr bwMode="auto">
          <a:xfrm rot="-1192283">
            <a:off x="6400800" y="5029200"/>
            <a:ext cx="2133600" cy="604838"/>
          </a:xfrm>
          <a:prstGeom prst="rect">
            <a:avLst/>
          </a:prstGeom>
        </p:spPr>
        <p:txBody>
          <a:bodyPr wrap="none" fromWordArt="1">
            <a:prstTxWarp prst="textCanDown">
              <a:avLst>
                <a:gd name="adj" fmla="val 33333"/>
              </a:avLst>
            </a:prstTxWarp>
          </a:bodyPr>
          <a:lstStyle/>
          <a:p>
            <a:pPr algn="ctr">
              <a:defRPr/>
            </a:pPr>
            <a:r>
              <a:rPr lang="en-US" sz="3600" b="1" kern="10">
                <a:ln w="9525">
                  <a:solidFill>
                    <a:srgbClr val="000000"/>
                  </a:solidFill>
                  <a:round/>
                  <a:headEnd/>
                  <a:tailEnd/>
                </a:ln>
                <a:solidFill>
                  <a:srgbClr val="000000"/>
                </a:solidFill>
                <a:latin typeface="Times New Roman"/>
                <a:cs typeface="Times New Roman"/>
              </a:rPr>
              <a:t>Compacted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25603">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5603">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p:cTn id="13" dur="500" fill="hold"/>
                                        <p:tgtEl>
                                          <p:spTgt spid="2560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25603">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560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p:cTn id="19" dur="500" fill="hold"/>
                                        <p:tgtEl>
                                          <p:spTgt spid="2560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25603">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2560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2"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What Have You Learned?</a:t>
            </a:r>
          </a:p>
        </p:txBody>
      </p:sp>
      <p:sp>
        <p:nvSpPr>
          <p:cNvPr id="129027" name="Rectangle 3"/>
          <p:cNvSpPr>
            <a:spLocks noGrp="1" noChangeArrowheads="1"/>
          </p:cNvSpPr>
          <p:nvPr>
            <p:ph type="body" sz="half" idx="1"/>
          </p:nvPr>
        </p:nvSpPr>
        <p:spPr>
          <a:xfrm>
            <a:off x="1219200" y="1752600"/>
            <a:ext cx="3810000" cy="4876800"/>
          </a:xfrm>
        </p:spPr>
        <p:txBody>
          <a:bodyPr/>
          <a:lstStyle/>
          <a:p>
            <a:r>
              <a:rPr lang="en-US" smtClean="0"/>
              <a:t>Step #1</a:t>
            </a:r>
          </a:p>
          <a:p>
            <a:pPr lvl="1">
              <a:buFontTx/>
              <a:buNone/>
            </a:pPr>
            <a:r>
              <a:rPr lang="en-US" smtClean="0"/>
              <a:t>   2,700	Dry soil WT</a:t>
            </a:r>
          </a:p>
          <a:p>
            <a:pPr lvl="1">
              <a:buFontTx/>
              <a:buChar char=" "/>
            </a:pPr>
            <a:r>
              <a:rPr lang="en-US" u="sng" smtClean="0"/>
              <a:t>x1.03</a:t>
            </a:r>
            <a:r>
              <a:rPr lang="en-US" smtClean="0"/>
              <a:t>	Moisture</a:t>
            </a:r>
          </a:p>
          <a:p>
            <a:pPr lvl="1">
              <a:buFontTx/>
              <a:buChar char=" "/>
            </a:pPr>
            <a:r>
              <a:rPr lang="en-US" smtClean="0">
                <a:solidFill>
                  <a:srgbClr val="FF3300"/>
                </a:solidFill>
              </a:rPr>
              <a:t>2,781	ASW</a:t>
            </a:r>
            <a:endParaRPr lang="en-US" smtClean="0"/>
          </a:p>
          <a:p>
            <a:r>
              <a:rPr lang="en-US" smtClean="0"/>
              <a:t>Step #2</a:t>
            </a:r>
          </a:p>
          <a:p>
            <a:pPr lvl="1"/>
            <a:r>
              <a:rPr lang="en-US" smtClean="0"/>
              <a:t>N/A</a:t>
            </a:r>
          </a:p>
          <a:p>
            <a:r>
              <a:rPr lang="en-US" smtClean="0"/>
              <a:t>Step #3</a:t>
            </a:r>
          </a:p>
          <a:p>
            <a:pPr lvl="1"/>
            <a:r>
              <a:rPr lang="en-US" smtClean="0"/>
              <a:t>N/A</a:t>
            </a:r>
          </a:p>
          <a:p>
            <a:r>
              <a:rPr lang="en-US" smtClean="0"/>
              <a:t>Step #4</a:t>
            </a:r>
          </a:p>
          <a:p>
            <a:pPr lvl="1"/>
            <a:r>
              <a:rPr lang="en-US" smtClean="0"/>
              <a:t>N/A</a:t>
            </a:r>
          </a:p>
        </p:txBody>
      </p:sp>
      <p:sp>
        <p:nvSpPr>
          <p:cNvPr id="129028" name="Rectangle 4"/>
          <p:cNvSpPr>
            <a:spLocks noGrp="1" noChangeArrowheads="1"/>
          </p:cNvSpPr>
          <p:nvPr>
            <p:ph type="body" sz="half" idx="2"/>
          </p:nvPr>
        </p:nvSpPr>
        <p:spPr>
          <a:xfrm>
            <a:off x="5135563" y="1676400"/>
            <a:ext cx="4008437" cy="5181600"/>
          </a:xfrm>
        </p:spPr>
        <p:txBody>
          <a:bodyPr/>
          <a:lstStyle/>
          <a:p>
            <a:r>
              <a:rPr lang="en-US" smtClean="0"/>
              <a:t>Step #5</a:t>
            </a:r>
          </a:p>
          <a:p>
            <a:pPr lvl="1">
              <a:buFontTx/>
              <a:buNone/>
            </a:pPr>
            <a:r>
              <a:rPr lang="en-US" smtClean="0"/>
              <a:t>   2,781		ASW</a:t>
            </a:r>
          </a:p>
          <a:p>
            <a:pPr lvl="1">
              <a:buFontTx/>
              <a:buChar char=" "/>
            </a:pPr>
            <a:r>
              <a:rPr lang="en-US" u="sng" smtClean="0"/>
              <a:t>x   14</a:t>
            </a:r>
            <a:r>
              <a:rPr lang="en-US" smtClean="0"/>
              <a:t>		ALS</a:t>
            </a:r>
          </a:p>
          <a:p>
            <a:pPr lvl="1">
              <a:buFontTx/>
              <a:buNone/>
            </a:pPr>
            <a:r>
              <a:rPr lang="en-US" smtClean="0">
                <a:solidFill>
                  <a:srgbClr val="FF3300"/>
                </a:solidFill>
              </a:rPr>
              <a:t>  38,934	  	LW</a:t>
            </a:r>
            <a:endParaRPr lang="en-US" smtClean="0"/>
          </a:p>
          <a:p>
            <a:r>
              <a:rPr lang="en-US" smtClean="0"/>
              <a:t>Step #6</a:t>
            </a:r>
          </a:p>
          <a:p>
            <a:pPr lvl="1">
              <a:buFontTx/>
              <a:buNone/>
            </a:pPr>
            <a:r>
              <a:rPr lang="en-US" smtClean="0"/>
              <a:t>      38,934	LW</a:t>
            </a:r>
          </a:p>
          <a:p>
            <a:pPr lvl="1">
              <a:buFontTx/>
              <a:buChar char=" "/>
            </a:pPr>
            <a:r>
              <a:rPr lang="en-US" u="sng" smtClean="0"/>
              <a:t>+ 66,590</a:t>
            </a:r>
            <a:r>
              <a:rPr lang="en-US" smtClean="0"/>
              <a:t>	TR WT</a:t>
            </a:r>
          </a:p>
          <a:p>
            <a:pPr lvl="1">
              <a:buFontTx/>
              <a:buNone/>
            </a:pPr>
            <a:r>
              <a:rPr lang="en-US" smtClean="0"/>
              <a:t>    105,524	GW</a:t>
            </a:r>
          </a:p>
          <a:p>
            <a:pPr lvl="1">
              <a:buFontTx/>
              <a:buChar char=" "/>
            </a:pPr>
            <a:r>
              <a:rPr lang="en-US" u="sng" smtClean="0"/>
              <a:t>÷  2,000</a:t>
            </a:r>
            <a:r>
              <a:rPr lang="en-US" smtClean="0"/>
              <a:t>	1 ST</a:t>
            </a:r>
          </a:p>
          <a:p>
            <a:pPr lvl="1">
              <a:buFontTx/>
              <a:buChar char=" "/>
            </a:pPr>
            <a:r>
              <a:rPr lang="en-US" smtClean="0"/>
              <a:t>    </a:t>
            </a:r>
            <a:r>
              <a:rPr lang="en-US" smtClean="0">
                <a:solidFill>
                  <a:srgbClr val="FF3300"/>
                </a:solidFill>
              </a:rPr>
              <a:t>52.76	ST</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500" fill="hold"/>
                                        <p:tgtEl>
                                          <p:spTgt spid="12902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2902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p:cTn id="13" dur="500" fill="hold"/>
                                        <p:tgtEl>
                                          <p:spTgt spid="12902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2902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p:cTn id="19" dur="500" fill="hold"/>
                                        <p:tgtEl>
                                          <p:spTgt spid="12902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2902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29027">
                                            <p:txEl>
                                              <p:pRg st="3" end="3"/>
                                            </p:txEl>
                                          </p:spTgt>
                                        </p:tgtEl>
                                        <p:attrNameLst>
                                          <p:attrName>style.visibility</p:attrName>
                                        </p:attrNameLst>
                                      </p:cBhvr>
                                      <p:to>
                                        <p:strVal val="visible"/>
                                      </p:to>
                                    </p:set>
                                    <p:anim calcmode="lin" valueType="num">
                                      <p:cBhvr>
                                        <p:cTn id="25" dur="500" fill="hold"/>
                                        <p:tgtEl>
                                          <p:spTgt spid="12902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2902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129027">
                                            <p:txEl>
                                              <p:pRg st="4" end="4"/>
                                            </p:txEl>
                                          </p:spTgt>
                                        </p:tgtEl>
                                        <p:attrNameLst>
                                          <p:attrName>style.visibility</p:attrName>
                                        </p:attrNameLst>
                                      </p:cBhvr>
                                      <p:to>
                                        <p:strVal val="visible"/>
                                      </p:to>
                                    </p:set>
                                    <p:anim calcmode="lin" valueType="num">
                                      <p:cBhvr>
                                        <p:cTn id="31" dur="500" fill="hold"/>
                                        <p:tgtEl>
                                          <p:spTgt spid="129027">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129027">
                                            <p:txEl>
                                              <p:pRg st="4" end="4"/>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129027">
                                            <p:txEl>
                                              <p:pRg st="5" end="5"/>
                                            </p:txEl>
                                          </p:spTgt>
                                        </p:tgtEl>
                                        <p:attrNameLst>
                                          <p:attrName>style.visibility</p:attrName>
                                        </p:attrNameLst>
                                      </p:cBhvr>
                                      <p:to>
                                        <p:strVal val="visible"/>
                                      </p:to>
                                    </p:set>
                                    <p:anim calcmode="lin" valueType="num">
                                      <p:cBhvr>
                                        <p:cTn id="37" dur="500" fill="hold"/>
                                        <p:tgtEl>
                                          <p:spTgt spid="129027">
                                            <p:txEl>
                                              <p:pRg st="5" end="5"/>
                                            </p:txEl>
                                          </p:spTgt>
                                        </p:tgtEl>
                                        <p:attrNameLst>
                                          <p:attrName>ppt_w</p:attrName>
                                        </p:attrNameLst>
                                      </p:cBhvr>
                                      <p:tavLst>
                                        <p:tav tm="0">
                                          <p:val>
                                            <p:strVal val="4*#ppt_w"/>
                                          </p:val>
                                        </p:tav>
                                        <p:tav tm="100000">
                                          <p:val>
                                            <p:strVal val="#ppt_w"/>
                                          </p:val>
                                        </p:tav>
                                      </p:tavLst>
                                    </p:anim>
                                    <p:anim calcmode="lin" valueType="num">
                                      <p:cBhvr>
                                        <p:cTn id="38" dur="500" fill="hold"/>
                                        <p:tgtEl>
                                          <p:spTgt spid="129027">
                                            <p:txEl>
                                              <p:pRg st="5" end="5"/>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129027">
                                            <p:txEl>
                                              <p:pRg st="6" end="6"/>
                                            </p:txEl>
                                          </p:spTgt>
                                        </p:tgtEl>
                                        <p:attrNameLst>
                                          <p:attrName>style.visibility</p:attrName>
                                        </p:attrNameLst>
                                      </p:cBhvr>
                                      <p:to>
                                        <p:strVal val="visible"/>
                                      </p:to>
                                    </p:set>
                                    <p:anim calcmode="lin" valueType="num">
                                      <p:cBhvr>
                                        <p:cTn id="43" dur="500" fill="hold"/>
                                        <p:tgtEl>
                                          <p:spTgt spid="129027">
                                            <p:txEl>
                                              <p:pRg st="6" end="6"/>
                                            </p:txEl>
                                          </p:spTgt>
                                        </p:tgtEl>
                                        <p:attrNameLst>
                                          <p:attrName>ppt_w</p:attrName>
                                        </p:attrNameLst>
                                      </p:cBhvr>
                                      <p:tavLst>
                                        <p:tav tm="0">
                                          <p:val>
                                            <p:strVal val="4*#ppt_w"/>
                                          </p:val>
                                        </p:tav>
                                        <p:tav tm="100000">
                                          <p:val>
                                            <p:strVal val="#ppt_w"/>
                                          </p:val>
                                        </p:tav>
                                      </p:tavLst>
                                    </p:anim>
                                    <p:anim calcmode="lin" valueType="num">
                                      <p:cBhvr>
                                        <p:cTn id="44" dur="500" fill="hold"/>
                                        <p:tgtEl>
                                          <p:spTgt spid="129027">
                                            <p:txEl>
                                              <p:pRg st="6" end="6"/>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129027">
                                            <p:txEl>
                                              <p:pRg st="7" end="7"/>
                                            </p:txEl>
                                          </p:spTgt>
                                        </p:tgtEl>
                                        <p:attrNameLst>
                                          <p:attrName>style.visibility</p:attrName>
                                        </p:attrNameLst>
                                      </p:cBhvr>
                                      <p:to>
                                        <p:strVal val="visible"/>
                                      </p:to>
                                    </p:set>
                                    <p:anim calcmode="lin" valueType="num">
                                      <p:cBhvr>
                                        <p:cTn id="49" dur="500" fill="hold"/>
                                        <p:tgtEl>
                                          <p:spTgt spid="129027">
                                            <p:txEl>
                                              <p:pRg st="7" end="7"/>
                                            </p:txEl>
                                          </p:spTgt>
                                        </p:tgtEl>
                                        <p:attrNameLst>
                                          <p:attrName>ppt_w</p:attrName>
                                        </p:attrNameLst>
                                      </p:cBhvr>
                                      <p:tavLst>
                                        <p:tav tm="0">
                                          <p:val>
                                            <p:strVal val="4*#ppt_w"/>
                                          </p:val>
                                        </p:tav>
                                        <p:tav tm="100000">
                                          <p:val>
                                            <p:strVal val="#ppt_w"/>
                                          </p:val>
                                        </p:tav>
                                      </p:tavLst>
                                    </p:anim>
                                    <p:anim calcmode="lin" valueType="num">
                                      <p:cBhvr>
                                        <p:cTn id="50" dur="500" fill="hold"/>
                                        <p:tgtEl>
                                          <p:spTgt spid="129027">
                                            <p:txEl>
                                              <p:pRg st="7" end="7"/>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7" end="7"/>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129027">
                                            <p:txEl>
                                              <p:pRg st="8" end="8"/>
                                            </p:txEl>
                                          </p:spTgt>
                                        </p:tgtEl>
                                        <p:attrNameLst>
                                          <p:attrName>style.visibility</p:attrName>
                                        </p:attrNameLst>
                                      </p:cBhvr>
                                      <p:to>
                                        <p:strVal val="visible"/>
                                      </p:to>
                                    </p:set>
                                    <p:anim calcmode="lin" valueType="num">
                                      <p:cBhvr>
                                        <p:cTn id="55" dur="500" fill="hold"/>
                                        <p:tgtEl>
                                          <p:spTgt spid="129027">
                                            <p:txEl>
                                              <p:pRg st="8" end="8"/>
                                            </p:txEl>
                                          </p:spTgt>
                                        </p:tgtEl>
                                        <p:attrNameLst>
                                          <p:attrName>ppt_w</p:attrName>
                                        </p:attrNameLst>
                                      </p:cBhvr>
                                      <p:tavLst>
                                        <p:tav tm="0">
                                          <p:val>
                                            <p:strVal val="4*#ppt_w"/>
                                          </p:val>
                                        </p:tav>
                                        <p:tav tm="100000">
                                          <p:val>
                                            <p:strVal val="#ppt_w"/>
                                          </p:val>
                                        </p:tav>
                                      </p:tavLst>
                                    </p:anim>
                                    <p:anim calcmode="lin" valueType="num">
                                      <p:cBhvr>
                                        <p:cTn id="56" dur="500" fill="hold"/>
                                        <p:tgtEl>
                                          <p:spTgt spid="129027">
                                            <p:txEl>
                                              <p:pRg st="8" end="8"/>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8" end="8"/>
                                            </p:txEl>
                                          </p:spTgt>
                                        </p:tgtEl>
                                        <p:attrNameLst>
                                          <p:attrName>ppt_c</p:attrName>
                                        </p:attrNameLst>
                                      </p:cBhvr>
                                      <p:to>
                                        <a:schemeClr val="bg2"/>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129027">
                                            <p:txEl>
                                              <p:pRg st="9" end="9"/>
                                            </p:txEl>
                                          </p:spTgt>
                                        </p:tgtEl>
                                        <p:attrNameLst>
                                          <p:attrName>style.visibility</p:attrName>
                                        </p:attrNameLst>
                                      </p:cBhvr>
                                      <p:to>
                                        <p:strVal val="visible"/>
                                      </p:to>
                                    </p:set>
                                    <p:anim calcmode="lin" valueType="num">
                                      <p:cBhvr>
                                        <p:cTn id="61" dur="500" fill="hold"/>
                                        <p:tgtEl>
                                          <p:spTgt spid="129027">
                                            <p:txEl>
                                              <p:pRg st="9" end="9"/>
                                            </p:txEl>
                                          </p:spTgt>
                                        </p:tgtEl>
                                        <p:attrNameLst>
                                          <p:attrName>ppt_w</p:attrName>
                                        </p:attrNameLst>
                                      </p:cBhvr>
                                      <p:tavLst>
                                        <p:tav tm="0">
                                          <p:val>
                                            <p:strVal val="4*#ppt_w"/>
                                          </p:val>
                                        </p:tav>
                                        <p:tav tm="100000">
                                          <p:val>
                                            <p:strVal val="#ppt_w"/>
                                          </p:val>
                                        </p:tav>
                                      </p:tavLst>
                                    </p:anim>
                                    <p:anim calcmode="lin" valueType="num">
                                      <p:cBhvr>
                                        <p:cTn id="62" dur="500" fill="hold"/>
                                        <p:tgtEl>
                                          <p:spTgt spid="129027">
                                            <p:txEl>
                                              <p:pRg st="9" end="9"/>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29027">
                                            <p:txEl>
                                              <p:pRg st="9" end="9"/>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129028">
                                            <p:txEl>
                                              <p:pRg st="0" end="0"/>
                                            </p:txEl>
                                          </p:spTgt>
                                        </p:tgtEl>
                                        <p:attrNameLst>
                                          <p:attrName>style.visibility</p:attrName>
                                        </p:attrNameLst>
                                      </p:cBhvr>
                                      <p:to>
                                        <p:strVal val="visible"/>
                                      </p:to>
                                    </p:set>
                                    <p:anim calcmode="lin" valueType="num">
                                      <p:cBhvr>
                                        <p:cTn id="67" dur="500" fill="hold"/>
                                        <p:tgtEl>
                                          <p:spTgt spid="129028">
                                            <p:txEl>
                                              <p:pRg st="0" end="0"/>
                                            </p:txEl>
                                          </p:spTgt>
                                        </p:tgtEl>
                                        <p:attrNameLst>
                                          <p:attrName>ppt_w</p:attrName>
                                        </p:attrNameLst>
                                      </p:cBhvr>
                                      <p:tavLst>
                                        <p:tav tm="0">
                                          <p:val>
                                            <p:strVal val="4/3*#ppt_w"/>
                                          </p:val>
                                        </p:tav>
                                        <p:tav tm="100000">
                                          <p:val>
                                            <p:strVal val="#ppt_w"/>
                                          </p:val>
                                        </p:tav>
                                      </p:tavLst>
                                    </p:anim>
                                    <p:anim calcmode="lin" valueType="num">
                                      <p:cBhvr>
                                        <p:cTn id="68" dur="500" fill="hold"/>
                                        <p:tgtEl>
                                          <p:spTgt spid="129028">
                                            <p:txEl>
                                              <p:pRg st="0" end="0"/>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0" end="0"/>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288" fill="hold" grpId="0" nodeType="clickEffect">
                                  <p:stCondLst>
                                    <p:cond delay="0"/>
                                  </p:stCondLst>
                                  <p:childTnLst>
                                    <p:set>
                                      <p:cBhvr>
                                        <p:cTn id="72" dur="1" fill="hold">
                                          <p:stCondLst>
                                            <p:cond delay="0"/>
                                          </p:stCondLst>
                                        </p:cTn>
                                        <p:tgtEl>
                                          <p:spTgt spid="129028">
                                            <p:txEl>
                                              <p:pRg st="1" end="1"/>
                                            </p:txEl>
                                          </p:spTgt>
                                        </p:tgtEl>
                                        <p:attrNameLst>
                                          <p:attrName>style.visibility</p:attrName>
                                        </p:attrNameLst>
                                      </p:cBhvr>
                                      <p:to>
                                        <p:strVal val="visible"/>
                                      </p:to>
                                    </p:set>
                                    <p:anim calcmode="lin" valueType="num">
                                      <p:cBhvr>
                                        <p:cTn id="73" dur="500" fill="hold"/>
                                        <p:tgtEl>
                                          <p:spTgt spid="129028">
                                            <p:txEl>
                                              <p:pRg st="1" end="1"/>
                                            </p:txEl>
                                          </p:spTgt>
                                        </p:tgtEl>
                                        <p:attrNameLst>
                                          <p:attrName>ppt_w</p:attrName>
                                        </p:attrNameLst>
                                      </p:cBhvr>
                                      <p:tavLst>
                                        <p:tav tm="0">
                                          <p:val>
                                            <p:strVal val="4/3*#ppt_w"/>
                                          </p:val>
                                        </p:tav>
                                        <p:tav tm="100000">
                                          <p:val>
                                            <p:strVal val="#ppt_w"/>
                                          </p:val>
                                        </p:tav>
                                      </p:tavLst>
                                    </p:anim>
                                    <p:anim calcmode="lin" valueType="num">
                                      <p:cBhvr>
                                        <p:cTn id="74" dur="500" fill="hold"/>
                                        <p:tgtEl>
                                          <p:spTgt spid="129028">
                                            <p:txEl>
                                              <p:pRg st="1" end="1"/>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1" end="1"/>
                                            </p:txEl>
                                          </p:spTgt>
                                        </p:tgtEl>
                                        <p:attrNameLst>
                                          <p:attrName>ppt_c</p:attrName>
                                        </p:attrNameLst>
                                      </p:cBhvr>
                                      <p:to>
                                        <a:schemeClr val="bg2"/>
                                      </p:to>
                                    </p:animClr>
                                  </p:subTnLst>
                                </p:cTn>
                              </p:par>
                            </p:childTnLst>
                          </p:cTn>
                        </p:par>
                      </p:childTnLst>
                    </p:cTn>
                  </p:par>
                  <p:par>
                    <p:cTn id="75" fill="hold">
                      <p:stCondLst>
                        <p:cond delay="indefinite"/>
                      </p:stCondLst>
                      <p:childTnLst>
                        <p:par>
                          <p:cTn id="76" fill="hold">
                            <p:stCondLst>
                              <p:cond delay="0"/>
                            </p:stCondLst>
                            <p:childTnLst>
                              <p:par>
                                <p:cTn id="77" presetID="23" presetClass="entr" presetSubtype="288" fill="hold" grpId="0" nodeType="clickEffect">
                                  <p:stCondLst>
                                    <p:cond delay="0"/>
                                  </p:stCondLst>
                                  <p:childTnLst>
                                    <p:set>
                                      <p:cBhvr>
                                        <p:cTn id="78" dur="1" fill="hold">
                                          <p:stCondLst>
                                            <p:cond delay="0"/>
                                          </p:stCondLst>
                                        </p:cTn>
                                        <p:tgtEl>
                                          <p:spTgt spid="129028">
                                            <p:txEl>
                                              <p:pRg st="2" end="2"/>
                                            </p:txEl>
                                          </p:spTgt>
                                        </p:tgtEl>
                                        <p:attrNameLst>
                                          <p:attrName>style.visibility</p:attrName>
                                        </p:attrNameLst>
                                      </p:cBhvr>
                                      <p:to>
                                        <p:strVal val="visible"/>
                                      </p:to>
                                    </p:set>
                                    <p:anim calcmode="lin" valueType="num">
                                      <p:cBhvr>
                                        <p:cTn id="79" dur="500" fill="hold"/>
                                        <p:tgtEl>
                                          <p:spTgt spid="129028">
                                            <p:txEl>
                                              <p:pRg st="2" end="2"/>
                                            </p:txEl>
                                          </p:spTgt>
                                        </p:tgtEl>
                                        <p:attrNameLst>
                                          <p:attrName>ppt_w</p:attrName>
                                        </p:attrNameLst>
                                      </p:cBhvr>
                                      <p:tavLst>
                                        <p:tav tm="0">
                                          <p:val>
                                            <p:strVal val="4/3*#ppt_w"/>
                                          </p:val>
                                        </p:tav>
                                        <p:tav tm="100000">
                                          <p:val>
                                            <p:strVal val="#ppt_w"/>
                                          </p:val>
                                        </p:tav>
                                      </p:tavLst>
                                    </p:anim>
                                    <p:anim calcmode="lin" valueType="num">
                                      <p:cBhvr>
                                        <p:cTn id="80" dur="500" fill="hold"/>
                                        <p:tgtEl>
                                          <p:spTgt spid="129028">
                                            <p:txEl>
                                              <p:pRg st="2" end="2"/>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2" end="2"/>
                                            </p:txEl>
                                          </p:spTgt>
                                        </p:tgtEl>
                                        <p:attrNameLst>
                                          <p:attrName>ppt_c</p:attrName>
                                        </p:attrNameLst>
                                      </p:cBhvr>
                                      <p:to>
                                        <a:schemeClr val="bg2"/>
                                      </p:to>
                                    </p:animClr>
                                  </p:subTnLst>
                                </p:cTn>
                              </p:par>
                            </p:childTnLst>
                          </p:cTn>
                        </p:par>
                      </p:childTnLst>
                    </p:cTn>
                  </p:par>
                  <p:par>
                    <p:cTn id="81" fill="hold">
                      <p:stCondLst>
                        <p:cond delay="indefinite"/>
                      </p:stCondLst>
                      <p:childTnLst>
                        <p:par>
                          <p:cTn id="82" fill="hold">
                            <p:stCondLst>
                              <p:cond delay="0"/>
                            </p:stCondLst>
                            <p:childTnLst>
                              <p:par>
                                <p:cTn id="83" presetID="23" presetClass="entr" presetSubtype="288" fill="hold" grpId="0" nodeType="clickEffect">
                                  <p:stCondLst>
                                    <p:cond delay="0"/>
                                  </p:stCondLst>
                                  <p:childTnLst>
                                    <p:set>
                                      <p:cBhvr>
                                        <p:cTn id="84" dur="1" fill="hold">
                                          <p:stCondLst>
                                            <p:cond delay="0"/>
                                          </p:stCondLst>
                                        </p:cTn>
                                        <p:tgtEl>
                                          <p:spTgt spid="129028">
                                            <p:txEl>
                                              <p:pRg st="3" end="3"/>
                                            </p:txEl>
                                          </p:spTgt>
                                        </p:tgtEl>
                                        <p:attrNameLst>
                                          <p:attrName>style.visibility</p:attrName>
                                        </p:attrNameLst>
                                      </p:cBhvr>
                                      <p:to>
                                        <p:strVal val="visible"/>
                                      </p:to>
                                    </p:set>
                                    <p:anim calcmode="lin" valueType="num">
                                      <p:cBhvr>
                                        <p:cTn id="85" dur="500" fill="hold"/>
                                        <p:tgtEl>
                                          <p:spTgt spid="129028">
                                            <p:txEl>
                                              <p:pRg st="3" end="3"/>
                                            </p:txEl>
                                          </p:spTgt>
                                        </p:tgtEl>
                                        <p:attrNameLst>
                                          <p:attrName>ppt_w</p:attrName>
                                        </p:attrNameLst>
                                      </p:cBhvr>
                                      <p:tavLst>
                                        <p:tav tm="0">
                                          <p:val>
                                            <p:strVal val="4/3*#ppt_w"/>
                                          </p:val>
                                        </p:tav>
                                        <p:tav tm="100000">
                                          <p:val>
                                            <p:strVal val="#ppt_w"/>
                                          </p:val>
                                        </p:tav>
                                      </p:tavLst>
                                    </p:anim>
                                    <p:anim calcmode="lin" valueType="num">
                                      <p:cBhvr>
                                        <p:cTn id="86" dur="500" fill="hold"/>
                                        <p:tgtEl>
                                          <p:spTgt spid="129028">
                                            <p:txEl>
                                              <p:pRg st="3" end="3"/>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3" end="3"/>
                                            </p:txEl>
                                          </p:spTgt>
                                        </p:tgtEl>
                                        <p:attrNameLst>
                                          <p:attrName>ppt_c</p:attrName>
                                        </p:attrNameLst>
                                      </p:cBhvr>
                                      <p:to>
                                        <a:schemeClr val="bg2"/>
                                      </p:to>
                                    </p:animClr>
                                  </p:subTnLst>
                                </p:cTn>
                              </p:par>
                            </p:childTnLst>
                          </p:cTn>
                        </p:par>
                      </p:childTnLst>
                    </p:cTn>
                  </p:par>
                  <p:par>
                    <p:cTn id="87" fill="hold">
                      <p:stCondLst>
                        <p:cond delay="indefinite"/>
                      </p:stCondLst>
                      <p:childTnLst>
                        <p:par>
                          <p:cTn id="88" fill="hold">
                            <p:stCondLst>
                              <p:cond delay="0"/>
                            </p:stCondLst>
                            <p:childTnLst>
                              <p:par>
                                <p:cTn id="89" presetID="23" presetClass="entr" presetSubtype="288" fill="hold" grpId="0" nodeType="clickEffect">
                                  <p:stCondLst>
                                    <p:cond delay="0"/>
                                  </p:stCondLst>
                                  <p:childTnLst>
                                    <p:set>
                                      <p:cBhvr>
                                        <p:cTn id="90" dur="1" fill="hold">
                                          <p:stCondLst>
                                            <p:cond delay="0"/>
                                          </p:stCondLst>
                                        </p:cTn>
                                        <p:tgtEl>
                                          <p:spTgt spid="129028">
                                            <p:txEl>
                                              <p:pRg st="4" end="4"/>
                                            </p:txEl>
                                          </p:spTgt>
                                        </p:tgtEl>
                                        <p:attrNameLst>
                                          <p:attrName>style.visibility</p:attrName>
                                        </p:attrNameLst>
                                      </p:cBhvr>
                                      <p:to>
                                        <p:strVal val="visible"/>
                                      </p:to>
                                    </p:set>
                                    <p:anim calcmode="lin" valueType="num">
                                      <p:cBhvr>
                                        <p:cTn id="91" dur="500" fill="hold"/>
                                        <p:tgtEl>
                                          <p:spTgt spid="129028">
                                            <p:txEl>
                                              <p:pRg st="4" end="4"/>
                                            </p:txEl>
                                          </p:spTgt>
                                        </p:tgtEl>
                                        <p:attrNameLst>
                                          <p:attrName>ppt_w</p:attrName>
                                        </p:attrNameLst>
                                      </p:cBhvr>
                                      <p:tavLst>
                                        <p:tav tm="0">
                                          <p:val>
                                            <p:strVal val="4/3*#ppt_w"/>
                                          </p:val>
                                        </p:tav>
                                        <p:tav tm="100000">
                                          <p:val>
                                            <p:strVal val="#ppt_w"/>
                                          </p:val>
                                        </p:tav>
                                      </p:tavLst>
                                    </p:anim>
                                    <p:anim calcmode="lin" valueType="num">
                                      <p:cBhvr>
                                        <p:cTn id="92" dur="500" fill="hold"/>
                                        <p:tgtEl>
                                          <p:spTgt spid="129028">
                                            <p:txEl>
                                              <p:pRg st="4" end="4"/>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4" end="4"/>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3" presetClass="entr" presetSubtype="288" fill="hold" grpId="0" nodeType="clickEffect">
                                  <p:stCondLst>
                                    <p:cond delay="0"/>
                                  </p:stCondLst>
                                  <p:childTnLst>
                                    <p:set>
                                      <p:cBhvr>
                                        <p:cTn id="96" dur="1" fill="hold">
                                          <p:stCondLst>
                                            <p:cond delay="0"/>
                                          </p:stCondLst>
                                        </p:cTn>
                                        <p:tgtEl>
                                          <p:spTgt spid="129028">
                                            <p:txEl>
                                              <p:pRg st="5" end="5"/>
                                            </p:txEl>
                                          </p:spTgt>
                                        </p:tgtEl>
                                        <p:attrNameLst>
                                          <p:attrName>style.visibility</p:attrName>
                                        </p:attrNameLst>
                                      </p:cBhvr>
                                      <p:to>
                                        <p:strVal val="visible"/>
                                      </p:to>
                                    </p:set>
                                    <p:anim calcmode="lin" valueType="num">
                                      <p:cBhvr>
                                        <p:cTn id="97" dur="500" fill="hold"/>
                                        <p:tgtEl>
                                          <p:spTgt spid="129028">
                                            <p:txEl>
                                              <p:pRg st="5" end="5"/>
                                            </p:txEl>
                                          </p:spTgt>
                                        </p:tgtEl>
                                        <p:attrNameLst>
                                          <p:attrName>ppt_w</p:attrName>
                                        </p:attrNameLst>
                                      </p:cBhvr>
                                      <p:tavLst>
                                        <p:tav tm="0">
                                          <p:val>
                                            <p:strVal val="4/3*#ppt_w"/>
                                          </p:val>
                                        </p:tav>
                                        <p:tav tm="100000">
                                          <p:val>
                                            <p:strVal val="#ppt_w"/>
                                          </p:val>
                                        </p:tav>
                                      </p:tavLst>
                                    </p:anim>
                                    <p:anim calcmode="lin" valueType="num">
                                      <p:cBhvr>
                                        <p:cTn id="98" dur="500" fill="hold"/>
                                        <p:tgtEl>
                                          <p:spTgt spid="129028">
                                            <p:txEl>
                                              <p:pRg st="5" end="5"/>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5" end="5"/>
                                            </p:txEl>
                                          </p:spTgt>
                                        </p:tgtEl>
                                        <p:attrNameLst>
                                          <p:attrName>ppt_c</p:attrName>
                                        </p:attrNameLst>
                                      </p:cBhvr>
                                      <p:to>
                                        <a:schemeClr val="bg2"/>
                                      </p:to>
                                    </p:animClr>
                                  </p:subTnLst>
                                </p:cTn>
                              </p:par>
                            </p:childTnLst>
                          </p:cTn>
                        </p:par>
                      </p:childTnLst>
                    </p:cTn>
                  </p:par>
                  <p:par>
                    <p:cTn id="99" fill="hold">
                      <p:stCondLst>
                        <p:cond delay="indefinite"/>
                      </p:stCondLst>
                      <p:childTnLst>
                        <p:par>
                          <p:cTn id="100" fill="hold">
                            <p:stCondLst>
                              <p:cond delay="0"/>
                            </p:stCondLst>
                            <p:childTnLst>
                              <p:par>
                                <p:cTn id="101" presetID="23" presetClass="entr" presetSubtype="288" fill="hold" grpId="0" nodeType="clickEffect">
                                  <p:stCondLst>
                                    <p:cond delay="0"/>
                                  </p:stCondLst>
                                  <p:childTnLst>
                                    <p:set>
                                      <p:cBhvr>
                                        <p:cTn id="102" dur="1" fill="hold">
                                          <p:stCondLst>
                                            <p:cond delay="0"/>
                                          </p:stCondLst>
                                        </p:cTn>
                                        <p:tgtEl>
                                          <p:spTgt spid="129028">
                                            <p:txEl>
                                              <p:pRg st="6" end="6"/>
                                            </p:txEl>
                                          </p:spTgt>
                                        </p:tgtEl>
                                        <p:attrNameLst>
                                          <p:attrName>style.visibility</p:attrName>
                                        </p:attrNameLst>
                                      </p:cBhvr>
                                      <p:to>
                                        <p:strVal val="visible"/>
                                      </p:to>
                                    </p:set>
                                    <p:anim calcmode="lin" valueType="num">
                                      <p:cBhvr>
                                        <p:cTn id="103" dur="500" fill="hold"/>
                                        <p:tgtEl>
                                          <p:spTgt spid="129028">
                                            <p:txEl>
                                              <p:pRg st="6" end="6"/>
                                            </p:txEl>
                                          </p:spTgt>
                                        </p:tgtEl>
                                        <p:attrNameLst>
                                          <p:attrName>ppt_w</p:attrName>
                                        </p:attrNameLst>
                                      </p:cBhvr>
                                      <p:tavLst>
                                        <p:tav tm="0">
                                          <p:val>
                                            <p:strVal val="4/3*#ppt_w"/>
                                          </p:val>
                                        </p:tav>
                                        <p:tav tm="100000">
                                          <p:val>
                                            <p:strVal val="#ppt_w"/>
                                          </p:val>
                                        </p:tav>
                                      </p:tavLst>
                                    </p:anim>
                                    <p:anim calcmode="lin" valueType="num">
                                      <p:cBhvr>
                                        <p:cTn id="104" dur="500" fill="hold"/>
                                        <p:tgtEl>
                                          <p:spTgt spid="129028">
                                            <p:txEl>
                                              <p:pRg st="6" end="6"/>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6" end="6"/>
                                            </p:txEl>
                                          </p:spTgt>
                                        </p:tgtEl>
                                        <p:attrNameLst>
                                          <p:attrName>ppt_c</p:attrName>
                                        </p:attrNameLst>
                                      </p:cBhvr>
                                      <p:to>
                                        <a:schemeClr val="bg2"/>
                                      </p:to>
                                    </p:animClr>
                                  </p:subTnLst>
                                </p:cTn>
                              </p:par>
                            </p:childTnLst>
                          </p:cTn>
                        </p:par>
                      </p:childTnLst>
                    </p:cTn>
                  </p:par>
                  <p:par>
                    <p:cTn id="105" fill="hold">
                      <p:stCondLst>
                        <p:cond delay="indefinite"/>
                      </p:stCondLst>
                      <p:childTnLst>
                        <p:par>
                          <p:cTn id="106" fill="hold">
                            <p:stCondLst>
                              <p:cond delay="0"/>
                            </p:stCondLst>
                            <p:childTnLst>
                              <p:par>
                                <p:cTn id="107" presetID="23" presetClass="entr" presetSubtype="288" fill="hold" grpId="0" nodeType="clickEffect">
                                  <p:stCondLst>
                                    <p:cond delay="0"/>
                                  </p:stCondLst>
                                  <p:childTnLst>
                                    <p:set>
                                      <p:cBhvr>
                                        <p:cTn id="108" dur="1" fill="hold">
                                          <p:stCondLst>
                                            <p:cond delay="0"/>
                                          </p:stCondLst>
                                        </p:cTn>
                                        <p:tgtEl>
                                          <p:spTgt spid="129028">
                                            <p:txEl>
                                              <p:pRg st="7" end="7"/>
                                            </p:txEl>
                                          </p:spTgt>
                                        </p:tgtEl>
                                        <p:attrNameLst>
                                          <p:attrName>style.visibility</p:attrName>
                                        </p:attrNameLst>
                                      </p:cBhvr>
                                      <p:to>
                                        <p:strVal val="visible"/>
                                      </p:to>
                                    </p:set>
                                    <p:anim calcmode="lin" valueType="num">
                                      <p:cBhvr>
                                        <p:cTn id="109" dur="500" fill="hold"/>
                                        <p:tgtEl>
                                          <p:spTgt spid="129028">
                                            <p:txEl>
                                              <p:pRg st="7" end="7"/>
                                            </p:txEl>
                                          </p:spTgt>
                                        </p:tgtEl>
                                        <p:attrNameLst>
                                          <p:attrName>ppt_w</p:attrName>
                                        </p:attrNameLst>
                                      </p:cBhvr>
                                      <p:tavLst>
                                        <p:tav tm="0">
                                          <p:val>
                                            <p:strVal val="4/3*#ppt_w"/>
                                          </p:val>
                                        </p:tav>
                                        <p:tav tm="100000">
                                          <p:val>
                                            <p:strVal val="#ppt_w"/>
                                          </p:val>
                                        </p:tav>
                                      </p:tavLst>
                                    </p:anim>
                                    <p:anim calcmode="lin" valueType="num">
                                      <p:cBhvr>
                                        <p:cTn id="110" dur="500" fill="hold"/>
                                        <p:tgtEl>
                                          <p:spTgt spid="129028">
                                            <p:txEl>
                                              <p:pRg st="7" end="7"/>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7" end="7"/>
                                            </p:txEl>
                                          </p:spTgt>
                                        </p:tgtEl>
                                        <p:attrNameLst>
                                          <p:attrName>ppt_c</p:attrName>
                                        </p:attrNameLst>
                                      </p:cBhvr>
                                      <p:to>
                                        <a:schemeClr val="bg2"/>
                                      </p:to>
                                    </p:animClr>
                                  </p:subTnLst>
                                </p:cTn>
                              </p:par>
                            </p:childTnLst>
                          </p:cTn>
                        </p:par>
                      </p:childTnLst>
                    </p:cTn>
                  </p:par>
                  <p:par>
                    <p:cTn id="111" fill="hold">
                      <p:stCondLst>
                        <p:cond delay="indefinite"/>
                      </p:stCondLst>
                      <p:childTnLst>
                        <p:par>
                          <p:cTn id="112" fill="hold">
                            <p:stCondLst>
                              <p:cond delay="0"/>
                            </p:stCondLst>
                            <p:childTnLst>
                              <p:par>
                                <p:cTn id="113" presetID="23" presetClass="entr" presetSubtype="288" fill="hold" grpId="0" nodeType="clickEffect">
                                  <p:stCondLst>
                                    <p:cond delay="0"/>
                                  </p:stCondLst>
                                  <p:childTnLst>
                                    <p:set>
                                      <p:cBhvr>
                                        <p:cTn id="114" dur="1" fill="hold">
                                          <p:stCondLst>
                                            <p:cond delay="0"/>
                                          </p:stCondLst>
                                        </p:cTn>
                                        <p:tgtEl>
                                          <p:spTgt spid="129028">
                                            <p:txEl>
                                              <p:pRg st="8" end="8"/>
                                            </p:txEl>
                                          </p:spTgt>
                                        </p:tgtEl>
                                        <p:attrNameLst>
                                          <p:attrName>style.visibility</p:attrName>
                                        </p:attrNameLst>
                                      </p:cBhvr>
                                      <p:to>
                                        <p:strVal val="visible"/>
                                      </p:to>
                                    </p:set>
                                    <p:anim calcmode="lin" valueType="num">
                                      <p:cBhvr>
                                        <p:cTn id="115" dur="500" fill="hold"/>
                                        <p:tgtEl>
                                          <p:spTgt spid="129028">
                                            <p:txEl>
                                              <p:pRg st="8" end="8"/>
                                            </p:txEl>
                                          </p:spTgt>
                                        </p:tgtEl>
                                        <p:attrNameLst>
                                          <p:attrName>ppt_w</p:attrName>
                                        </p:attrNameLst>
                                      </p:cBhvr>
                                      <p:tavLst>
                                        <p:tav tm="0">
                                          <p:val>
                                            <p:strVal val="4/3*#ppt_w"/>
                                          </p:val>
                                        </p:tav>
                                        <p:tav tm="100000">
                                          <p:val>
                                            <p:strVal val="#ppt_w"/>
                                          </p:val>
                                        </p:tav>
                                      </p:tavLst>
                                    </p:anim>
                                    <p:anim calcmode="lin" valueType="num">
                                      <p:cBhvr>
                                        <p:cTn id="116" dur="500" fill="hold"/>
                                        <p:tgtEl>
                                          <p:spTgt spid="129028">
                                            <p:txEl>
                                              <p:pRg st="8" end="8"/>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8" end="8"/>
                                            </p:txEl>
                                          </p:spTgt>
                                        </p:tgtEl>
                                        <p:attrNameLst>
                                          <p:attrName>ppt_c</p:attrName>
                                        </p:attrNameLst>
                                      </p:cBhvr>
                                      <p:to>
                                        <a:schemeClr val="bg2"/>
                                      </p:to>
                                    </p:animClr>
                                  </p:subTnLst>
                                </p:cTn>
                              </p:par>
                            </p:childTnLst>
                          </p:cTn>
                        </p:par>
                      </p:childTnLst>
                    </p:cTn>
                  </p:par>
                  <p:par>
                    <p:cTn id="117" fill="hold">
                      <p:stCondLst>
                        <p:cond delay="indefinite"/>
                      </p:stCondLst>
                      <p:childTnLst>
                        <p:par>
                          <p:cTn id="118" fill="hold">
                            <p:stCondLst>
                              <p:cond delay="0"/>
                            </p:stCondLst>
                            <p:childTnLst>
                              <p:par>
                                <p:cTn id="119" presetID="23" presetClass="entr" presetSubtype="288" fill="hold" grpId="0" nodeType="clickEffect">
                                  <p:stCondLst>
                                    <p:cond delay="0"/>
                                  </p:stCondLst>
                                  <p:childTnLst>
                                    <p:set>
                                      <p:cBhvr>
                                        <p:cTn id="120" dur="1" fill="hold">
                                          <p:stCondLst>
                                            <p:cond delay="0"/>
                                          </p:stCondLst>
                                        </p:cTn>
                                        <p:tgtEl>
                                          <p:spTgt spid="129028">
                                            <p:txEl>
                                              <p:pRg st="9" end="9"/>
                                            </p:txEl>
                                          </p:spTgt>
                                        </p:tgtEl>
                                        <p:attrNameLst>
                                          <p:attrName>style.visibility</p:attrName>
                                        </p:attrNameLst>
                                      </p:cBhvr>
                                      <p:to>
                                        <p:strVal val="visible"/>
                                      </p:to>
                                    </p:set>
                                    <p:anim calcmode="lin" valueType="num">
                                      <p:cBhvr>
                                        <p:cTn id="121" dur="500" fill="hold"/>
                                        <p:tgtEl>
                                          <p:spTgt spid="129028">
                                            <p:txEl>
                                              <p:pRg st="9" end="9"/>
                                            </p:txEl>
                                          </p:spTgt>
                                        </p:tgtEl>
                                        <p:attrNameLst>
                                          <p:attrName>ppt_w</p:attrName>
                                        </p:attrNameLst>
                                      </p:cBhvr>
                                      <p:tavLst>
                                        <p:tav tm="0">
                                          <p:val>
                                            <p:strVal val="4/3*#ppt_w"/>
                                          </p:val>
                                        </p:tav>
                                        <p:tav tm="100000">
                                          <p:val>
                                            <p:strVal val="#ppt_w"/>
                                          </p:val>
                                        </p:tav>
                                      </p:tavLst>
                                    </p:anim>
                                    <p:anim calcmode="lin" valueType="num">
                                      <p:cBhvr>
                                        <p:cTn id="122" dur="500" fill="hold"/>
                                        <p:tgtEl>
                                          <p:spTgt spid="129028">
                                            <p:txEl>
                                              <p:pRg st="9" end="9"/>
                                            </p:txEl>
                                          </p:spTgt>
                                        </p:tgtEl>
                                        <p:attrNameLst>
                                          <p:attrName>ppt_h</p:attrName>
                                        </p:attrNameLst>
                                      </p:cBhvr>
                                      <p:tavLst>
                                        <p:tav tm="0">
                                          <p:val>
                                            <p:strVal val="4/3*#ppt_h"/>
                                          </p:val>
                                        </p:tav>
                                        <p:tav tm="100000">
                                          <p:val>
                                            <p:strVal val="#ppt_h"/>
                                          </p:val>
                                        </p:tav>
                                      </p:tavLst>
                                    </p:anim>
                                  </p:childTnLst>
                                  <p:subTnLst>
                                    <p:animClr clrSpc="rgb" dir="cw">
                                      <p:cBhvr override="childStyle">
                                        <p:cTn dur="1" fill="hold" display="0" masterRel="nextClick" afterEffect="1"/>
                                        <p:tgtEl>
                                          <p:spTgt spid="129028">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bldLvl="2" autoUpdateAnimBg="0"/>
      <p:bldP spid="129028" grpId="0" build="p" bldLvl="2"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What Have You Learned?</a:t>
            </a:r>
          </a:p>
        </p:txBody>
      </p:sp>
      <p:sp>
        <p:nvSpPr>
          <p:cNvPr id="130051" name="Rectangle 3"/>
          <p:cNvSpPr>
            <a:spLocks noGrp="1" noChangeArrowheads="1"/>
          </p:cNvSpPr>
          <p:nvPr>
            <p:ph type="body" sz="half" idx="1"/>
          </p:nvPr>
        </p:nvSpPr>
        <p:spPr/>
        <p:txBody>
          <a:bodyPr/>
          <a:lstStyle/>
          <a:p>
            <a:r>
              <a:rPr lang="en-US" smtClean="0"/>
              <a:t>Step #7</a:t>
            </a:r>
          </a:p>
          <a:p>
            <a:pPr lvl="1">
              <a:buFontTx/>
              <a:buNone/>
            </a:pPr>
            <a:r>
              <a:rPr lang="en-US" smtClean="0"/>
              <a:t>   52.76	ST</a:t>
            </a:r>
          </a:p>
          <a:p>
            <a:pPr lvl="1">
              <a:buFontTx/>
              <a:buChar char=" "/>
            </a:pPr>
            <a:r>
              <a:rPr lang="en-US" u="sng" smtClean="0"/>
              <a:t>x 150</a:t>
            </a:r>
            <a:r>
              <a:rPr lang="en-US" smtClean="0"/>
              <a:t>	RRF</a:t>
            </a:r>
          </a:p>
          <a:p>
            <a:pPr lvl="1">
              <a:buFontTx/>
              <a:buChar char=" "/>
            </a:pPr>
            <a:r>
              <a:rPr lang="en-US" smtClean="0">
                <a:solidFill>
                  <a:srgbClr val="FF3300"/>
                </a:solidFill>
              </a:rPr>
              <a:t>7,914	RR</a:t>
            </a:r>
            <a:endParaRPr lang="en-US" smtClean="0"/>
          </a:p>
          <a:p>
            <a:r>
              <a:rPr lang="en-US" smtClean="0"/>
              <a:t>Step #8</a:t>
            </a:r>
          </a:p>
          <a:p>
            <a:pPr lvl="1">
              <a:buFontTx/>
              <a:buNone/>
            </a:pPr>
            <a:r>
              <a:rPr lang="en-US" smtClean="0"/>
              <a:t>   52.76	ST</a:t>
            </a:r>
          </a:p>
          <a:p>
            <a:pPr lvl="1">
              <a:buFontTx/>
              <a:buChar char=" "/>
            </a:pPr>
            <a:r>
              <a:rPr lang="en-US" smtClean="0"/>
              <a:t>x   20	Constant</a:t>
            </a:r>
          </a:p>
          <a:p>
            <a:pPr lvl="1">
              <a:buFontTx/>
              <a:buChar char=" "/>
            </a:pPr>
            <a:r>
              <a:rPr lang="en-US" u="sng" smtClean="0"/>
              <a:t>x     6</a:t>
            </a:r>
            <a:r>
              <a:rPr lang="en-US" smtClean="0"/>
              <a:t>	% grade</a:t>
            </a:r>
          </a:p>
          <a:p>
            <a:pPr lvl="1">
              <a:buFontTx/>
              <a:buChar char=" "/>
            </a:pPr>
            <a:r>
              <a:rPr lang="en-US" smtClean="0"/>
              <a:t>6,331.2 </a:t>
            </a:r>
            <a:r>
              <a:rPr lang="en-US" sz="1800" smtClean="0"/>
              <a:t>or</a:t>
            </a:r>
            <a:r>
              <a:rPr lang="en-US" smtClean="0"/>
              <a:t> </a:t>
            </a:r>
            <a:r>
              <a:rPr lang="en-US" smtClean="0">
                <a:solidFill>
                  <a:srgbClr val="FF3300"/>
                </a:solidFill>
              </a:rPr>
              <a:t>6,331   GR</a:t>
            </a:r>
            <a:endParaRPr lang="en-US" smtClean="0"/>
          </a:p>
        </p:txBody>
      </p:sp>
      <p:sp>
        <p:nvSpPr>
          <p:cNvPr id="130052" name="Rectangle 4"/>
          <p:cNvSpPr>
            <a:spLocks noGrp="1" noChangeArrowheads="1"/>
          </p:cNvSpPr>
          <p:nvPr>
            <p:ph type="body" sz="half" idx="2"/>
          </p:nvPr>
        </p:nvSpPr>
        <p:spPr/>
        <p:txBody>
          <a:bodyPr/>
          <a:lstStyle/>
          <a:p>
            <a:r>
              <a:rPr lang="en-US" smtClean="0"/>
              <a:t>Step #9</a:t>
            </a:r>
          </a:p>
          <a:p>
            <a:pPr lvl="1">
              <a:buFontTx/>
              <a:buNone/>
            </a:pPr>
            <a:r>
              <a:rPr lang="en-US" smtClean="0"/>
              <a:t>      7,914	RR</a:t>
            </a:r>
          </a:p>
          <a:p>
            <a:pPr lvl="1">
              <a:buFontTx/>
              <a:buChar char=" "/>
            </a:pPr>
            <a:r>
              <a:rPr lang="en-US" u="sng" smtClean="0"/>
              <a:t>+ 6,331</a:t>
            </a:r>
            <a:r>
              <a:rPr lang="en-US" smtClean="0"/>
              <a:t>	GR</a:t>
            </a:r>
          </a:p>
          <a:p>
            <a:pPr lvl="1">
              <a:buFontTx/>
              <a:buChar char=" "/>
            </a:pPr>
            <a:r>
              <a:rPr lang="en-US" smtClean="0">
                <a:solidFill>
                  <a:srgbClr val="FF3300"/>
                </a:solidFill>
              </a:rPr>
              <a:t>14,245 	REQPP</a:t>
            </a:r>
            <a:endParaRPr lang="en-US" smtClean="0"/>
          </a:p>
          <a:p>
            <a:pPr lvl="1">
              <a:buFontTx/>
              <a:buChar char=" "/>
            </a:pPr>
            <a:r>
              <a:rPr lang="en-US" b="1" smtClean="0">
                <a:solidFill>
                  <a:srgbClr val="FF3300"/>
                </a:solidFill>
              </a:rPr>
              <a:t>3rd gear 6 mph</a:t>
            </a:r>
            <a:endParaRPr lang="en-US" smtClean="0"/>
          </a:p>
        </p:txBody>
      </p:sp>
      <p:graphicFrame>
        <p:nvGraphicFramePr>
          <p:cNvPr id="16386" name="Object 2048"/>
          <p:cNvGraphicFramePr>
            <a:graphicFrameLocks noChangeAspect="1"/>
          </p:cNvGraphicFramePr>
          <p:nvPr/>
        </p:nvGraphicFramePr>
        <p:xfrm flipV="1">
          <a:off x="5486400" y="4243388"/>
          <a:ext cx="2936875" cy="2433637"/>
        </p:xfrm>
        <a:graphic>
          <a:graphicData uri="http://schemas.openxmlformats.org/presentationml/2006/ole">
            <mc:AlternateContent xmlns:mc="http://schemas.openxmlformats.org/markup-compatibility/2006">
              <mc:Choice xmlns:v="urn:schemas-microsoft-com:vml" Requires="v">
                <p:oleObj spid="_x0000_s16387" name="Clip" r:id="rId3" imgW="4046400" imgH="3352320" progId="">
                  <p:embed/>
                </p:oleObj>
              </mc:Choice>
              <mc:Fallback>
                <p:oleObj name="Clip" r:id="rId3" imgW="4046400" imgH="3352320" progId="">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6400" y="4243388"/>
                        <a:ext cx="2936875" cy="243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wipe(down)">
                                      <p:cBhvr>
                                        <p:cTn id="7" dur="500"/>
                                        <p:tgtEl>
                                          <p:spTgt spid="130051">
                                            <p:txEl>
                                              <p:pRg st="0" end="0"/>
                                            </p:txEl>
                                          </p:spTgt>
                                        </p:tgtEl>
                                      </p:cBhvr>
                                    </p:animEffect>
                                  </p:childTnLst>
                                  <p:subTnLst>
                                    <p:animClr clrSpc="rgb" dir="cw">
                                      <p:cBhvr override="childStyle">
                                        <p:cTn dur="1" fill="hold" display="0" masterRel="nextClick" afterEffect="1"/>
                                        <p:tgtEl>
                                          <p:spTgt spid="130051">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wipe(down)">
                                      <p:cBhvr>
                                        <p:cTn id="12" dur="500"/>
                                        <p:tgtEl>
                                          <p:spTgt spid="130051">
                                            <p:txEl>
                                              <p:pRg st="1" end="1"/>
                                            </p:txEl>
                                          </p:spTgt>
                                        </p:tgtEl>
                                      </p:cBhvr>
                                    </p:animEffect>
                                  </p:childTnLst>
                                  <p:subTnLst>
                                    <p:animClr clrSpc="rgb" dir="cw">
                                      <p:cBhvr override="childStyle">
                                        <p:cTn dur="1" fill="hold" display="0" masterRel="nextClick" afterEffect="1"/>
                                        <p:tgtEl>
                                          <p:spTgt spid="130051">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wipe(down)">
                                      <p:cBhvr>
                                        <p:cTn id="17" dur="500"/>
                                        <p:tgtEl>
                                          <p:spTgt spid="130051">
                                            <p:txEl>
                                              <p:pRg st="2" end="2"/>
                                            </p:txEl>
                                          </p:spTgt>
                                        </p:tgtEl>
                                      </p:cBhvr>
                                    </p:animEffect>
                                  </p:childTnLst>
                                  <p:subTnLst>
                                    <p:animClr clrSpc="rgb" dir="cw">
                                      <p:cBhvr override="childStyle">
                                        <p:cTn dur="1" fill="hold" display="0" masterRel="nextClick" afterEffect="1"/>
                                        <p:tgtEl>
                                          <p:spTgt spid="130051">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wipe(down)">
                                      <p:cBhvr>
                                        <p:cTn id="22" dur="500"/>
                                        <p:tgtEl>
                                          <p:spTgt spid="130051">
                                            <p:txEl>
                                              <p:pRg st="3" end="3"/>
                                            </p:txEl>
                                          </p:spTgt>
                                        </p:tgtEl>
                                      </p:cBhvr>
                                    </p:animEffect>
                                  </p:childTnLst>
                                  <p:subTnLst>
                                    <p:animClr clrSpc="rgb" dir="cw">
                                      <p:cBhvr override="childStyle">
                                        <p:cTn dur="1" fill="hold" display="0" masterRel="nextClick" afterEffect="1"/>
                                        <p:tgtEl>
                                          <p:spTgt spid="130051">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wipe(down)">
                                      <p:cBhvr>
                                        <p:cTn id="27" dur="500"/>
                                        <p:tgtEl>
                                          <p:spTgt spid="130051">
                                            <p:txEl>
                                              <p:pRg st="4" end="4"/>
                                            </p:txEl>
                                          </p:spTgt>
                                        </p:tgtEl>
                                      </p:cBhvr>
                                    </p:animEffect>
                                  </p:childTnLst>
                                  <p:subTnLst>
                                    <p:animClr clrSpc="rgb" dir="cw">
                                      <p:cBhvr override="childStyle">
                                        <p:cTn dur="1" fill="hold" display="0" masterRel="nextClick" afterEffect="1"/>
                                        <p:tgtEl>
                                          <p:spTgt spid="130051">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wipe(down)">
                                      <p:cBhvr>
                                        <p:cTn id="32" dur="500"/>
                                        <p:tgtEl>
                                          <p:spTgt spid="130051">
                                            <p:txEl>
                                              <p:pRg st="5" end="5"/>
                                            </p:txEl>
                                          </p:spTgt>
                                        </p:tgtEl>
                                      </p:cBhvr>
                                    </p:animEffect>
                                  </p:childTnLst>
                                  <p:subTnLst>
                                    <p:animClr clrSpc="rgb" dir="cw">
                                      <p:cBhvr override="childStyle">
                                        <p:cTn dur="1" fill="hold" display="0" masterRel="nextClick" afterEffect="1"/>
                                        <p:tgtEl>
                                          <p:spTgt spid="130051">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0051">
                                            <p:txEl>
                                              <p:pRg st="6" end="6"/>
                                            </p:txEl>
                                          </p:spTgt>
                                        </p:tgtEl>
                                        <p:attrNameLst>
                                          <p:attrName>style.visibility</p:attrName>
                                        </p:attrNameLst>
                                      </p:cBhvr>
                                      <p:to>
                                        <p:strVal val="visible"/>
                                      </p:to>
                                    </p:set>
                                    <p:animEffect transition="in" filter="wipe(down)">
                                      <p:cBhvr>
                                        <p:cTn id="37" dur="500"/>
                                        <p:tgtEl>
                                          <p:spTgt spid="130051">
                                            <p:txEl>
                                              <p:pRg st="6" end="6"/>
                                            </p:txEl>
                                          </p:spTgt>
                                        </p:tgtEl>
                                      </p:cBhvr>
                                    </p:animEffect>
                                  </p:childTnLst>
                                  <p:subTnLst>
                                    <p:animClr clrSpc="rgb" dir="cw">
                                      <p:cBhvr override="childStyle">
                                        <p:cTn dur="1" fill="hold" display="0" masterRel="nextClick" afterEffect="1"/>
                                        <p:tgtEl>
                                          <p:spTgt spid="130051">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0051">
                                            <p:txEl>
                                              <p:pRg st="7" end="7"/>
                                            </p:txEl>
                                          </p:spTgt>
                                        </p:tgtEl>
                                        <p:attrNameLst>
                                          <p:attrName>style.visibility</p:attrName>
                                        </p:attrNameLst>
                                      </p:cBhvr>
                                      <p:to>
                                        <p:strVal val="visible"/>
                                      </p:to>
                                    </p:set>
                                    <p:animEffect transition="in" filter="wipe(down)">
                                      <p:cBhvr>
                                        <p:cTn id="42" dur="500"/>
                                        <p:tgtEl>
                                          <p:spTgt spid="130051">
                                            <p:txEl>
                                              <p:pRg st="7" end="7"/>
                                            </p:txEl>
                                          </p:spTgt>
                                        </p:tgtEl>
                                      </p:cBhvr>
                                    </p:animEffect>
                                  </p:childTnLst>
                                  <p:subTnLst>
                                    <p:animClr clrSpc="rgb" dir="cw">
                                      <p:cBhvr override="childStyle">
                                        <p:cTn dur="1" fill="hold" display="0" masterRel="nextClick" afterEffect="1"/>
                                        <p:tgtEl>
                                          <p:spTgt spid="130051">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0051">
                                            <p:txEl>
                                              <p:pRg st="8" end="8"/>
                                            </p:txEl>
                                          </p:spTgt>
                                        </p:tgtEl>
                                        <p:attrNameLst>
                                          <p:attrName>style.visibility</p:attrName>
                                        </p:attrNameLst>
                                      </p:cBhvr>
                                      <p:to>
                                        <p:strVal val="visible"/>
                                      </p:to>
                                    </p:set>
                                    <p:animEffect transition="in" filter="wipe(down)">
                                      <p:cBhvr>
                                        <p:cTn id="47" dur="500"/>
                                        <p:tgtEl>
                                          <p:spTgt spid="130051">
                                            <p:txEl>
                                              <p:pRg st="8" end="8"/>
                                            </p:txEl>
                                          </p:spTgt>
                                        </p:tgtEl>
                                      </p:cBhvr>
                                    </p:animEffect>
                                  </p:childTnLst>
                                  <p:subTnLst>
                                    <p:animClr clrSpc="rgb" dir="cw">
                                      <p:cBhvr override="childStyle">
                                        <p:cTn dur="1" fill="hold" display="0" masterRel="nextClick" afterEffect="1"/>
                                        <p:tgtEl>
                                          <p:spTgt spid="130051">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0052">
                                            <p:txEl>
                                              <p:pRg st="0" end="0"/>
                                            </p:txEl>
                                          </p:spTgt>
                                        </p:tgtEl>
                                        <p:attrNameLst>
                                          <p:attrName>style.visibility</p:attrName>
                                        </p:attrNameLst>
                                      </p:cBhvr>
                                      <p:to>
                                        <p:strVal val="visible"/>
                                      </p:to>
                                    </p:set>
                                    <p:animEffect transition="in" filter="wipe(down)">
                                      <p:cBhvr>
                                        <p:cTn id="52" dur="500"/>
                                        <p:tgtEl>
                                          <p:spTgt spid="130052">
                                            <p:txEl>
                                              <p:pRg st="0" end="0"/>
                                            </p:txEl>
                                          </p:spTgt>
                                        </p:tgtEl>
                                      </p:cBhvr>
                                    </p:animEffect>
                                  </p:childTnLst>
                                  <p:subTnLst>
                                    <p:animClr clrSpc="rgb" dir="cw">
                                      <p:cBhvr override="childStyle">
                                        <p:cTn dur="1" fill="hold" display="0" masterRel="nextClick" afterEffect="1"/>
                                        <p:tgtEl>
                                          <p:spTgt spid="130052">
                                            <p:txEl>
                                              <p:pRg st="0" end="0"/>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0052">
                                            <p:txEl>
                                              <p:pRg st="1" end="1"/>
                                            </p:txEl>
                                          </p:spTgt>
                                        </p:tgtEl>
                                        <p:attrNameLst>
                                          <p:attrName>style.visibility</p:attrName>
                                        </p:attrNameLst>
                                      </p:cBhvr>
                                      <p:to>
                                        <p:strVal val="visible"/>
                                      </p:to>
                                    </p:set>
                                    <p:animEffect transition="in" filter="wipe(down)">
                                      <p:cBhvr>
                                        <p:cTn id="57" dur="500"/>
                                        <p:tgtEl>
                                          <p:spTgt spid="130052">
                                            <p:txEl>
                                              <p:pRg st="1" end="1"/>
                                            </p:txEl>
                                          </p:spTgt>
                                        </p:tgtEl>
                                      </p:cBhvr>
                                    </p:animEffect>
                                  </p:childTnLst>
                                  <p:subTnLst>
                                    <p:animClr clrSpc="rgb" dir="cw">
                                      <p:cBhvr override="childStyle">
                                        <p:cTn dur="1" fill="hold" display="0" masterRel="nextClick" afterEffect="1"/>
                                        <p:tgtEl>
                                          <p:spTgt spid="130052">
                                            <p:txEl>
                                              <p:pRg st="1" end="1"/>
                                            </p:txEl>
                                          </p:spTgt>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0052">
                                            <p:txEl>
                                              <p:pRg st="2" end="2"/>
                                            </p:txEl>
                                          </p:spTgt>
                                        </p:tgtEl>
                                        <p:attrNameLst>
                                          <p:attrName>style.visibility</p:attrName>
                                        </p:attrNameLst>
                                      </p:cBhvr>
                                      <p:to>
                                        <p:strVal val="visible"/>
                                      </p:to>
                                    </p:set>
                                    <p:animEffect transition="in" filter="wipe(down)">
                                      <p:cBhvr>
                                        <p:cTn id="62" dur="500"/>
                                        <p:tgtEl>
                                          <p:spTgt spid="130052">
                                            <p:txEl>
                                              <p:pRg st="2" end="2"/>
                                            </p:txEl>
                                          </p:spTgt>
                                        </p:tgtEl>
                                      </p:cBhvr>
                                    </p:animEffect>
                                  </p:childTnLst>
                                  <p:subTnLst>
                                    <p:animClr clrSpc="rgb" dir="cw">
                                      <p:cBhvr override="childStyle">
                                        <p:cTn dur="1" fill="hold" display="0" masterRel="nextClick" afterEffect="1"/>
                                        <p:tgtEl>
                                          <p:spTgt spid="130052">
                                            <p:txEl>
                                              <p:pRg st="2" end="2"/>
                                            </p:txEl>
                                          </p:spTgt>
                                        </p:tgtEl>
                                        <p:attrNameLst>
                                          <p:attrName>ppt_c</p:attrName>
                                        </p:attrNameLst>
                                      </p:cBhvr>
                                      <p:to>
                                        <a:schemeClr val="bg2"/>
                                      </p:to>
                                    </p:animClr>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0052">
                                            <p:txEl>
                                              <p:pRg st="3" end="3"/>
                                            </p:txEl>
                                          </p:spTgt>
                                        </p:tgtEl>
                                        <p:attrNameLst>
                                          <p:attrName>style.visibility</p:attrName>
                                        </p:attrNameLst>
                                      </p:cBhvr>
                                      <p:to>
                                        <p:strVal val="visible"/>
                                      </p:to>
                                    </p:set>
                                    <p:animEffect transition="in" filter="wipe(down)">
                                      <p:cBhvr>
                                        <p:cTn id="67" dur="500"/>
                                        <p:tgtEl>
                                          <p:spTgt spid="130052">
                                            <p:txEl>
                                              <p:pRg st="3" end="3"/>
                                            </p:txEl>
                                          </p:spTgt>
                                        </p:tgtEl>
                                      </p:cBhvr>
                                    </p:animEffect>
                                  </p:childTnLst>
                                  <p:subTnLst>
                                    <p:animClr clrSpc="rgb" dir="cw">
                                      <p:cBhvr override="childStyle">
                                        <p:cTn dur="1" fill="hold" display="0" masterRel="nextClick" afterEffect="1"/>
                                        <p:tgtEl>
                                          <p:spTgt spid="130052">
                                            <p:txEl>
                                              <p:pRg st="3" end="3"/>
                                            </p:txEl>
                                          </p:spTgt>
                                        </p:tgtEl>
                                        <p:attrNameLst>
                                          <p:attrName>ppt_c</p:attrName>
                                        </p:attrNameLst>
                                      </p:cBhvr>
                                      <p:to>
                                        <a:schemeClr val="bg2"/>
                                      </p:to>
                                    </p:animClr>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30052">
                                            <p:txEl>
                                              <p:pRg st="4" end="4"/>
                                            </p:txEl>
                                          </p:spTgt>
                                        </p:tgtEl>
                                        <p:attrNameLst>
                                          <p:attrName>style.visibility</p:attrName>
                                        </p:attrNameLst>
                                      </p:cBhvr>
                                      <p:to>
                                        <p:strVal val="visible"/>
                                      </p:to>
                                    </p:set>
                                    <p:animEffect transition="in" filter="wipe(down)">
                                      <p:cBhvr>
                                        <p:cTn id="72" dur="500"/>
                                        <p:tgtEl>
                                          <p:spTgt spid="130052">
                                            <p:txEl>
                                              <p:pRg st="4" end="4"/>
                                            </p:txEl>
                                          </p:spTgt>
                                        </p:tgtEl>
                                      </p:cBhvr>
                                    </p:animEffect>
                                  </p:childTnLst>
                                  <p:subTnLst>
                                    <p:animClr clrSpc="rgb" dir="cw">
                                      <p:cBhvr override="childStyle">
                                        <p:cTn dur="1" fill="hold" display="0" masterRel="nextClick" afterEffect="1"/>
                                        <p:tgtEl>
                                          <p:spTgt spid="13005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autoUpdateAnimBg="0"/>
      <p:bldP spid="130052" grpId="0" build="p" bldLvl="2"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Scraper Production Step #9</a:t>
            </a:r>
          </a:p>
        </p:txBody>
      </p:sp>
      <p:sp>
        <p:nvSpPr>
          <p:cNvPr id="131075" name="Rectangle 3"/>
          <p:cNvSpPr>
            <a:spLocks noGrp="1" noChangeArrowheads="1"/>
          </p:cNvSpPr>
          <p:nvPr>
            <p:ph type="body" sz="half" idx="1"/>
          </p:nvPr>
        </p:nvSpPr>
        <p:spPr>
          <a:xfrm>
            <a:off x="838200" y="1371600"/>
            <a:ext cx="4648200" cy="5334000"/>
          </a:xfrm>
        </p:spPr>
        <p:txBody>
          <a:bodyPr/>
          <a:lstStyle/>
          <a:p>
            <a:pPr>
              <a:lnSpc>
                <a:spcPct val="90000"/>
              </a:lnSpc>
            </a:pPr>
            <a:r>
              <a:rPr lang="en-US" b="1" i="1" smtClean="0"/>
              <a:t>Return</a:t>
            </a:r>
            <a:endParaRPr lang="en-US" smtClean="0"/>
          </a:p>
          <a:p>
            <a:pPr lvl="1">
              <a:lnSpc>
                <a:spcPct val="90000"/>
              </a:lnSpc>
            </a:pPr>
            <a:r>
              <a:rPr lang="en-US" smtClean="0"/>
              <a:t>The return is done by repeating steps 6-9 and </a:t>
            </a:r>
            <a:r>
              <a:rPr lang="en-US" b="1" smtClean="0"/>
              <a:t>using empty vehicle weight</a:t>
            </a:r>
            <a:r>
              <a:rPr lang="en-US" smtClean="0"/>
              <a:t> to get short tons.</a:t>
            </a:r>
          </a:p>
          <a:p>
            <a:pPr>
              <a:lnSpc>
                <a:spcPct val="90000"/>
              </a:lnSpc>
            </a:pPr>
            <a:r>
              <a:rPr lang="en-US" smtClean="0"/>
              <a:t>Example:</a:t>
            </a:r>
          </a:p>
          <a:p>
            <a:pPr lvl="1">
              <a:lnSpc>
                <a:spcPct val="90000"/>
              </a:lnSpc>
            </a:pPr>
            <a:r>
              <a:rPr lang="en-US" smtClean="0"/>
              <a:t>Step #6:  </a:t>
            </a:r>
            <a:r>
              <a:rPr lang="en-US" b="1" i="1" smtClean="0"/>
              <a:t>Short tons (ST) with empty vehicle weight.</a:t>
            </a:r>
            <a:endParaRPr lang="en-US" smtClean="0"/>
          </a:p>
          <a:p>
            <a:pPr lvl="1">
              <a:lnSpc>
                <a:spcPct val="90000"/>
              </a:lnSpc>
              <a:buFontTx/>
              <a:buNone/>
            </a:pPr>
            <a:r>
              <a:rPr lang="en-US" smtClean="0"/>
              <a:t>    66,590	GW</a:t>
            </a:r>
          </a:p>
          <a:p>
            <a:pPr lvl="1">
              <a:lnSpc>
                <a:spcPct val="90000"/>
              </a:lnSpc>
              <a:buFontTx/>
              <a:buChar char=" "/>
            </a:pPr>
            <a:r>
              <a:rPr lang="en-US" u="sng" smtClean="0"/>
              <a:t>÷2,000</a:t>
            </a:r>
            <a:r>
              <a:rPr lang="en-US" smtClean="0"/>
              <a:t>	1 ST</a:t>
            </a:r>
          </a:p>
          <a:p>
            <a:pPr lvl="1">
              <a:lnSpc>
                <a:spcPct val="90000"/>
              </a:lnSpc>
              <a:buFontTx/>
              <a:buChar char=" "/>
            </a:pPr>
            <a:r>
              <a:rPr lang="en-US" smtClean="0"/>
              <a:t>  </a:t>
            </a:r>
            <a:r>
              <a:rPr lang="en-US" smtClean="0">
                <a:solidFill>
                  <a:srgbClr val="FF3300"/>
                </a:solidFill>
              </a:rPr>
              <a:t>33.30	ST </a:t>
            </a:r>
            <a:r>
              <a:rPr lang="en-US" sz="2000" smtClean="0"/>
              <a:t>(ST, constant   	               for an empty 621B)</a:t>
            </a:r>
            <a:endParaRPr lang="en-US" smtClean="0"/>
          </a:p>
        </p:txBody>
      </p:sp>
      <p:sp>
        <p:nvSpPr>
          <p:cNvPr id="131076" name="Rectangle 4"/>
          <p:cNvSpPr>
            <a:spLocks noGrp="1" noChangeArrowheads="1"/>
          </p:cNvSpPr>
          <p:nvPr>
            <p:ph type="body" sz="half" idx="2"/>
          </p:nvPr>
        </p:nvSpPr>
        <p:spPr>
          <a:xfrm>
            <a:off x="5105400" y="1371600"/>
            <a:ext cx="4038600" cy="4800600"/>
          </a:xfrm>
        </p:spPr>
        <p:txBody>
          <a:bodyPr/>
          <a:lstStyle/>
          <a:p>
            <a:pPr lvl="1"/>
            <a:r>
              <a:rPr lang="en-US" smtClean="0"/>
              <a:t>Step #7:  </a:t>
            </a:r>
            <a:r>
              <a:rPr lang="en-US" i="1" smtClean="0"/>
              <a:t>Rolling Resistance (RR)</a:t>
            </a:r>
          </a:p>
          <a:p>
            <a:pPr lvl="1">
              <a:buFontTx/>
              <a:buNone/>
            </a:pPr>
            <a:r>
              <a:rPr lang="en-US" smtClean="0"/>
              <a:t>   33.30 	                ST</a:t>
            </a:r>
          </a:p>
          <a:p>
            <a:pPr lvl="1">
              <a:buFontTx/>
              <a:buChar char=" "/>
            </a:pPr>
            <a:r>
              <a:rPr lang="en-US" u="sng" smtClean="0"/>
              <a:t>x   65</a:t>
            </a:r>
            <a:r>
              <a:rPr lang="en-US" smtClean="0"/>
              <a:t>	                RRF</a:t>
            </a:r>
          </a:p>
          <a:p>
            <a:pPr lvl="1">
              <a:buFontTx/>
              <a:buChar char=" "/>
            </a:pPr>
            <a:r>
              <a:rPr lang="en-US" smtClean="0"/>
              <a:t>2,164.5 or </a:t>
            </a:r>
            <a:r>
              <a:rPr lang="en-US" smtClean="0">
                <a:solidFill>
                  <a:srgbClr val="FF3300"/>
                </a:solidFill>
              </a:rPr>
              <a:t>2,165   RR</a:t>
            </a:r>
            <a:endParaRPr lang="en-US" smtClean="0"/>
          </a:p>
          <a:p>
            <a:pPr lvl="1"/>
            <a:r>
              <a:rPr lang="en-US" smtClean="0"/>
              <a:t>Step #8:  </a:t>
            </a:r>
            <a:r>
              <a:rPr lang="en-US" i="1" smtClean="0"/>
              <a:t>Grade Resistance/Assistance (GR/GA)</a:t>
            </a:r>
          </a:p>
          <a:p>
            <a:pPr lvl="1">
              <a:buFontTx/>
              <a:buNone/>
            </a:pPr>
            <a:r>
              <a:rPr lang="en-US" smtClean="0"/>
              <a:t>33.30 ST x 20 x -2 = </a:t>
            </a:r>
          </a:p>
          <a:p>
            <a:pPr lvl="1">
              <a:buFontTx/>
              <a:buChar char=" "/>
            </a:pPr>
            <a:r>
              <a:rPr lang="en-US" smtClean="0"/>
              <a:t>                    </a:t>
            </a:r>
            <a:r>
              <a:rPr lang="en-US" smtClean="0">
                <a:solidFill>
                  <a:srgbClr val="FF3300"/>
                </a:solidFill>
              </a:rPr>
              <a:t>-1,332 GA</a:t>
            </a:r>
            <a:endParaRPr lang="en-US" i="1"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p:cTn id="7" dur="5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07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p:cTn id="13" dur="500" fill="hold"/>
                                        <p:tgtEl>
                                          <p:spTgt spid="1310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107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1075">
                                            <p:txEl>
                                              <p:pRg st="2" end="2"/>
                                            </p:txEl>
                                          </p:spTgt>
                                        </p:tgtEl>
                                        <p:attrNameLst>
                                          <p:attrName>style.visibility</p:attrName>
                                        </p:attrNameLst>
                                      </p:cBhvr>
                                      <p:to>
                                        <p:strVal val="visible"/>
                                      </p:to>
                                    </p:set>
                                    <p:anim calcmode="lin" valueType="num">
                                      <p:cBhvr>
                                        <p:cTn id="19" dur="500" fill="hold"/>
                                        <p:tgtEl>
                                          <p:spTgt spid="1310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1075">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1075">
                                            <p:txEl>
                                              <p:pRg st="3" end="3"/>
                                            </p:txEl>
                                          </p:spTgt>
                                        </p:tgtEl>
                                        <p:attrNameLst>
                                          <p:attrName>style.visibility</p:attrName>
                                        </p:attrNameLst>
                                      </p:cBhvr>
                                      <p:to>
                                        <p:strVal val="visible"/>
                                      </p:to>
                                    </p:set>
                                    <p:anim calcmode="lin" valueType="num">
                                      <p:cBhvr>
                                        <p:cTn id="25" dur="500" fill="hold"/>
                                        <p:tgtEl>
                                          <p:spTgt spid="1310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1075">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1075">
                                            <p:txEl>
                                              <p:pRg st="4" end="4"/>
                                            </p:txEl>
                                          </p:spTgt>
                                        </p:tgtEl>
                                        <p:attrNameLst>
                                          <p:attrName>style.visibility</p:attrName>
                                        </p:attrNameLst>
                                      </p:cBhvr>
                                      <p:to>
                                        <p:strVal val="visible"/>
                                      </p:to>
                                    </p:set>
                                    <p:anim calcmode="lin" valueType="num">
                                      <p:cBhvr>
                                        <p:cTn id="31" dur="500" fill="hold"/>
                                        <p:tgtEl>
                                          <p:spTgt spid="1310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1075">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1075">
                                            <p:txEl>
                                              <p:pRg st="5" end="5"/>
                                            </p:txEl>
                                          </p:spTgt>
                                        </p:tgtEl>
                                        <p:attrNameLst>
                                          <p:attrName>style.visibility</p:attrName>
                                        </p:attrNameLst>
                                      </p:cBhvr>
                                      <p:to>
                                        <p:strVal val="visible"/>
                                      </p:to>
                                    </p:set>
                                    <p:anim calcmode="lin" valueType="num">
                                      <p:cBhvr>
                                        <p:cTn id="37" dur="500" fill="hold"/>
                                        <p:tgtEl>
                                          <p:spTgt spid="13107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31075">
                                            <p:txEl>
                                              <p:pRg st="5" end="5"/>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31075">
                                            <p:txEl>
                                              <p:pRg st="6" end="6"/>
                                            </p:txEl>
                                          </p:spTgt>
                                        </p:tgtEl>
                                        <p:attrNameLst>
                                          <p:attrName>style.visibility</p:attrName>
                                        </p:attrNameLst>
                                      </p:cBhvr>
                                      <p:to>
                                        <p:strVal val="visible"/>
                                      </p:to>
                                    </p:set>
                                    <p:anim calcmode="lin" valueType="num">
                                      <p:cBhvr>
                                        <p:cTn id="43" dur="500" fill="hold"/>
                                        <p:tgtEl>
                                          <p:spTgt spid="13107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31075">
                                            <p:txEl>
                                              <p:pRg st="6" end="6"/>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1075">
                                            <p:txEl>
                                              <p:pRg st="6" end="6"/>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131076">
                                            <p:txEl>
                                              <p:pRg st="0" end="0"/>
                                            </p:txEl>
                                          </p:spTgt>
                                        </p:tgtEl>
                                        <p:attrNameLst>
                                          <p:attrName>style.visibility</p:attrName>
                                        </p:attrNameLst>
                                      </p:cBhvr>
                                      <p:to>
                                        <p:strVal val="visible"/>
                                      </p:to>
                                    </p:set>
                                    <p:anim calcmode="lin" valueType="num">
                                      <p:cBhvr>
                                        <p:cTn id="49" dur="500" fill="hold"/>
                                        <p:tgtEl>
                                          <p:spTgt spid="13107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31076">
                                            <p:txEl>
                                              <p:pRg st="0" end="0"/>
                                            </p:txEl>
                                          </p:spTgt>
                                        </p:tgtEl>
                                        <p:attrNameLst>
                                          <p:attrName>ppt_h</p:attrName>
                                        </p:attrNameLst>
                                      </p:cBhvr>
                                      <p:tavLst>
                                        <p:tav tm="0">
                                          <p:val>
                                            <p:fltVal val="0"/>
                                          </p:val>
                                        </p:tav>
                                        <p:tav tm="100000">
                                          <p:val>
                                            <p:strVal val="#ppt_h"/>
                                          </p:val>
                                        </p:tav>
                                      </p:tavLst>
                                    </p:anim>
                                    <p:anim calcmode="lin" valueType="num">
                                      <p:cBhvr>
                                        <p:cTn id="51" dur="500" fill="hold"/>
                                        <p:tgtEl>
                                          <p:spTgt spid="131076">
                                            <p:txEl>
                                              <p:pRg st="0" end="0"/>
                                            </p:txEl>
                                          </p:spTgt>
                                        </p:tgtEl>
                                        <p:attrNameLst>
                                          <p:attrName>ppt_x</p:attrName>
                                        </p:attrNameLst>
                                      </p:cBhvr>
                                      <p:tavLst>
                                        <p:tav tm="0">
                                          <p:val>
                                            <p:fltVal val="0.5"/>
                                          </p:val>
                                        </p:tav>
                                        <p:tav tm="100000">
                                          <p:val>
                                            <p:strVal val="#ppt_x"/>
                                          </p:val>
                                        </p:tav>
                                      </p:tavLst>
                                    </p:anim>
                                    <p:anim calcmode="lin" valueType="num">
                                      <p:cBhvr>
                                        <p:cTn id="52" dur="500" fill="hold"/>
                                        <p:tgtEl>
                                          <p:spTgt spid="131076">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0" end="0"/>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3" presetClass="entr" presetSubtype="528" fill="hold" grpId="0" nodeType="clickEffect">
                                  <p:stCondLst>
                                    <p:cond delay="0"/>
                                  </p:stCondLst>
                                  <p:childTnLst>
                                    <p:set>
                                      <p:cBhvr>
                                        <p:cTn id="56" dur="1" fill="hold">
                                          <p:stCondLst>
                                            <p:cond delay="0"/>
                                          </p:stCondLst>
                                        </p:cTn>
                                        <p:tgtEl>
                                          <p:spTgt spid="131076">
                                            <p:txEl>
                                              <p:pRg st="1" end="1"/>
                                            </p:txEl>
                                          </p:spTgt>
                                        </p:tgtEl>
                                        <p:attrNameLst>
                                          <p:attrName>style.visibility</p:attrName>
                                        </p:attrNameLst>
                                      </p:cBhvr>
                                      <p:to>
                                        <p:strVal val="visible"/>
                                      </p:to>
                                    </p:set>
                                    <p:anim calcmode="lin" valueType="num">
                                      <p:cBhvr>
                                        <p:cTn id="57" dur="500" fill="hold"/>
                                        <p:tgtEl>
                                          <p:spTgt spid="131076">
                                            <p:txEl>
                                              <p:pRg st="1" end="1"/>
                                            </p:txEl>
                                          </p:spTgt>
                                        </p:tgtEl>
                                        <p:attrNameLst>
                                          <p:attrName>ppt_w</p:attrName>
                                        </p:attrNameLst>
                                      </p:cBhvr>
                                      <p:tavLst>
                                        <p:tav tm="0">
                                          <p:val>
                                            <p:fltVal val="0"/>
                                          </p:val>
                                        </p:tav>
                                        <p:tav tm="100000">
                                          <p:val>
                                            <p:strVal val="#ppt_w"/>
                                          </p:val>
                                        </p:tav>
                                      </p:tavLst>
                                    </p:anim>
                                    <p:anim calcmode="lin" valueType="num">
                                      <p:cBhvr>
                                        <p:cTn id="58" dur="500" fill="hold"/>
                                        <p:tgtEl>
                                          <p:spTgt spid="131076">
                                            <p:txEl>
                                              <p:pRg st="1" end="1"/>
                                            </p:txEl>
                                          </p:spTgt>
                                        </p:tgtEl>
                                        <p:attrNameLst>
                                          <p:attrName>ppt_h</p:attrName>
                                        </p:attrNameLst>
                                      </p:cBhvr>
                                      <p:tavLst>
                                        <p:tav tm="0">
                                          <p:val>
                                            <p:fltVal val="0"/>
                                          </p:val>
                                        </p:tav>
                                        <p:tav tm="100000">
                                          <p:val>
                                            <p:strVal val="#ppt_h"/>
                                          </p:val>
                                        </p:tav>
                                      </p:tavLst>
                                    </p:anim>
                                    <p:anim calcmode="lin" valueType="num">
                                      <p:cBhvr>
                                        <p:cTn id="59" dur="500" fill="hold"/>
                                        <p:tgtEl>
                                          <p:spTgt spid="131076">
                                            <p:txEl>
                                              <p:pRg st="1" end="1"/>
                                            </p:txEl>
                                          </p:spTgt>
                                        </p:tgtEl>
                                        <p:attrNameLst>
                                          <p:attrName>ppt_x</p:attrName>
                                        </p:attrNameLst>
                                      </p:cBhvr>
                                      <p:tavLst>
                                        <p:tav tm="0">
                                          <p:val>
                                            <p:fltVal val="0.5"/>
                                          </p:val>
                                        </p:tav>
                                        <p:tav tm="100000">
                                          <p:val>
                                            <p:strVal val="#ppt_x"/>
                                          </p:val>
                                        </p:tav>
                                      </p:tavLst>
                                    </p:anim>
                                    <p:anim calcmode="lin" valueType="num">
                                      <p:cBhvr>
                                        <p:cTn id="60" dur="500" fill="hold"/>
                                        <p:tgtEl>
                                          <p:spTgt spid="131076">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1" end="1"/>
                                            </p:txEl>
                                          </p:spTgt>
                                        </p:tgtEl>
                                        <p:attrNameLst>
                                          <p:attrName>ppt_c</p:attrName>
                                        </p:attrNameLst>
                                      </p:cBhvr>
                                      <p:to>
                                        <a:schemeClr val="bg2"/>
                                      </p:to>
                                    </p:animClr>
                                  </p:subTnLst>
                                </p:cTn>
                              </p:par>
                            </p:childTnLst>
                          </p:cTn>
                        </p:par>
                      </p:childTnLst>
                    </p:cTn>
                  </p:par>
                  <p:par>
                    <p:cTn id="61" fill="hold">
                      <p:stCondLst>
                        <p:cond delay="indefinite"/>
                      </p:stCondLst>
                      <p:childTnLst>
                        <p:par>
                          <p:cTn id="62" fill="hold">
                            <p:stCondLst>
                              <p:cond delay="0"/>
                            </p:stCondLst>
                            <p:childTnLst>
                              <p:par>
                                <p:cTn id="63" presetID="23" presetClass="entr" presetSubtype="528" fill="hold" grpId="0" nodeType="clickEffect">
                                  <p:stCondLst>
                                    <p:cond delay="0"/>
                                  </p:stCondLst>
                                  <p:childTnLst>
                                    <p:set>
                                      <p:cBhvr>
                                        <p:cTn id="64" dur="1" fill="hold">
                                          <p:stCondLst>
                                            <p:cond delay="0"/>
                                          </p:stCondLst>
                                        </p:cTn>
                                        <p:tgtEl>
                                          <p:spTgt spid="131076">
                                            <p:txEl>
                                              <p:pRg st="2" end="2"/>
                                            </p:txEl>
                                          </p:spTgt>
                                        </p:tgtEl>
                                        <p:attrNameLst>
                                          <p:attrName>style.visibility</p:attrName>
                                        </p:attrNameLst>
                                      </p:cBhvr>
                                      <p:to>
                                        <p:strVal val="visible"/>
                                      </p:to>
                                    </p:set>
                                    <p:anim calcmode="lin" valueType="num">
                                      <p:cBhvr>
                                        <p:cTn id="65" dur="500" fill="hold"/>
                                        <p:tgtEl>
                                          <p:spTgt spid="131076">
                                            <p:txEl>
                                              <p:pRg st="2" end="2"/>
                                            </p:txEl>
                                          </p:spTgt>
                                        </p:tgtEl>
                                        <p:attrNameLst>
                                          <p:attrName>ppt_w</p:attrName>
                                        </p:attrNameLst>
                                      </p:cBhvr>
                                      <p:tavLst>
                                        <p:tav tm="0">
                                          <p:val>
                                            <p:fltVal val="0"/>
                                          </p:val>
                                        </p:tav>
                                        <p:tav tm="100000">
                                          <p:val>
                                            <p:strVal val="#ppt_w"/>
                                          </p:val>
                                        </p:tav>
                                      </p:tavLst>
                                    </p:anim>
                                    <p:anim calcmode="lin" valueType="num">
                                      <p:cBhvr>
                                        <p:cTn id="66" dur="500" fill="hold"/>
                                        <p:tgtEl>
                                          <p:spTgt spid="131076">
                                            <p:txEl>
                                              <p:pRg st="2" end="2"/>
                                            </p:txEl>
                                          </p:spTgt>
                                        </p:tgtEl>
                                        <p:attrNameLst>
                                          <p:attrName>ppt_h</p:attrName>
                                        </p:attrNameLst>
                                      </p:cBhvr>
                                      <p:tavLst>
                                        <p:tav tm="0">
                                          <p:val>
                                            <p:fltVal val="0"/>
                                          </p:val>
                                        </p:tav>
                                        <p:tav tm="100000">
                                          <p:val>
                                            <p:strVal val="#ppt_h"/>
                                          </p:val>
                                        </p:tav>
                                      </p:tavLst>
                                    </p:anim>
                                    <p:anim calcmode="lin" valueType="num">
                                      <p:cBhvr>
                                        <p:cTn id="67" dur="500" fill="hold"/>
                                        <p:tgtEl>
                                          <p:spTgt spid="131076">
                                            <p:txEl>
                                              <p:pRg st="2" end="2"/>
                                            </p:txEl>
                                          </p:spTgt>
                                        </p:tgtEl>
                                        <p:attrNameLst>
                                          <p:attrName>ppt_x</p:attrName>
                                        </p:attrNameLst>
                                      </p:cBhvr>
                                      <p:tavLst>
                                        <p:tav tm="0">
                                          <p:val>
                                            <p:fltVal val="0.5"/>
                                          </p:val>
                                        </p:tav>
                                        <p:tav tm="100000">
                                          <p:val>
                                            <p:strVal val="#ppt_x"/>
                                          </p:val>
                                        </p:tav>
                                      </p:tavLst>
                                    </p:anim>
                                    <p:anim calcmode="lin" valueType="num">
                                      <p:cBhvr>
                                        <p:cTn id="68" dur="500" fill="hold"/>
                                        <p:tgtEl>
                                          <p:spTgt spid="131076">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2" end="2"/>
                                            </p:txEl>
                                          </p:spTgt>
                                        </p:tgtEl>
                                        <p:attrNameLst>
                                          <p:attrName>ppt_c</p:attrName>
                                        </p:attrNameLst>
                                      </p:cBhvr>
                                      <p:to>
                                        <a:schemeClr val="bg2"/>
                                      </p:to>
                                    </p:animClr>
                                  </p:subTnLst>
                                </p:cTn>
                              </p:par>
                            </p:childTnLst>
                          </p:cTn>
                        </p:par>
                      </p:childTnLst>
                    </p:cTn>
                  </p:par>
                  <p:par>
                    <p:cTn id="69" fill="hold">
                      <p:stCondLst>
                        <p:cond delay="indefinite"/>
                      </p:stCondLst>
                      <p:childTnLst>
                        <p:par>
                          <p:cTn id="70" fill="hold">
                            <p:stCondLst>
                              <p:cond delay="0"/>
                            </p:stCondLst>
                            <p:childTnLst>
                              <p:par>
                                <p:cTn id="71" presetID="23" presetClass="entr" presetSubtype="528" fill="hold" grpId="0" nodeType="clickEffect">
                                  <p:stCondLst>
                                    <p:cond delay="0"/>
                                  </p:stCondLst>
                                  <p:childTnLst>
                                    <p:set>
                                      <p:cBhvr>
                                        <p:cTn id="72" dur="1" fill="hold">
                                          <p:stCondLst>
                                            <p:cond delay="0"/>
                                          </p:stCondLst>
                                        </p:cTn>
                                        <p:tgtEl>
                                          <p:spTgt spid="131076">
                                            <p:txEl>
                                              <p:pRg st="3" end="3"/>
                                            </p:txEl>
                                          </p:spTgt>
                                        </p:tgtEl>
                                        <p:attrNameLst>
                                          <p:attrName>style.visibility</p:attrName>
                                        </p:attrNameLst>
                                      </p:cBhvr>
                                      <p:to>
                                        <p:strVal val="visible"/>
                                      </p:to>
                                    </p:set>
                                    <p:anim calcmode="lin" valueType="num">
                                      <p:cBhvr>
                                        <p:cTn id="73" dur="500" fill="hold"/>
                                        <p:tgtEl>
                                          <p:spTgt spid="131076">
                                            <p:txEl>
                                              <p:pRg st="3" end="3"/>
                                            </p:txEl>
                                          </p:spTgt>
                                        </p:tgtEl>
                                        <p:attrNameLst>
                                          <p:attrName>ppt_w</p:attrName>
                                        </p:attrNameLst>
                                      </p:cBhvr>
                                      <p:tavLst>
                                        <p:tav tm="0">
                                          <p:val>
                                            <p:fltVal val="0"/>
                                          </p:val>
                                        </p:tav>
                                        <p:tav tm="100000">
                                          <p:val>
                                            <p:strVal val="#ppt_w"/>
                                          </p:val>
                                        </p:tav>
                                      </p:tavLst>
                                    </p:anim>
                                    <p:anim calcmode="lin" valueType="num">
                                      <p:cBhvr>
                                        <p:cTn id="74" dur="500" fill="hold"/>
                                        <p:tgtEl>
                                          <p:spTgt spid="131076">
                                            <p:txEl>
                                              <p:pRg st="3" end="3"/>
                                            </p:txEl>
                                          </p:spTgt>
                                        </p:tgtEl>
                                        <p:attrNameLst>
                                          <p:attrName>ppt_h</p:attrName>
                                        </p:attrNameLst>
                                      </p:cBhvr>
                                      <p:tavLst>
                                        <p:tav tm="0">
                                          <p:val>
                                            <p:fltVal val="0"/>
                                          </p:val>
                                        </p:tav>
                                        <p:tav tm="100000">
                                          <p:val>
                                            <p:strVal val="#ppt_h"/>
                                          </p:val>
                                        </p:tav>
                                      </p:tavLst>
                                    </p:anim>
                                    <p:anim calcmode="lin" valueType="num">
                                      <p:cBhvr>
                                        <p:cTn id="75" dur="500" fill="hold"/>
                                        <p:tgtEl>
                                          <p:spTgt spid="131076">
                                            <p:txEl>
                                              <p:pRg st="3" end="3"/>
                                            </p:txEl>
                                          </p:spTgt>
                                        </p:tgtEl>
                                        <p:attrNameLst>
                                          <p:attrName>ppt_x</p:attrName>
                                        </p:attrNameLst>
                                      </p:cBhvr>
                                      <p:tavLst>
                                        <p:tav tm="0">
                                          <p:val>
                                            <p:fltVal val="0.5"/>
                                          </p:val>
                                        </p:tav>
                                        <p:tav tm="100000">
                                          <p:val>
                                            <p:strVal val="#ppt_x"/>
                                          </p:val>
                                        </p:tav>
                                      </p:tavLst>
                                    </p:anim>
                                    <p:anim calcmode="lin" valueType="num">
                                      <p:cBhvr>
                                        <p:cTn id="76" dur="500" fill="hold"/>
                                        <p:tgtEl>
                                          <p:spTgt spid="131076">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3" end="3"/>
                                            </p:txEl>
                                          </p:spTgt>
                                        </p:tgtEl>
                                        <p:attrNameLst>
                                          <p:attrName>ppt_c</p:attrName>
                                        </p:attrNameLst>
                                      </p:cBhvr>
                                      <p:to>
                                        <a:schemeClr val="bg2"/>
                                      </p:to>
                                    </p:animClr>
                                  </p:subTnLst>
                                </p:cTn>
                              </p:par>
                            </p:childTnLst>
                          </p:cTn>
                        </p:par>
                      </p:childTnLst>
                    </p:cTn>
                  </p:par>
                  <p:par>
                    <p:cTn id="77" fill="hold">
                      <p:stCondLst>
                        <p:cond delay="indefinite"/>
                      </p:stCondLst>
                      <p:childTnLst>
                        <p:par>
                          <p:cTn id="78" fill="hold">
                            <p:stCondLst>
                              <p:cond delay="0"/>
                            </p:stCondLst>
                            <p:childTnLst>
                              <p:par>
                                <p:cTn id="79" presetID="23" presetClass="entr" presetSubtype="528" fill="hold" grpId="0" nodeType="clickEffect">
                                  <p:stCondLst>
                                    <p:cond delay="0"/>
                                  </p:stCondLst>
                                  <p:childTnLst>
                                    <p:set>
                                      <p:cBhvr>
                                        <p:cTn id="80" dur="1" fill="hold">
                                          <p:stCondLst>
                                            <p:cond delay="0"/>
                                          </p:stCondLst>
                                        </p:cTn>
                                        <p:tgtEl>
                                          <p:spTgt spid="131076">
                                            <p:txEl>
                                              <p:pRg st="4" end="4"/>
                                            </p:txEl>
                                          </p:spTgt>
                                        </p:tgtEl>
                                        <p:attrNameLst>
                                          <p:attrName>style.visibility</p:attrName>
                                        </p:attrNameLst>
                                      </p:cBhvr>
                                      <p:to>
                                        <p:strVal val="visible"/>
                                      </p:to>
                                    </p:set>
                                    <p:anim calcmode="lin" valueType="num">
                                      <p:cBhvr>
                                        <p:cTn id="81" dur="500" fill="hold"/>
                                        <p:tgtEl>
                                          <p:spTgt spid="131076">
                                            <p:txEl>
                                              <p:pRg st="4" end="4"/>
                                            </p:txEl>
                                          </p:spTgt>
                                        </p:tgtEl>
                                        <p:attrNameLst>
                                          <p:attrName>ppt_w</p:attrName>
                                        </p:attrNameLst>
                                      </p:cBhvr>
                                      <p:tavLst>
                                        <p:tav tm="0">
                                          <p:val>
                                            <p:fltVal val="0"/>
                                          </p:val>
                                        </p:tav>
                                        <p:tav tm="100000">
                                          <p:val>
                                            <p:strVal val="#ppt_w"/>
                                          </p:val>
                                        </p:tav>
                                      </p:tavLst>
                                    </p:anim>
                                    <p:anim calcmode="lin" valueType="num">
                                      <p:cBhvr>
                                        <p:cTn id="82" dur="500" fill="hold"/>
                                        <p:tgtEl>
                                          <p:spTgt spid="131076">
                                            <p:txEl>
                                              <p:pRg st="4" end="4"/>
                                            </p:txEl>
                                          </p:spTgt>
                                        </p:tgtEl>
                                        <p:attrNameLst>
                                          <p:attrName>ppt_h</p:attrName>
                                        </p:attrNameLst>
                                      </p:cBhvr>
                                      <p:tavLst>
                                        <p:tav tm="0">
                                          <p:val>
                                            <p:fltVal val="0"/>
                                          </p:val>
                                        </p:tav>
                                        <p:tav tm="100000">
                                          <p:val>
                                            <p:strVal val="#ppt_h"/>
                                          </p:val>
                                        </p:tav>
                                      </p:tavLst>
                                    </p:anim>
                                    <p:anim calcmode="lin" valueType="num">
                                      <p:cBhvr>
                                        <p:cTn id="83" dur="500" fill="hold"/>
                                        <p:tgtEl>
                                          <p:spTgt spid="131076">
                                            <p:txEl>
                                              <p:pRg st="4" end="4"/>
                                            </p:txEl>
                                          </p:spTgt>
                                        </p:tgtEl>
                                        <p:attrNameLst>
                                          <p:attrName>ppt_x</p:attrName>
                                        </p:attrNameLst>
                                      </p:cBhvr>
                                      <p:tavLst>
                                        <p:tav tm="0">
                                          <p:val>
                                            <p:fltVal val="0.5"/>
                                          </p:val>
                                        </p:tav>
                                        <p:tav tm="100000">
                                          <p:val>
                                            <p:strVal val="#ppt_x"/>
                                          </p:val>
                                        </p:tav>
                                      </p:tavLst>
                                    </p:anim>
                                    <p:anim calcmode="lin" valueType="num">
                                      <p:cBhvr>
                                        <p:cTn id="84" dur="500" fill="hold"/>
                                        <p:tgtEl>
                                          <p:spTgt spid="131076">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4" end="4"/>
                                            </p:txEl>
                                          </p:spTgt>
                                        </p:tgtEl>
                                        <p:attrNameLst>
                                          <p:attrName>ppt_c</p:attrName>
                                        </p:attrNameLst>
                                      </p:cBhvr>
                                      <p:to>
                                        <a:schemeClr val="bg2"/>
                                      </p:to>
                                    </p:animClr>
                                  </p:subTnLst>
                                </p:cTn>
                              </p:par>
                            </p:childTnLst>
                          </p:cTn>
                        </p:par>
                      </p:childTnLst>
                    </p:cTn>
                  </p:par>
                  <p:par>
                    <p:cTn id="85" fill="hold">
                      <p:stCondLst>
                        <p:cond delay="indefinite"/>
                      </p:stCondLst>
                      <p:childTnLst>
                        <p:par>
                          <p:cTn id="86" fill="hold">
                            <p:stCondLst>
                              <p:cond delay="0"/>
                            </p:stCondLst>
                            <p:childTnLst>
                              <p:par>
                                <p:cTn id="87" presetID="23" presetClass="entr" presetSubtype="528" fill="hold" grpId="0" nodeType="clickEffect">
                                  <p:stCondLst>
                                    <p:cond delay="0"/>
                                  </p:stCondLst>
                                  <p:childTnLst>
                                    <p:set>
                                      <p:cBhvr>
                                        <p:cTn id="88" dur="1" fill="hold">
                                          <p:stCondLst>
                                            <p:cond delay="0"/>
                                          </p:stCondLst>
                                        </p:cTn>
                                        <p:tgtEl>
                                          <p:spTgt spid="131076">
                                            <p:txEl>
                                              <p:pRg st="5" end="5"/>
                                            </p:txEl>
                                          </p:spTgt>
                                        </p:tgtEl>
                                        <p:attrNameLst>
                                          <p:attrName>style.visibility</p:attrName>
                                        </p:attrNameLst>
                                      </p:cBhvr>
                                      <p:to>
                                        <p:strVal val="visible"/>
                                      </p:to>
                                    </p:set>
                                    <p:anim calcmode="lin" valueType="num">
                                      <p:cBhvr>
                                        <p:cTn id="89" dur="500" fill="hold"/>
                                        <p:tgtEl>
                                          <p:spTgt spid="131076">
                                            <p:txEl>
                                              <p:pRg st="5" end="5"/>
                                            </p:txEl>
                                          </p:spTgt>
                                        </p:tgtEl>
                                        <p:attrNameLst>
                                          <p:attrName>ppt_w</p:attrName>
                                        </p:attrNameLst>
                                      </p:cBhvr>
                                      <p:tavLst>
                                        <p:tav tm="0">
                                          <p:val>
                                            <p:fltVal val="0"/>
                                          </p:val>
                                        </p:tav>
                                        <p:tav tm="100000">
                                          <p:val>
                                            <p:strVal val="#ppt_w"/>
                                          </p:val>
                                        </p:tav>
                                      </p:tavLst>
                                    </p:anim>
                                    <p:anim calcmode="lin" valueType="num">
                                      <p:cBhvr>
                                        <p:cTn id="90" dur="500" fill="hold"/>
                                        <p:tgtEl>
                                          <p:spTgt spid="131076">
                                            <p:txEl>
                                              <p:pRg st="5" end="5"/>
                                            </p:txEl>
                                          </p:spTgt>
                                        </p:tgtEl>
                                        <p:attrNameLst>
                                          <p:attrName>ppt_h</p:attrName>
                                        </p:attrNameLst>
                                      </p:cBhvr>
                                      <p:tavLst>
                                        <p:tav tm="0">
                                          <p:val>
                                            <p:fltVal val="0"/>
                                          </p:val>
                                        </p:tav>
                                        <p:tav tm="100000">
                                          <p:val>
                                            <p:strVal val="#ppt_h"/>
                                          </p:val>
                                        </p:tav>
                                      </p:tavLst>
                                    </p:anim>
                                    <p:anim calcmode="lin" valueType="num">
                                      <p:cBhvr>
                                        <p:cTn id="91" dur="500" fill="hold"/>
                                        <p:tgtEl>
                                          <p:spTgt spid="131076">
                                            <p:txEl>
                                              <p:pRg st="5" end="5"/>
                                            </p:txEl>
                                          </p:spTgt>
                                        </p:tgtEl>
                                        <p:attrNameLst>
                                          <p:attrName>ppt_x</p:attrName>
                                        </p:attrNameLst>
                                      </p:cBhvr>
                                      <p:tavLst>
                                        <p:tav tm="0">
                                          <p:val>
                                            <p:fltVal val="0.5"/>
                                          </p:val>
                                        </p:tav>
                                        <p:tav tm="100000">
                                          <p:val>
                                            <p:strVal val="#ppt_x"/>
                                          </p:val>
                                        </p:tav>
                                      </p:tavLst>
                                    </p:anim>
                                    <p:anim calcmode="lin" valueType="num">
                                      <p:cBhvr>
                                        <p:cTn id="92" dur="500" fill="hold"/>
                                        <p:tgtEl>
                                          <p:spTgt spid="131076">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5" end="5"/>
                                            </p:txEl>
                                          </p:spTgt>
                                        </p:tgtEl>
                                        <p:attrNameLst>
                                          <p:attrName>ppt_c</p:attrName>
                                        </p:attrNameLst>
                                      </p:cBhvr>
                                      <p:to>
                                        <a:schemeClr val="bg2"/>
                                      </p:to>
                                    </p:animClr>
                                  </p:subTnLst>
                                </p:cTn>
                              </p:par>
                            </p:childTnLst>
                          </p:cTn>
                        </p:par>
                      </p:childTnLst>
                    </p:cTn>
                  </p:par>
                  <p:par>
                    <p:cTn id="93" fill="hold">
                      <p:stCondLst>
                        <p:cond delay="indefinite"/>
                      </p:stCondLst>
                      <p:childTnLst>
                        <p:par>
                          <p:cTn id="94" fill="hold">
                            <p:stCondLst>
                              <p:cond delay="0"/>
                            </p:stCondLst>
                            <p:childTnLst>
                              <p:par>
                                <p:cTn id="95" presetID="23" presetClass="entr" presetSubtype="528" fill="hold" grpId="0" nodeType="clickEffect">
                                  <p:stCondLst>
                                    <p:cond delay="0"/>
                                  </p:stCondLst>
                                  <p:childTnLst>
                                    <p:set>
                                      <p:cBhvr>
                                        <p:cTn id="96" dur="1" fill="hold">
                                          <p:stCondLst>
                                            <p:cond delay="0"/>
                                          </p:stCondLst>
                                        </p:cTn>
                                        <p:tgtEl>
                                          <p:spTgt spid="131076">
                                            <p:txEl>
                                              <p:pRg st="6" end="6"/>
                                            </p:txEl>
                                          </p:spTgt>
                                        </p:tgtEl>
                                        <p:attrNameLst>
                                          <p:attrName>style.visibility</p:attrName>
                                        </p:attrNameLst>
                                      </p:cBhvr>
                                      <p:to>
                                        <p:strVal val="visible"/>
                                      </p:to>
                                    </p:set>
                                    <p:anim calcmode="lin" valueType="num">
                                      <p:cBhvr>
                                        <p:cTn id="97" dur="500" fill="hold"/>
                                        <p:tgtEl>
                                          <p:spTgt spid="131076">
                                            <p:txEl>
                                              <p:pRg st="6" end="6"/>
                                            </p:txEl>
                                          </p:spTgt>
                                        </p:tgtEl>
                                        <p:attrNameLst>
                                          <p:attrName>ppt_w</p:attrName>
                                        </p:attrNameLst>
                                      </p:cBhvr>
                                      <p:tavLst>
                                        <p:tav tm="0">
                                          <p:val>
                                            <p:fltVal val="0"/>
                                          </p:val>
                                        </p:tav>
                                        <p:tav tm="100000">
                                          <p:val>
                                            <p:strVal val="#ppt_w"/>
                                          </p:val>
                                        </p:tav>
                                      </p:tavLst>
                                    </p:anim>
                                    <p:anim calcmode="lin" valueType="num">
                                      <p:cBhvr>
                                        <p:cTn id="98" dur="500" fill="hold"/>
                                        <p:tgtEl>
                                          <p:spTgt spid="131076">
                                            <p:txEl>
                                              <p:pRg st="6" end="6"/>
                                            </p:txEl>
                                          </p:spTgt>
                                        </p:tgtEl>
                                        <p:attrNameLst>
                                          <p:attrName>ppt_h</p:attrName>
                                        </p:attrNameLst>
                                      </p:cBhvr>
                                      <p:tavLst>
                                        <p:tav tm="0">
                                          <p:val>
                                            <p:fltVal val="0"/>
                                          </p:val>
                                        </p:tav>
                                        <p:tav tm="100000">
                                          <p:val>
                                            <p:strVal val="#ppt_h"/>
                                          </p:val>
                                        </p:tav>
                                      </p:tavLst>
                                    </p:anim>
                                    <p:anim calcmode="lin" valueType="num">
                                      <p:cBhvr>
                                        <p:cTn id="99" dur="500" fill="hold"/>
                                        <p:tgtEl>
                                          <p:spTgt spid="131076">
                                            <p:txEl>
                                              <p:pRg st="6" end="6"/>
                                            </p:txEl>
                                          </p:spTgt>
                                        </p:tgtEl>
                                        <p:attrNameLst>
                                          <p:attrName>ppt_x</p:attrName>
                                        </p:attrNameLst>
                                      </p:cBhvr>
                                      <p:tavLst>
                                        <p:tav tm="0">
                                          <p:val>
                                            <p:fltVal val="0.5"/>
                                          </p:val>
                                        </p:tav>
                                        <p:tav tm="100000">
                                          <p:val>
                                            <p:strVal val="#ppt_x"/>
                                          </p:val>
                                        </p:tav>
                                      </p:tavLst>
                                    </p:anim>
                                    <p:anim calcmode="lin" valueType="num">
                                      <p:cBhvr>
                                        <p:cTn id="100" dur="500" fill="hold"/>
                                        <p:tgtEl>
                                          <p:spTgt spid="131076">
                                            <p:txEl>
                                              <p:pRg st="6" end="6"/>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1076">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bldLvl="2" autoUpdateAnimBg="0"/>
      <p:bldP spid="131076" grpId="0" build="p" bldLvl="2"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mtClean="0"/>
              <a:t>Scraper Production Step #9</a:t>
            </a:r>
          </a:p>
        </p:txBody>
      </p:sp>
      <p:sp>
        <p:nvSpPr>
          <p:cNvPr id="132099" name="Rectangle 3"/>
          <p:cNvSpPr>
            <a:spLocks noGrp="1" noChangeArrowheads="1"/>
          </p:cNvSpPr>
          <p:nvPr>
            <p:ph type="body" sz="half" idx="1"/>
          </p:nvPr>
        </p:nvSpPr>
        <p:spPr>
          <a:xfrm>
            <a:off x="914400" y="1676400"/>
            <a:ext cx="4114800" cy="4876800"/>
          </a:xfrm>
        </p:spPr>
        <p:txBody>
          <a:bodyPr/>
          <a:lstStyle/>
          <a:p>
            <a:r>
              <a:rPr lang="en-US" sz="2400" smtClean="0"/>
              <a:t>Step #9:</a:t>
            </a:r>
            <a:r>
              <a:rPr lang="en-US" sz="2400" i="1" smtClean="0"/>
              <a:t>  Required Pounds Of Pull (REQPP) &amp; Travel Speed.</a:t>
            </a:r>
          </a:p>
          <a:p>
            <a:pPr lvl="1">
              <a:buFontTx/>
              <a:buNone/>
            </a:pPr>
            <a:r>
              <a:rPr lang="en-US" sz="2400" smtClean="0"/>
              <a:t>     2,165	RR</a:t>
            </a:r>
          </a:p>
          <a:p>
            <a:pPr lvl="1">
              <a:buFontTx/>
              <a:buChar char=" "/>
            </a:pPr>
            <a:r>
              <a:rPr lang="en-US" sz="2400" u="sng" smtClean="0"/>
              <a:t>-1,332</a:t>
            </a:r>
            <a:r>
              <a:rPr lang="en-US" sz="2400" smtClean="0"/>
              <a:t>	GA</a:t>
            </a:r>
          </a:p>
          <a:p>
            <a:pPr lvl="1">
              <a:buFontTx/>
              <a:buChar char=" "/>
            </a:pPr>
            <a:r>
              <a:rPr lang="en-US" sz="2400" smtClean="0"/>
              <a:t>    </a:t>
            </a:r>
            <a:r>
              <a:rPr lang="en-US" sz="2400" smtClean="0">
                <a:solidFill>
                  <a:srgbClr val="FF3300"/>
                </a:solidFill>
              </a:rPr>
              <a:t>833	</a:t>
            </a:r>
            <a:r>
              <a:rPr lang="en-US" sz="2000" smtClean="0">
                <a:solidFill>
                  <a:srgbClr val="FF3300"/>
                </a:solidFill>
              </a:rPr>
              <a:t>REQPP</a:t>
            </a:r>
          </a:p>
          <a:p>
            <a:pPr lvl="1">
              <a:buFontTx/>
              <a:buNone/>
            </a:pPr>
            <a:r>
              <a:rPr lang="en-US" sz="2000" smtClean="0"/>
              <a:t>8th gear /</a:t>
            </a:r>
            <a:r>
              <a:rPr lang="en-US" sz="2000" smtClean="0">
                <a:solidFill>
                  <a:srgbClr val="FF3300"/>
                </a:solidFill>
              </a:rPr>
              <a:t> 26 mph</a:t>
            </a:r>
          </a:p>
          <a:p>
            <a:r>
              <a:rPr lang="en-US" sz="2400" smtClean="0"/>
              <a:t>Now that you have you travel speed for haul </a:t>
            </a:r>
            <a:r>
              <a:rPr lang="en-US" sz="2400" b="1" smtClean="0"/>
              <a:t>and return</a:t>
            </a:r>
            <a:r>
              <a:rPr lang="en-US" sz="2400" smtClean="0"/>
              <a:t>, you can formulate the cycle time (step 10).</a:t>
            </a:r>
            <a:endParaRPr lang="en-US" sz="2800" i="1" smtClean="0"/>
          </a:p>
        </p:txBody>
      </p:sp>
      <p:graphicFrame>
        <p:nvGraphicFramePr>
          <p:cNvPr id="17410" name="Object 2048"/>
          <p:cNvGraphicFramePr>
            <a:graphicFrameLocks noGrp="1" noChangeAspect="1"/>
          </p:cNvGraphicFramePr>
          <p:nvPr>
            <p:ph type="clipArt" sz="half" idx="2"/>
          </p:nvPr>
        </p:nvGraphicFramePr>
        <p:xfrm>
          <a:off x="5135563" y="2254250"/>
          <a:ext cx="3810000" cy="3567113"/>
        </p:xfrm>
        <a:graphic>
          <a:graphicData uri="http://schemas.openxmlformats.org/presentationml/2006/ole">
            <mc:AlternateContent xmlns:mc="http://schemas.openxmlformats.org/markup-compatibility/2006">
              <mc:Choice xmlns:v="urn:schemas-microsoft-com:vml" Requires="v">
                <p:oleObj spid="_x0000_s17411" name="Clip" r:id="rId3" imgW="4218480" imgH="3951360" progId="">
                  <p:embed/>
                </p:oleObj>
              </mc:Choice>
              <mc:Fallback>
                <p:oleObj name="Clip" r:id="rId3" imgW="4218480" imgH="3951360" progId="">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2254250"/>
                        <a:ext cx="3810000" cy="356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500" fill="hold"/>
                                        <p:tgtEl>
                                          <p:spTgt spid="132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209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209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32099">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 calcmode="lin" valueType="num">
                                      <p:cBhvr>
                                        <p:cTn id="15" dur="500" fill="hold"/>
                                        <p:tgtEl>
                                          <p:spTgt spid="13209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209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209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32099">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1" end="1"/>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32099">
                                            <p:txEl>
                                              <p:pRg st="2" end="2"/>
                                            </p:txEl>
                                          </p:spTgt>
                                        </p:tgtEl>
                                        <p:attrNameLst>
                                          <p:attrName>style.visibility</p:attrName>
                                        </p:attrNameLst>
                                      </p:cBhvr>
                                      <p:to>
                                        <p:strVal val="visible"/>
                                      </p:to>
                                    </p:set>
                                    <p:anim calcmode="lin" valueType="num">
                                      <p:cBhvr>
                                        <p:cTn id="23" dur="500" fill="hold"/>
                                        <p:tgtEl>
                                          <p:spTgt spid="13209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3209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3209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32099">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2" end="2"/>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32099">
                                            <p:txEl>
                                              <p:pRg st="3" end="3"/>
                                            </p:txEl>
                                          </p:spTgt>
                                        </p:tgtEl>
                                        <p:attrNameLst>
                                          <p:attrName>style.visibility</p:attrName>
                                        </p:attrNameLst>
                                      </p:cBhvr>
                                      <p:to>
                                        <p:strVal val="visible"/>
                                      </p:to>
                                    </p:set>
                                    <p:anim calcmode="lin" valueType="num">
                                      <p:cBhvr>
                                        <p:cTn id="31" dur="500" fill="hold"/>
                                        <p:tgtEl>
                                          <p:spTgt spid="13209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3209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3209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32099">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3" end="3"/>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32099">
                                            <p:txEl>
                                              <p:pRg st="4" end="4"/>
                                            </p:txEl>
                                          </p:spTgt>
                                        </p:tgtEl>
                                        <p:attrNameLst>
                                          <p:attrName>style.visibility</p:attrName>
                                        </p:attrNameLst>
                                      </p:cBhvr>
                                      <p:to>
                                        <p:strVal val="visible"/>
                                      </p:to>
                                    </p:set>
                                    <p:anim calcmode="lin" valueType="num">
                                      <p:cBhvr>
                                        <p:cTn id="39" dur="500" fill="hold"/>
                                        <p:tgtEl>
                                          <p:spTgt spid="13209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3209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32099">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32099">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4" end="4"/>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32099">
                                            <p:txEl>
                                              <p:pRg st="5" end="5"/>
                                            </p:txEl>
                                          </p:spTgt>
                                        </p:tgtEl>
                                        <p:attrNameLst>
                                          <p:attrName>style.visibility</p:attrName>
                                        </p:attrNameLst>
                                      </p:cBhvr>
                                      <p:to>
                                        <p:strVal val="visible"/>
                                      </p:to>
                                    </p:set>
                                    <p:anim calcmode="lin" valueType="num">
                                      <p:cBhvr>
                                        <p:cTn id="47" dur="500" fill="hold"/>
                                        <p:tgtEl>
                                          <p:spTgt spid="132099">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32099">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32099">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132099">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2099">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bldLvl="2"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t>Scraper Production Step #10</a:t>
            </a:r>
          </a:p>
        </p:txBody>
      </p:sp>
      <p:sp>
        <p:nvSpPr>
          <p:cNvPr id="135171" name="Rectangle 3"/>
          <p:cNvSpPr>
            <a:spLocks noGrp="1" noChangeArrowheads="1"/>
          </p:cNvSpPr>
          <p:nvPr>
            <p:ph type="body" sz="half" idx="1"/>
          </p:nvPr>
        </p:nvSpPr>
        <p:spPr/>
        <p:txBody>
          <a:bodyPr/>
          <a:lstStyle/>
          <a:p>
            <a:r>
              <a:rPr lang="en-US" sz="2800" b="1" i="1" smtClean="0"/>
              <a:t>Cycle Time</a:t>
            </a:r>
          </a:p>
          <a:p>
            <a:pPr lvl="1"/>
            <a:r>
              <a:rPr lang="en-US" sz="2400" smtClean="0"/>
              <a:t>The time required to </a:t>
            </a:r>
            <a:r>
              <a:rPr lang="en-US" sz="2400" b="1" smtClean="0"/>
              <a:t>Load, Haul, Spread</a:t>
            </a:r>
            <a:r>
              <a:rPr lang="en-US" sz="2400" smtClean="0"/>
              <a:t>, and </a:t>
            </a:r>
            <a:r>
              <a:rPr lang="en-US" sz="2400" b="1" smtClean="0"/>
              <a:t>Return</a:t>
            </a:r>
            <a:r>
              <a:rPr lang="en-US" sz="2400" smtClean="0"/>
              <a:t>.</a:t>
            </a:r>
          </a:p>
          <a:p>
            <a:pPr lvl="1"/>
            <a:r>
              <a:rPr lang="en-US" sz="2400" smtClean="0"/>
              <a:t>This is figured by adding </a:t>
            </a:r>
            <a:r>
              <a:rPr lang="en-US" sz="2400" b="1" i="1" smtClean="0"/>
              <a:t>Fixed Time (Fix-T)</a:t>
            </a:r>
            <a:r>
              <a:rPr lang="en-US" sz="2400" smtClean="0"/>
              <a:t> and </a:t>
            </a:r>
            <a:r>
              <a:rPr lang="en-US" sz="2400" b="1" i="1" smtClean="0"/>
              <a:t>Travel Time (TT)</a:t>
            </a:r>
            <a:r>
              <a:rPr lang="en-US" sz="2400" smtClean="0"/>
              <a:t> to get </a:t>
            </a:r>
            <a:r>
              <a:rPr lang="en-US" sz="2400" b="1" i="1" smtClean="0"/>
              <a:t>Cycle Time (CT)</a:t>
            </a:r>
          </a:p>
        </p:txBody>
      </p:sp>
      <p:pic>
        <p:nvPicPr>
          <p:cNvPr id="104452" name="Picture 7" descr="TALK4"/>
          <p:cNvPicPr>
            <a:picLocks noGrp="1" noChangeAspect="1" noChangeArrowheads="1"/>
          </p:cNvPicPr>
          <p:nvPr>
            <p:ph type="clipArt" sz="half" idx="2"/>
          </p:nvPr>
        </p:nvPicPr>
        <p:blipFill>
          <a:blip r:embed="rId2" cstate="print"/>
          <a:srcRect/>
          <a:stretch>
            <a:fillRect/>
          </a:stretch>
        </p:blipFill>
        <p:spPr>
          <a:xfrm>
            <a:off x="5967413" y="1981200"/>
            <a:ext cx="2144712" cy="4114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p:cTn id="7" dur="500" fill="hold"/>
                                        <p:tgtEl>
                                          <p:spTgt spid="135171">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35171">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5171">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 calcmode="lin" valueType="num">
                                      <p:cBhvr>
                                        <p:cTn id="13" dur="500" fill="hold"/>
                                        <p:tgtEl>
                                          <p:spTgt spid="135171">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35171">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5171">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35171">
                                            <p:txEl>
                                              <p:pRg st="2" end="2"/>
                                            </p:txEl>
                                          </p:spTgt>
                                        </p:tgtEl>
                                        <p:attrNameLst>
                                          <p:attrName>style.visibility</p:attrName>
                                        </p:attrNameLst>
                                      </p:cBhvr>
                                      <p:to>
                                        <p:strVal val="visible"/>
                                      </p:to>
                                    </p:set>
                                    <p:anim calcmode="lin" valueType="num">
                                      <p:cBhvr>
                                        <p:cTn id="19" dur="500" fill="hold"/>
                                        <p:tgtEl>
                                          <p:spTgt spid="135171">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35171">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5171">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bldLvl="2"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Scraper Production Step #10</a:t>
            </a:r>
          </a:p>
        </p:txBody>
      </p:sp>
      <p:sp>
        <p:nvSpPr>
          <p:cNvPr id="137219" name="Rectangle 3"/>
          <p:cNvSpPr>
            <a:spLocks noGrp="1" noChangeArrowheads="1"/>
          </p:cNvSpPr>
          <p:nvPr>
            <p:ph type="body" idx="1"/>
          </p:nvPr>
        </p:nvSpPr>
        <p:spPr>
          <a:xfrm>
            <a:off x="914400" y="1752600"/>
            <a:ext cx="8031163" cy="4876800"/>
          </a:xfrm>
        </p:spPr>
        <p:txBody>
          <a:bodyPr/>
          <a:lstStyle/>
          <a:p>
            <a:r>
              <a:rPr lang="en-US" smtClean="0"/>
              <a:t>Fixed Time:  </a:t>
            </a:r>
          </a:p>
          <a:p>
            <a:pPr lvl="1"/>
            <a:r>
              <a:rPr lang="en-US" smtClean="0"/>
              <a:t>Is the time spent during an equipment cycle other than hauling and returning.</a:t>
            </a:r>
          </a:p>
          <a:p>
            <a:pPr lvl="1"/>
            <a:r>
              <a:rPr lang="en-US" smtClean="0"/>
              <a:t>This includes positioning , loading, unloading, turning, accelerating and decelerating, all of which are fairly constant or fixed.</a:t>
            </a:r>
          </a:p>
          <a:p>
            <a:pPr lvl="1"/>
            <a:r>
              <a:rPr lang="en-US" smtClean="0"/>
              <a:t>Fixed times are determined from Table #6-2.</a:t>
            </a:r>
          </a:p>
          <a:p>
            <a:pPr lvl="1"/>
            <a:r>
              <a:rPr lang="en-US" smtClean="0"/>
              <a:t>To use Table #6-2, start with what gear you are in.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anim calcmode="lin" valueType="num">
                                      <p:cBhvr additive="base">
                                        <p:cTn id="11" dur="500" fill="hold"/>
                                        <p:tgtEl>
                                          <p:spTgt spid="1372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72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anim calcmode="lin" valueType="num">
                                      <p:cBhvr additive="base">
                                        <p:cTn id="15" dur="500" fill="hold"/>
                                        <p:tgtEl>
                                          <p:spTgt spid="1372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721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anim calcmode="lin" valueType="num">
                                      <p:cBhvr additive="base">
                                        <p:cTn id="19" dur="500" fill="hold"/>
                                        <p:tgtEl>
                                          <p:spTgt spid="1372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721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anim calcmode="lin" valueType="num">
                                      <p:cBhvr additive="base">
                                        <p:cTn id="23" dur="500" fill="hold"/>
                                        <p:tgtEl>
                                          <p:spTgt spid="13721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72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219200" y="381000"/>
            <a:ext cx="7772400" cy="914400"/>
          </a:xfrm>
        </p:spPr>
        <p:txBody>
          <a:bodyPr/>
          <a:lstStyle/>
          <a:p>
            <a:r>
              <a:rPr lang="en-US" smtClean="0"/>
              <a:t>Scraper Production Step #10</a:t>
            </a:r>
          </a:p>
        </p:txBody>
      </p:sp>
      <p:sp>
        <p:nvSpPr>
          <p:cNvPr id="106499" name="Rectangle 3"/>
          <p:cNvSpPr>
            <a:spLocks noGrp="1" noChangeArrowheads="1"/>
          </p:cNvSpPr>
          <p:nvPr>
            <p:ph type="body" idx="1"/>
          </p:nvPr>
        </p:nvSpPr>
        <p:spPr>
          <a:xfrm>
            <a:off x="914400" y="1447800"/>
            <a:ext cx="8229600" cy="5257800"/>
          </a:xfrm>
        </p:spPr>
        <p:txBody>
          <a:bodyPr/>
          <a:lstStyle/>
          <a:p>
            <a:pPr algn="ctr">
              <a:buFont typeface="Monotype Sorts" pitchFamily="2" charset="2"/>
              <a:buChar char=" "/>
            </a:pPr>
            <a:r>
              <a:rPr lang="en-US" sz="2400" b="1" smtClean="0"/>
              <a:t>Table #6-2 Fixed Time</a:t>
            </a:r>
            <a:endParaRPr lang="en-US" smtClean="0"/>
          </a:p>
          <a:p>
            <a:pPr>
              <a:buFont typeface="Monotype Sorts" pitchFamily="2" charset="2"/>
              <a:buChar char=" "/>
            </a:pPr>
            <a:r>
              <a:rPr lang="en-US" sz="2000" smtClean="0"/>
              <a:t>Equipment             1st,2nd,3rd               4th                 5th,6th,7th,8th</a:t>
            </a:r>
          </a:p>
          <a:p>
            <a:pPr>
              <a:buFont typeface="Monotype Sorts" pitchFamily="2" charset="2"/>
              <a:buChar char=" "/>
            </a:pPr>
            <a:r>
              <a:rPr lang="en-US" sz="2000" smtClean="0"/>
              <a:t>Loading                  Gear Haul           Gear Haul              Gear Haul</a:t>
            </a:r>
          </a:p>
          <a:p>
            <a:pPr>
              <a:buFont typeface="Monotype Sorts" pitchFamily="2" charset="2"/>
              <a:buChar char=" "/>
            </a:pPr>
            <a:r>
              <a:rPr lang="en-US" sz="2000" smtClean="0"/>
              <a:t>Scraper</a:t>
            </a:r>
          </a:p>
          <a:p>
            <a:pPr>
              <a:buFont typeface="Monotype Sorts" pitchFamily="2" charset="2"/>
              <a:buChar char=" "/>
            </a:pPr>
            <a:r>
              <a:rPr lang="en-US" sz="2000" smtClean="0"/>
              <a:t> 		        Struck  Heap       Struck  Heap          Struck  Heap</a:t>
            </a:r>
          </a:p>
          <a:p>
            <a:pPr>
              <a:buFont typeface="Monotype Sorts" pitchFamily="2" charset="2"/>
              <a:buChar char=" "/>
            </a:pPr>
            <a:r>
              <a:rPr lang="en-US" sz="1800" smtClean="0"/>
              <a:t>Scraper Loading        2.50     N/A             2.80     N/A                3.0      N/A</a:t>
            </a:r>
          </a:p>
          <a:p>
            <a:pPr>
              <a:buFont typeface="Monotype Sorts" pitchFamily="2" charset="2"/>
              <a:buChar char=" "/>
            </a:pPr>
            <a:r>
              <a:rPr lang="en-US" sz="1800" smtClean="0"/>
              <a:t>         Itself</a:t>
            </a:r>
          </a:p>
          <a:p>
            <a:pPr>
              <a:buFont typeface="Monotype Sorts" pitchFamily="2" charset="2"/>
              <a:buChar char=" "/>
            </a:pPr>
            <a:r>
              <a:rPr lang="en-US" sz="1800" smtClean="0"/>
              <a:t>       1155E                 7.0       9.0              7.30     9.30               7.50    9.50</a:t>
            </a:r>
          </a:p>
          <a:p>
            <a:pPr>
              <a:buFont typeface="Monotype Sorts" pitchFamily="2" charset="2"/>
              <a:buChar char=" "/>
            </a:pPr>
            <a:r>
              <a:rPr lang="en-US" sz="1800" smtClean="0"/>
              <a:t>       TRAM                 6.0       7.0              6.30     7.30               6.50    7.50</a:t>
            </a:r>
          </a:p>
          <a:p>
            <a:pPr>
              <a:buFont typeface="Monotype Sorts" pitchFamily="2" charset="2"/>
              <a:buChar char=" "/>
            </a:pPr>
            <a:r>
              <a:rPr lang="en-US" sz="1800" smtClean="0"/>
              <a:t>1085 w/1.5 bucket    12.0     14.0            12.30   14.30             12.50   14.50</a:t>
            </a:r>
          </a:p>
          <a:p>
            <a:pPr>
              <a:buFont typeface="Monotype Sorts" pitchFamily="2" charset="2"/>
              <a:buChar char=" "/>
            </a:pPr>
            <a:r>
              <a:rPr lang="en-US" sz="1800" smtClean="0"/>
              <a:t>1085 w/.75 bucket    16.0     22.0            16.30   22.30             16.50   22.50</a:t>
            </a:r>
          </a:p>
          <a:p>
            <a:pPr>
              <a:buFont typeface="Monotype Sorts" pitchFamily="2" charset="2"/>
              <a:buChar char=" "/>
            </a:pPr>
            <a:r>
              <a:rPr lang="en-US" sz="1800" smtClean="0"/>
              <a:t>HSHMC clamshell    16.0     19.0            16.30   19.30             16.50   19.50</a:t>
            </a:r>
          </a:p>
          <a:p>
            <a:pPr>
              <a:buFont typeface="Monotype Sorts" pitchFamily="2" charset="2"/>
              <a:buChar char=" "/>
            </a:pPr>
            <a:r>
              <a:rPr lang="en-US" sz="1800" smtClean="0"/>
              <a:t>Scraper Push           1.43      1.71            1.73     2.01                1.93     2.21 </a:t>
            </a:r>
          </a:p>
          <a:p>
            <a:pPr>
              <a:buFont typeface="Monotype Sorts" pitchFamily="2" charset="2"/>
              <a:buChar char=" "/>
            </a:pPr>
            <a:r>
              <a:rPr lang="en-US" sz="1800" smtClean="0"/>
              <a:t>    Loaded</a:t>
            </a:r>
          </a:p>
          <a:p>
            <a:r>
              <a:rPr lang="en-US" sz="2000" smtClean="0"/>
              <a:t>Take a Look at the note in your handout.</a:t>
            </a:r>
            <a:endParaRPr lang="en-US" smtClean="0"/>
          </a:p>
        </p:txBody>
      </p:sp>
      <p:sp>
        <p:nvSpPr>
          <p:cNvPr id="106500" name="Rectangle 4"/>
          <p:cNvSpPr>
            <a:spLocks noChangeArrowheads="1"/>
          </p:cNvSpPr>
          <p:nvPr/>
        </p:nvSpPr>
        <p:spPr bwMode="auto">
          <a:xfrm>
            <a:off x="1143000" y="1905000"/>
            <a:ext cx="8001000" cy="4419600"/>
          </a:xfrm>
          <a:prstGeom prst="rect">
            <a:avLst/>
          </a:prstGeom>
          <a:noFill/>
          <a:ln w="9525">
            <a:solidFill>
              <a:schemeClr val="tx1"/>
            </a:solidFill>
            <a:miter lim="800000"/>
            <a:headEnd/>
            <a:tailEnd/>
          </a:ln>
        </p:spPr>
        <p:txBody>
          <a:bodyPr wrap="none" anchor="ctr"/>
          <a:lstStyle/>
          <a:p>
            <a:endParaRPr lang="en-US"/>
          </a:p>
        </p:txBody>
      </p:sp>
      <p:sp>
        <p:nvSpPr>
          <p:cNvPr id="106501" name="Line 5"/>
          <p:cNvSpPr>
            <a:spLocks noChangeShapeType="1"/>
          </p:cNvSpPr>
          <p:nvPr/>
        </p:nvSpPr>
        <p:spPr bwMode="auto">
          <a:xfrm>
            <a:off x="1143000" y="2971800"/>
            <a:ext cx="8001000" cy="0"/>
          </a:xfrm>
          <a:prstGeom prst="line">
            <a:avLst/>
          </a:prstGeom>
          <a:noFill/>
          <a:ln w="9525">
            <a:solidFill>
              <a:schemeClr val="tx1"/>
            </a:solidFill>
            <a:round/>
            <a:headEnd/>
            <a:tailEnd/>
          </a:ln>
        </p:spPr>
        <p:txBody>
          <a:bodyPr wrap="none" anchor="ctr"/>
          <a:lstStyle/>
          <a:p>
            <a:endParaRPr lang="en-US"/>
          </a:p>
        </p:txBody>
      </p:sp>
      <p:sp>
        <p:nvSpPr>
          <p:cNvPr id="106502" name="Line 6"/>
          <p:cNvSpPr>
            <a:spLocks noChangeShapeType="1"/>
          </p:cNvSpPr>
          <p:nvPr/>
        </p:nvSpPr>
        <p:spPr bwMode="auto">
          <a:xfrm>
            <a:off x="1143000" y="4038600"/>
            <a:ext cx="8001000" cy="0"/>
          </a:xfrm>
          <a:prstGeom prst="line">
            <a:avLst/>
          </a:prstGeom>
          <a:noFill/>
          <a:ln w="9525">
            <a:solidFill>
              <a:schemeClr val="tx1"/>
            </a:solidFill>
            <a:round/>
            <a:headEnd/>
            <a:tailEnd/>
          </a:ln>
        </p:spPr>
        <p:txBody>
          <a:bodyPr wrap="none" anchor="ctr"/>
          <a:lstStyle/>
          <a:p>
            <a:endParaRPr lang="en-US"/>
          </a:p>
        </p:txBody>
      </p:sp>
      <p:sp>
        <p:nvSpPr>
          <p:cNvPr id="106503" name="Line 7"/>
          <p:cNvSpPr>
            <a:spLocks noChangeShapeType="1"/>
          </p:cNvSpPr>
          <p:nvPr/>
        </p:nvSpPr>
        <p:spPr bwMode="auto">
          <a:xfrm>
            <a:off x="1143000" y="4343400"/>
            <a:ext cx="8001000" cy="0"/>
          </a:xfrm>
          <a:prstGeom prst="line">
            <a:avLst/>
          </a:prstGeom>
          <a:noFill/>
          <a:ln w="9525">
            <a:solidFill>
              <a:schemeClr val="tx1"/>
            </a:solidFill>
            <a:round/>
            <a:headEnd/>
            <a:tailEnd/>
          </a:ln>
        </p:spPr>
        <p:txBody>
          <a:bodyPr wrap="none" anchor="ctr"/>
          <a:lstStyle/>
          <a:p>
            <a:endParaRPr lang="en-US"/>
          </a:p>
        </p:txBody>
      </p:sp>
      <p:sp>
        <p:nvSpPr>
          <p:cNvPr id="106504" name="Line 8"/>
          <p:cNvSpPr>
            <a:spLocks noChangeShapeType="1"/>
          </p:cNvSpPr>
          <p:nvPr/>
        </p:nvSpPr>
        <p:spPr bwMode="auto">
          <a:xfrm>
            <a:off x="1143000" y="4648200"/>
            <a:ext cx="8001000" cy="0"/>
          </a:xfrm>
          <a:prstGeom prst="line">
            <a:avLst/>
          </a:prstGeom>
          <a:noFill/>
          <a:ln w="9525">
            <a:solidFill>
              <a:schemeClr val="tx1"/>
            </a:solidFill>
            <a:round/>
            <a:headEnd/>
            <a:tailEnd/>
          </a:ln>
        </p:spPr>
        <p:txBody>
          <a:bodyPr wrap="none" anchor="ctr"/>
          <a:lstStyle/>
          <a:p>
            <a:endParaRPr lang="en-US"/>
          </a:p>
        </p:txBody>
      </p:sp>
      <p:sp>
        <p:nvSpPr>
          <p:cNvPr id="106505" name="Line 9"/>
          <p:cNvSpPr>
            <a:spLocks noChangeShapeType="1"/>
          </p:cNvSpPr>
          <p:nvPr/>
        </p:nvSpPr>
        <p:spPr bwMode="auto">
          <a:xfrm>
            <a:off x="1143000" y="5029200"/>
            <a:ext cx="8001000" cy="0"/>
          </a:xfrm>
          <a:prstGeom prst="line">
            <a:avLst/>
          </a:prstGeom>
          <a:noFill/>
          <a:ln w="9525">
            <a:solidFill>
              <a:schemeClr val="tx1"/>
            </a:solidFill>
            <a:round/>
            <a:headEnd/>
            <a:tailEnd/>
          </a:ln>
        </p:spPr>
        <p:txBody>
          <a:bodyPr wrap="none" anchor="ctr"/>
          <a:lstStyle/>
          <a:p>
            <a:endParaRPr lang="en-US"/>
          </a:p>
        </p:txBody>
      </p:sp>
      <p:sp>
        <p:nvSpPr>
          <p:cNvPr id="106506" name="Line 10"/>
          <p:cNvSpPr>
            <a:spLocks noChangeShapeType="1"/>
          </p:cNvSpPr>
          <p:nvPr/>
        </p:nvSpPr>
        <p:spPr bwMode="auto">
          <a:xfrm>
            <a:off x="1143000" y="5334000"/>
            <a:ext cx="8001000" cy="0"/>
          </a:xfrm>
          <a:prstGeom prst="line">
            <a:avLst/>
          </a:prstGeom>
          <a:noFill/>
          <a:ln w="9525">
            <a:solidFill>
              <a:schemeClr val="tx1"/>
            </a:solidFill>
            <a:round/>
            <a:headEnd/>
            <a:tailEnd/>
          </a:ln>
        </p:spPr>
        <p:txBody>
          <a:bodyPr wrap="none" anchor="ctr"/>
          <a:lstStyle/>
          <a:p>
            <a:endParaRPr lang="en-US"/>
          </a:p>
        </p:txBody>
      </p:sp>
      <p:sp>
        <p:nvSpPr>
          <p:cNvPr id="106507" name="Line 11"/>
          <p:cNvSpPr>
            <a:spLocks noChangeShapeType="1"/>
          </p:cNvSpPr>
          <p:nvPr/>
        </p:nvSpPr>
        <p:spPr bwMode="auto">
          <a:xfrm>
            <a:off x="1143000" y="5638800"/>
            <a:ext cx="8001000" cy="0"/>
          </a:xfrm>
          <a:prstGeom prst="line">
            <a:avLst/>
          </a:prstGeom>
          <a:noFill/>
          <a:ln w="9525">
            <a:solidFill>
              <a:schemeClr val="tx1"/>
            </a:solidFill>
            <a:round/>
            <a:headEnd/>
            <a:tailEnd/>
          </a:ln>
        </p:spPr>
        <p:txBody>
          <a:bodyPr wrap="none" anchor="ctr"/>
          <a:lstStyle/>
          <a:p>
            <a:endParaRPr lang="en-US"/>
          </a:p>
        </p:txBody>
      </p:sp>
      <p:sp>
        <p:nvSpPr>
          <p:cNvPr id="106508" name="Line 13"/>
          <p:cNvSpPr>
            <a:spLocks noChangeShapeType="1"/>
          </p:cNvSpPr>
          <p:nvPr/>
        </p:nvSpPr>
        <p:spPr bwMode="auto">
          <a:xfrm>
            <a:off x="3352800" y="1905000"/>
            <a:ext cx="0" cy="4419600"/>
          </a:xfrm>
          <a:prstGeom prst="line">
            <a:avLst/>
          </a:prstGeom>
          <a:noFill/>
          <a:ln w="9525">
            <a:solidFill>
              <a:schemeClr val="tx1"/>
            </a:solidFill>
            <a:round/>
            <a:headEnd/>
            <a:tailEnd/>
          </a:ln>
        </p:spPr>
        <p:txBody>
          <a:bodyPr wrap="none" anchor="ctr"/>
          <a:lstStyle/>
          <a:p>
            <a:endParaRPr lang="en-US"/>
          </a:p>
        </p:txBody>
      </p:sp>
      <p:sp>
        <p:nvSpPr>
          <p:cNvPr id="106509" name="Line 14"/>
          <p:cNvSpPr>
            <a:spLocks noChangeShapeType="1"/>
          </p:cNvSpPr>
          <p:nvPr/>
        </p:nvSpPr>
        <p:spPr bwMode="auto">
          <a:xfrm>
            <a:off x="5105400" y="1905000"/>
            <a:ext cx="0" cy="4419600"/>
          </a:xfrm>
          <a:prstGeom prst="line">
            <a:avLst/>
          </a:prstGeom>
          <a:noFill/>
          <a:ln w="9525">
            <a:solidFill>
              <a:schemeClr val="tx1"/>
            </a:solidFill>
            <a:round/>
            <a:headEnd/>
            <a:tailEnd/>
          </a:ln>
        </p:spPr>
        <p:txBody>
          <a:bodyPr wrap="none" anchor="ctr"/>
          <a:lstStyle/>
          <a:p>
            <a:endParaRPr lang="en-US"/>
          </a:p>
        </p:txBody>
      </p:sp>
      <p:sp>
        <p:nvSpPr>
          <p:cNvPr id="106510" name="Line 15"/>
          <p:cNvSpPr>
            <a:spLocks noChangeShapeType="1"/>
          </p:cNvSpPr>
          <p:nvPr/>
        </p:nvSpPr>
        <p:spPr bwMode="auto">
          <a:xfrm>
            <a:off x="7010400" y="1905000"/>
            <a:ext cx="0" cy="4419600"/>
          </a:xfrm>
          <a:prstGeom prst="line">
            <a:avLst/>
          </a:prstGeom>
          <a:noFill/>
          <a:ln w="9525">
            <a:solidFill>
              <a:schemeClr val="tx1"/>
            </a:solidFill>
            <a:round/>
            <a:headEnd/>
            <a:tailEnd/>
          </a:ln>
        </p:spPr>
        <p:txBody>
          <a:bodyPr wrap="none" anchor="ctr"/>
          <a:lstStyle/>
          <a:p>
            <a:endParaRPr lang="en-US"/>
          </a:p>
        </p:txBody>
      </p:sp>
      <p:sp>
        <p:nvSpPr>
          <p:cNvPr id="106511" name="Line 16"/>
          <p:cNvSpPr>
            <a:spLocks noChangeShapeType="1"/>
          </p:cNvSpPr>
          <p:nvPr/>
        </p:nvSpPr>
        <p:spPr bwMode="auto">
          <a:xfrm>
            <a:off x="1143000" y="3352800"/>
            <a:ext cx="8001000" cy="0"/>
          </a:xfrm>
          <a:prstGeom prst="line">
            <a:avLst/>
          </a:prstGeom>
          <a:noFill/>
          <a:ln w="9525">
            <a:solidFill>
              <a:schemeClr val="tx1"/>
            </a:solidFill>
            <a:round/>
            <a:headEnd/>
            <a:tailEnd/>
          </a:ln>
        </p:spPr>
        <p:txBody>
          <a:bodyPr wrap="none" anchor="ctr"/>
          <a:lstStyle/>
          <a:p>
            <a:endParaRPr lang="en-US"/>
          </a:p>
        </p:txBody>
      </p:sp>
      <p:sp>
        <p:nvSpPr>
          <p:cNvPr id="106512" name="Line 17"/>
          <p:cNvSpPr>
            <a:spLocks noChangeShapeType="1"/>
          </p:cNvSpPr>
          <p:nvPr/>
        </p:nvSpPr>
        <p:spPr bwMode="auto">
          <a:xfrm>
            <a:off x="4191000" y="2971800"/>
            <a:ext cx="0" cy="3352800"/>
          </a:xfrm>
          <a:prstGeom prst="line">
            <a:avLst/>
          </a:prstGeom>
          <a:noFill/>
          <a:ln w="9525">
            <a:solidFill>
              <a:schemeClr val="tx1"/>
            </a:solidFill>
            <a:round/>
            <a:headEnd/>
            <a:tailEnd/>
          </a:ln>
        </p:spPr>
        <p:txBody>
          <a:bodyPr wrap="none" anchor="ctr"/>
          <a:lstStyle/>
          <a:p>
            <a:endParaRPr lang="en-US"/>
          </a:p>
        </p:txBody>
      </p:sp>
      <p:sp>
        <p:nvSpPr>
          <p:cNvPr id="106513" name="Line 18"/>
          <p:cNvSpPr>
            <a:spLocks noChangeShapeType="1"/>
          </p:cNvSpPr>
          <p:nvPr/>
        </p:nvSpPr>
        <p:spPr bwMode="auto">
          <a:xfrm>
            <a:off x="6096000" y="2971800"/>
            <a:ext cx="0" cy="3352800"/>
          </a:xfrm>
          <a:prstGeom prst="line">
            <a:avLst/>
          </a:prstGeom>
          <a:noFill/>
          <a:ln w="9525">
            <a:solidFill>
              <a:schemeClr val="tx1"/>
            </a:solidFill>
            <a:round/>
            <a:headEnd/>
            <a:tailEnd/>
          </a:ln>
        </p:spPr>
        <p:txBody>
          <a:bodyPr wrap="none" anchor="ctr"/>
          <a:lstStyle/>
          <a:p>
            <a:endParaRPr lang="en-US"/>
          </a:p>
        </p:txBody>
      </p:sp>
      <p:sp>
        <p:nvSpPr>
          <p:cNvPr id="106514" name="Line 19"/>
          <p:cNvSpPr>
            <a:spLocks noChangeShapeType="1"/>
          </p:cNvSpPr>
          <p:nvPr/>
        </p:nvSpPr>
        <p:spPr bwMode="auto">
          <a:xfrm>
            <a:off x="8305800" y="2971800"/>
            <a:ext cx="0" cy="3352800"/>
          </a:xfrm>
          <a:prstGeom prst="line">
            <a:avLst/>
          </a:prstGeom>
          <a:noFill/>
          <a:ln w="9525">
            <a:solidFill>
              <a:schemeClr val="tx1"/>
            </a:solidFill>
            <a:round/>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t>Scraper Production Step #10</a:t>
            </a:r>
          </a:p>
        </p:txBody>
      </p:sp>
      <p:sp>
        <p:nvSpPr>
          <p:cNvPr id="139267" name="Rectangle 3"/>
          <p:cNvSpPr>
            <a:spLocks noGrp="1" noChangeArrowheads="1"/>
          </p:cNvSpPr>
          <p:nvPr>
            <p:ph type="body" idx="1"/>
          </p:nvPr>
        </p:nvSpPr>
        <p:spPr>
          <a:xfrm>
            <a:off x="1173163" y="1981200"/>
            <a:ext cx="7772400" cy="4495800"/>
          </a:xfrm>
        </p:spPr>
        <p:txBody>
          <a:bodyPr/>
          <a:lstStyle/>
          <a:p>
            <a:r>
              <a:rPr lang="en-US" smtClean="0"/>
              <a:t>Travel Time:</a:t>
            </a:r>
          </a:p>
          <a:p>
            <a:pPr lvl="1"/>
            <a:r>
              <a:rPr lang="en-US" smtClean="0"/>
              <a:t>The time spent on the haul road transporting material and returning empty.</a:t>
            </a:r>
          </a:p>
          <a:p>
            <a:pPr lvl="1"/>
            <a:r>
              <a:rPr lang="en-US" smtClean="0"/>
              <a:t>Travel Time depends on:  size of hauling unit, rolling resistance, grade resistance, and distance traveled.</a:t>
            </a:r>
          </a:p>
          <a:p>
            <a:pPr lvl="1"/>
            <a:r>
              <a:rPr lang="en-US" smtClean="0"/>
              <a:t>All of which have already been figured to get your gear selection and speed to put in your cycle time formula.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p:cTn id="7" dur="500" fill="hold"/>
                                        <p:tgtEl>
                                          <p:spTgt spid="13926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39267">
                                            <p:txEl>
                                              <p:pRg st="0" end="0"/>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926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139267">
                                            <p:txEl>
                                              <p:pRg st="1" end="1"/>
                                            </p:txEl>
                                          </p:spTgt>
                                        </p:tgtEl>
                                        <p:attrNameLst>
                                          <p:attrName>style.visibility</p:attrName>
                                        </p:attrNameLst>
                                      </p:cBhvr>
                                      <p:to>
                                        <p:strVal val="visible"/>
                                      </p:to>
                                    </p:set>
                                    <p:anim calcmode="lin" valueType="num">
                                      <p:cBhvr>
                                        <p:cTn id="13" dur="500" fill="hold"/>
                                        <p:tgtEl>
                                          <p:spTgt spid="139267">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139267">
                                            <p:txEl>
                                              <p:pRg st="1" end="1"/>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926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139267">
                                            <p:txEl>
                                              <p:pRg st="2" end="2"/>
                                            </p:txEl>
                                          </p:spTgt>
                                        </p:tgtEl>
                                        <p:attrNameLst>
                                          <p:attrName>style.visibility</p:attrName>
                                        </p:attrNameLst>
                                      </p:cBhvr>
                                      <p:to>
                                        <p:strVal val="visible"/>
                                      </p:to>
                                    </p:set>
                                    <p:anim calcmode="lin" valueType="num">
                                      <p:cBhvr>
                                        <p:cTn id="19" dur="500" fill="hold"/>
                                        <p:tgtEl>
                                          <p:spTgt spid="139267">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139267">
                                            <p:txEl>
                                              <p:pRg st="2" end="2"/>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9267">
                                            <p:txEl>
                                              <p:pRg st="2" end="2"/>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39267">
                                            <p:txEl>
                                              <p:pRg st="3" end="3"/>
                                            </p:txEl>
                                          </p:spTgt>
                                        </p:tgtEl>
                                        <p:attrNameLst>
                                          <p:attrName>style.visibility</p:attrName>
                                        </p:attrNameLst>
                                      </p:cBhvr>
                                      <p:to>
                                        <p:strVal val="visible"/>
                                      </p:to>
                                    </p:set>
                                    <p:anim calcmode="lin" valueType="num">
                                      <p:cBhvr>
                                        <p:cTn id="25" dur="500" fill="hold"/>
                                        <p:tgtEl>
                                          <p:spTgt spid="139267">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139267">
                                            <p:txEl>
                                              <p:pRg st="3" end="3"/>
                                            </p:txEl>
                                          </p:spTgt>
                                        </p:tgtEl>
                                        <p:attrNameLst>
                                          <p:attrName>ppt_h</p:attrName>
                                        </p:attrNameLst>
                                      </p:cBhvr>
                                      <p:tavLst>
                                        <p:tav tm="0">
                                          <p:val>
                                            <p:strVal val="4*#ppt_h"/>
                                          </p:val>
                                        </p:tav>
                                        <p:tav tm="100000">
                                          <p:val>
                                            <p:strVal val="#ppt_h"/>
                                          </p:val>
                                        </p:tav>
                                      </p:tavLst>
                                    </p:anim>
                                  </p:childTnLst>
                                  <p:subTnLst>
                                    <p:animClr clrSpc="rgb" dir="cw">
                                      <p:cBhvr override="childStyle">
                                        <p:cTn dur="1" fill="hold" display="0" masterRel="nextClick" afterEffect="1"/>
                                        <p:tgtEl>
                                          <p:spTgt spid="139267">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2"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Scraper Production Step #10</a:t>
            </a:r>
          </a:p>
        </p:txBody>
      </p:sp>
      <p:sp>
        <p:nvSpPr>
          <p:cNvPr id="142339" name="Rectangle 3"/>
          <p:cNvSpPr>
            <a:spLocks noGrp="1" noChangeArrowheads="1"/>
          </p:cNvSpPr>
          <p:nvPr>
            <p:ph type="body" idx="1"/>
          </p:nvPr>
        </p:nvSpPr>
        <p:spPr>
          <a:xfrm>
            <a:off x="914400" y="1600200"/>
            <a:ext cx="8077200" cy="4876800"/>
          </a:xfrm>
        </p:spPr>
        <p:txBody>
          <a:bodyPr/>
          <a:lstStyle/>
          <a:p>
            <a:r>
              <a:rPr lang="en-US" smtClean="0"/>
              <a:t>To figure cycle time (CT) you must first figure travel time (TT).</a:t>
            </a:r>
          </a:p>
          <a:p>
            <a:pPr lvl="1"/>
            <a:r>
              <a:rPr lang="en-US" smtClean="0"/>
              <a:t>To get travel time divide the distance in feet of the haul or return road by the sum of the travel speed (TS) in mph multiplied by 88.</a:t>
            </a:r>
          </a:p>
          <a:p>
            <a:pPr lvl="1"/>
            <a:r>
              <a:rPr lang="en-US" smtClean="0"/>
              <a:t>Do this for the haul and return. </a:t>
            </a:r>
          </a:p>
          <a:p>
            <a:pPr lvl="1"/>
            <a:r>
              <a:rPr lang="en-US" smtClean="0"/>
              <a:t>The total time plus fixed time will equal total cycle time.</a:t>
            </a:r>
          </a:p>
          <a:p>
            <a:pPr lvl="1"/>
            <a:r>
              <a:rPr lang="en-US" smtClean="0"/>
              <a:t>Note:  88 is he conversion factor to change the speed in mph to feet traveled per minute.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p:cTn id="7" dur="500" fill="hold"/>
                                        <p:tgtEl>
                                          <p:spTgt spid="142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233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233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42339">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2339">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42339">
                                            <p:txEl>
                                              <p:pRg st="1" end="1"/>
                                            </p:txEl>
                                          </p:spTgt>
                                        </p:tgtEl>
                                        <p:attrNameLst>
                                          <p:attrName>style.visibility</p:attrName>
                                        </p:attrNameLst>
                                      </p:cBhvr>
                                      <p:to>
                                        <p:strVal val="visible"/>
                                      </p:to>
                                    </p:set>
                                    <p:anim calcmode="lin" valueType="num">
                                      <p:cBhvr>
                                        <p:cTn id="15" dur="500" fill="hold"/>
                                        <p:tgtEl>
                                          <p:spTgt spid="14233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4233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4233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42339">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2339">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42339">
                                            <p:txEl>
                                              <p:pRg st="2" end="2"/>
                                            </p:txEl>
                                          </p:spTgt>
                                        </p:tgtEl>
                                        <p:attrNameLst>
                                          <p:attrName>style.visibility</p:attrName>
                                        </p:attrNameLst>
                                      </p:cBhvr>
                                      <p:to>
                                        <p:strVal val="visible"/>
                                      </p:to>
                                    </p:set>
                                    <p:anim calcmode="lin" valueType="num">
                                      <p:cBhvr>
                                        <p:cTn id="23" dur="500" fill="hold"/>
                                        <p:tgtEl>
                                          <p:spTgt spid="14233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4233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4233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42339">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2339">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42339">
                                            <p:txEl>
                                              <p:pRg st="3" end="3"/>
                                            </p:txEl>
                                          </p:spTgt>
                                        </p:tgtEl>
                                        <p:attrNameLst>
                                          <p:attrName>style.visibility</p:attrName>
                                        </p:attrNameLst>
                                      </p:cBhvr>
                                      <p:to>
                                        <p:strVal val="visible"/>
                                      </p:to>
                                    </p:set>
                                    <p:anim calcmode="lin" valueType="num">
                                      <p:cBhvr>
                                        <p:cTn id="31" dur="500" fill="hold"/>
                                        <p:tgtEl>
                                          <p:spTgt spid="14233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4233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4233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42339">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2339">
                                            <p:txEl>
                                              <p:pRg st="3" end="3"/>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42339">
                                            <p:txEl>
                                              <p:pRg st="4" end="4"/>
                                            </p:txEl>
                                          </p:spTgt>
                                        </p:tgtEl>
                                        <p:attrNameLst>
                                          <p:attrName>style.visibility</p:attrName>
                                        </p:attrNameLst>
                                      </p:cBhvr>
                                      <p:to>
                                        <p:strVal val="visible"/>
                                      </p:to>
                                    </p:set>
                                    <p:anim calcmode="lin" valueType="num">
                                      <p:cBhvr>
                                        <p:cTn id="39" dur="500" fill="hold"/>
                                        <p:tgtEl>
                                          <p:spTgt spid="14233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4233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42339">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142339">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42339">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2"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mtClean="0"/>
              <a:t>Example</a:t>
            </a:r>
          </a:p>
        </p:txBody>
      </p:sp>
      <p:sp>
        <p:nvSpPr>
          <p:cNvPr id="143363" name="Rectangle 3"/>
          <p:cNvSpPr>
            <a:spLocks noGrp="1" noChangeArrowheads="1"/>
          </p:cNvSpPr>
          <p:nvPr>
            <p:ph type="body" sz="half" idx="1"/>
          </p:nvPr>
        </p:nvSpPr>
        <p:spPr>
          <a:xfrm>
            <a:off x="914400" y="1600200"/>
            <a:ext cx="4068763" cy="5105400"/>
          </a:xfrm>
        </p:spPr>
        <p:txBody>
          <a:bodyPr/>
          <a:lstStyle/>
          <a:p>
            <a:r>
              <a:rPr lang="en-US" smtClean="0"/>
              <a:t>A 621B scraper, hauling 17.5 CY of material, travels 7500’ to the fill area using 6th gear and returns empty by a different route of 8200’ in 8th gear.</a:t>
            </a:r>
          </a:p>
          <a:p>
            <a:r>
              <a:rPr lang="en-US" smtClean="0"/>
              <a:t>What is the total cycle time, if the 621B is being loaded by a TRAM.</a:t>
            </a:r>
          </a:p>
        </p:txBody>
      </p:sp>
      <p:sp>
        <p:nvSpPr>
          <p:cNvPr id="143364" name="Rectangle 4"/>
          <p:cNvSpPr>
            <a:spLocks noGrp="1" noChangeArrowheads="1"/>
          </p:cNvSpPr>
          <p:nvPr>
            <p:ph type="body" sz="half" idx="2"/>
          </p:nvPr>
        </p:nvSpPr>
        <p:spPr>
          <a:xfrm>
            <a:off x="5105400" y="1524000"/>
            <a:ext cx="3810000" cy="5105400"/>
          </a:xfrm>
        </p:spPr>
        <p:txBody>
          <a:bodyPr/>
          <a:lstStyle/>
          <a:p>
            <a:r>
              <a:rPr lang="en-US" smtClean="0"/>
              <a:t>    </a:t>
            </a:r>
            <a:r>
              <a:rPr lang="en-US" u="sng" smtClean="0"/>
              <a:t> 7500’</a:t>
            </a:r>
            <a:r>
              <a:rPr lang="en-US" smtClean="0"/>
              <a:t>	haul dist.</a:t>
            </a:r>
          </a:p>
          <a:p>
            <a:pPr>
              <a:buFont typeface="Monotype Sorts" pitchFamily="2" charset="2"/>
              <a:buChar char=" "/>
            </a:pPr>
            <a:r>
              <a:rPr lang="en-US" smtClean="0"/>
              <a:t>14 TS x 88    =</a:t>
            </a:r>
          </a:p>
          <a:p>
            <a:pPr>
              <a:buFont typeface="Monotype Sorts" pitchFamily="2" charset="2"/>
              <a:buChar char=" "/>
            </a:pPr>
            <a:r>
              <a:rPr lang="en-US" smtClean="0"/>
              <a:t>                  </a:t>
            </a:r>
            <a:r>
              <a:rPr lang="en-US" smtClean="0">
                <a:solidFill>
                  <a:srgbClr val="FF3300"/>
                </a:solidFill>
              </a:rPr>
              <a:t>6.09 HT</a:t>
            </a:r>
            <a:endParaRPr lang="en-US" smtClean="0"/>
          </a:p>
          <a:p>
            <a:r>
              <a:rPr lang="en-US" smtClean="0"/>
              <a:t>  </a:t>
            </a:r>
            <a:r>
              <a:rPr lang="en-US" u="sng" smtClean="0"/>
              <a:t> 8200’</a:t>
            </a:r>
            <a:r>
              <a:rPr lang="en-US" smtClean="0"/>
              <a:t> return dist.</a:t>
            </a:r>
          </a:p>
          <a:p>
            <a:pPr>
              <a:buFont typeface="Monotype Sorts" pitchFamily="2" charset="2"/>
              <a:buChar char=" "/>
            </a:pPr>
            <a:r>
              <a:rPr lang="en-US" smtClean="0"/>
              <a:t>26 TS x 88    =  </a:t>
            </a:r>
          </a:p>
          <a:p>
            <a:pPr>
              <a:buFont typeface="Monotype Sorts" pitchFamily="2" charset="2"/>
              <a:buChar char=" "/>
            </a:pPr>
            <a:r>
              <a:rPr lang="en-US" smtClean="0"/>
              <a:t>                  </a:t>
            </a:r>
            <a:r>
              <a:rPr lang="en-US" smtClean="0">
                <a:solidFill>
                  <a:srgbClr val="FF3300"/>
                </a:solidFill>
              </a:rPr>
              <a:t>3.58 RT</a:t>
            </a:r>
            <a:endParaRPr lang="en-US" smtClean="0"/>
          </a:p>
          <a:p>
            <a:r>
              <a:rPr lang="en-US" smtClean="0"/>
              <a:t>6.09 + 3.58 + 7.5 =</a:t>
            </a:r>
          </a:p>
          <a:p>
            <a:pPr>
              <a:buFont typeface="Monotype Sorts" pitchFamily="2" charset="2"/>
              <a:buChar char=" "/>
            </a:pPr>
            <a:r>
              <a:rPr lang="en-US" smtClean="0"/>
              <a:t>                 </a:t>
            </a:r>
            <a:r>
              <a:rPr lang="en-US" smtClean="0">
                <a:solidFill>
                  <a:srgbClr val="FF3300"/>
                </a:solidFill>
              </a:rPr>
              <a:t>17.17 min</a:t>
            </a:r>
            <a:endParaRPr lang="en-US" smtClean="0"/>
          </a:p>
          <a:p>
            <a:pPr lvl="1"/>
            <a:r>
              <a:rPr lang="en-US" smtClean="0"/>
              <a:t>Note:  never round off time.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p:cTn id="7" dur="500" fill="hold"/>
                                        <p:tgtEl>
                                          <p:spTgt spid="143363">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43363">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4336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43363">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43363">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43363">
                                            <p:txEl>
                                              <p:pRg st="1" end="1"/>
                                            </p:txEl>
                                          </p:spTgt>
                                        </p:tgtEl>
                                        <p:attrNameLst>
                                          <p:attrName>style.visibility</p:attrName>
                                        </p:attrNameLst>
                                      </p:cBhvr>
                                      <p:to>
                                        <p:strVal val="visible"/>
                                      </p:to>
                                    </p:set>
                                    <p:anim calcmode="lin" valueType="num">
                                      <p:cBhvr>
                                        <p:cTn id="15" dur="500" fill="hold"/>
                                        <p:tgtEl>
                                          <p:spTgt spid="143363">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43363">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43363">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43363">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43363">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272" fill="hold" grpId="0" nodeType="clickEffect">
                                  <p:stCondLst>
                                    <p:cond delay="0"/>
                                  </p:stCondLst>
                                  <p:childTnLst>
                                    <p:set>
                                      <p:cBhvr>
                                        <p:cTn id="22" dur="1" fill="hold">
                                          <p:stCondLst>
                                            <p:cond delay="0"/>
                                          </p:stCondLst>
                                        </p:cTn>
                                        <p:tgtEl>
                                          <p:spTgt spid="143364">
                                            <p:txEl>
                                              <p:pRg st="0" end="0"/>
                                            </p:txEl>
                                          </p:spTgt>
                                        </p:tgtEl>
                                        <p:attrNameLst>
                                          <p:attrName>style.visibility</p:attrName>
                                        </p:attrNameLst>
                                      </p:cBhvr>
                                      <p:to>
                                        <p:strVal val="visible"/>
                                      </p:to>
                                    </p:set>
                                    <p:anim calcmode="lin" valueType="num">
                                      <p:cBhvr>
                                        <p:cTn id="23" dur="500" fill="hold"/>
                                        <p:tgtEl>
                                          <p:spTgt spid="143364">
                                            <p:txEl>
                                              <p:pRg st="0" end="0"/>
                                            </p:txEl>
                                          </p:spTgt>
                                        </p:tgtEl>
                                        <p:attrNameLst>
                                          <p:attrName>ppt_w</p:attrName>
                                        </p:attrNameLst>
                                      </p:cBhvr>
                                      <p:tavLst>
                                        <p:tav tm="0">
                                          <p:val>
                                            <p:strVal val="2/3*#ppt_w"/>
                                          </p:val>
                                        </p:tav>
                                        <p:tav tm="100000">
                                          <p:val>
                                            <p:strVal val="#ppt_w"/>
                                          </p:val>
                                        </p:tav>
                                      </p:tavLst>
                                    </p:anim>
                                    <p:anim calcmode="lin" valueType="num">
                                      <p:cBhvr>
                                        <p:cTn id="24" dur="500" fill="hold"/>
                                        <p:tgtEl>
                                          <p:spTgt spid="143364">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0" end="0"/>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143364">
                                            <p:txEl>
                                              <p:pRg st="1" end="1"/>
                                            </p:txEl>
                                          </p:spTgt>
                                        </p:tgtEl>
                                        <p:attrNameLst>
                                          <p:attrName>style.visibility</p:attrName>
                                        </p:attrNameLst>
                                      </p:cBhvr>
                                      <p:to>
                                        <p:strVal val="visible"/>
                                      </p:to>
                                    </p:set>
                                    <p:anim calcmode="lin" valueType="num">
                                      <p:cBhvr>
                                        <p:cTn id="29" dur="500" fill="hold"/>
                                        <p:tgtEl>
                                          <p:spTgt spid="143364">
                                            <p:txEl>
                                              <p:pRg st="1" end="1"/>
                                            </p:txEl>
                                          </p:spTgt>
                                        </p:tgtEl>
                                        <p:attrNameLst>
                                          <p:attrName>ppt_w</p:attrName>
                                        </p:attrNameLst>
                                      </p:cBhvr>
                                      <p:tavLst>
                                        <p:tav tm="0">
                                          <p:val>
                                            <p:strVal val="2/3*#ppt_w"/>
                                          </p:val>
                                        </p:tav>
                                        <p:tav tm="100000">
                                          <p:val>
                                            <p:strVal val="#ppt_w"/>
                                          </p:val>
                                        </p:tav>
                                      </p:tavLst>
                                    </p:anim>
                                    <p:anim calcmode="lin" valueType="num">
                                      <p:cBhvr>
                                        <p:cTn id="30" dur="500" fill="hold"/>
                                        <p:tgtEl>
                                          <p:spTgt spid="143364">
                                            <p:txEl>
                                              <p:pRg st="1" end="1"/>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1" end="1"/>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143364">
                                            <p:txEl>
                                              <p:pRg st="2" end="2"/>
                                            </p:txEl>
                                          </p:spTgt>
                                        </p:tgtEl>
                                        <p:attrNameLst>
                                          <p:attrName>style.visibility</p:attrName>
                                        </p:attrNameLst>
                                      </p:cBhvr>
                                      <p:to>
                                        <p:strVal val="visible"/>
                                      </p:to>
                                    </p:set>
                                    <p:anim calcmode="lin" valueType="num">
                                      <p:cBhvr>
                                        <p:cTn id="35" dur="500" fill="hold"/>
                                        <p:tgtEl>
                                          <p:spTgt spid="143364">
                                            <p:txEl>
                                              <p:pRg st="2" end="2"/>
                                            </p:txEl>
                                          </p:spTgt>
                                        </p:tgtEl>
                                        <p:attrNameLst>
                                          <p:attrName>ppt_w</p:attrName>
                                        </p:attrNameLst>
                                      </p:cBhvr>
                                      <p:tavLst>
                                        <p:tav tm="0">
                                          <p:val>
                                            <p:strVal val="2/3*#ppt_w"/>
                                          </p:val>
                                        </p:tav>
                                        <p:tav tm="100000">
                                          <p:val>
                                            <p:strVal val="#ppt_w"/>
                                          </p:val>
                                        </p:tav>
                                      </p:tavLst>
                                    </p:anim>
                                    <p:anim calcmode="lin" valueType="num">
                                      <p:cBhvr>
                                        <p:cTn id="36" dur="500" fill="hold"/>
                                        <p:tgtEl>
                                          <p:spTgt spid="143364">
                                            <p:txEl>
                                              <p:pRg st="2" end="2"/>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2" end="2"/>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23" presetClass="entr" presetSubtype="272" fill="hold" grpId="0" nodeType="clickEffect">
                                  <p:stCondLst>
                                    <p:cond delay="0"/>
                                  </p:stCondLst>
                                  <p:childTnLst>
                                    <p:set>
                                      <p:cBhvr>
                                        <p:cTn id="40" dur="1" fill="hold">
                                          <p:stCondLst>
                                            <p:cond delay="0"/>
                                          </p:stCondLst>
                                        </p:cTn>
                                        <p:tgtEl>
                                          <p:spTgt spid="143364">
                                            <p:txEl>
                                              <p:pRg st="3" end="3"/>
                                            </p:txEl>
                                          </p:spTgt>
                                        </p:tgtEl>
                                        <p:attrNameLst>
                                          <p:attrName>style.visibility</p:attrName>
                                        </p:attrNameLst>
                                      </p:cBhvr>
                                      <p:to>
                                        <p:strVal val="visible"/>
                                      </p:to>
                                    </p:set>
                                    <p:anim calcmode="lin" valueType="num">
                                      <p:cBhvr>
                                        <p:cTn id="41" dur="500" fill="hold"/>
                                        <p:tgtEl>
                                          <p:spTgt spid="143364">
                                            <p:txEl>
                                              <p:pRg st="3" end="3"/>
                                            </p:txEl>
                                          </p:spTgt>
                                        </p:tgtEl>
                                        <p:attrNameLst>
                                          <p:attrName>ppt_w</p:attrName>
                                        </p:attrNameLst>
                                      </p:cBhvr>
                                      <p:tavLst>
                                        <p:tav tm="0">
                                          <p:val>
                                            <p:strVal val="2/3*#ppt_w"/>
                                          </p:val>
                                        </p:tav>
                                        <p:tav tm="100000">
                                          <p:val>
                                            <p:strVal val="#ppt_w"/>
                                          </p:val>
                                        </p:tav>
                                      </p:tavLst>
                                    </p:anim>
                                    <p:anim calcmode="lin" valueType="num">
                                      <p:cBhvr>
                                        <p:cTn id="42" dur="500" fill="hold"/>
                                        <p:tgtEl>
                                          <p:spTgt spid="143364">
                                            <p:txEl>
                                              <p:pRg st="3" end="3"/>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3" end="3"/>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143364">
                                            <p:txEl>
                                              <p:pRg st="4" end="4"/>
                                            </p:txEl>
                                          </p:spTgt>
                                        </p:tgtEl>
                                        <p:attrNameLst>
                                          <p:attrName>style.visibility</p:attrName>
                                        </p:attrNameLst>
                                      </p:cBhvr>
                                      <p:to>
                                        <p:strVal val="visible"/>
                                      </p:to>
                                    </p:set>
                                    <p:anim calcmode="lin" valueType="num">
                                      <p:cBhvr>
                                        <p:cTn id="47" dur="500" fill="hold"/>
                                        <p:tgtEl>
                                          <p:spTgt spid="143364">
                                            <p:txEl>
                                              <p:pRg st="4" end="4"/>
                                            </p:txEl>
                                          </p:spTgt>
                                        </p:tgtEl>
                                        <p:attrNameLst>
                                          <p:attrName>ppt_w</p:attrName>
                                        </p:attrNameLst>
                                      </p:cBhvr>
                                      <p:tavLst>
                                        <p:tav tm="0">
                                          <p:val>
                                            <p:strVal val="2/3*#ppt_w"/>
                                          </p:val>
                                        </p:tav>
                                        <p:tav tm="100000">
                                          <p:val>
                                            <p:strVal val="#ppt_w"/>
                                          </p:val>
                                        </p:tav>
                                      </p:tavLst>
                                    </p:anim>
                                    <p:anim calcmode="lin" valueType="num">
                                      <p:cBhvr>
                                        <p:cTn id="48" dur="500" fill="hold"/>
                                        <p:tgtEl>
                                          <p:spTgt spid="143364">
                                            <p:txEl>
                                              <p:pRg st="4" end="4"/>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4" end="4"/>
                                            </p:txEl>
                                          </p:spTgt>
                                        </p:tgtEl>
                                        <p:attrNameLst>
                                          <p:attrName>ppt_c</p:attrName>
                                        </p:attrNameLst>
                                      </p:cBhvr>
                                      <p:to>
                                        <a:schemeClr val="bg2"/>
                                      </p:to>
                                    </p:animClr>
                                  </p:sub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143364">
                                            <p:txEl>
                                              <p:pRg st="5" end="5"/>
                                            </p:txEl>
                                          </p:spTgt>
                                        </p:tgtEl>
                                        <p:attrNameLst>
                                          <p:attrName>style.visibility</p:attrName>
                                        </p:attrNameLst>
                                      </p:cBhvr>
                                      <p:to>
                                        <p:strVal val="visible"/>
                                      </p:to>
                                    </p:set>
                                    <p:anim calcmode="lin" valueType="num">
                                      <p:cBhvr>
                                        <p:cTn id="53" dur="500" fill="hold"/>
                                        <p:tgtEl>
                                          <p:spTgt spid="143364">
                                            <p:txEl>
                                              <p:pRg st="5" end="5"/>
                                            </p:txEl>
                                          </p:spTgt>
                                        </p:tgtEl>
                                        <p:attrNameLst>
                                          <p:attrName>ppt_w</p:attrName>
                                        </p:attrNameLst>
                                      </p:cBhvr>
                                      <p:tavLst>
                                        <p:tav tm="0">
                                          <p:val>
                                            <p:strVal val="2/3*#ppt_w"/>
                                          </p:val>
                                        </p:tav>
                                        <p:tav tm="100000">
                                          <p:val>
                                            <p:strVal val="#ppt_w"/>
                                          </p:val>
                                        </p:tav>
                                      </p:tavLst>
                                    </p:anim>
                                    <p:anim calcmode="lin" valueType="num">
                                      <p:cBhvr>
                                        <p:cTn id="54" dur="500" fill="hold"/>
                                        <p:tgtEl>
                                          <p:spTgt spid="143364">
                                            <p:txEl>
                                              <p:pRg st="5" end="5"/>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5" end="5"/>
                                            </p:txEl>
                                          </p:spTgt>
                                        </p:tgtEl>
                                        <p:attrNameLst>
                                          <p:attrName>ppt_c</p:attrName>
                                        </p:attrNameLst>
                                      </p:cBhvr>
                                      <p:to>
                                        <a:schemeClr val="bg2"/>
                                      </p:to>
                                    </p:animClr>
                                  </p:subTnLst>
                                </p:cTn>
                              </p:par>
                            </p:childTnLst>
                          </p:cTn>
                        </p:par>
                      </p:childTnLst>
                    </p:cTn>
                  </p:par>
                  <p:par>
                    <p:cTn id="55" fill="hold">
                      <p:stCondLst>
                        <p:cond delay="indefinite"/>
                      </p:stCondLst>
                      <p:childTnLst>
                        <p:par>
                          <p:cTn id="56" fill="hold">
                            <p:stCondLst>
                              <p:cond delay="0"/>
                            </p:stCondLst>
                            <p:childTnLst>
                              <p:par>
                                <p:cTn id="57" presetID="23" presetClass="entr" presetSubtype="272" fill="hold" grpId="0" nodeType="clickEffect">
                                  <p:stCondLst>
                                    <p:cond delay="0"/>
                                  </p:stCondLst>
                                  <p:childTnLst>
                                    <p:set>
                                      <p:cBhvr>
                                        <p:cTn id="58" dur="1" fill="hold">
                                          <p:stCondLst>
                                            <p:cond delay="0"/>
                                          </p:stCondLst>
                                        </p:cTn>
                                        <p:tgtEl>
                                          <p:spTgt spid="143364">
                                            <p:txEl>
                                              <p:pRg st="6" end="6"/>
                                            </p:txEl>
                                          </p:spTgt>
                                        </p:tgtEl>
                                        <p:attrNameLst>
                                          <p:attrName>style.visibility</p:attrName>
                                        </p:attrNameLst>
                                      </p:cBhvr>
                                      <p:to>
                                        <p:strVal val="visible"/>
                                      </p:to>
                                    </p:set>
                                    <p:anim calcmode="lin" valueType="num">
                                      <p:cBhvr>
                                        <p:cTn id="59" dur="500" fill="hold"/>
                                        <p:tgtEl>
                                          <p:spTgt spid="143364">
                                            <p:txEl>
                                              <p:pRg st="6" end="6"/>
                                            </p:txEl>
                                          </p:spTgt>
                                        </p:tgtEl>
                                        <p:attrNameLst>
                                          <p:attrName>ppt_w</p:attrName>
                                        </p:attrNameLst>
                                      </p:cBhvr>
                                      <p:tavLst>
                                        <p:tav tm="0">
                                          <p:val>
                                            <p:strVal val="2/3*#ppt_w"/>
                                          </p:val>
                                        </p:tav>
                                        <p:tav tm="100000">
                                          <p:val>
                                            <p:strVal val="#ppt_w"/>
                                          </p:val>
                                        </p:tav>
                                      </p:tavLst>
                                    </p:anim>
                                    <p:anim calcmode="lin" valueType="num">
                                      <p:cBhvr>
                                        <p:cTn id="60" dur="500" fill="hold"/>
                                        <p:tgtEl>
                                          <p:spTgt spid="143364">
                                            <p:txEl>
                                              <p:pRg st="6" end="6"/>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6" end="6"/>
                                            </p:txEl>
                                          </p:spTgt>
                                        </p:tgtEl>
                                        <p:attrNameLst>
                                          <p:attrName>ppt_c</p:attrName>
                                        </p:attrNameLst>
                                      </p:cBhvr>
                                      <p:to>
                                        <a:schemeClr val="bg2"/>
                                      </p:to>
                                    </p:animClr>
                                  </p:subTnLst>
                                </p:cTn>
                              </p:par>
                            </p:childTnLst>
                          </p:cTn>
                        </p:par>
                      </p:childTnLst>
                    </p:cTn>
                  </p:par>
                  <p:par>
                    <p:cTn id="61" fill="hold">
                      <p:stCondLst>
                        <p:cond delay="indefinite"/>
                      </p:stCondLst>
                      <p:childTnLst>
                        <p:par>
                          <p:cTn id="62" fill="hold">
                            <p:stCondLst>
                              <p:cond delay="0"/>
                            </p:stCondLst>
                            <p:childTnLst>
                              <p:par>
                                <p:cTn id="63" presetID="23" presetClass="entr" presetSubtype="272" fill="hold" grpId="0" nodeType="clickEffect">
                                  <p:stCondLst>
                                    <p:cond delay="0"/>
                                  </p:stCondLst>
                                  <p:childTnLst>
                                    <p:set>
                                      <p:cBhvr>
                                        <p:cTn id="64" dur="1" fill="hold">
                                          <p:stCondLst>
                                            <p:cond delay="0"/>
                                          </p:stCondLst>
                                        </p:cTn>
                                        <p:tgtEl>
                                          <p:spTgt spid="143364">
                                            <p:txEl>
                                              <p:pRg st="7" end="7"/>
                                            </p:txEl>
                                          </p:spTgt>
                                        </p:tgtEl>
                                        <p:attrNameLst>
                                          <p:attrName>style.visibility</p:attrName>
                                        </p:attrNameLst>
                                      </p:cBhvr>
                                      <p:to>
                                        <p:strVal val="visible"/>
                                      </p:to>
                                    </p:set>
                                    <p:anim calcmode="lin" valueType="num">
                                      <p:cBhvr>
                                        <p:cTn id="65" dur="500" fill="hold"/>
                                        <p:tgtEl>
                                          <p:spTgt spid="143364">
                                            <p:txEl>
                                              <p:pRg st="7" end="7"/>
                                            </p:txEl>
                                          </p:spTgt>
                                        </p:tgtEl>
                                        <p:attrNameLst>
                                          <p:attrName>ppt_w</p:attrName>
                                        </p:attrNameLst>
                                      </p:cBhvr>
                                      <p:tavLst>
                                        <p:tav tm="0">
                                          <p:val>
                                            <p:strVal val="2/3*#ppt_w"/>
                                          </p:val>
                                        </p:tav>
                                        <p:tav tm="100000">
                                          <p:val>
                                            <p:strVal val="#ppt_w"/>
                                          </p:val>
                                        </p:tav>
                                      </p:tavLst>
                                    </p:anim>
                                    <p:anim calcmode="lin" valueType="num">
                                      <p:cBhvr>
                                        <p:cTn id="66" dur="500" fill="hold"/>
                                        <p:tgtEl>
                                          <p:spTgt spid="143364">
                                            <p:txEl>
                                              <p:pRg st="7" end="7"/>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7" end="7"/>
                                            </p:txEl>
                                          </p:spTgt>
                                        </p:tgtEl>
                                        <p:attrNameLst>
                                          <p:attrName>ppt_c</p:attrName>
                                        </p:attrNameLst>
                                      </p:cBhvr>
                                      <p:to>
                                        <a:schemeClr val="bg2"/>
                                      </p:to>
                                    </p:animClr>
                                  </p:subTnLst>
                                </p:cTn>
                              </p:par>
                            </p:childTnLst>
                          </p:cTn>
                        </p:par>
                      </p:childTnLst>
                    </p:cTn>
                  </p:par>
                  <p:par>
                    <p:cTn id="67" fill="hold">
                      <p:stCondLst>
                        <p:cond delay="indefinite"/>
                      </p:stCondLst>
                      <p:childTnLst>
                        <p:par>
                          <p:cTn id="68" fill="hold">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143364">
                                            <p:txEl>
                                              <p:pRg st="8" end="8"/>
                                            </p:txEl>
                                          </p:spTgt>
                                        </p:tgtEl>
                                        <p:attrNameLst>
                                          <p:attrName>style.visibility</p:attrName>
                                        </p:attrNameLst>
                                      </p:cBhvr>
                                      <p:to>
                                        <p:strVal val="visible"/>
                                      </p:to>
                                    </p:set>
                                    <p:anim calcmode="lin" valueType="num">
                                      <p:cBhvr>
                                        <p:cTn id="71" dur="500" fill="hold"/>
                                        <p:tgtEl>
                                          <p:spTgt spid="143364">
                                            <p:txEl>
                                              <p:pRg st="8" end="8"/>
                                            </p:txEl>
                                          </p:spTgt>
                                        </p:tgtEl>
                                        <p:attrNameLst>
                                          <p:attrName>ppt_w</p:attrName>
                                        </p:attrNameLst>
                                      </p:cBhvr>
                                      <p:tavLst>
                                        <p:tav tm="0">
                                          <p:val>
                                            <p:strVal val="2/3*#ppt_w"/>
                                          </p:val>
                                        </p:tav>
                                        <p:tav tm="100000">
                                          <p:val>
                                            <p:strVal val="#ppt_w"/>
                                          </p:val>
                                        </p:tav>
                                      </p:tavLst>
                                    </p:anim>
                                    <p:anim calcmode="lin" valueType="num">
                                      <p:cBhvr>
                                        <p:cTn id="72" dur="500" fill="hold"/>
                                        <p:tgtEl>
                                          <p:spTgt spid="143364">
                                            <p:txEl>
                                              <p:pRg st="8" end="8"/>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43364">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bldLvl="2" autoUpdateAnimBg="0"/>
      <p:bldP spid="143364" grpId="0" build="p" bldLvl="3" autoUpdateAnimBg="0"/>
    </p:bld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defRPr kumimoji="1" lang="en-US" sz="32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defRPr kumimoji="1" lang="en-US" sz="3200" b="0" i="0" u="sng" strike="noStrike" cap="none" normalizeH="0" baseline="0" smtClean="0">
            <a:ln>
              <a:noFill/>
            </a:ln>
            <a:solidFill>
              <a:schemeClr val="tx1"/>
            </a:solidFill>
            <a:effectLst/>
            <a:latin typeface="Arial"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18B144004194C9E44084DD5126DF4" ma:contentTypeVersion="0" ma:contentTypeDescription="Create a new document." ma:contentTypeScope="" ma:versionID="9466372b008559e9e7165f1de714996e">
  <xsd:schema xmlns:xsd="http://www.w3.org/2001/XMLSchema" xmlns:p="http://schemas.microsoft.com/office/2006/metadata/properties" targetNamespace="http://schemas.microsoft.com/office/2006/metadata/properties" ma:root="true" ma:fieldsID="aee6ac39761dd1ece81f6673a3e120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0B33AD3-9402-4107-8F9B-45DFD844B3A7}">
  <ds:schemaRefs>
    <ds:schemaRef ds:uri="http://schemas.microsoft.com/sharepoint/v3/contenttype/forms"/>
  </ds:schemaRefs>
</ds:datastoreItem>
</file>

<file path=customXml/itemProps2.xml><?xml version="1.0" encoding="utf-8"?>
<ds:datastoreItem xmlns:ds="http://schemas.openxmlformats.org/officeDocument/2006/customXml" ds:itemID="{DD6807C1-2020-4E91-AC45-6CC6596828FA}">
  <ds:schemaRefs>
    <ds:schemaRef ds:uri="http://schemas.microsoft.com/office/2006/metadata/properties"/>
  </ds:schemaRefs>
</ds:datastoreItem>
</file>

<file path=customXml/itemProps3.xml><?xml version="1.0" encoding="utf-8"?>
<ds:datastoreItem xmlns:ds="http://schemas.openxmlformats.org/officeDocument/2006/customXml" ds:itemID="{601F2F23-055C-4C76-A5FA-07E7BF0A2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70149</TotalTime>
  <Words>10959</Words>
  <Application>Microsoft Office PowerPoint</Application>
  <PresentationFormat>On-screen Show (4:3)</PresentationFormat>
  <Paragraphs>2075</Paragraphs>
  <Slides>295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295</vt:i4>
      </vt:variant>
    </vt:vector>
  </HeadingPairs>
  <TitlesOfParts>
    <vt:vector size="298" baseType="lpstr">
      <vt:lpstr>Dads Tie</vt:lpstr>
      <vt:lpstr>Document</vt:lpstr>
      <vt:lpstr>Clip</vt:lpstr>
      <vt:lpstr>Production Estimation</vt:lpstr>
      <vt:lpstr>Purpose</vt:lpstr>
      <vt:lpstr>Learning Objectives</vt:lpstr>
      <vt:lpstr>Method and Media</vt:lpstr>
      <vt:lpstr>Evaluation</vt:lpstr>
      <vt:lpstr>SAFETY/CEASE TRAINING</vt:lpstr>
      <vt:lpstr>ANY QUESTIONS?</vt:lpstr>
      <vt:lpstr>Estimating</vt:lpstr>
      <vt:lpstr>Soil States</vt:lpstr>
      <vt:lpstr>Bank State</vt:lpstr>
      <vt:lpstr>Loose State</vt:lpstr>
      <vt:lpstr>Compacted State</vt:lpstr>
      <vt:lpstr>Table #1-1 Soil Conversion Factors</vt:lpstr>
      <vt:lpstr>Example</vt:lpstr>
      <vt:lpstr>Solution</vt:lpstr>
      <vt:lpstr>What Have You Learned? </vt:lpstr>
      <vt:lpstr>What Have You Learned?</vt:lpstr>
      <vt:lpstr>Production Time</vt:lpstr>
      <vt:lpstr>Cubic Yards Per Day (CYPD)</vt:lpstr>
      <vt:lpstr>Production Days</vt:lpstr>
      <vt:lpstr>What Have You Learned?</vt:lpstr>
      <vt:lpstr>Solution</vt:lpstr>
      <vt:lpstr>What Have You Learned?</vt:lpstr>
      <vt:lpstr>Solution</vt:lpstr>
      <vt:lpstr>QUESTIONS?</vt:lpstr>
      <vt:lpstr>QUESTIONS TO CLASS</vt:lpstr>
      <vt:lpstr>PowerPoint Presentation</vt:lpstr>
      <vt:lpstr>PowerPoint Presentation</vt:lpstr>
      <vt:lpstr>Scrapers</vt:lpstr>
      <vt:lpstr>Scraper Uses</vt:lpstr>
      <vt:lpstr>Classification</vt:lpstr>
      <vt:lpstr>Characteristics</vt:lpstr>
      <vt:lpstr>Operation</vt:lpstr>
      <vt:lpstr>Types Of Loads</vt:lpstr>
      <vt:lpstr>Actual Load Size (ALS)</vt:lpstr>
      <vt:lpstr>QUESTIONS</vt:lpstr>
      <vt:lpstr>Scraper Production</vt:lpstr>
      <vt:lpstr>Soil Weight</vt:lpstr>
      <vt:lpstr>Table #2-2 Approximate Weight of Soil</vt:lpstr>
      <vt:lpstr>Moisture Content</vt:lpstr>
      <vt:lpstr>Actual Soil Weight (ASW)</vt:lpstr>
      <vt:lpstr>Actual Soil Weight (ASW)</vt:lpstr>
      <vt:lpstr>Scraper Production Step #1</vt:lpstr>
      <vt:lpstr>Try A Few</vt:lpstr>
      <vt:lpstr>Solutions</vt:lpstr>
      <vt:lpstr>Scraper Production Step #2</vt:lpstr>
      <vt:lpstr>Scraper Production Step #3</vt:lpstr>
      <vt:lpstr>Bucket Sizes Table #3-2</vt:lpstr>
      <vt:lpstr>Scraper Production Step #4</vt:lpstr>
      <vt:lpstr>Scraper Production Step #5</vt:lpstr>
      <vt:lpstr>Example</vt:lpstr>
      <vt:lpstr>Scraper Production Step #6</vt:lpstr>
      <vt:lpstr>PRACTICAL APPLICATION</vt:lpstr>
      <vt:lpstr>What Have You Learned?</vt:lpstr>
      <vt:lpstr>What Have You Learned?</vt:lpstr>
      <vt:lpstr>What Have You Learned?</vt:lpstr>
      <vt:lpstr>What Have You Learned?</vt:lpstr>
      <vt:lpstr>BREAK 10 MIN</vt:lpstr>
      <vt:lpstr>Scraper Production Step #7</vt:lpstr>
      <vt:lpstr>Scraper Production Step #7</vt:lpstr>
      <vt:lpstr>Example</vt:lpstr>
      <vt:lpstr>PRACTICAL APPLICATION</vt:lpstr>
      <vt:lpstr>What Have You Learned?</vt:lpstr>
      <vt:lpstr>What Have You Learned?</vt:lpstr>
      <vt:lpstr>What Have You Learned?</vt:lpstr>
      <vt:lpstr>What Have You Learned?</vt:lpstr>
      <vt:lpstr>Scraper Production Step #8</vt:lpstr>
      <vt:lpstr>Scraper Production Step #8</vt:lpstr>
      <vt:lpstr>Example</vt:lpstr>
      <vt:lpstr>Example Solution</vt:lpstr>
      <vt:lpstr>Scraper Production Step #8</vt:lpstr>
      <vt:lpstr>Example</vt:lpstr>
      <vt:lpstr>Example Solution</vt:lpstr>
      <vt:lpstr>PRACTICAL APPLICATION</vt:lpstr>
      <vt:lpstr>What Have You Learned?</vt:lpstr>
      <vt:lpstr>What Have You Learned?</vt:lpstr>
      <vt:lpstr>What Have You Learned?</vt:lpstr>
      <vt:lpstr>What Have You Learned?</vt:lpstr>
      <vt:lpstr>What Have You Learned?</vt:lpstr>
      <vt:lpstr>What Have You Learned?</vt:lpstr>
      <vt:lpstr>Scraper Production</vt:lpstr>
      <vt:lpstr>Scraper Production Step #9</vt:lpstr>
      <vt:lpstr>Example</vt:lpstr>
      <vt:lpstr>Scraper Production Step #9</vt:lpstr>
      <vt:lpstr>Example</vt:lpstr>
      <vt:lpstr>What Have You Learned?</vt:lpstr>
      <vt:lpstr>What Have You Learned?</vt:lpstr>
      <vt:lpstr>What Have You Learned?</vt:lpstr>
      <vt:lpstr>What Have You Learned?</vt:lpstr>
      <vt:lpstr>What Have You Learned?</vt:lpstr>
      <vt:lpstr>What Have You Learned?</vt:lpstr>
      <vt:lpstr>Scraper Production Step #9</vt:lpstr>
      <vt:lpstr>Scraper Production Step #9</vt:lpstr>
      <vt:lpstr>Scraper Production Step #10</vt:lpstr>
      <vt:lpstr>Scraper Production Step #10</vt:lpstr>
      <vt:lpstr>Scraper Production Step #10</vt:lpstr>
      <vt:lpstr>Scraper Production Step #10</vt:lpstr>
      <vt:lpstr>Scraper Production Step #10</vt:lpstr>
      <vt:lpstr>Example</vt:lpstr>
      <vt:lpstr>What Have You Learned?</vt:lpstr>
      <vt:lpstr>Solution</vt:lpstr>
      <vt:lpstr>What Have You Learned?</vt:lpstr>
      <vt:lpstr>Solution</vt:lpstr>
      <vt:lpstr>Scraper Production</vt:lpstr>
      <vt:lpstr>Scraper Production Step #11</vt:lpstr>
      <vt:lpstr>Scraper Production Step #12</vt:lpstr>
      <vt:lpstr>Scraper Production Step #12</vt:lpstr>
      <vt:lpstr>Scraper Production Step #13</vt:lpstr>
      <vt:lpstr>Scraper Production Step #14</vt:lpstr>
      <vt:lpstr>Scraper Production Step #15</vt:lpstr>
      <vt:lpstr>What Have You Learned?</vt:lpstr>
      <vt:lpstr>Solution</vt:lpstr>
      <vt:lpstr>What Have You Learned?</vt:lpstr>
      <vt:lpstr>Solution</vt:lpstr>
      <vt:lpstr>Solution</vt:lpstr>
      <vt:lpstr>Solution</vt:lpstr>
      <vt:lpstr>Solution</vt:lpstr>
      <vt:lpstr>QUESTIONS</vt:lpstr>
      <vt:lpstr>BREAK 10 MIN</vt:lpstr>
      <vt:lpstr>Push Loading</vt:lpstr>
      <vt:lpstr>Push Loading</vt:lpstr>
      <vt:lpstr>Push Tractor Step #1</vt:lpstr>
      <vt:lpstr>Push Tractor Step #2</vt:lpstr>
      <vt:lpstr>Push Tractor Step #3</vt:lpstr>
      <vt:lpstr>Push Tractor Step #4</vt:lpstr>
      <vt:lpstr>Push Tractor Step #5</vt:lpstr>
      <vt:lpstr>Push Tractor Step #6</vt:lpstr>
      <vt:lpstr>What Have You Learned?</vt:lpstr>
      <vt:lpstr>Solution</vt:lpstr>
      <vt:lpstr>Solution</vt:lpstr>
      <vt:lpstr>What Have You Learned?</vt:lpstr>
      <vt:lpstr>Solution</vt:lpstr>
      <vt:lpstr>Solution</vt:lpstr>
      <vt:lpstr>What Have You Learned?</vt:lpstr>
      <vt:lpstr>Solution</vt:lpstr>
      <vt:lpstr>Solution</vt:lpstr>
      <vt:lpstr>Solution</vt:lpstr>
      <vt:lpstr>QUESTIONS</vt:lpstr>
      <vt:lpstr>Push Tractor Production</vt:lpstr>
      <vt:lpstr>Crawler Tractor</vt:lpstr>
      <vt:lpstr>Dozer Uses</vt:lpstr>
      <vt:lpstr>Dozer Classification</vt:lpstr>
      <vt:lpstr>Dozer Characteristics</vt:lpstr>
      <vt:lpstr>Dozer Characteristics</vt:lpstr>
      <vt:lpstr>Dozer Operation</vt:lpstr>
      <vt:lpstr>Dozer Production</vt:lpstr>
      <vt:lpstr>Dozer Production</vt:lpstr>
      <vt:lpstr>Dozer Production Factor #1</vt:lpstr>
      <vt:lpstr>Dozer Production Factor #1</vt:lpstr>
      <vt:lpstr>Dozer Production Factor #1</vt:lpstr>
      <vt:lpstr>Dozer Production Factor #2</vt:lpstr>
      <vt:lpstr>PowerPoint Presentation</vt:lpstr>
      <vt:lpstr>Example</vt:lpstr>
      <vt:lpstr>Dozer Production Factor #3</vt:lpstr>
      <vt:lpstr>Dozer Production Factor #4</vt:lpstr>
      <vt:lpstr>Dozer Production Factor #5</vt:lpstr>
      <vt:lpstr>Dozer Production Factor #6</vt:lpstr>
      <vt:lpstr>Dozer Production Step #1</vt:lpstr>
      <vt:lpstr>Dozer Production Step #2</vt:lpstr>
      <vt:lpstr>Dozer Production Step #3</vt:lpstr>
      <vt:lpstr>Dozer Production Step #4</vt:lpstr>
      <vt:lpstr>Dozer Production Step #5</vt:lpstr>
      <vt:lpstr>What Have You Learned?</vt:lpstr>
      <vt:lpstr>Solution</vt:lpstr>
      <vt:lpstr>What Have You Learned?</vt:lpstr>
      <vt:lpstr>Solution</vt:lpstr>
      <vt:lpstr>Dozer Production Estimation</vt:lpstr>
      <vt:lpstr>PRODUCTION ESTIMATIONS   LOADERS</vt:lpstr>
      <vt:lpstr>Scoop Loader Production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Solution #1</vt:lpstr>
      <vt:lpstr>Solution #2</vt:lpstr>
      <vt:lpstr>Production Estimation</vt:lpstr>
      <vt:lpstr>Production Estimation</vt:lpstr>
      <vt:lpstr>Production Estimation</vt:lpstr>
      <vt:lpstr>Production Estimation</vt:lpstr>
      <vt:lpstr>Production Estimation</vt:lpstr>
      <vt:lpstr>Production Estimation</vt:lpstr>
      <vt:lpstr>Solution #3</vt:lpstr>
      <vt:lpstr>Solution # 4</vt:lpstr>
      <vt:lpstr>QUESTIONS</vt:lpstr>
      <vt:lpstr>Production Estimation</vt:lpstr>
      <vt:lpstr>Production Estimation Dump Truck</vt:lpstr>
      <vt:lpstr>Production Estimation</vt:lpstr>
      <vt:lpstr>Production Estimation</vt:lpstr>
      <vt:lpstr>Production Estimation</vt:lpstr>
      <vt:lpstr>Production Estimation</vt:lpstr>
      <vt:lpstr>Production Estimation</vt:lpstr>
      <vt:lpstr>Production Estimation</vt:lpstr>
      <vt:lpstr>Production Estimation</vt:lpstr>
      <vt:lpstr>TABLE 1-12.1 Dump Body (MK29 and MK30) </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Production Estimation</vt:lpstr>
      <vt:lpstr>PowerPoint Presentation</vt:lpstr>
      <vt:lpstr>PowerPoint Presentation</vt:lpstr>
      <vt:lpstr>PowerPoint Presentation</vt:lpstr>
      <vt:lpstr>PowerPoint Presentation</vt:lpstr>
      <vt:lpstr>QUESTIONS</vt:lpstr>
      <vt:lpstr>BREAK 10 MIN</vt:lpstr>
      <vt:lpstr>LOGISTICAL ESTIMATION SUPPORT</vt:lpstr>
      <vt:lpstr>RESPONSIBIITIES</vt:lpstr>
      <vt:lpstr>ENGINEER OFFICER</vt:lpstr>
      <vt:lpstr>ENGINEER OFFICER</vt:lpstr>
      <vt:lpstr>ENGINEER OFFICER</vt:lpstr>
      <vt:lpstr>ENGINEER OFFICER</vt:lpstr>
      <vt:lpstr>ENGINEER CHIEF</vt:lpstr>
      <vt:lpstr>ENGINEER CHIEF</vt:lpstr>
      <vt:lpstr>ENGINEER CHIEF</vt:lpstr>
      <vt:lpstr>ENGINEER CHIEF</vt:lpstr>
      <vt:lpstr>ENGINEER NCO</vt:lpstr>
      <vt:lpstr>QUESTIONS?</vt:lpstr>
      <vt:lpstr>ESTIMATING LOGISTICS</vt:lpstr>
      <vt:lpstr>LOGISTICAL ESTIMATIONS</vt:lpstr>
      <vt:lpstr>FUEL CONSUMPTION</vt:lpstr>
      <vt:lpstr>USE TABLE #1 FOR GALS PER HOUR FOR EACH TYPE OF ENGINEER EQUIPMENT</vt:lpstr>
      <vt:lpstr>PowerPoint Presentation</vt:lpstr>
      <vt:lpstr>SEE EXAMPLE IN HANDOUT</vt:lpstr>
      <vt:lpstr>SOLUTION</vt:lpstr>
      <vt:lpstr>WHAT HAVE YOU LEARNED</vt:lpstr>
      <vt:lpstr>SOLUTION</vt:lpstr>
      <vt:lpstr>P. O. L.</vt:lpstr>
      <vt:lpstr>P.O.L.  STEP 1</vt:lpstr>
      <vt:lpstr>P.O.L  STEP 2</vt:lpstr>
      <vt:lpstr>P.O.L  STEP 3</vt:lpstr>
      <vt:lpstr>P.O.L  STEP 3 CONT.</vt:lpstr>
      <vt:lpstr>EXAMPLE</vt:lpstr>
      <vt:lpstr>SOLUTION</vt:lpstr>
      <vt:lpstr>WHAT HAVE YOU LEARNED</vt:lpstr>
      <vt:lpstr>SOLUTION</vt:lpstr>
      <vt:lpstr>SOLUTION CONT.</vt:lpstr>
      <vt:lpstr>SOLUTION CONT.</vt:lpstr>
      <vt:lpstr>WATER CONSUMPTION</vt:lpstr>
      <vt:lpstr>WATER CONSUMPTION</vt:lpstr>
      <vt:lpstr>SOIL PREPARATION AND DUST CONTROL</vt:lpstr>
      <vt:lpstr>EQUIPMENT FORMULA</vt:lpstr>
      <vt:lpstr>SHOWERS FORMULA</vt:lpstr>
      <vt:lpstr>LAUNDRY FORMULA</vt:lpstr>
      <vt:lpstr>HYGIENE FORMULA</vt:lpstr>
      <vt:lpstr>DRINKING WATER FORMULA</vt:lpstr>
      <vt:lpstr>EXAMPLE</vt:lpstr>
      <vt:lpstr>SOLUTION  SOIL PREPARATION</vt:lpstr>
      <vt:lpstr>SOLUTION CONT. EQUIPMENT</vt:lpstr>
      <vt:lpstr>                                  SOLUTION          LAUNDRY AND SHOWERS</vt:lpstr>
      <vt:lpstr>SOLUTION CONT. HYGIENE WATER</vt:lpstr>
      <vt:lpstr>SOLUTION CONT. DRINKING WATER</vt:lpstr>
      <vt:lpstr>Table for Water Consumption</vt:lpstr>
      <vt:lpstr>WHAT HAVE YOU LEARNED</vt:lpstr>
      <vt:lpstr>SOLUTION</vt:lpstr>
      <vt:lpstr>SOLUTION CONT.</vt:lpstr>
      <vt:lpstr>SOLUTION CONT.</vt:lpstr>
      <vt:lpstr>SOLUTION CONT.</vt:lpstr>
      <vt:lpstr>SOLUTION CONT.</vt:lpstr>
      <vt:lpstr>SOLUTION CONT.</vt:lpstr>
      <vt:lpstr>SOLUTION CONT.</vt:lpstr>
      <vt:lpstr> MEALS READY TO EAT</vt:lpstr>
      <vt:lpstr>MRE FORMULA</vt:lpstr>
      <vt:lpstr>EXAMPLE</vt:lpstr>
      <vt:lpstr>SOLUTION</vt:lpstr>
      <vt:lpstr>WHAT HAVE YOU LEARNED</vt:lpstr>
      <vt:lpstr>SOLUTION</vt:lpstr>
      <vt:lpstr>PRACTICAL APPLICATIONS</vt:lpstr>
      <vt:lpstr>QUESTIONS?</vt:lpstr>
      <vt:lpstr>SUMMARY</vt:lpstr>
    </vt:vector>
  </TitlesOfParts>
  <Company>EPS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Estimation</dc:title>
  <dc:creator>Licensed User</dc:creator>
  <cp:lastModifiedBy>Stolley, Jill-Ann,CTR, DMA-Public Web</cp:lastModifiedBy>
  <cp:revision>173</cp:revision>
  <cp:lastPrinted>1999-12-16T23:02:58Z</cp:lastPrinted>
  <dcterms:created xsi:type="dcterms:W3CDTF">1999-01-04T16:02:22Z</dcterms:created>
  <dcterms:modified xsi:type="dcterms:W3CDTF">2012-10-24T14:50:41Z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0x010100B3218B144004194C9E44084DD5126DF4</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