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6" r:id="rId5"/>
    <p:sldMasterId id="2147483678" r:id="rId6"/>
    <p:sldMasterId id="2147483680" r:id="rId7"/>
    <p:sldMasterId id="2147483682" r:id="rId8"/>
    <p:sldMasterId id="2147483684" r:id="rId9"/>
    <p:sldMasterId id="2147483695" r:id="rId10"/>
    <p:sldMasterId id="2147483709" r:id="rId11"/>
  </p:sldMasterIdLst>
  <p:notesMasterIdLst>
    <p:notesMasterId r:id="rId173"/>
  </p:notesMasterIdLst>
  <p:handoutMasterIdLst>
    <p:handoutMasterId r:id="rId174"/>
  </p:handoutMasterIdLst>
  <p:sldIdLst>
    <p:sldId id="256" r:id="rId12"/>
    <p:sldId id="257" r:id="rId13"/>
    <p:sldId id="258" r:id="rId14"/>
    <p:sldId id="476" r:id="rId15"/>
    <p:sldId id="540" r:id="rId16"/>
    <p:sldId id="541" r:id="rId17"/>
    <p:sldId id="542" r:id="rId18"/>
    <p:sldId id="543" r:id="rId19"/>
    <p:sldId id="441"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472" r:id="rId48"/>
    <p:sldId id="473" r:id="rId49"/>
    <p:sldId id="474" r:id="rId50"/>
    <p:sldId id="475" r:id="rId51"/>
    <p:sldId id="544" r:id="rId52"/>
    <p:sldId id="545" r:id="rId53"/>
    <p:sldId id="260" r:id="rId54"/>
    <p:sldId id="303" r:id="rId55"/>
    <p:sldId id="304" r:id="rId56"/>
    <p:sldId id="263" r:id="rId57"/>
    <p:sldId id="294" r:id="rId58"/>
    <p:sldId id="296" r:id="rId59"/>
    <p:sldId id="295" r:id="rId60"/>
    <p:sldId id="299" r:id="rId61"/>
    <p:sldId id="297" r:id="rId62"/>
    <p:sldId id="300" r:id="rId63"/>
    <p:sldId id="301" r:id="rId64"/>
    <p:sldId id="298" r:id="rId65"/>
    <p:sldId id="302" r:id="rId66"/>
    <p:sldId id="479" r:id="rId67"/>
    <p:sldId id="480" r:id="rId68"/>
    <p:sldId id="481" r:id="rId69"/>
    <p:sldId id="482" r:id="rId70"/>
    <p:sldId id="549" r:id="rId71"/>
    <p:sldId id="546" r:id="rId72"/>
    <p:sldId id="548" r:id="rId73"/>
    <p:sldId id="342" r:id="rId74"/>
    <p:sldId id="344" r:id="rId75"/>
    <p:sldId id="345" r:id="rId76"/>
    <p:sldId id="346" r:id="rId77"/>
    <p:sldId id="347" r:id="rId78"/>
    <p:sldId id="348" r:id="rId79"/>
    <p:sldId id="349" r:id="rId80"/>
    <p:sldId id="351" r:id="rId81"/>
    <p:sldId id="352" r:id="rId82"/>
    <p:sldId id="354" r:id="rId83"/>
    <p:sldId id="355" r:id="rId84"/>
    <p:sldId id="356" r:id="rId85"/>
    <p:sldId id="357" r:id="rId86"/>
    <p:sldId id="359" r:id="rId87"/>
    <p:sldId id="360" r:id="rId88"/>
    <p:sldId id="552" r:id="rId89"/>
    <p:sldId id="551" r:id="rId90"/>
    <p:sldId id="550" r:id="rId91"/>
    <p:sldId id="520" r:id="rId92"/>
    <p:sldId id="521" r:id="rId93"/>
    <p:sldId id="522" r:id="rId94"/>
    <p:sldId id="523" r:id="rId95"/>
    <p:sldId id="524" r:id="rId96"/>
    <p:sldId id="525" r:id="rId97"/>
    <p:sldId id="526" r:id="rId98"/>
    <p:sldId id="527" r:id="rId99"/>
    <p:sldId id="528" r:id="rId100"/>
    <p:sldId id="529" r:id="rId101"/>
    <p:sldId id="499" r:id="rId102"/>
    <p:sldId id="555" r:id="rId103"/>
    <p:sldId id="554" r:id="rId104"/>
    <p:sldId id="553" r:id="rId105"/>
    <p:sldId id="277" r:id="rId106"/>
    <p:sldId id="366" r:id="rId107"/>
    <p:sldId id="397" r:id="rId108"/>
    <p:sldId id="439" r:id="rId109"/>
    <p:sldId id="370" r:id="rId110"/>
    <p:sldId id="371" r:id="rId111"/>
    <p:sldId id="372" r:id="rId112"/>
    <p:sldId id="373" r:id="rId113"/>
    <p:sldId id="374" r:id="rId114"/>
    <p:sldId id="375" r:id="rId115"/>
    <p:sldId id="376" r:id="rId116"/>
    <p:sldId id="557" r:id="rId117"/>
    <p:sldId id="558" r:id="rId118"/>
    <p:sldId id="556" r:id="rId119"/>
    <p:sldId id="500" r:id="rId120"/>
    <p:sldId id="501" r:id="rId121"/>
    <p:sldId id="502" r:id="rId122"/>
    <p:sldId id="503" r:id="rId123"/>
    <p:sldId id="504" r:id="rId124"/>
    <p:sldId id="505" r:id="rId125"/>
    <p:sldId id="565" r:id="rId126"/>
    <p:sldId id="506" r:id="rId127"/>
    <p:sldId id="507" r:id="rId128"/>
    <p:sldId id="508" r:id="rId129"/>
    <p:sldId id="509" r:id="rId130"/>
    <p:sldId id="510" r:id="rId131"/>
    <p:sldId id="511" r:id="rId132"/>
    <p:sldId id="512" r:id="rId133"/>
    <p:sldId id="513" r:id="rId134"/>
    <p:sldId id="514" r:id="rId135"/>
    <p:sldId id="515" r:id="rId136"/>
    <p:sldId id="516" r:id="rId137"/>
    <p:sldId id="517" r:id="rId138"/>
    <p:sldId id="518" r:id="rId139"/>
    <p:sldId id="519" r:id="rId140"/>
    <p:sldId id="561" r:id="rId141"/>
    <p:sldId id="560" r:id="rId142"/>
    <p:sldId id="559" r:id="rId143"/>
    <p:sldId id="530" r:id="rId144"/>
    <p:sldId id="531" r:id="rId145"/>
    <p:sldId id="532" r:id="rId146"/>
    <p:sldId id="533" r:id="rId147"/>
    <p:sldId id="534" r:id="rId148"/>
    <p:sldId id="535" r:id="rId149"/>
    <p:sldId id="536" r:id="rId150"/>
    <p:sldId id="537" r:id="rId151"/>
    <p:sldId id="538" r:id="rId152"/>
    <p:sldId id="539" r:id="rId153"/>
    <p:sldId id="564" r:id="rId154"/>
    <p:sldId id="563" r:id="rId155"/>
    <p:sldId id="562" r:id="rId156"/>
    <p:sldId id="419" r:id="rId157"/>
    <p:sldId id="427" r:id="rId158"/>
    <p:sldId id="428" r:id="rId159"/>
    <p:sldId id="431" r:id="rId160"/>
    <p:sldId id="432" r:id="rId161"/>
    <p:sldId id="433" r:id="rId162"/>
    <p:sldId id="434" r:id="rId163"/>
    <p:sldId id="436" r:id="rId164"/>
    <p:sldId id="438" r:id="rId165"/>
    <p:sldId id="437" r:id="rId166"/>
    <p:sldId id="420" r:id="rId167"/>
    <p:sldId id="421" r:id="rId168"/>
    <p:sldId id="566" r:id="rId169"/>
    <p:sldId id="567" r:id="rId170"/>
    <p:sldId id="568" r:id="rId171"/>
    <p:sldId id="478" r:id="rId17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1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3859" autoAdjust="0"/>
  </p:normalViewPr>
  <p:slideViewPr>
    <p:cSldViewPr>
      <p:cViewPr>
        <p:scale>
          <a:sx n="54" d="100"/>
          <a:sy n="54" d="100"/>
        </p:scale>
        <p:origin x="-1026"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74" y="-10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70" Type="http://schemas.openxmlformats.org/officeDocument/2006/relationships/slide" Target="slides/slide159.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2.xml"/><Relationship Id="rId95" Type="http://schemas.openxmlformats.org/officeDocument/2006/relationships/slide" Target="slides/slide84.xml"/><Relationship Id="rId160" Type="http://schemas.openxmlformats.org/officeDocument/2006/relationships/slide" Target="slides/slide149.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71" Type="http://schemas.openxmlformats.org/officeDocument/2006/relationships/slide" Target="slides/slide160.xml"/><Relationship Id="rId12" Type="http://schemas.openxmlformats.org/officeDocument/2006/relationships/slide" Target="slides/slide1.xml"/><Relationship Id="rId33" Type="http://schemas.openxmlformats.org/officeDocument/2006/relationships/slide" Target="slides/slide22.xml"/><Relationship Id="rId108" Type="http://schemas.openxmlformats.org/officeDocument/2006/relationships/slide" Target="slides/slide97.xml"/><Relationship Id="rId129" Type="http://schemas.openxmlformats.org/officeDocument/2006/relationships/slide" Target="slides/slide118.xml"/><Relationship Id="rId54" Type="http://schemas.openxmlformats.org/officeDocument/2006/relationships/slide" Target="slides/slide43.xml"/><Relationship Id="rId75" Type="http://schemas.openxmlformats.org/officeDocument/2006/relationships/slide" Target="slides/slide64.xml"/><Relationship Id="rId96" Type="http://schemas.openxmlformats.org/officeDocument/2006/relationships/slide" Target="slides/slide85.xml"/><Relationship Id="rId140" Type="http://schemas.openxmlformats.org/officeDocument/2006/relationships/slide" Target="slides/slide129.xml"/><Relationship Id="rId161" Type="http://schemas.openxmlformats.org/officeDocument/2006/relationships/slide" Target="slides/slide150.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77" Type="http://schemas.openxmlformats.org/officeDocument/2006/relationships/theme" Target="theme/theme1.xml"/><Relationship Id="rId172" Type="http://schemas.openxmlformats.org/officeDocument/2006/relationships/slide" Target="slides/slide16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handoutMaster" Target="handoutMasters/handoutMaster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75" Type="http://schemas.openxmlformats.org/officeDocument/2006/relationships/presProps" Target="presProps.xml"/><Relationship Id="rId16" Type="http://schemas.openxmlformats.org/officeDocument/2006/relationships/slide" Target="slides/slide5.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slide" Target="slides/slide154.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 Id="rId176" Type="http://schemas.openxmlformats.org/officeDocument/2006/relationships/viewProps" Target="viewProps.xml"/><Relationship Id="rId17" Type="http://schemas.openxmlformats.org/officeDocument/2006/relationships/slide" Target="slides/slide6.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24" Type="http://schemas.openxmlformats.org/officeDocument/2006/relationships/slide" Target="slides/slide113.xml"/><Relationship Id="rId70" Type="http://schemas.openxmlformats.org/officeDocument/2006/relationships/slide" Target="slides/slide59.xml"/><Relationship Id="rId91" Type="http://schemas.openxmlformats.org/officeDocument/2006/relationships/slide" Target="slides/slide80.xml"/><Relationship Id="rId145" Type="http://schemas.openxmlformats.org/officeDocument/2006/relationships/slide" Target="slides/slide134.xml"/><Relationship Id="rId166" Type="http://schemas.openxmlformats.org/officeDocument/2006/relationships/slide" Target="slides/slide155.xml"/><Relationship Id="rId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smtClean="0">
                <a:latin typeface="+mn-lt"/>
              </a:defRPr>
            </a:lvl1pPr>
          </a:lstStyle>
          <a:p>
            <a:pPr>
              <a:defRPr/>
            </a:pPr>
            <a:fld id="{B2CA2BF5-6A34-41FF-9A85-B2E9130A7491}" type="datetimeFigureOut">
              <a:rPr lang="en-US"/>
              <a:pPr>
                <a:defRPr/>
              </a:pPr>
              <a:t>10/24/2012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smtClean="0">
                <a:latin typeface="+mn-lt"/>
              </a:defRPr>
            </a:lvl1pPr>
          </a:lstStyle>
          <a:p>
            <a:pPr>
              <a:defRPr/>
            </a:pPr>
            <a:fld id="{B0D7D1EE-FDE1-4369-AB47-0339E05C1BDE}" type="slidenum">
              <a:rPr lang="en-US"/>
              <a:pPr>
                <a:defRPr/>
              </a:pPr>
              <a:t>‹#›</a:t>
            </a:fld>
            <a:endParaRPr lang="en-US"/>
          </a:p>
        </p:txBody>
      </p:sp>
    </p:spTree>
    <p:extLst>
      <p:ext uri="{BB962C8B-B14F-4D97-AF65-F5344CB8AC3E}">
        <p14:creationId xmlns:p14="http://schemas.microsoft.com/office/powerpoint/2010/main" val="3274567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smtClean="0">
                <a:latin typeface="+mn-lt"/>
              </a:defRPr>
            </a:lvl1pPr>
          </a:lstStyle>
          <a:p>
            <a:pPr>
              <a:defRPr/>
            </a:pPr>
            <a:fld id="{22EE5951-9BB1-40B2-B265-EE2C06AA6BAE}" type="datetimeFigureOut">
              <a:rPr lang="en-US"/>
              <a:pPr>
                <a:defRPr/>
              </a:pPr>
              <a:t>10/24/2012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smtClean="0">
                <a:latin typeface="+mn-lt"/>
              </a:defRPr>
            </a:lvl1pPr>
          </a:lstStyle>
          <a:p>
            <a:pPr>
              <a:defRPr/>
            </a:pPr>
            <a:fld id="{8B39459E-79A5-4D72-9CDF-CB3BC8B28A89}" type="slidenum">
              <a:rPr lang="en-US"/>
              <a:pPr>
                <a:defRPr/>
              </a:pPr>
              <a:t>‹#›</a:t>
            </a:fld>
            <a:endParaRPr lang="en-US"/>
          </a:p>
        </p:txBody>
      </p:sp>
    </p:spTree>
    <p:extLst>
      <p:ext uri="{BB962C8B-B14F-4D97-AF65-F5344CB8AC3E}">
        <p14:creationId xmlns:p14="http://schemas.microsoft.com/office/powerpoint/2010/main" val="424527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INTRODUCTION: </a:t>
            </a:r>
            <a:r>
              <a:rPr lang="en-US" dirty="0" smtClean="0"/>
              <a:t>The elements of any good shop come from Marines that are functional in their positions.  There are many billets to be held in a maintenance shop, not just “mechanic.”  While obtaining the skills and knowledge necessary to become a good mechanic is your main goal here, you, the student, need to know some other elements that play a key role in the overall shop functionality: The basic structure of a shop, how to use a Technical Manual and parts list, how to properly fill out paperwork involved with tasks, how tool control works, and the basic pieces of equipment that you will see in the Marine Corps.</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0C05C-12AA-4161-984E-8ACB0FF472D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44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Crew,</a:t>
            </a:r>
            <a:r>
              <a:rPr lang="en-US" baseline="0" dirty="0" smtClean="0"/>
              <a:t> field, depot?</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46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8B39459E-79A5-4D72-9CDF-CB3BC8B28A89}" type="slidenum">
              <a:rPr lang="en-US">
                <a:solidFill>
                  <a:prstClr val="black"/>
                </a:solidFill>
                <a:latin typeface="Arial" charset="0"/>
              </a:rPr>
              <a:pPr algn="r" rtl="0" fontAlgn="base">
                <a:spcBef>
                  <a:spcPct val="0"/>
                </a:spcBef>
                <a:spcAft>
                  <a:spcPct val="0"/>
                </a:spcAft>
                <a:defRPr/>
              </a:pPr>
              <a:t>56</a:t>
            </a:fld>
            <a:endParaRPr lang="en-US" dirty="0">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6D3D335-CBE8-41EB-9555-643606AA2C48}" type="slidenum">
              <a:rPr lang="en-US">
                <a:solidFill>
                  <a:prstClr val="black"/>
                </a:solidFill>
                <a:latin typeface="Calibri"/>
              </a:rPr>
              <a:pPr algn="r" rtl="0"/>
              <a:t>57</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6D3D335-CBE8-41EB-9555-643606AA2C48}" type="slidenum">
              <a:rPr lang="en-US">
                <a:solidFill>
                  <a:prstClr val="black"/>
                </a:solidFill>
                <a:latin typeface="Calibri"/>
              </a:rPr>
              <a:pPr algn="r" rtl="0"/>
              <a:t>58</a:t>
            </a:fld>
            <a:endParaRPr lang="en-US" dirty="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6D3D335-CBE8-41EB-9555-643606AA2C48}" type="slidenum">
              <a:rPr lang="en-US">
                <a:solidFill>
                  <a:prstClr val="black"/>
                </a:solidFill>
                <a:latin typeface="Calibri"/>
              </a:rPr>
              <a:pPr algn="r" rtl="0"/>
              <a:t>59</a:t>
            </a:fld>
            <a:endParaRPr lang="en-US" dirty="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pieces of engineer equipment you will work on.  Some are</a:t>
            </a:r>
            <a:r>
              <a:rPr lang="en-US" baseline="0" dirty="0" smtClean="0"/>
              <a:t> manufactured by Cat, John Deere, Case, JLG, and Terex.  Lets briefly take a look at some of those by reviewing their basic characteristics.  FAMILIARIZATION</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63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become an effective and efficient mechanic, you will need some guidance.  Technical publications provide mechanics with the knowledge necessary to do exactly that: work on the equipment.  This period of instruction will enable you to utilize a technical manual while working on engineer equipment.</a:t>
            </a:r>
            <a:endParaRPr lang="en-US" dirty="0"/>
          </a:p>
        </p:txBody>
      </p:sp>
      <p:sp>
        <p:nvSpPr>
          <p:cNvPr id="4" name="Slide Number Placeholder 3"/>
          <p:cNvSpPr>
            <a:spLocks noGrp="1"/>
          </p:cNvSpPr>
          <p:nvPr>
            <p:ph type="sldNum" sz="quarter" idx="10"/>
          </p:nvPr>
        </p:nvSpPr>
        <p:spPr/>
        <p:txBody>
          <a:bodyPr/>
          <a:lstStyle/>
          <a:p>
            <a:pPr algn="r" rtl="0">
              <a:defRPr/>
            </a:pPr>
            <a:fld id="{8B39459E-79A5-4D72-9CDF-CB3BC8B28A89}" type="slidenum">
              <a:rPr lang="en-US">
                <a:solidFill>
                  <a:prstClr val="black"/>
                </a:solidFill>
                <a:latin typeface="Calibri"/>
              </a:rPr>
              <a:pPr algn="r" rtl="0">
                <a:defRPr/>
              </a:pPr>
              <a:t>81</a:t>
            </a:fld>
            <a:endParaRPr lang="en-US"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defRPr/>
            </a:pPr>
            <a:fld id="{8B39459E-79A5-4D72-9CDF-CB3BC8B28A89}" type="slidenum">
              <a:rPr lang="en-US">
                <a:solidFill>
                  <a:prstClr val="black"/>
                </a:solidFill>
                <a:latin typeface="Calibri"/>
              </a:rPr>
              <a:pPr algn="r" rtl="0">
                <a:defRPr/>
              </a:pPr>
              <a:t>83</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TLO:</a:t>
            </a:r>
            <a:r>
              <a:rPr lang="en-US" smtClean="0"/>
              <a:t> Provided references, maintenance forms, tools, and engineer equipment, conduct shop operations IAW current references.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0743C-EBC3-47E6-ACD7-E7B2B490038E}"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TMs</a:t>
            </a:r>
            <a:r>
              <a:rPr lang="en-US" baseline="0" dirty="0" smtClean="0"/>
              <a:t> may have a few items </a:t>
            </a:r>
            <a:r>
              <a:rPr lang="en-US" dirty="0" smtClean="0"/>
              <a:t>in common as far as design but they all</a:t>
            </a:r>
            <a:r>
              <a:rPr lang="en-US" baseline="0" dirty="0" smtClean="0"/>
              <a:t> provide the same intent.  One area they share similarities is on the front cover</a:t>
            </a:r>
            <a:endParaRPr lang="en-US" dirty="0"/>
          </a:p>
        </p:txBody>
      </p:sp>
      <p:sp>
        <p:nvSpPr>
          <p:cNvPr id="4" name="Slide Number Placeholder 3"/>
          <p:cNvSpPr>
            <a:spLocks noGrp="1"/>
          </p:cNvSpPr>
          <p:nvPr>
            <p:ph type="sldNum" sz="quarter" idx="10"/>
          </p:nvPr>
        </p:nvSpPr>
        <p:spPr/>
        <p:txBody>
          <a:bodyPr/>
          <a:lstStyle/>
          <a:p>
            <a:pPr algn="r" rtl="0">
              <a:defRPr/>
            </a:pPr>
            <a:fld id="{8B39459E-79A5-4D72-9CDF-CB3BC8B28A89}" type="slidenum">
              <a:rPr lang="en-US">
                <a:solidFill>
                  <a:prstClr val="black"/>
                </a:solidFill>
                <a:latin typeface="Calibri"/>
              </a:rPr>
              <a:pPr algn="r" rtl="0">
                <a:defRPr/>
              </a:pPr>
              <a:t>85</a:t>
            </a:fld>
            <a:endParaRPr lang="en-US" dirty="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are cover</a:t>
            </a:r>
            <a:r>
              <a:rPr lang="en-US" baseline="0" dirty="0" smtClean="0"/>
              <a:t> pages from two different TMs.  The one on the left is for an MCT.  The one on the right is for an MMV.  Note the location of the short title.  They both also explain what type of maintenance the technical manual will cover.  The two cover pages have their similarities but are also somewhat different.  *Ensure students recognize what they are looking at on their copies of these TMs.</a:t>
            </a: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EC775A04-1E0B-4DDD-8127-8DD799360BCD}" type="slidenum">
              <a:rPr lang="en-US">
                <a:solidFill>
                  <a:prstClr val="black"/>
                </a:solidFill>
                <a:latin typeface="Calibri"/>
              </a:rPr>
              <a:pPr algn="r" rtl="0" fontAlgn="base">
                <a:spcBef>
                  <a:spcPct val="0"/>
                </a:spcBef>
                <a:spcAft>
                  <a:spcPct val="0"/>
                </a:spcAft>
              </a:pPr>
              <a:t>86</a:t>
            </a:fld>
            <a:endParaRPr lang="en-US" dirty="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MCT TM as an example for the different</a:t>
            </a:r>
            <a:r>
              <a:rPr lang="en-US" baseline="0" dirty="0" smtClean="0"/>
              <a:t> types of TMs there are.</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87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 student scan through the first section of the MCT TM and stop when they get to the Contents section.</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7327D4C4-44CB-486D-9D25-9A24C5B76A19}" type="slidenum">
              <a:rPr lang="en-US">
                <a:solidFill>
                  <a:prstClr val="black"/>
                </a:solidFill>
                <a:latin typeface="Calibri"/>
              </a:rPr>
              <a:pPr algn="r" rtl="0" fontAlgn="base">
                <a:spcBef>
                  <a:spcPct val="0"/>
                </a:spcBef>
                <a:spcAft>
                  <a:spcPct val="0"/>
                </a:spcAft>
              </a:pPr>
              <a:t>88</a:t>
            </a:fld>
            <a:endParaRPr lang="en-US" dirty="0">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is broken down per assembly, not individual parts.  They list these in “Sections”</a:t>
            </a:r>
            <a:endParaRPr lang="en-US" dirty="0" smtClean="0"/>
          </a:p>
          <a:p>
            <a:r>
              <a:rPr lang="en-US" dirty="0" smtClean="0"/>
              <a:t>Each section is given a numerical value in sequential order.</a:t>
            </a:r>
          </a:p>
          <a:p>
            <a:r>
              <a:rPr lang="en-US" dirty="0" smtClean="0"/>
              <a:t>Each value corresponds with a tab on the right hand side of the page.  </a:t>
            </a:r>
          </a:p>
          <a:p>
            <a:r>
              <a:rPr lang="en-US" dirty="0" smtClean="0"/>
              <a:t>Each section throughout the manual is tabbed in the same vertical position viewed within the table of contents.  This black tab is extended to the very edge of each page and is therefore visible with the manual closed.  This makes referencing sections quicker and more efficient.</a:t>
            </a:r>
          </a:p>
          <a:p>
            <a:endParaRPr lang="en-US" dirty="0"/>
          </a:p>
        </p:txBody>
      </p:sp>
      <p:sp>
        <p:nvSpPr>
          <p:cNvPr id="4" name="Slide Number Placeholder 3"/>
          <p:cNvSpPr>
            <a:spLocks noGrp="1"/>
          </p:cNvSpPr>
          <p:nvPr>
            <p:ph type="sldNum" sz="quarter" idx="10"/>
          </p:nvPr>
        </p:nvSpPr>
        <p:spPr/>
        <p:txBody>
          <a:bodyPr/>
          <a:lstStyle/>
          <a:p>
            <a:pPr algn="r" rtl="0">
              <a:defRPr/>
            </a:pPr>
            <a:fld id="{8B39459E-79A5-4D72-9CDF-CB3BC8B28A89}" type="slidenum">
              <a:rPr lang="en-US">
                <a:solidFill>
                  <a:prstClr val="black"/>
                </a:solidFill>
                <a:latin typeface="Calibri"/>
              </a:rPr>
              <a:pPr algn="r" rtl="0">
                <a:defRPr/>
              </a:pPr>
              <a:t>89</a:t>
            </a:fld>
            <a:endParaRPr lang="en-US" dirty="0">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Point</a:t>
            </a:r>
            <a:r>
              <a:rPr lang="en-US" baseline="0" dirty="0" smtClean="0"/>
              <a:t> out the location of Chapter 3 (for instance).  Show them the work package number and page number.  Explain to them that Chapter 1 contains General Information.  Chapter 2 contains Troubleshooting Procedures.  Chapter 3 contains Preventive Maintenance procedures.  Chapter 4 contains Organizational Maintenance procedures.  Chapter 5 contains Intermediate Maintenance procedures.  Chapter 6 contains Supporting information including a full repair parts listing.</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7327D4C4-44CB-486D-9D25-9A24C5B76A19}" type="slidenum">
              <a:rPr lang="en-US">
                <a:solidFill>
                  <a:prstClr val="black"/>
                </a:solidFill>
                <a:latin typeface="Calibri"/>
              </a:rPr>
              <a:pPr algn="r" rtl="0" fontAlgn="base">
                <a:spcBef>
                  <a:spcPct val="0"/>
                </a:spcBef>
                <a:spcAft>
                  <a:spcPct val="0"/>
                </a:spcAft>
              </a:pPr>
              <a:t>90</a:t>
            </a:fld>
            <a:endParaRPr lang="en-US" dirty="0">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become an effective and efficient mechanic, you will need some guidance.  Technical publications provide mechanics with the knowledge necessary to do exactly that: work on the equipment.  This period of instruction will enable you to utilize a technical manual while working on engineer equipment.</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a:solidFill>
                  <a:prstClr val="black"/>
                </a:solidFill>
                <a:latin typeface="Calibri"/>
              </a:rPr>
              <a:pPr>
                <a:defRPr/>
              </a:pPr>
              <a:t>91</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make maintenance organized and to track maintenance that has been performed, there needs to be accurate documentation maintained.  This period of instruction</a:t>
            </a:r>
            <a:r>
              <a:rPr lang="en-US" baseline="0" dirty="0" smtClean="0"/>
              <a:t> will cover documentation that is necessary to track maintenance performed.</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95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r>
              <a:rPr lang="en-US" dirty="0" smtClean="0"/>
              <a:t>Section “A”</a:t>
            </a:r>
          </a:p>
          <a:p>
            <a:r>
              <a:rPr lang="en-US" dirty="0" smtClean="0"/>
              <a:t> </a:t>
            </a:r>
          </a:p>
          <a:p>
            <a:r>
              <a:rPr lang="en-US" dirty="0" smtClean="0"/>
              <a:t>(a) Section A is filled out by the equipment dispatcher.  We will cover the required information, as you will need to ensure the correctness of the information.</a:t>
            </a:r>
            <a:endParaRPr lang="en-US" sz="1000" dirty="0" smtClean="0"/>
          </a:p>
          <a:p>
            <a:r>
              <a:rPr lang="en-US" dirty="0" smtClean="0"/>
              <a:t> </a:t>
            </a:r>
            <a:endParaRPr lang="en-US" sz="1000" dirty="0" smtClean="0"/>
          </a:p>
          <a:p>
            <a:r>
              <a:rPr lang="en-US" dirty="0" smtClean="0"/>
              <a:t>(b) Use Servicing Symbols (SS) to list PMCS requirements.</a:t>
            </a:r>
            <a:endParaRPr lang="en-US" sz="1000" dirty="0" smtClean="0"/>
          </a:p>
          <a:p>
            <a:r>
              <a:rPr lang="en-US" dirty="0" smtClean="0"/>
              <a:t> </a:t>
            </a:r>
            <a:endParaRPr lang="en-US" sz="1000" dirty="0" smtClean="0"/>
          </a:p>
          <a:p>
            <a:r>
              <a:rPr lang="en-US" dirty="0" smtClean="0"/>
              <a:t>(c) A - Adjust.  Used when an adjustment is required during a PM Service.  (Example: D-3 adjust valve mechanism clearance.)</a:t>
            </a:r>
            <a:endParaRPr lang="en-US" sz="1000" dirty="0" smtClean="0"/>
          </a:p>
          <a:p>
            <a:r>
              <a:rPr lang="en-US" dirty="0" smtClean="0"/>
              <a:t> </a:t>
            </a:r>
            <a:endParaRPr lang="en-US" sz="1000" dirty="0" smtClean="0"/>
          </a:p>
          <a:p>
            <a:r>
              <a:rPr lang="en-US" dirty="0" smtClean="0"/>
              <a:t>(d) C- Clean.  Used to identify requirements for cleaning during the PM Service.  (Example: Clean battery box.)</a:t>
            </a:r>
            <a:endParaRPr lang="en-US" sz="1000" dirty="0" smtClean="0"/>
          </a:p>
          <a:p>
            <a:r>
              <a:rPr lang="en-US" dirty="0" smtClean="0"/>
              <a:t> </a:t>
            </a:r>
            <a:endParaRPr lang="en-US" sz="1000" dirty="0" smtClean="0"/>
          </a:p>
          <a:p>
            <a:r>
              <a:rPr lang="en-US" dirty="0" smtClean="0"/>
              <a:t>(e) I - Inspect.  Used to identify requirements for specific inspection during the PM service.  (Example: Inspect brake shoes for wear.)</a:t>
            </a:r>
            <a:endParaRPr lang="en-US" sz="1000" dirty="0" smtClean="0"/>
          </a:p>
          <a:p>
            <a:r>
              <a:rPr lang="en-US" dirty="0" smtClean="0"/>
              <a:t> </a:t>
            </a:r>
            <a:endParaRPr lang="en-US" sz="1000" dirty="0" smtClean="0"/>
          </a:p>
          <a:p>
            <a:r>
              <a:rPr lang="en-US" dirty="0" smtClean="0"/>
              <a:t>(f) S - Service.  This entry will denote a service requirement such as oil filter / engine oil change. Cleaning the air filter or hydraulic strainers may also be noted with this symbol.  (Example: Service hydraulic oil, filter, and strainer.</a:t>
            </a:r>
            <a:endParaRPr lang="en-US" sz="1000" dirty="0" smtClean="0"/>
          </a:p>
          <a:p>
            <a:r>
              <a:rPr lang="en-US" dirty="0" smtClean="0"/>
              <a:t> </a:t>
            </a:r>
            <a:endParaRPr lang="en-US" sz="1000" dirty="0" smtClean="0"/>
          </a:p>
          <a:p>
            <a:r>
              <a:rPr lang="en-US" dirty="0" smtClean="0"/>
              <a:t>(g) T - Tighten.  This entry will be used when a specific assembly is required to be tightened or torque.  (Example: Torque wheel mounting nuts.)</a:t>
            </a:r>
            <a:endParaRPr lang="en-US" sz="1000" dirty="0" smtClean="0"/>
          </a:p>
          <a:p>
            <a:r>
              <a:rPr lang="en-US" dirty="0" smtClean="0"/>
              <a:t> </a:t>
            </a:r>
          </a:p>
          <a:p>
            <a:r>
              <a:rPr lang="en-US" dirty="0" smtClean="0"/>
              <a:t>(h) Use Legend for Marking (SS) to list CM requirements.</a:t>
            </a:r>
            <a:endParaRPr lang="en-US" sz="1000" dirty="0" smtClean="0"/>
          </a:p>
          <a:p>
            <a:r>
              <a:rPr lang="en-US" dirty="0" smtClean="0"/>
              <a:t> </a:t>
            </a:r>
          </a:p>
          <a:p>
            <a:r>
              <a:rPr lang="en-US" dirty="0" smtClean="0"/>
              <a:t>(</a:t>
            </a:r>
            <a:r>
              <a:rPr lang="en-US" dirty="0" err="1" smtClean="0"/>
              <a:t>i</a:t>
            </a:r>
            <a:r>
              <a:rPr lang="en-US" dirty="0" smtClean="0"/>
              <a:t>) N/A - Not applicable to this particular type of equipment.  The equipment chief or dispatcher usually marks this off.  (Example:  D-17 a carburetor is not found on a D-7G.)</a:t>
            </a:r>
            <a:endParaRPr lang="en-US" sz="1000" dirty="0" smtClean="0"/>
          </a:p>
          <a:p>
            <a:r>
              <a:rPr lang="en-US" dirty="0" smtClean="0"/>
              <a:t> </a:t>
            </a:r>
            <a:endParaRPr lang="en-US" sz="1000" dirty="0" smtClean="0"/>
          </a:p>
          <a:p>
            <a:r>
              <a:rPr lang="en-US" dirty="0" smtClean="0"/>
              <a:t>(j) M - Missing is self-explanatory.  An item that belongs on this piece of equipment is simply not there.  (Example:  D-21 fuel tank cap is not on the vehicle.  You would place an M in the Servicing Symbol Block #21, Section D.)</a:t>
            </a:r>
            <a:endParaRPr lang="en-US" sz="1000" dirty="0" smtClean="0"/>
          </a:p>
          <a:p>
            <a:r>
              <a:rPr lang="en-US" dirty="0" smtClean="0"/>
              <a:t> </a:t>
            </a:r>
            <a:endParaRPr lang="en-US" sz="1000" dirty="0" smtClean="0"/>
          </a:p>
          <a:p>
            <a:r>
              <a:rPr lang="en-US" dirty="0" smtClean="0"/>
              <a:t>(k) CHECK-MARK - Satisfactory.  The component is present and has no defects or discrepancies.  (Example:  D-9 the water pump, fan and shroud are in good working order.)</a:t>
            </a:r>
            <a:endParaRPr lang="en-US" sz="1000" dirty="0" smtClean="0"/>
          </a:p>
          <a:p>
            <a:r>
              <a:rPr lang="en-US" dirty="0" smtClean="0"/>
              <a:t> </a:t>
            </a:r>
            <a:endParaRPr lang="en-US" sz="1000" dirty="0" smtClean="0"/>
          </a:p>
          <a:p>
            <a:r>
              <a:rPr lang="en-US" dirty="0" smtClean="0"/>
              <a:t>(l) X - Adjustment required.  When the repair can be corrected immediately, the mechanic should take the steps to do so.  (Example:  D-2 valve cover loose.)</a:t>
            </a:r>
            <a:endParaRPr lang="en-US" sz="1000" dirty="0" smtClean="0"/>
          </a:p>
          <a:p>
            <a:r>
              <a:rPr lang="en-US" dirty="0" smtClean="0"/>
              <a:t> </a:t>
            </a:r>
            <a:endParaRPr lang="en-US" sz="1000" dirty="0" smtClean="0"/>
          </a:p>
          <a:p>
            <a:r>
              <a:rPr lang="en-US" dirty="0" smtClean="0"/>
              <a:t>(m) XX - Repair required.  This marking is used when a part is in need of repair.  (Example:  D-37 broken wire under dash.)</a:t>
            </a:r>
            <a:endParaRPr lang="en-US" sz="1000" dirty="0" smtClean="0"/>
          </a:p>
          <a:p>
            <a:r>
              <a:rPr lang="en-US" dirty="0" smtClean="0"/>
              <a:t> </a:t>
            </a:r>
            <a:endParaRPr lang="en-US" sz="1000" dirty="0" smtClean="0"/>
          </a:p>
          <a:p>
            <a:r>
              <a:rPr lang="en-US" dirty="0" smtClean="0"/>
              <a:t>(n) XXX - Replacement required.  This symbol is used when a part has to be replaced.  (Example:  D-36 front right headlight is out.  Replace headlight.)</a:t>
            </a:r>
            <a:endParaRPr lang="en-US" sz="1000" dirty="0" smtClean="0"/>
          </a:p>
          <a:p>
            <a:r>
              <a:rPr lang="en-US" dirty="0" smtClean="0"/>
              <a:t> </a:t>
            </a:r>
            <a:endParaRPr lang="en-US" sz="1000" dirty="0" smtClean="0"/>
          </a:p>
          <a:p>
            <a:r>
              <a:rPr lang="en-US" dirty="0" smtClean="0"/>
              <a:t>(o) D - Immediate deadline or D/L.  This symbol is used when further operation will cause damage to the equipment and/or the operator.  (Example:  F-13 the vehicle has no brakes and cannot be stopped safely.  This deadlines the unit until the brakes can be repaired.)</a:t>
            </a:r>
            <a:endParaRPr lang="en-US" sz="1000" dirty="0" smtClean="0"/>
          </a:p>
          <a:p>
            <a:r>
              <a:rPr lang="en-US" dirty="0" smtClean="0"/>
              <a:t> </a:t>
            </a:r>
            <a:endParaRPr lang="en-US" sz="1000" dirty="0" smtClean="0"/>
          </a:p>
          <a:p>
            <a:r>
              <a:rPr lang="en-US" dirty="0" smtClean="0"/>
              <a:t>(p) U - Unsatisfactory.  This symbol is mainly used in Section A.  The boxes marked appearance or operator's daily PM.</a:t>
            </a:r>
            <a:endParaRPr lang="en-US" sz="1000" dirty="0" smtClean="0"/>
          </a:p>
          <a:p>
            <a:r>
              <a:rPr lang="en-US" dirty="0" smtClean="0"/>
              <a:t> </a:t>
            </a:r>
            <a:endParaRPr lang="en-US" sz="1000" dirty="0" smtClean="0"/>
          </a:p>
          <a:p>
            <a:r>
              <a:rPr lang="en-US" dirty="0" smtClean="0"/>
              <a:t>(q) MR - Modification required.  This is just as it reads.  A modification has not been completed and is still required.</a:t>
            </a:r>
            <a:endParaRPr lang="en-US" sz="1000" dirty="0" smtClean="0"/>
          </a:p>
          <a:p>
            <a:r>
              <a:rPr lang="en-US" dirty="0" smtClean="0"/>
              <a:t> </a:t>
            </a:r>
            <a:endParaRPr lang="en-US" sz="1000" dirty="0" smtClean="0"/>
          </a:p>
          <a:p>
            <a:r>
              <a:rPr lang="en-US" dirty="0" smtClean="0"/>
              <a:t>(r) Nomenclature - Enter the Nomenclature listed on the Data Plate.</a:t>
            </a:r>
            <a:endParaRPr lang="en-US" sz="1000" dirty="0" smtClean="0"/>
          </a:p>
          <a:p>
            <a:r>
              <a:rPr lang="en-US" dirty="0" smtClean="0"/>
              <a:t> </a:t>
            </a:r>
            <a:endParaRPr lang="en-US" sz="1000" dirty="0" smtClean="0"/>
          </a:p>
          <a:p>
            <a:r>
              <a:rPr lang="en-US" dirty="0" smtClean="0"/>
              <a:t>(s) Make - Enter the make or manufacturer of the equipment.</a:t>
            </a:r>
            <a:endParaRPr lang="en-US" sz="1000" dirty="0" smtClean="0"/>
          </a:p>
          <a:p>
            <a:r>
              <a:rPr lang="en-US" dirty="0" smtClean="0"/>
              <a:t> </a:t>
            </a:r>
            <a:endParaRPr lang="en-US" sz="1000" dirty="0" smtClean="0"/>
          </a:p>
          <a:p>
            <a:r>
              <a:rPr lang="en-US" dirty="0" smtClean="0"/>
              <a:t>(t) Model - Enter the model number of the equipment.</a:t>
            </a:r>
            <a:endParaRPr lang="en-US" sz="1000" dirty="0" smtClean="0"/>
          </a:p>
          <a:p>
            <a:r>
              <a:rPr lang="en-US" dirty="0" smtClean="0"/>
              <a:t> </a:t>
            </a:r>
            <a:endParaRPr lang="en-US" sz="1000" dirty="0" smtClean="0"/>
          </a:p>
          <a:p>
            <a:r>
              <a:rPr lang="en-US" dirty="0" smtClean="0"/>
              <a:t>(u) Organization - Enter the full name of the activity that owns the equipment.</a:t>
            </a:r>
            <a:endParaRPr lang="en-US" sz="1000" dirty="0" smtClean="0"/>
          </a:p>
          <a:p>
            <a:r>
              <a:rPr lang="en-US" dirty="0" smtClean="0"/>
              <a:t> </a:t>
            </a:r>
            <a:endParaRPr lang="en-US" sz="1000" dirty="0" smtClean="0"/>
          </a:p>
          <a:p>
            <a:r>
              <a:rPr lang="en-US" dirty="0" smtClean="0"/>
              <a:t>(v) Date - Enter the date the NAVMC 10560 is being prepared.</a:t>
            </a:r>
            <a:endParaRPr lang="en-US" sz="1000" dirty="0" smtClean="0"/>
          </a:p>
          <a:p>
            <a:r>
              <a:rPr lang="en-US" dirty="0" smtClean="0"/>
              <a:t> </a:t>
            </a:r>
            <a:endParaRPr lang="en-US" sz="1000" dirty="0" smtClean="0"/>
          </a:p>
          <a:p>
            <a:r>
              <a:rPr lang="en-US" dirty="0" smtClean="0"/>
              <a:t>(w) Hours - Enter the equipment hour meter reading if so equipped, otherwise leave blank.</a:t>
            </a:r>
            <a:endParaRPr lang="en-US" sz="1000" dirty="0" smtClean="0"/>
          </a:p>
          <a:p>
            <a:r>
              <a:rPr lang="en-US" dirty="0" smtClean="0"/>
              <a:t> </a:t>
            </a:r>
            <a:endParaRPr lang="en-US" sz="1000" dirty="0" smtClean="0"/>
          </a:p>
          <a:p>
            <a:r>
              <a:rPr lang="en-US" dirty="0" smtClean="0"/>
              <a:t>(x) Miles - Enter odometer reading if so equipped, otherwise leave blank.</a:t>
            </a:r>
            <a:endParaRPr lang="en-US" sz="1000" dirty="0" smtClean="0"/>
          </a:p>
          <a:p>
            <a:r>
              <a:rPr lang="en-US" dirty="0" smtClean="0"/>
              <a:t> </a:t>
            </a:r>
            <a:endParaRPr lang="en-US" sz="1000" dirty="0" smtClean="0"/>
          </a:p>
          <a:p>
            <a:r>
              <a:rPr lang="en-US" dirty="0" smtClean="0"/>
              <a:t>(y) Registration No. - Enter the USMC registration number.</a:t>
            </a:r>
            <a:endParaRPr lang="en-US" sz="1000" dirty="0" smtClean="0"/>
          </a:p>
          <a:p>
            <a:r>
              <a:rPr lang="en-US" dirty="0" smtClean="0"/>
              <a:t> </a:t>
            </a:r>
            <a:endParaRPr lang="en-US" sz="1000" dirty="0" smtClean="0"/>
          </a:p>
          <a:p>
            <a:r>
              <a:rPr lang="en-US" dirty="0" smtClean="0"/>
              <a:t>(z) Engine Make/Model - Enter the equipment engine make / model.  List both engines if applicable.</a:t>
            </a:r>
            <a:endParaRPr lang="en-US" sz="1000" dirty="0" smtClean="0"/>
          </a:p>
          <a:p>
            <a:r>
              <a:rPr lang="en-US" dirty="0" smtClean="0"/>
              <a:t> </a:t>
            </a:r>
            <a:endParaRPr lang="en-US" sz="1000" dirty="0" smtClean="0"/>
          </a:p>
          <a:p>
            <a:r>
              <a:rPr lang="en-US" dirty="0" smtClean="0"/>
              <a:t>(</a:t>
            </a:r>
            <a:r>
              <a:rPr lang="en-US" dirty="0" err="1" smtClean="0"/>
              <a:t>aa</a:t>
            </a:r>
            <a:r>
              <a:rPr lang="en-US" dirty="0" smtClean="0"/>
              <a:t>)  Engine Serial No. - Enter the equipment's engine serial number.  List both engines if applicable.</a:t>
            </a:r>
            <a:endParaRPr lang="en-US" sz="1000" dirty="0" smtClean="0"/>
          </a:p>
          <a:p>
            <a:r>
              <a:rPr lang="en-US" dirty="0" smtClean="0"/>
              <a:t> </a:t>
            </a:r>
            <a:endParaRPr lang="en-US" sz="1000" dirty="0" smtClean="0"/>
          </a:p>
          <a:p>
            <a:r>
              <a:rPr lang="en-US" dirty="0" smtClean="0"/>
              <a:t>(bb)  Attachments - Enter the equipment's attachments nomenclature, make and model, and serial number.</a:t>
            </a:r>
            <a:endParaRPr lang="en-US" sz="1000" dirty="0" smtClean="0"/>
          </a:p>
          <a:p>
            <a:r>
              <a:rPr lang="en-US" dirty="0" smtClean="0"/>
              <a:t> </a:t>
            </a:r>
            <a:endParaRPr lang="en-US" sz="1000" dirty="0" smtClean="0"/>
          </a:p>
          <a:p>
            <a:r>
              <a:rPr lang="en-US" dirty="0" smtClean="0"/>
              <a:t>(cc) Indicate Purpose - Use an "X" to indicate if the NAVMC 10560 is used for:</a:t>
            </a:r>
            <a:endParaRPr lang="en-US" sz="1000" dirty="0" smtClean="0"/>
          </a:p>
          <a:p>
            <a:r>
              <a:rPr lang="en-US" dirty="0" smtClean="0"/>
              <a:t> </a:t>
            </a:r>
            <a:endParaRPr lang="en-US" sz="1000" dirty="0" smtClean="0"/>
          </a:p>
          <a:p>
            <a:pPr lvl="4"/>
            <a:r>
              <a:rPr lang="en-US" dirty="0" smtClean="0"/>
              <a:t>Technical Inspection</a:t>
            </a:r>
            <a:endParaRPr lang="en-US" sz="1000" dirty="0" smtClean="0"/>
          </a:p>
          <a:p>
            <a:r>
              <a:rPr lang="en-US" dirty="0" smtClean="0"/>
              <a:t> </a:t>
            </a:r>
            <a:endParaRPr lang="en-US" sz="1000" dirty="0" smtClean="0"/>
          </a:p>
          <a:p>
            <a:pPr lvl="4"/>
            <a:r>
              <a:rPr lang="en-US" dirty="0" smtClean="0"/>
              <a:t>Limited Technical Inspection</a:t>
            </a:r>
            <a:endParaRPr lang="en-US" sz="1000" dirty="0" smtClean="0"/>
          </a:p>
          <a:p>
            <a:r>
              <a:rPr lang="en-US" dirty="0" smtClean="0"/>
              <a:t> </a:t>
            </a:r>
            <a:endParaRPr lang="en-US" sz="1000" dirty="0" smtClean="0"/>
          </a:p>
          <a:p>
            <a:r>
              <a:rPr lang="en-US" dirty="0" smtClean="0"/>
              <a:t>(3)Hourly PM - Enter which hour if applicable.</a:t>
            </a:r>
            <a:endParaRPr lang="en-US" sz="1000" dirty="0" smtClean="0"/>
          </a:p>
          <a:p>
            <a:r>
              <a:rPr lang="en-US" dirty="0" smtClean="0"/>
              <a:t> </a:t>
            </a:r>
            <a:endParaRPr lang="en-US" sz="1000" dirty="0" smtClean="0"/>
          </a:p>
          <a:p>
            <a:r>
              <a:rPr lang="en-US" dirty="0" smtClean="0"/>
              <a:t>(4) Other (state) - List a description.</a:t>
            </a:r>
            <a:endParaRPr lang="en-US" sz="1000" dirty="0" smtClean="0"/>
          </a:p>
          <a:p>
            <a:r>
              <a:rPr lang="en-US" dirty="0" smtClean="0"/>
              <a:t> </a:t>
            </a:r>
            <a:endParaRPr lang="en-US" sz="1000" dirty="0" smtClean="0"/>
          </a:p>
          <a:p>
            <a:r>
              <a:rPr lang="en-US" dirty="0" smtClean="0"/>
              <a:t>(</a:t>
            </a:r>
            <a:r>
              <a:rPr lang="en-US" dirty="0" err="1" smtClean="0"/>
              <a:t>dd</a:t>
            </a:r>
            <a:r>
              <a:rPr lang="en-US" dirty="0" smtClean="0"/>
              <a:t>) The Legend for marking is used to complete Equipment Record Folder, Publications Available, Appearance, Operators Daily PM, Fire Extinguisher, and Tools and Equipment.</a:t>
            </a:r>
            <a:endParaRPr lang="en-US" sz="1000" dirty="0" smtClean="0"/>
          </a:p>
          <a:p>
            <a:r>
              <a:rPr lang="en-US" dirty="0" smtClean="0"/>
              <a:t> </a:t>
            </a:r>
            <a:endParaRPr lang="en-US" sz="1000" dirty="0" smtClean="0"/>
          </a:p>
          <a:p>
            <a:r>
              <a:rPr lang="en-US" dirty="0" smtClean="0"/>
              <a:t>2. SECTION “B”</a:t>
            </a:r>
            <a:endParaRPr lang="en-US" sz="1000" dirty="0" smtClean="0"/>
          </a:p>
          <a:p>
            <a:r>
              <a:rPr lang="en-US" dirty="0" smtClean="0"/>
              <a:t> </a:t>
            </a:r>
            <a:endParaRPr lang="en-US" sz="1000" dirty="0" smtClean="0"/>
          </a:p>
          <a:p>
            <a:r>
              <a:rPr lang="en-US" dirty="0" smtClean="0"/>
              <a:t>a)List all items that are not satisfactory in the (SS) column of Sections "D" - "M".</a:t>
            </a:r>
            <a:r>
              <a:rPr lang="en-US" sz="1000" dirty="0" smtClean="0"/>
              <a:t>  </a:t>
            </a:r>
            <a:r>
              <a:rPr lang="en-US" dirty="0" smtClean="0"/>
              <a:t>List all Modification and Technical Instructions that need to be accomplished.</a:t>
            </a:r>
            <a:endParaRPr lang="en-US" sz="1000" dirty="0" smtClean="0"/>
          </a:p>
          <a:p>
            <a:r>
              <a:rPr lang="en-US" dirty="0" smtClean="0"/>
              <a:t> </a:t>
            </a:r>
            <a:endParaRPr lang="en-US" sz="1000" dirty="0" smtClean="0"/>
          </a:p>
          <a:p>
            <a:r>
              <a:rPr lang="en-US" dirty="0" smtClean="0"/>
              <a:t>c) List all items listed in section "B" onto the ERO.</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99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Section D - Engine and Power Unit</a:t>
            </a:r>
            <a:endParaRPr lang="en-US" sz="1000" dirty="0" smtClean="0"/>
          </a:p>
          <a:p>
            <a:r>
              <a:rPr lang="en-US" dirty="0" smtClean="0"/>
              <a:t> </a:t>
            </a:r>
            <a:endParaRPr lang="en-US" sz="1000" dirty="0" smtClean="0"/>
          </a:p>
          <a:p>
            <a:pPr lvl="2"/>
            <a:r>
              <a:rPr lang="en-US" dirty="0" smtClean="0"/>
              <a:t>This section is used to check the engine and related components.</a:t>
            </a:r>
            <a:endParaRPr lang="en-US" sz="1000" dirty="0" smtClean="0"/>
          </a:p>
          <a:p>
            <a:r>
              <a:rPr lang="en-US" dirty="0" smtClean="0"/>
              <a:t> </a:t>
            </a:r>
            <a:endParaRPr lang="en-US" sz="1000" dirty="0" smtClean="0"/>
          </a:p>
          <a:p>
            <a:pPr lvl="2"/>
            <a:r>
              <a:rPr lang="en-US" dirty="0" smtClean="0"/>
              <a:t>The "SS" column is where the Servicing Symbols (SS) or the Legend for Marking (SS) is placed.</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100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ELO’s: </a:t>
            </a:r>
            <a:r>
              <a:rPr lang="en-US" smtClean="0"/>
              <a:t>Provided references, identify maintenance levels, categories, echelons, acronyms, and terms common to the engineer equipment field IAW current references.</a:t>
            </a:r>
          </a:p>
          <a:p>
            <a:pPr>
              <a:spcBef>
                <a:spcPct val="0"/>
              </a:spcBef>
            </a:pPr>
            <a:r>
              <a:rPr lang="en-US" smtClean="0"/>
              <a:t>Provided references, identify Marine Corps engineer equipment IAW current references.</a:t>
            </a:r>
          </a:p>
          <a:p>
            <a:pPr>
              <a:spcBef>
                <a:spcPct val="0"/>
              </a:spcBef>
            </a:pPr>
            <a:r>
              <a:rPr lang="en-US" smtClean="0"/>
              <a:t>Given references and practical exercises, perform technical manual and stock list research IAW current references</a:t>
            </a:r>
          </a:p>
          <a:p>
            <a:pPr>
              <a:spcBef>
                <a:spcPct val="0"/>
              </a:spcBef>
            </a:pPr>
            <a:r>
              <a:rPr lang="en-US" smtClean="0"/>
              <a:t>Provided references, identify and correctly complete maintenance records and forms IAW current references</a:t>
            </a:r>
          </a:p>
          <a:p>
            <a:pPr>
              <a:spcBef>
                <a:spcPct val="0"/>
              </a:spcBef>
            </a:pPr>
            <a:r>
              <a:rPr lang="en-US" smtClean="0"/>
              <a:t>Provided inventory forms, tools, and appropriate containers, conduct tool inventories IAW current references.</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D287A-5F31-4AE3-83A1-D3234EB9D0F8}"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Section E - Power Trains</a:t>
            </a:r>
            <a:endParaRPr lang="en-US" sz="1000" dirty="0" smtClean="0"/>
          </a:p>
          <a:p>
            <a:r>
              <a:rPr lang="en-US" dirty="0" smtClean="0"/>
              <a:t> </a:t>
            </a:r>
            <a:endParaRPr lang="en-US" sz="1000" dirty="0" smtClean="0"/>
          </a:p>
          <a:p>
            <a:pPr lvl="2"/>
            <a:r>
              <a:rPr lang="en-US" dirty="0" smtClean="0"/>
              <a:t>This section is used for the power trains. U-Joints, gear housings, transmissions, and brake shoes, drums or discs.</a:t>
            </a:r>
            <a:endParaRPr lang="en-US" sz="1000" dirty="0" smtClean="0"/>
          </a:p>
          <a:p>
            <a:r>
              <a:rPr lang="en-US" dirty="0" smtClean="0"/>
              <a:t> </a:t>
            </a:r>
            <a:endParaRPr lang="en-US" sz="1000" dirty="0" smtClean="0"/>
          </a:p>
          <a:p>
            <a:pPr lvl="1"/>
            <a:r>
              <a:rPr lang="en-US" dirty="0" smtClean="0"/>
              <a:t>Section F - Skids / Frame and Suspension</a:t>
            </a:r>
            <a:endParaRPr lang="en-US" sz="1000" dirty="0" smtClean="0"/>
          </a:p>
          <a:p>
            <a:r>
              <a:rPr lang="en-US" dirty="0" smtClean="0"/>
              <a:t> </a:t>
            </a:r>
            <a:endParaRPr lang="en-US" sz="1000" dirty="0" smtClean="0"/>
          </a:p>
          <a:p>
            <a:pPr lvl="2"/>
            <a:r>
              <a:rPr lang="en-US" dirty="0" smtClean="0"/>
              <a:t>This section is used for the main frame, outriggers, tires, and hydraulic cylinders.</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101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Section G - Attachments / Blades / Cutting Edges</a:t>
            </a:r>
            <a:endParaRPr lang="en-US" sz="1000" dirty="0" smtClean="0"/>
          </a:p>
          <a:p>
            <a:r>
              <a:rPr lang="en-US" dirty="0" smtClean="0"/>
              <a:t> </a:t>
            </a:r>
            <a:endParaRPr lang="en-US" sz="1000" dirty="0" smtClean="0"/>
          </a:p>
          <a:p>
            <a:pPr lvl="2"/>
            <a:r>
              <a:rPr lang="en-US" dirty="0" smtClean="0"/>
              <a:t>This section is used for attachments, winch cables, and cutting edges.</a:t>
            </a:r>
            <a:endParaRPr lang="en-US" sz="1000" dirty="0" smtClean="0"/>
          </a:p>
          <a:p>
            <a:r>
              <a:rPr lang="en-US" dirty="0" smtClean="0"/>
              <a:t> </a:t>
            </a:r>
            <a:endParaRPr lang="en-US" sz="1000" dirty="0" smtClean="0"/>
          </a:p>
          <a:p>
            <a:pPr lvl="1"/>
            <a:r>
              <a:rPr lang="en-US" dirty="0" smtClean="0"/>
              <a:t>Section H - Pumps and Compressors Water/       Hydraulic / Pneumatic</a:t>
            </a:r>
            <a:endParaRPr lang="en-US" sz="1000" dirty="0" smtClean="0"/>
          </a:p>
          <a:p>
            <a:r>
              <a:rPr lang="en-US" dirty="0" smtClean="0"/>
              <a:t> </a:t>
            </a:r>
            <a:endParaRPr lang="en-US" sz="1000" dirty="0" smtClean="0"/>
          </a:p>
          <a:p>
            <a:pPr lvl="2"/>
            <a:r>
              <a:rPr lang="en-US" dirty="0" smtClean="0"/>
              <a:t>This section is used for separate pumps and compressors such as a 250 CFM Air Compressor, or a 55 GPM Water Pump.</a:t>
            </a:r>
            <a:endParaRPr lang="en-US" sz="1000" dirty="0" smtClean="0"/>
          </a:p>
          <a:p>
            <a:pPr lvl="2"/>
            <a:r>
              <a:rPr lang="en-US" dirty="0" smtClean="0"/>
              <a:t>If this section does not apply it would be lined out.</a:t>
            </a:r>
            <a:endParaRPr lang="en-US" sz="1000" dirty="0" smtClean="0"/>
          </a:p>
          <a:p>
            <a:r>
              <a:rPr lang="en-US" dirty="0" smtClean="0"/>
              <a:t> </a:t>
            </a:r>
            <a:endParaRPr lang="en-US" sz="1000" dirty="0" smtClean="0"/>
          </a:p>
          <a:p>
            <a:pPr lvl="1"/>
            <a:r>
              <a:rPr lang="en-US" dirty="0" smtClean="0"/>
              <a:t>Section I - Mobile Electric Power Generating Source</a:t>
            </a:r>
            <a:endParaRPr lang="en-US" sz="1000" dirty="0" smtClean="0"/>
          </a:p>
          <a:p>
            <a:r>
              <a:rPr lang="en-US" dirty="0" smtClean="0"/>
              <a:t> </a:t>
            </a:r>
            <a:endParaRPr lang="en-US" sz="1000" dirty="0" smtClean="0"/>
          </a:p>
          <a:p>
            <a:pPr lvl="2"/>
            <a:r>
              <a:rPr lang="en-US" dirty="0" smtClean="0"/>
              <a:t>This section is for end item generators.</a:t>
            </a:r>
            <a:endParaRPr lang="en-US" sz="1000" dirty="0" smtClean="0"/>
          </a:p>
          <a:p>
            <a:pPr lvl="2"/>
            <a:r>
              <a:rPr lang="en-US" dirty="0" smtClean="0"/>
              <a:t>This section would be lined out if not working with this type of gear.</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102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dirty="0" smtClean="0"/>
              <a:t>Section J - Refrigeration / Air Conditioning</a:t>
            </a:r>
            <a:endParaRPr lang="en-US" sz="1000" dirty="0" smtClean="0"/>
          </a:p>
          <a:p>
            <a:r>
              <a:rPr lang="en-US" dirty="0" smtClean="0"/>
              <a:t> </a:t>
            </a:r>
            <a:endParaRPr lang="en-US" sz="1000" dirty="0" smtClean="0"/>
          </a:p>
          <a:p>
            <a:pPr lvl="2"/>
            <a:r>
              <a:rPr lang="en-US" dirty="0" smtClean="0"/>
              <a:t>This section is used for refrigeration and air conditioning assemblies. This section would be used for end items also.</a:t>
            </a:r>
            <a:endParaRPr lang="en-US" sz="1000" dirty="0" smtClean="0"/>
          </a:p>
          <a:p>
            <a:pPr lvl="2"/>
            <a:r>
              <a:rPr lang="en-US" dirty="0" smtClean="0"/>
              <a:t>This section would be lined out.</a:t>
            </a:r>
            <a:endParaRPr lang="en-US" sz="1000" dirty="0" smtClean="0"/>
          </a:p>
          <a:p>
            <a:r>
              <a:rPr lang="en-US" dirty="0" smtClean="0"/>
              <a:t> </a:t>
            </a:r>
            <a:endParaRPr lang="en-US" sz="1000" dirty="0" smtClean="0"/>
          </a:p>
          <a:p>
            <a:pPr lvl="1"/>
            <a:r>
              <a:rPr lang="en-US" dirty="0" smtClean="0"/>
              <a:t>Section K - Water Supply Equipment</a:t>
            </a:r>
            <a:endParaRPr lang="en-US" sz="1000" dirty="0" smtClean="0"/>
          </a:p>
          <a:p>
            <a:r>
              <a:rPr lang="en-US" dirty="0" smtClean="0"/>
              <a:t> </a:t>
            </a:r>
            <a:endParaRPr lang="en-US" sz="1000" dirty="0" smtClean="0"/>
          </a:p>
          <a:p>
            <a:pPr lvl="2"/>
            <a:r>
              <a:rPr lang="en-US" dirty="0" smtClean="0"/>
              <a:t>This section is for water purification units or laundry units.</a:t>
            </a:r>
            <a:endParaRPr lang="en-US" sz="1000" dirty="0" smtClean="0"/>
          </a:p>
          <a:p>
            <a:pPr lvl="2"/>
            <a:r>
              <a:rPr lang="en-US" dirty="0" smtClean="0"/>
              <a:t>This section would be lined out.</a:t>
            </a:r>
            <a:endParaRPr lang="en-US" sz="1000" dirty="0" smtClean="0"/>
          </a:p>
          <a:p>
            <a:r>
              <a:rPr lang="en-US" dirty="0" smtClean="0"/>
              <a:t> </a:t>
            </a:r>
            <a:endParaRPr lang="en-US" sz="1000" dirty="0" smtClean="0"/>
          </a:p>
          <a:p>
            <a:pPr lvl="1"/>
            <a:r>
              <a:rPr lang="en-US" dirty="0" smtClean="0"/>
              <a:t>Section L - Chain and Power Saw</a:t>
            </a:r>
            <a:endParaRPr lang="en-US" sz="1000" dirty="0" smtClean="0"/>
          </a:p>
          <a:p>
            <a:r>
              <a:rPr lang="en-US" dirty="0" smtClean="0"/>
              <a:t> </a:t>
            </a:r>
            <a:endParaRPr lang="en-US" sz="1000" dirty="0" smtClean="0"/>
          </a:p>
          <a:p>
            <a:pPr lvl="2"/>
            <a:r>
              <a:rPr lang="en-US" dirty="0" smtClean="0"/>
              <a:t>This section would be used when working on chain saws. Special Tool Kits and some Equipment (SEE Tractor) contain chain saws which will require periodic maintenance.</a:t>
            </a:r>
            <a:endParaRPr lang="en-US" sz="1000" dirty="0" smtClean="0"/>
          </a:p>
          <a:p>
            <a:pPr lvl="2"/>
            <a:r>
              <a:rPr lang="en-US" dirty="0" smtClean="0"/>
              <a:t>If not applicable this section would be lined out.</a:t>
            </a:r>
            <a:endParaRPr lang="en-US" sz="1000" dirty="0" smtClean="0"/>
          </a:p>
          <a:p>
            <a:r>
              <a:rPr lang="en-US" dirty="0" smtClean="0"/>
              <a:t> </a:t>
            </a:r>
            <a:endParaRPr lang="en-US" sz="1000" dirty="0" smtClean="0"/>
          </a:p>
          <a:p>
            <a:pPr lvl="1"/>
            <a:r>
              <a:rPr lang="en-US" dirty="0" smtClean="0"/>
              <a:t>Section M - Marine Equipment</a:t>
            </a:r>
            <a:endParaRPr lang="en-US" sz="1000" dirty="0" smtClean="0"/>
          </a:p>
          <a:p>
            <a:r>
              <a:rPr lang="en-US" dirty="0" smtClean="0"/>
              <a:t> </a:t>
            </a:r>
            <a:endParaRPr lang="en-US" sz="1000" dirty="0" smtClean="0"/>
          </a:p>
          <a:p>
            <a:pPr lvl="2"/>
            <a:r>
              <a:rPr lang="en-US" dirty="0" smtClean="0"/>
              <a:t>This section is used for watercraft and related equipment. </a:t>
            </a:r>
            <a:endParaRPr lang="en-US" sz="1000" dirty="0" smtClean="0"/>
          </a:p>
          <a:p>
            <a:pPr lvl="2"/>
            <a:r>
              <a:rPr lang="en-US" dirty="0" smtClean="0"/>
              <a:t>If not applicable this section would be lined out.</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103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dirty="0" smtClean="0"/>
              <a:t>Section N - Modification Instructions</a:t>
            </a:r>
            <a:endParaRPr lang="en-US" sz="1000" dirty="0" smtClean="0"/>
          </a:p>
          <a:p>
            <a:r>
              <a:rPr lang="en-US" dirty="0" smtClean="0"/>
              <a:t> </a:t>
            </a:r>
            <a:endParaRPr lang="en-US" sz="1000" dirty="0" smtClean="0"/>
          </a:p>
          <a:p>
            <a:pPr lvl="2"/>
            <a:r>
              <a:rPr lang="en-US" dirty="0" smtClean="0"/>
              <a:t>Enter all applicable MI / TI numbers in this block. The Title of the MI / TI is entered in the block immediately following the MI / TI number.</a:t>
            </a:r>
            <a:endParaRPr lang="en-US" sz="1000" dirty="0" smtClean="0"/>
          </a:p>
          <a:p>
            <a:pPr lvl="2"/>
            <a:r>
              <a:rPr lang="en-US" dirty="0" smtClean="0"/>
              <a:t>Enter a checkmark in the "Performed" block to indicate if the modification has or has not been performed.</a:t>
            </a:r>
            <a:endParaRPr lang="en-US" sz="1000" dirty="0" smtClean="0"/>
          </a:p>
          <a:p>
            <a:r>
              <a:rPr lang="en-US" dirty="0" smtClean="0"/>
              <a:t> </a:t>
            </a:r>
            <a:endParaRPr lang="en-US" sz="1000" dirty="0" smtClean="0"/>
          </a:p>
          <a:p>
            <a:pPr lvl="1"/>
            <a:r>
              <a:rPr lang="en-US" dirty="0" smtClean="0"/>
              <a:t>Section O – Instructions</a:t>
            </a:r>
            <a:endParaRPr lang="en-US" sz="1000" dirty="0" smtClean="0"/>
          </a:p>
          <a:p>
            <a:r>
              <a:rPr lang="en-US" dirty="0" smtClean="0"/>
              <a:t> </a:t>
            </a:r>
            <a:endParaRPr lang="en-US" sz="1000" dirty="0" smtClean="0"/>
          </a:p>
          <a:p>
            <a:pPr lvl="2"/>
            <a:r>
              <a:rPr lang="en-US" dirty="0" smtClean="0"/>
              <a:t>This section contains simple instructions for completing this form.</a:t>
            </a:r>
            <a:endParaRPr lang="en-US" sz="1000" dirty="0" smtClean="0"/>
          </a:p>
          <a:p>
            <a:pPr lvl="2"/>
            <a:r>
              <a:rPr lang="en-US" dirty="0" smtClean="0"/>
              <a:t>Number 5 refers you to the Equipment Technical Manual for detailed instructions and service / maintenance requirements for completing this form.</a:t>
            </a:r>
            <a:endParaRPr lang="en-US" sz="1000" dirty="0" smtClean="0"/>
          </a:p>
          <a:p>
            <a:r>
              <a:rPr lang="en-US" dirty="0" smtClean="0"/>
              <a:t> </a:t>
            </a:r>
            <a:endParaRPr lang="en-US" sz="1000" dirty="0" smtClean="0"/>
          </a:p>
          <a:p>
            <a:pPr lvl="1"/>
            <a:r>
              <a:rPr lang="en-US" dirty="0" smtClean="0"/>
              <a:t>Section P - Signature Block</a:t>
            </a:r>
            <a:endParaRPr lang="en-US" sz="1000" dirty="0" smtClean="0"/>
          </a:p>
          <a:p>
            <a:r>
              <a:rPr lang="en-US" dirty="0" smtClean="0"/>
              <a:t> </a:t>
            </a:r>
            <a:endParaRPr lang="en-US" sz="1000" dirty="0" smtClean="0"/>
          </a:p>
          <a:p>
            <a:pPr lvl="2"/>
            <a:r>
              <a:rPr lang="en-US" dirty="0" smtClean="0"/>
              <a:t>In the Mechanic / Operator (Name, Grade, Organization) block, enter the name, grade, and organization of the person preparing sections "B" through "M".</a:t>
            </a:r>
            <a:endParaRPr lang="en-US" sz="1000" dirty="0" smtClean="0"/>
          </a:p>
          <a:p>
            <a:pPr lvl="2"/>
            <a:r>
              <a:rPr lang="en-US" dirty="0" smtClean="0"/>
              <a:t>In the Maintenance / Operations Chief (Name, Grade, Organization) block, enter the name, grade, and organization of the maintenance / operations chief of the mechanic / operator entered in the previous block.</a:t>
            </a:r>
            <a:endParaRPr lang="en-US" sz="1000" dirty="0" smtClean="0"/>
          </a:p>
          <a:p>
            <a:pPr lvl="2"/>
            <a:r>
              <a:rPr lang="en-US" dirty="0" smtClean="0"/>
              <a:t>In the ERO block enter the ERO number assigned to this task (PM Service, LTI, corrective maintenance).</a:t>
            </a:r>
            <a:endParaRPr lang="en-US" sz="1000" dirty="0" smtClean="0"/>
          </a:p>
          <a:p>
            <a:pPr lvl="2"/>
            <a:r>
              <a:rPr lang="en-US" dirty="0" smtClean="0"/>
              <a:t>In the Date block enter the date the ERO was assigned.</a:t>
            </a:r>
            <a:endParaRPr lang="en-US" sz="1000" dirty="0" smtClean="0"/>
          </a:p>
          <a:p>
            <a:pPr lvl="2"/>
            <a:r>
              <a:rPr lang="en-US" dirty="0" smtClean="0"/>
              <a:t>The Maintenance / Operations Officer will sign the appropriate block as required.</a:t>
            </a:r>
            <a:endParaRPr lang="en-US" sz="1000" dirty="0" smtClean="0"/>
          </a:p>
          <a:p>
            <a:pPr lvl="2"/>
            <a:r>
              <a:rPr lang="en-US" dirty="0" smtClean="0"/>
              <a:t>The Responsible Officer will sign the appropriate block as required.</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104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t>We will discuss different parts and components manuals.</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109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Each part is listed in alphabetical sequence.</a:t>
            </a:r>
            <a:r>
              <a:rPr lang="en-US" baseline="0" dirty="0" smtClean="0"/>
              <a:t>  The page number is given for each part listed.</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Column one displays the part number associated with that particular part.  Column two displays the key number; remember</a:t>
            </a:r>
            <a:r>
              <a:rPr lang="en-US" baseline="0" dirty="0" smtClean="0"/>
              <a:t> the engine from the previous slide?  And column three displays the page number the part is located on.</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ELO’s: </a:t>
            </a:r>
            <a:r>
              <a:rPr lang="en-US" smtClean="0"/>
              <a:t>Provided references, identify maintenance levels, categories, echelons, acronyms, and terms common to the engineer equipment field IAW current references.</a:t>
            </a:r>
          </a:p>
          <a:p>
            <a:pPr>
              <a:spcBef>
                <a:spcPct val="0"/>
              </a:spcBef>
            </a:pPr>
            <a:r>
              <a:rPr lang="en-US" smtClean="0"/>
              <a:t>Provided references, identify Marine Corps engineer equipment IAW current references.</a:t>
            </a:r>
          </a:p>
          <a:p>
            <a:pPr>
              <a:spcBef>
                <a:spcPct val="0"/>
              </a:spcBef>
            </a:pPr>
            <a:r>
              <a:rPr lang="en-US" smtClean="0"/>
              <a:t>Given references and practical exercises, perform technical manual and stock list research IAW current references</a:t>
            </a:r>
          </a:p>
          <a:p>
            <a:pPr>
              <a:spcBef>
                <a:spcPct val="0"/>
              </a:spcBef>
            </a:pPr>
            <a:r>
              <a:rPr lang="en-US" smtClean="0"/>
              <a:t>Provided references, identify and correctly complete maintenance records and forms IAW current references</a:t>
            </a:r>
          </a:p>
          <a:p>
            <a:pPr>
              <a:spcBef>
                <a:spcPct val="0"/>
              </a:spcBef>
            </a:pPr>
            <a:r>
              <a:rPr lang="en-US" smtClean="0"/>
              <a:t>Provided inventory forms, tools, and appropriate containers, conduct tool inventories IAW current references.</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D287A-5F31-4AE3-83A1-D3234EB9D0F8}"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Ensure students are able to locate</a:t>
            </a:r>
            <a:r>
              <a:rPr lang="en-US" baseline="0" dirty="0" smtClean="0"/>
              <a:t> this part of the TM.  Turn to the correct page that gives parts information</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Explain to the students that PAOZZ</a:t>
            </a:r>
            <a:r>
              <a:rPr lang="en-US" baseline="0" dirty="0" smtClean="0"/>
              <a:t> is an SMR code and that we are just using it as an example</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119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Have students</a:t>
            </a:r>
            <a:r>
              <a:rPr lang="en-US" baseline="0" dirty="0" smtClean="0"/>
              <a:t> decipher these codes using the TM</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METHOD/MEDIA.</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a:t>
            </a:r>
            <a:r>
              <a:rPr lang="en-US" baseline="0" dirty="0" smtClean="0"/>
              <a:t> is the main section of the SL-3.  You will use this to inventory tools within the kit.  Inventory of these tools is made easier with the foam cutouts provided for each.  Therefore, serviceability is a key goal for the inventory.</a:t>
            </a: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7D4C4-44CB-486D-9D25-9A24C5B76A19}" type="slidenum">
              <a:rPr lang="en-US"/>
              <a:pPr fontAlgn="base">
                <a:spcBef>
                  <a:spcPct val="0"/>
                </a:spcBef>
                <a:spcAft>
                  <a:spcPct val="0"/>
                </a:spcAft>
              </a:pPr>
              <a:t>129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instructor will now go through the UPK demonstration</a:t>
            </a:r>
          </a:p>
        </p:txBody>
      </p:sp>
      <p:sp>
        <p:nvSpPr>
          <p:cNvPr id="4" name="Slide Number Placeholder 3"/>
          <p:cNvSpPr>
            <a:spLocks noGrp="1"/>
          </p:cNvSpPr>
          <p:nvPr>
            <p:ph type="sldNum" sz="quarter" idx="5"/>
          </p:nvPr>
        </p:nvSpPr>
        <p:spPr/>
        <p:txBody>
          <a:bodyPr/>
          <a:lstStyle/>
          <a:p>
            <a:pPr>
              <a:defRPr/>
            </a:pPr>
            <a:fld id="{F94F11CD-4A2E-40CD-ABDD-CD75BBD7C5E3}" type="slidenum">
              <a:rPr lang="en-US" smtClean="0"/>
              <a:pPr>
                <a:defRPr/>
              </a:pPr>
              <a:t>140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p:spPr>
      </p:sp>
      <p:sp>
        <p:nvSpPr>
          <p:cNvPr id="303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instructor will now go through the UPK demonstration that applies to parts request.</a:t>
            </a:r>
          </a:p>
        </p:txBody>
      </p:sp>
      <p:sp>
        <p:nvSpPr>
          <p:cNvPr id="4" name="Slide Number Placeholder 3"/>
          <p:cNvSpPr>
            <a:spLocks noGrp="1"/>
          </p:cNvSpPr>
          <p:nvPr>
            <p:ph type="sldNum" sz="quarter" idx="5"/>
          </p:nvPr>
        </p:nvSpPr>
        <p:spPr/>
        <p:txBody>
          <a:bodyPr/>
          <a:lstStyle/>
          <a:p>
            <a:pPr>
              <a:defRPr/>
            </a:pPr>
            <a:fld id="{EABC3A7D-B75C-4C18-B699-6F399F82B4F1}" type="slidenum">
              <a:rPr lang="en-US" smtClean="0"/>
              <a:pPr>
                <a:defRPr/>
              </a:pPr>
              <a:t>141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instructor will now go through the UPK demonstration that applies to close a task.</a:t>
            </a:r>
          </a:p>
        </p:txBody>
      </p:sp>
      <p:sp>
        <p:nvSpPr>
          <p:cNvPr id="4" name="Slide Number Placeholder 3"/>
          <p:cNvSpPr>
            <a:spLocks noGrp="1"/>
          </p:cNvSpPr>
          <p:nvPr>
            <p:ph type="sldNum" sz="quarter" idx="5"/>
          </p:nvPr>
        </p:nvSpPr>
        <p:spPr/>
        <p:txBody>
          <a:bodyPr/>
          <a:lstStyle/>
          <a:p>
            <a:pPr>
              <a:defRPr/>
            </a:pPr>
            <a:fld id="{7C6CA468-60BD-42D1-A33F-2A094F1C0166}" type="slidenum">
              <a:rPr lang="en-US" smtClean="0"/>
              <a:pPr>
                <a:defRPr/>
              </a:pPr>
              <a:t>142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a rifleman carries an M-16 as his weapon, a</a:t>
            </a:r>
            <a:r>
              <a:rPr lang="en-US" baseline="0" dirty="0" smtClean="0"/>
              <a:t> mechanic has their tools.  Wrenches and screwdrivers are your weapons.  If you don’t have some familiarization of these tools, how can you be expected to employ them at a moments notice?</a:t>
            </a:r>
          </a:p>
          <a:p>
            <a:r>
              <a:rPr lang="en-US" dirty="0" smtClean="0">
                <a:solidFill>
                  <a:srgbClr val="FF0000"/>
                </a:solidFill>
              </a:rPr>
              <a:t>Marine Corps expeditionary maintenance capabilities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lgn="r" rtl="0"/>
            <a:fld id="{753081AB-A9AB-4CF4-8BCE-77C48F0A7EEA}" type="slidenum">
              <a:rPr lang="en-US">
                <a:solidFill>
                  <a:prstClr val="black"/>
                </a:solidFill>
                <a:latin typeface="Calibri"/>
              </a:rPr>
              <a:pPr algn="r" rtl="0"/>
              <a:t>146</a:t>
            </a:fld>
            <a:endParaRPr lang="en-US" dirty="0">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The Common No. 10 and No. 12 are mobile tool storage containers, intended for enhancing general maintenance support.  The idea is for them to work together to provide tool storage in a general-purpose shop. They are highly mobile and transportable by a variety of methods. </a:t>
            </a:r>
            <a:endParaRPr lang="en-US" b="0" dirty="0">
              <a:latin typeface="+mn-lt"/>
            </a:endParaRPr>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147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spcBef>
                <a:spcPct val="20000"/>
              </a:spcBef>
            </a:pPr>
            <a:r>
              <a:rPr lang="en-US" dirty="0" smtClean="0">
                <a:cs typeface="Times New Roman" pitchFamily="18" charset="0"/>
              </a:rPr>
              <a:t>The Shop Equipment, Contact Maintenance Common #20 is a self-contained tool &amp; equipment shelter mounted on a HMMWVA2.  It contains </a:t>
            </a:r>
            <a:r>
              <a:rPr lang="en-US" dirty="0" smtClean="0"/>
              <a:t>general purpose type hand tools, </a:t>
            </a:r>
            <a:r>
              <a:rPr lang="en-US" dirty="0" smtClean="0">
                <a:cs typeface="Times New Roman" pitchFamily="18" charset="0"/>
              </a:rPr>
              <a:t>power tools, oxy/acetylene (gas) cutting &amp; welding capability, with compressor and pneumatic tools all located within easy reach of the mechanic, </a:t>
            </a:r>
            <a:r>
              <a:rPr lang="en-US" dirty="0" smtClean="0"/>
              <a:t>and necessary components to perform authorized maintenance. </a:t>
            </a:r>
            <a:r>
              <a:rPr lang="en-US" dirty="0" smtClean="0">
                <a:cs typeface="Times New Roman" pitchFamily="18" charset="0"/>
              </a:rPr>
              <a:t>Utilized on contact teams for contact and emergency on site maintenance.  It is close to its maximum weight limit so installing armor would not be an option unless weight was reduced elsewhere, i.e.: removing tools.</a:t>
            </a:r>
          </a:p>
          <a:p>
            <a:pPr algn="ctr" defTabSz="932871">
              <a:spcBef>
                <a:spcPct val="20000"/>
              </a:spcBef>
            </a:pPr>
            <a:endParaRPr lang="en-US" b="1" dirty="0" smtClean="0">
              <a:solidFill>
                <a:schemeClr val="accent2"/>
              </a:solidFill>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2871">
              <a:defRPr/>
            </a:pPr>
            <a:r>
              <a:rPr lang="en-US" dirty="0" smtClean="0"/>
              <a:t>The RAC is an expression of risk which combines the elements of hazards, severity, and mishap probability. Using the matrix in Figure 1, the RAC is expressed as a single Arabic number, one through five, that can be used to help determine hazard reduction priorities.</a:t>
            </a:r>
          </a:p>
          <a:p>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39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to assist in maintaining tracked and wheeled Marine Corps vehicles. mobile tool storage container intended for enhancing general maintenance support. compressed air to operate pneumatic tools.  </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149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consists of a pair of 5 ft. Pit Box type tool containers with roll up doors on each side of the Pit Box. includes four cabinets for tool storage and a steering system with pneumatic wheels for ease of movement. contains various hand tools, electric power tools, air powered tools and other commercial type standard shop items found in most maintenance facilities. Direct Support Field Level Maintenance(formally 2</a:t>
            </a:r>
            <a:r>
              <a:rPr lang="en-US" baseline="30000" dirty="0" smtClean="0"/>
              <a:t>nd</a:t>
            </a:r>
            <a:r>
              <a:rPr lang="en-US" dirty="0" smtClean="0"/>
              <a:t> echelon). The Common No. 24, along with the Common No. 20 and Common No. 22, all have a similar tool load and configuration which allows mechanics to be immediately familiar with tool location in all three Shop Sets in the Common 2x family and to allow quick, at a glance, inventory.</a:t>
            </a:r>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purpose tools required to perform medium to heavy maintenance at the field level of maintenance. In addition to the Common No. 30, this family also includes the Shop Equipment, General Purpose Common No. 32 and the Shop Equipment, General Purpose Common No. 34 (NOT OUT YET), which are both very specific in their tool load and configuration. drawers in the workbench have foam cut outs to expedite inventory, provide standardization/configuration management, and minimize tool loss. International standards organization (ISO) 20 foot by 8 foot flat-rack frame for the entire system, along with an</a:t>
            </a:r>
          </a:p>
          <a:p>
            <a:r>
              <a:rPr lang="en-US" dirty="0" smtClean="0"/>
              <a:t>enclosed area (shelter) and can be transported by an LVS (MK-18). 35 KW diesel powered generator, a 50 CFM air compressor, a 10,000 lb Material Handling Crane (MHC), an acetylene gas cutting system, and sufficient storage space for hand, power tools, air-powered tools and equipment. The generator is the primary power source for the air compressor, Material Handling Crane (MHC), lighting, and power tools. The air compressor provides air to operate pneumatic tools, impact wrenches. Drills, and other necessary functions. The MHC performs the heavy lifting function (which includes removal and replacement of vehicle engines/power packs). The shelter storage space is enclosed for moisture control and security. While operational, the shelter sides can be opened to provide additional roof and floor space.  </a:t>
            </a:r>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Intermediate Maintenance, consists of general mechanic type hand tools and equipment used by maintenance personnel to perform maintenance and repairs. hand tools, power tools, air tools with self-contained air compressor and electrical power. The Common 32 also has storage capability for “B Kits” and other approved special purpose tool kits and TMDE.  20 ft </a:t>
            </a:r>
            <a:r>
              <a:rPr lang="en-US" dirty="0" err="1" smtClean="0"/>
              <a:t>iso</a:t>
            </a:r>
            <a:r>
              <a:rPr lang="en-US" dirty="0" smtClean="0"/>
              <a:t>.  Critical to equipment readiness.</a:t>
            </a:r>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155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p>
          <a:p>
            <a:endParaRPr lang="en-US" dirty="0" smtClean="0"/>
          </a:p>
          <a:p>
            <a:r>
              <a:rPr lang="en-US" sz="1200" b="1" kern="1200" dirty="0" smtClean="0">
                <a:solidFill>
                  <a:schemeClr val="tx1"/>
                </a:solidFill>
                <a:latin typeface="+mn-lt"/>
                <a:ea typeface="+mn-ea"/>
                <a:cs typeface="+mn-cs"/>
              </a:rPr>
              <a:t>What are the five steps of the Operational Risk Management process?</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a:t>
            </a:r>
            <a:endParaRPr lang="en-US" dirty="0"/>
          </a:p>
        </p:txBody>
      </p:sp>
      <p:sp>
        <p:nvSpPr>
          <p:cNvPr id="4" name="Slide Number Placeholder 3"/>
          <p:cNvSpPr>
            <a:spLocks noGrp="1"/>
          </p:cNvSpPr>
          <p:nvPr>
            <p:ph type="sldNum" sz="quarter" idx="10"/>
          </p:nvPr>
        </p:nvSpPr>
        <p:spPr/>
        <p:txBody>
          <a:bodyPr/>
          <a:lstStyle/>
          <a:p>
            <a:pPr>
              <a:defRPr/>
            </a:pPr>
            <a:fld id="{8B39459E-79A5-4D72-9CDF-CB3BC8B28A89}" type="slidenum">
              <a:rPr lang="en-US" smtClean="0"/>
              <a:pPr>
                <a:defRPr/>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those that do not work on their own vehicles, where do you bring your car for an oil change?  (Jiffy Lube, Grease Monkey, etc.) Why not a specially trained mechanic’s garage?  An oil change is a basic process and does not require a lot of skill or knowledge to perform.  The specially trained mechanic has more in depth repairs to work on rather than getting backed up with simple oil changes.  Although the mechanic is capable of performing an oil change, it is not his primary goal and generally relies on the Jiffy Lubes and Grease Monkeys to perform that type of maintenance.  Likewise, Jiffy Lube does not have the time, tools, and knowledge required to remove or rebuild an engine.  All around shops may perform good work but they are not as productive as those that focus attention on specific types of maintenance.</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8B10E2-E711-41BB-9C10-0C632EBDED54}" type="slidenum">
              <a:rPr lang="en-US"/>
              <a:pPr fontAlgn="base">
                <a:spcBef>
                  <a:spcPct val="0"/>
                </a:spcBef>
                <a:spcAft>
                  <a:spcPct val="0"/>
                </a:spcAft>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p:txBody>
          <a:bodyPr/>
          <a:lstStyle/>
          <a:p>
            <a:pPr>
              <a:defRPr/>
            </a:pPr>
            <a:fld id="{8ACC6503-9E37-45AB-A7C9-9902560B0F28}" type="datetime3">
              <a:rPr lang="en-US" smtClean="0"/>
              <a:pPr>
                <a:defRPr/>
              </a:pPr>
              <a:t>24 October 2012</a:t>
            </a:fld>
            <a:endParaRPr lang="en-US" dirty="0"/>
          </a:p>
        </p:txBody>
      </p:sp>
      <p:sp>
        <p:nvSpPr>
          <p:cNvPr id="12" name="Slide Number Placeholder 11"/>
          <p:cNvSpPr>
            <a:spLocks noGrp="1"/>
          </p:cNvSpPr>
          <p:nvPr>
            <p:ph type="sldNum" sz="quarter" idx="11"/>
          </p:nvPr>
        </p:nvSpPr>
        <p:spPr/>
        <p:txBody>
          <a:bodyPr/>
          <a:lstStyle/>
          <a:p>
            <a:pPr>
              <a:defRPr/>
            </a:pPr>
            <a:endParaRPr lang="en-US" dirty="0"/>
          </a:p>
        </p:txBody>
      </p:sp>
      <p:sp>
        <p:nvSpPr>
          <p:cNvPr id="13" name="Footer Placeholder 12"/>
          <p:cNvSpPr>
            <a:spLocks noGrp="1"/>
          </p:cNvSpPr>
          <p:nvPr>
            <p:ph type="ftr" sz="quarter" idx="12"/>
          </p:nvPr>
        </p:nvSpPr>
        <p:spPr/>
        <p:txBody>
          <a:bodyPr/>
          <a:lstStyle/>
          <a:p>
            <a:pPr>
              <a:defRPr/>
            </a:pPr>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28CC98-8D0B-492D-9415-29159AC88B4F}" type="datetime3">
              <a:rPr lang="en-US" smtClean="0"/>
              <a:pPr>
                <a:defRPr/>
              </a:pPr>
              <a:t>24 October 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09B03B-77B5-4A6B-8E6E-D34E8FCFB034}" type="datetime3">
              <a:rPr lang="en-US" smtClean="0"/>
              <a:pPr>
                <a:defRPr/>
              </a:pPr>
              <a:t>24 October 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dirty="0"/>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2057400"/>
            <a:ext cx="8229600" cy="40687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E69AA270-434E-4C4B-BEC8-7AF97D624581}" type="datetime3">
              <a:rPr lang="en-US" smtClean="0"/>
              <a:pPr>
                <a:defRPr/>
              </a:pPr>
              <a:t>24 October 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rtl="0"/>
            <a:fld id="{DA626F36-08BD-4367-93CB-B1D959B89A51}"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
        <p:nvSpPr>
          <p:cNvPr id="4" name="Footer Placeholder 3"/>
          <p:cNvSpPr>
            <a:spLocks noGrp="1"/>
          </p:cNvSpPr>
          <p:nvPr>
            <p:ph type="ftr" sz="quarter" idx="11"/>
          </p:nvPr>
        </p:nvSpPr>
        <p:spPr/>
        <p:txBody>
          <a:bodyPr/>
          <a:lstStyle/>
          <a:p>
            <a:pPr algn="l" rtl="0"/>
            <a:endParaRPr lang="en-US" sz="1400" kern="1200" dirty="0">
              <a:solidFill>
                <a:srgbClr val="696464"/>
              </a:solidFill>
              <a:latin typeface="Perpetua"/>
              <a:ea typeface="+mn-ea"/>
              <a:cs typeface="+mn-cs"/>
            </a:endParaRPr>
          </a:p>
        </p:txBody>
      </p:sp>
      <p:sp>
        <p:nvSpPr>
          <p:cNvPr id="5" name="Slide Number Placeholder 4"/>
          <p:cNvSpPr>
            <a:spLocks noGrp="1"/>
          </p:cNvSpPr>
          <p:nvPr>
            <p:ph type="sldNum" sz="quarter" idx="12"/>
          </p:nvPr>
        </p:nvSpPr>
        <p:spPr/>
        <p:txBody>
          <a:bodyPr/>
          <a:lstStyle/>
          <a:p>
            <a:endParaRPr lang="en-US" dirty="0"/>
          </a:p>
        </p:txBody>
      </p:sp>
      <p:sp>
        <p:nvSpPr>
          <p:cNvPr id="8" name="Text Placeholder 18"/>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pPr>
              <a:defRPr/>
            </a:pPr>
            <a:fld id="{8ACC6503-9E37-45AB-A7C9-9902560B0F28}" type="datetime3">
              <a:rPr lang="en-US">
                <a:solidFill>
                  <a:srgbClr val="696464"/>
                </a:solidFill>
              </a:rPr>
              <a:pPr>
                <a:defRPr/>
              </a:pPr>
              <a:t>24 October 2012</a:t>
            </a:fld>
            <a:endParaRPr lang="en-US" dirty="0">
              <a:solidFill>
                <a:srgbClr val="696464"/>
              </a:solidFill>
            </a:endParaRPr>
          </a:p>
        </p:txBody>
      </p:sp>
      <p:sp>
        <p:nvSpPr>
          <p:cNvPr id="12" name="Slide Number Placeholder 11"/>
          <p:cNvSpPr>
            <a:spLocks noGrp="1"/>
          </p:cNvSpPr>
          <p:nvPr>
            <p:ph type="sldNum" sz="quarter" idx="11"/>
          </p:nvPr>
        </p:nvSpPr>
        <p:spPr/>
        <p:txBody>
          <a:bodyPr/>
          <a:lstStyle/>
          <a:p>
            <a:pPr>
              <a:defRPr/>
            </a:pPr>
            <a:endParaRPr lang="en-US"/>
          </a:p>
        </p:txBody>
      </p:sp>
      <p:sp>
        <p:nvSpPr>
          <p:cNvPr id="13" name="Footer Placeholder 12"/>
          <p:cNvSpPr>
            <a:spLocks noGrp="1"/>
          </p:cNvSpPr>
          <p:nvPr>
            <p:ph type="ftr" sz="quarter" idx="12"/>
          </p:nvPr>
        </p:nvSpPr>
        <p:spPr/>
        <p:txBody>
          <a:bodyPr/>
          <a:lstStyle/>
          <a:p>
            <a:pPr>
              <a:defRPr/>
            </a:pPr>
            <a:endParaRPr lang="en-US">
              <a:solidFill>
                <a:srgbClr val="696464"/>
              </a:solidFill>
            </a:endParaRPr>
          </a:p>
        </p:txBody>
      </p:sp>
    </p:spTree>
  </p:cSld>
  <p:clrMapOvr>
    <a:masterClrMapping/>
  </p:clrMapOvr>
  <p:transition>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userDrawn="1"/>
        </p:nvSpPr>
        <p:spPr>
          <a:xfrm>
            <a:off x="152400" y="2209800"/>
            <a:ext cx="8839200" cy="4343400"/>
          </a:xfrm>
          <a:prstGeom prst="rect">
            <a:avLst/>
          </a:prstGeom>
        </p:spPr>
        <p:txBody>
          <a:bodyPr vert="horz" lIns="91440" tIns="45720" rIns="91440" bIns="45720" rtlCol="0">
            <a:noAutofit/>
          </a:bodyPr>
          <a:lstStyle/>
          <a:p>
            <a:pPr marL="274320" indent="-274320">
              <a:spcBef>
                <a:spcPts val="580"/>
              </a:spcBef>
              <a:buClr>
                <a:srgbClr val="9B2D1F"/>
              </a:buClr>
              <a:buSzPct val="85000"/>
              <a:buFont typeface="Wingdings 2"/>
              <a:buChar char=""/>
              <a:defRPr/>
            </a:pPr>
            <a:endParaRPr lang="en-US" sz="2400" kern="1200" dirty="0">
              <a:solidFill>
                <a:prstClr val="black"/>
              </a:solidFill>
              <a:latin typeface="Perpetua"/>
              <a:ea typeface="+mn-ea"/>
              <a:cs typeface="+mn-cs"/>
            </a:endParaRP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1530E772-5315-4700-9787-6451DA9808A0}" type="datetime3">
              <a:rPr lang="en-US" smtClean="0"/>
              <a:pPr>
                <a:defRPr/>
              </a:pPr>
              <a:t>24 October 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AF85CB06-89CF-4540-A6C8-9E03AFD18A43}" type="datetime3">
              <a:rPr lang="en-US" smtClean="0"/>
              <a:pPr>
                <a:defRPr/>
              </a:pPr>
              <a:t>24 October 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lgn="r" rtl="0">
              <a:defRPr/>
            </a:pPr>
            <a:fld id="{526C5900-F38B-4DBD-B0EC-32DFDC8B26C3}" type="datetime3">
              <a:rPr lang="en-US" sz="1400" kern="1200" smtClean="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
        <p:nvSpPr>
          <p:cNvPr id="4" name="Footer Placeholder 2"/>
          <p:cNvSpPr>
            <a:spLocks noGrp="1"/>
          </p:cNvSpPr>
          <p:nvPr>
            <p:ph type="ftr" sz="quarter" idx="11"/>
          </p:nvPr>
        </p:nvSpPr>
        <p:spPr/>
        <p:txBody>
          <a:bodyPr/>
          <a:lstStyle>
            <a:lvl1pPr>
              <a:defRPr/>
            </a:lvl1pPr>
          </a:lstStyle>
          <a:p>
            <a:pPr algn="l" rtl="0">
              <a:defRPr/>
            </a:pPr>
            <a:endParaRPr lang="en-US" sz="1400" kern="1200">
              <a:solidFill>
                <a:srgbClr val="696464"/>
              </a:solidFill>
              <a:latin typeface="Perpetua"/>
              <a:ea typeface="+mn-ea"/>
              <a:cs typeface="+mn-cs"/>
            </a:endParaRPr>
          </a:p>
        </p:txBody>
      </p:sp>
      <p:sp>
        <p:nvSpPr>
          <p:cNvPr id="5" name="Slide Number Placeholder 22"/>
          <p:cNvSpPr>
            <a:spLocks noGrp="1"/>
          </p:cNvSpPr>
          <p:nvPr>
            <p:ph type="sldNum" sz="quarter" idx="12"/>
          </p:nvPr>
        </p:nvSpPr>
        <p:spPr/>
        <p:txBody>
          <a:bodyPr/>
          <a:lstStyle>
            <a:lvl1pPr>
              <a:defRPr/>
            </a:lvl1pPr>
          </a:lstStyle>
          <a:p>
            <a:pPr algn="ctr" rtl="0">
              <a:defRPr/>
            </a:pPr>
            <a:endParaRPr lang="en-US" sz="1400" kern="1200" dirty="0">
              <a:solidFill>
                <a:srgbClr val="FFFFFF"/>
              </a:solidFill>
              <a:latin typeface="Franklin Gothic Book"/>
              <a:ea typeface="+mj-ea"/>
              <a:cs typeface="+mj-cs"/>
            </a:endParaRPr>
          </a:p>
        </p:txBody>
      </p:sp>
    </p:spTree>
  </p:cSld>
  <p:clrMapOvr>
    <a:masterClrMapping/>
  </p:clrMapOvr>
  <p:transition>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526C5900-F38B-4DBD-B0EC-32DFDC8B26C3}" type="datetime3">
              <a:rPr lang="en-US" smtClean="0"/>
              <a:pPr>
                <a:defRPr/>
              </a:pPr>
              <a:t>24 October 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28CC98-8D0B-492D-9415-29159AC88B4F}" type="datetime3">
              <a:rPr lang="en-US" smtClean="0"/>
              <a:pPr>
                <a:defRPr/>
              </a:pPr>
              <a:t>24 October 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8"/>
          <p:cNvSpPr>
            <a:spLocks noGrp="1"/>
          </p:cNvSpPr>
          <p:nvPr>
            <p:ph idx="1"/>
          </p:nvPr>
        </p:nvSpPr>
        <p:spPr>
          <a:xfrm>
            <a:off x="457200" y="1600200"/>
            <a:ext cx="8229600"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fld id="{901AB478-87BA-4DC9-A538-B4DA4F03D26A}" type="datetime3">
              <a:rPr lang="en-US" smtClean="0"/>
              <a:pPr>
                <a:defRPr/>
              </a:pPr>
              <a:t>24 October 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endParaRPr lang="en-US" dirty="0"/>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2" Type="http://schemas.openxmlformats.org/officeDocument/2006/relationships/theme" Target="../theme/theme7.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hyperlink" Target="http://images.google.com/imgres?imgurl=http://doesitallmatter.files.wordpress.com/2009/07/eagle-globe-and-anchor.jpg&amp;imgrefurl=http://doesitallmatter.wordpress.com/2009/07/16/&amp;usg=__J1Q-7nWENWe9ozDG_RY1nDtW_Us=&amp;h=612&amp;w=792&amp;sz=95&amp;hl=en&amp;start=10&amp;um=1&amp;tbnid=Qhcvv7bLD0rVKM:&amp;tbnh=111&amp;tbnw=143&amp;prev=/images?q=eagle+globe+and+anchor&amp;hl=en&amp;sa=X&amp;um=1"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659CB25B-5F2D-4E52-91FD-BA313FE2CC6C}" type="datetime3">
              <a:rPr lang="en-US" smtClean="0"/>
              <a:pPr>
                <a:defRPr/>
              </a:pPr>
              <a:t>24 October 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smtClean="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a:latin typeface="+mj-lt"/>
              </a:rPr>
              <a:t>SHOP OPERATIONS</a:t>
            </a: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4" name="Picture 2" descr="http://t3.gstatic.com/images?q=tbn:Qhcvv7bLD0rVKM:http://doesitallmatter.files.wordpress.com/2009/07/eagle-globe-and-anchor.jpg">
            <a:hlinkClick r:id="rId5"/>
          </p:cNvPr>
          <p:cNvPicPr>
            <a:picLocks noChangeAspect="1" noChangeArrowheads="1"/>
          </p:cNvPicPr>
          <p:nvPr/>
        </p:nvPicPr>
        <p:blipFill>
          <a:blip r:embed="rId6"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
        <p:nvSpPr>
          <p:cNvPr id="13" name="tains content. Try copying to a blank recordable CD (CD-R) or a rewritable CD (CD-RW).The files cannot be copied because the CD is not writable. What do you want to do?If you cancel while the files are still copying, the CD may be unusable.&#10;Are you sure "/>
          <p:cNvSpPr txBox="1">
            <a:spLocks/>
          </p:cNvSpPr>
          <p:nvPr/>
        </p:nvSpPr>
        <p:spPr>
          <a:xfrm>
            <a:off x="152400" y="2209800"/>
            <a:ext cx="8839200" cy="4343400"/>
          </a:xfrm>
          <a:prstGeom prst="rect">
            <a:avLst/>
          </a:prstGeom>
        </p:spPr>
        <p:txBody>
          <a:bodyPr/>
          <a:lstStyle/>
          <a:p>
            <a:pPr marL="274320" indent="-274320" fontAlgn="auto">
              <a:spcBef>
                <a:spcPts val="580"/>
              </a:spcBef>
              <a:spcAft>
                <a:spcPts val="0"/>
              </a:spcAft>
              <a:buClr>
                <a:schemeClr val="accent1"/>
              </a:buClr>
              <a:buSzPct val="85000"/>
              <a:buFont typeface="Wingdings 2"/>
              <a:buChar char=""/>
              <a:defRPr/>
            </a:pPr>
            <a:endParaRPr lang="en-US" sz="2400" dirty="0">
              <a:latin typeface="+mn-lt"/>
            </a:endParaRPr>
          </a:p>
        </p:txBody>
      </p:sp>
    </p:spTree>
  </p:cSld>
  <p:clrMap bg1="lt1" tx1="dk1" bg2="lt2" tx2="dk2" accent1="accent1" accent2="accent2" accent3="accent3" accent4="accent4" accent5="accent5" accent6="accent6" hlink="hlink" folHlink="folHlink"/>
  <p:sldLayoutIdLst>
    <p:sldLayoutId id="2147483685" r:id="rId1"/>
    <p:sldLayoutId id="2147483697" r:id="rId2"/>
    <p:sldLayoutId id="2147483698" r:id="rId3"/>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1740E84-FB80-4A33-98B1-62DA2A8D177B}" type="datetime3">
              <a:rPr lang="en-US" smtClean="0"/>
              <a:pPr>
                <a:defRPr/>
              </a:pPr>
              <a:t>24 October 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a:latin typeface="+mj-lt"/>
              </a:rPr>
              <a:t>MAINTENANCE STRUCTURE</a:t>
            </a: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2" name="Text Placeholder 18"/>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3" name="Picture 2" descr="http://t3.gstatic.com/images?q=tbn:Qhcvv7bLD0rVKM:http://doesitallmatter.files.wordpress.com/2009/07/eagle-globe-and-anchor.jpg">
            <a:hlinkClick r:id="rId3"/>
          </p:cNvPr>
          <p:cNvPicPr>
            <a:picLocks noChangeAspect="1" noChangeArrowheads="1"/>
          </p:cNvPicPr>
          <p:nvPr/>
        </p:nvPicPr>
        <p:blipFill>
          <a:blip r:embed="rId4"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Tree>
  </p:cSld>
  <p:clrMap bg1="lt1" tx1="dk1" bg2="lt2" tx2="dk2" accent1="accent1" accent2="accent2" accent3="accent3" accent4="accent4" accent5="accent5" accent6="accent6" hlink="hlink" folHlink="folHlink"/>
  <p:sldLayoutIdLst>
    <p:sldLayoutId id="2147483686" r:id="rId1"/>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8AFF4AC3-0A5A-4F44-ACEB-8003EF13E240}" type="datetime3">
              <a:rPr lang="en-US" smtClean="0"/>
              <a:pPr>
                <a:defRPr/>
              </a:pPr>
              <a:t>24 October 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a:latin typeface="+mj-lt"/>
              </a:rPr>
              <a:t>ENGINEER EQUIPMENT</a:t>
            </a: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0" name="Text Placeholder 18"/>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31" name="Picture 2" descr="http://t3.gstatic.com/images?q=tbn:Qhcvv7bLD0rVKM:http://doesitallmatter.files.wordpress.com/2009/07/eagle-globe-and-anchor.jpg">
            <a:hlinkClick r:id="rId4"/>
          </p:cNvPr>
          <p:cNvPicPr>
            <a:picLocks noChangeAspect="1" noChangeArrowheads="1"/>
          </p:cNvPicPr>
          <p:nvPr/>
        </p:nvPicPr>
        <p:blipFill>
          <a:blip r:embed="rId5"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Tree>
  </p:cSld>
  <p:clrMap bg1="lt1" tx1="dk1" bg2="lt2" tx2="dk2" accent1="accent1" accent2="accent2" accent3="accent3" accent4="accent4" accent5="accent5" accent6="accent6" hlink="hlink" folHlink="folHlink"/>
  <p:sldLayoutIdLst>
    <p:sldLayoutId id="2147483687" r:id="rId1"/>
    <p:sldLayoutId id="2147483699" r:id="rId2"/>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80BED170-BED1-417E-A7C9-212E16CDFFFB}" type="datetime3">
              <a:rPr lang="en-US" smtClean="0"/>
              <a:pPr>
                <a:defRPr/>
              </a:pPr>
              <a:t>24 October 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a:latin typeface="+mj-lt"/>
              </a:rPr>
              <a:t>PUBLICATIONS</a:t>
            </a: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8" name="Text Placeholder 18"/>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9" name="Picture 2" descr="http://t3.gstatic.com/images?q=tbn:Qhcvv7bLD0rVKM:http://doesitallmatter.files.wordpress.com/2009/07/eagle-globe-and-anchor.jpg">
            <a:hlinkClick r:id="rId4"/>
          </p:cNvPr>
          <p:cNvPicPr>
            <a:picLocks noChangeAspect="1" noChangeArrowheads="1"/>
          </p:cNvPicPr>
          <p:nvPr/>
        </p:nvPicPr>
        <p:blipFill>
          <a:blip r:embed="rId5"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Tree>
  </p:cSld>
  <p:clrMap bg1="lt1" tx1="dk1" bg2="lt2" tx2="dk2" accent1="accent1" accent2="accent2" accent3="accent3" accent4="accent4" accent5="accent5" accent6="accent6" hlink="hlink" folHlink="folHlink"/>
  <p:sldLayoutIdLst>
    <p:sldLayoutId id="2147483688" r:id="rId1"/>
    <p:sldLayoutId id="2147483721" r:id="rId2"/>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91B7793C-4D8C-4B48-B950-3F4BEF27A45F}" type="datetime3">
              <a:rPr lang="en-US" smtClean="0"/>
              <a:pPr>
                <a:defRPr/>
              </a:pPr>
              <a:t>24 October 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a:latin typeface="+mj-lt"/>
              </a:rPr>
              <a:t>RECORDS AND FORMS</a:t>
            </a: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6" name="Text Placeholder 18"/>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7" name="Picture 2" descr="http://t3.gstatic.com/images?q=tbn:Qhcvv7bLD0rVKM:http://doesitallmatter.files.wordpress.com/2009/07/eagle-globe-and-anchor.jpg">
            <a:hlinkClick r:id="rId5"/>
          </p:cNvPr>
          <p:cNvPicPr>
            <a:picLocks noChangeAspect="1" noChangeArrowheads="1"/>
          </p:cNvPicPr>
          <p:nvPr/>
        </p:nvPicPr>
        <p:blipFill>
          <a:blip r:embed="rId6"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Tree>
  </p:cSld>
  <p:clrMap bg1="lt1" tx1="dk1" bg2="lt2" tx2="dk2" accent1="accent1" accent2="accent2" accent3="accent3" accent4="accent4" accent5="accent5" accent6="accent6" hlink="hlink" folHlink="folHlink"/>
  <p:sldLayoutIdLst>
    <p:sldLayoutId id="2147483689" r:id="rId1"/>
    <p:sldLayoutId id="2147483692" r:id="rId2"/>
    <p:sldLayoutId id="2147483693" r:id="rId3"/>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4C676732-F31E-4214-AF45-6BE541D8CC9C}" type="datetime3">
              <a:rPr lang="en-US" smtClean="0"/>
              <a:pPr>
                <a:defRPr/>
              </a:pPr>
              <a:t>24 October 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dirty="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smtClean="0">
                <a:latin typeface="+mj-lt"/>
              </a:rPr>
              <a:t>TOOLS</a:t>
            </a:r>
            <a:endParaRPr lang="en-US" sz="4000" dirty="0">
              <a:latin typeface="+mj-lt"/>
            </a:endParaRP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4" name="Text Placeholder 18"/>
          <p:cNvSpPr>
            <a:spLocks noGrp="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275" name="Picture 2" descr="http://t3.gstatic.com/images?q=tbn:Qhcvv7bLD0rVKM:http://doesitallmatter.files.wordpress.com/2009/07/eagle-globe-and-anchor.jpg">
            <a:hlinkClick r:id="rId3"/>
          </p:cNvPr>
          <p:cNvPicPr>
            <a:picLocks noChangeAspect="1" noChangeArrowheads="1"/>
          </p:cNvPicPr>
          <p:nvPr/>
        </p:nvPicPr>
        <p:blipFill>
          <a:blip r:embed="rId4"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fontAlgn="auto">
              <a:spcBef>
                <a:spcPts val="0"/>
              </a:spcBef>
              <a:spcAft>
                <a:spcPts val="0"/>
              </a:spcAft>
              <a:defRPr/>
            </a:pPr>
            <a:r>
              <a:rPr lang="en-US" sz="2000" dirty="0">
                <a:ln w="0" cmpd="sng">
                  <a:noFill/>
                </a:ln>
                <a:solidFill>
                  <a:srgbClr val="FFFF00">
                    <a:alpha val="58000"/>
                  </a:srgbClr>
                </a:solidFill>
                <a:effectLst>
                  <a:outerShdw blurRad="444500" sx="91000" sy="91000" algn="ctr" rotWithShape="0">
                    <a:schemeClr val="tx1"/>
                  </a:outerShdw>
                </a:effectLst>
                <a:latin typeface="+mj-lt"/>
              </a:rPr>
              <a:t>SHOP OPERATIONS</a:t>
            </a:r>
          </a:p>
        </p:txBody>
      </p:sp>
    </p:spTree>
  </p:cSld>
  <p:clrMap bg1="lt1" tx1="dk1" bg2="lt2" tx2="dk2" accent1="accent1" accent2="accent2" accent3="accent3" accent4="accent4" accent5="accent5" accent6="accent6" hlink="hlink" folHlink="folHlink"/>
  <p:sldLayoutIdLst>
    <p:sldLayoutId id="2147483690" r:id="rId1"/>
  </p:sldLayoutIdLst>
  <p:transition>
    <p:push dir="u"/>
  </p:transition>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Perpetua"/>
              <a:ea typeface="+mn-ea"/>
              <a:cs typeface="+mn-cs"/>
            </a:endParaRPr>
          </a:p>
        </p:txBody>
      </p:sp>
      <p:sp useBgFill="1">
        <p:nvSpPr>
          <p:cNvPr id="8" name="Rounded Rectangle 7"/>
          <p:cNvSpPr/>
          <p:nvPr/>
        </p:nvSpPr>
        <p:spPr>
          <a:xfrm>
            <a:off x="64008" y="152399"/>
            <a:ext cx="9013372" cy="661076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0"/>
            <a:endParaRPr lang="en-US" kern="1200">
              <a:solidFill>
                <a:prstClr val="white"/>
              </a:solidFill>
              <a:latin typeface="Perpetua"/>
              <a:ea typeface="+mn-ea"/>
              <a:cs typeface="+mn-cs"/>
            </a:endParaRP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rtl="0"/>
            <a:fld id="{3C6791E8-ABF9-4572-A2AB-F19AD81CFB7B}" type="datetime3">
              <a:rPr lang="en-US" kern="1200" smtClean="0">
                <a:solidFill>
                  <a:srgbClr val="696464"/>
                </a:solidFill>
                <a:latin typeface="Perpetua"/>
                <a:ea typeface="+mn-ea"/>
                <a:cs typeface="+mn-cs"/>
              </a:rPr>
              <a:pPr rtl="0"/>
              <a:t>24 October 2012</a:t>
            </a:fld>
            <a:endParaRPr lang="en-US" kern="1200">
              <a:solidFill>
                <a:srgbClr val="696464"/>
              </a:solidFill>
              <a:latin typeface="Perpetua"/>
              <a:ea typeface="+mn-ea"/>
              <a:cs typeface="+mn-cs"/>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l" rtl="0"/>
            <a:endParaRPr lang="en-US" kern="1200" dirty="0">
              <a:solidFill>
                <a:srgbClr val="696464"/>
              </a:solidFill>
              <a:latin typeface="Perpetua"/>
              <a:ea typeface="+mn-ea"/>
              <a:cs typeface="+mn-cs"/>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endParaRPr lang="en-US" dirty="0"/>
          </a:p>
        </p:txBody>
      </p:sp>
      <p:sp>
        <p:nvSpPr>
          <p:cNvPr id="10" name="Rectangle 9"/>
          <p:cNvSpPr/>
          <p:nvPr/>
        </p:nvSpPr>
        <p:spPr>
          <a:xfrm>
            <a:off x="1524000" y="152400"/>
            <a:ext cx="7560468"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r>
              <a:rPr lang="en-US" sz="4000" kern="1200" dirty="0" smtClean="0">
                <a:solidFill>
                  <a:prstClr val="white"/>
                </a:solidFill>
                <a:latin typeface="Franklin Gothic Book"/>
                <a:ea typeface="+mn-ea"/>
                <a:cs typeface="+mn-cs"/>
              </a:rPr>
              <a:t>TOOLS</a:t>
            </a:r>
            <a:endParaRPr lang="en-US" sz="4000" kern="1200" dirty="0">
              <a:solidFill>
                <a:prstClr val="white"/>
              </a:solidFill>
              <a:latin typeface="Franklin Gothic Book"/>
              <a:ea typeface="+mn-ea"/>
              <a:cs typeface="+mn-cs"/>
            </a:endParaRPr>
          </a:p>
        </p:txBody>
      </p:sp>
      <p:sp>
        <p:nvSpPr>
          <p:cNvPr id="11" name="Rectangle 10"/>
          <p:cNvSpPr/>
          <p:nvPr/>
        </p:nvSpPr>
        <p:spPr>
          <a:xfrm>
            <a:off x="62931" y="144779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kern="1200">
              <a:solidFill>
                <a:prstClr val="white"/>
              </a:solidFill>
              <a:latin typeface="Perpetua"/>
              <a:ea typeface="+mn-ea"/>
              <a:cs typeface="+mn-cs"/>
            </a:endParaRPr>
          </a:p>
        </p:txBody>
      </p:sp>
      <p:sp>
        <p:nvSpPr>
          <p:cNvPr id="15" name="Rectangle 14"/>
          <p:cNvSpPr/>
          <p:nvPr/>
        </p:nvSpPr>
        <p:spPr>
          <a:xfrm>
            <a:off x="64008" y="155448"/>
            <a:ext cx="1463040"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kern="1200">
              <a:solidFill>
                <a:prstClr val="white"/>
              </a:solidFill>
              <a:latin typeface="Perpetua"/>
              <a:ea typeface="+mn-ea"/>
              <a:cs typeface="+mn-cs"/>
            </a:endParaRPr>
          </a:p>
        </p:txBody>
      </p:sp>
      <p:pic>
        <p:nvPicPr>
          <p:cNvPr id="20" name="Picture 2" descr="http://t3.gstatic.com/images?q=tbn:Qhcvv7bLD0rVKM:http://doesitallmatter.files.wordpress.com/2009/07/eagle-globe-and-anchor.jpg">
            <a:hlinkClick r:id="rId3"/>
          </p:cNvPr>
          <p:cNvPicPr>
            <a:picLocks noChangeAspect="1" noChangeArrowheads="1"/>
          </p:cNvPicPr>
          <p:nvPr/>
        </p:nvPicPr>
        <p:blipFill>
          <a:blip r:embed="rId4" cstate="print"/>
          <a:stretch>
            <a:fillRect/>
          </a:stretch>
        </p:blipFill>
        <p:spPr bwMode="auto">
          <a:xfrm>
            <a:off x="76200" y="152400"/>
            <a:ext cx="1447800" cy="1295400"/>
          </a:xfrm>
          <a:prstGeom prst="rect">
            <a:avLst/>
          </a:prstGeom>
          <a:noFill/>
          <a:ln>
            <a:noFill/>
          </a:ln>
        </p:spPr>
      </p:pic>
      <p:sp>
        <p:nvSpPr>
          <p:cNvPr id="17" name="TextBox 16"/>
          <p:cNvSpPr txBox="1"/>
          <p:nvPr/>
        </p:nvSpPr>
        <p:spPr>
          <a:xfrm>
            <a:off x="0" y="381000"/>
            <a:ext cx="1600200" cy="707886"/>
          </a:xfrm>
          <a:prstGeom prst="rect">
            <a:avLst/>
          </a:prstGeom>
          <a:noFill/>
        </p:spPr>
        <p:txBody>
          <a:bodyPr wrap="square" rtlCol="0" anchor="ctr" anchorCtr="0">
            <a:spAutoFit/>
          </a:bodyPr>
          <a:lstStyle/>
          <a:p>
            <a:pPr algn="ctr" rtl="0"/>
            <a:r>
              <a:rPr lang="en-US" sz="2000" kern="1200" dirty="0">
                <a:ln w="0" cmpd="sng">
                  <a:noFill/>
                </a:ln>
                <a:solidFill>
                  <a:srgbClr val="FFFF00">
                    <a:alpha val="58000"/>
                  </a:srgbClr>
                </a:solidFill>
                <a:effectLst>
                  <a:outerShdw blurRad="444500" sx="91000" sy="91000" algn="ctr" rotWithShape="0">
                    <a:prstClr val="black"/>
                  </a:outerShdw>
                </a:effectLst>
                <a:latin typeface="Franklin Gothic Book"/>
                <a:ea typeface="+mn-ea"/>
                <a:cs typeface="+mn-cs"/>
              </a:rPr>
              <a:t>SHOP OPERATIONS</a:t>
            </a:r>
          </a:p>
        </p:txBody>
      </p:sp>
      <p:sp>
        <p:nvSpPr>
          <p:cNvPr id="13"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p:nvSpPr>
        <p:spPr>
          <a:xfrm>
            <a:off x="152400" y="2209800"/>
            <a:ext cx="8839200" cy="4343400"/>
          </a:xfrm>
          <a:prstGeom prst="rect">
            <a:avLst/>
          </a:prstGeom>
        </p:spPr>
        <p:txBody>
          <a:bodyPr vert="horz" lIns="91440" tIns="45720" rIns="91440" bIns="45720" rtlCol="0">
            <a:noAutofit/>
          </a:bodyPr>
          <a:lstStyle/>
          <a:p>
            <a:pPr marL="274320" indent="-274320" algn="l" rtl="0">
              <a:spcBef>
                <a:spcPts val="580"/>
              </a:spcBef>
              <a:buClr>
                <a:srgbClr val="9B2D1F"/>
              </a:buClr>
              <a:buSzPct val="85000"/>
              <a:buFont typeface="Wingdings 2"/>
              <a:buChar char=""/>
              <a:defRPr/>
            </a:pPr>
            <a:endParaRPr lang="en-US" sz="2400" kern="1200" dirty="0">
              <a:solidFill>
                <a:prstClr val="black"/>
              </a:solidFill>
              <a:latin typeface="Perpetua"/>
              <a:ea typeface="+mn-ea"/>
              <a:cs typeface="+mn-cs"/>
            </a:endParaRPr>
          </a:p>
        </p:txBody>
      </p:sp>
    </p:spTree>
  </p:cSld>
  <p:clrMap bg1="lt1" tx1="dk1" bg2="lt2" tx2="dk2" accent1="accent1" accent2="accent2" accent3="accent3" accent4="accent4" accent5="accent5" accent6="accent6" hlink="hlink" folHlink="folHlink"/>
  <p:sldLayoutIdLst>
    <p:sldLayoutId id="2147483696" r:id="rId1"/>
  </p:sldLayoutIdLst>
  <p:transition>
    <p:push dir="u"/>
  </p:transition>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152400"/>
            <a:ext cx="9013825" cy="661035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659CB25B-5F2D-4E52-91FD-BA313FE2CC6C}" type="datetime3">
              <a:rPr lang="en-US">
                <a:solidFill>
                  <a:srgbClr val="696464"/>
                </a:solidFill>
              </a:rPr>
              <a:pPr>
                <a:defRPr/>
              </a:pPr>
              <a:t>24 October 2012</a:t>
            </a:fld>
            <a:endParaRPr lang="en-US" dirty="0">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dirty="0">
                <a:solidFill>
                  <a:srgbClr val="FFFFFF"/>
                </a:solidFill>
                <a:latin typeface="+mj-lt"/>
                <a:ea typeface="+mj-ea"/>
                <a:cs typeface="+mj-cs"/>
              </a:defRPr>
            </a:lvl1pPr>
          </a:lstStyle>
          <a:p>
            <a:pPr>
              <a:defRPr/>
            </a:pPr>
            <a:endParaRPr lang="en-US" smtClean="0"/>
          </a:p>
        </p:txBody>
      </p:sp>
      <p:sp>
        <p:nvSpPr>
          <p:cNvPr id="10" name="Rectangle 9"/>
          <p:cNvSpPr/>
          <p:nvPr/>
        </p:nvSpPr>
        <p:spPr>
          <a:xfrm>
            <a:off x="1524000" y="152400"/>
            <a:ext cx="7559675" cy="12954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4000" dirty="0">
                <a:solidFill>
                  <a:prstClr val="white"/>
                </a:solidFill>
                <a:latin typeface="Franklin Gothic Book"/>
              </a:rPr>
              <a:t>TECHNICAL </a:t>
            </a:r>
            <a:r>
              <a:rPr lang="en-US" sz="4000" dirty="0" smtClean="0">
                <a:solidFill>
                  <a:prstClr val="white"/>
                </a:solidFill>
                <a:latin typeface="Franklin Gothic Book"/>
              </a:rPr>
              <a:t>MANUAL</a:t>
            </a:r>
            <a:endParaRPr lang="en-US" sz="4000" dirty="0">
              <a:solidFill>
                <a:prstClr val="white"/>
              </a:solidFill>
              <a:latin typeface="Franklin Gothic Book"/>
            </a:endParaRPr>
          </a:p>
        </p:txBody>
      </p:sp>
      <p:sp>
        <p:nvSpPr>
          <p:cNvPr id="11" name="Rectangle 10"/>
          <p:cNvSpPr/>
          <p:nvPr/>
        </p:nvSpPr>
        <p:spPr>
          <a:xfrm>
            <a:off x="63500" y="1447800"/>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63500" y="155575"/>
            <a:ext cx="1463675" cy="1295400"/>
          </a:xfrm>
          <a:prstGeom prst="rect">
            <a:avLst/>
          </a:prstGeom>
          <a:solidFill>
            <a:schemeClr val="tx2">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34" name="Picture 2" descr="http://t3.gstatic.com/images?q=tbn:Qhcvv7bLD0rVKM:http://doesitallmatter.files.wordpress.com/2009/07/eagle-globe-and-anchor.jpg">
            <a:hlinkClick r:id="rId13"/>
          </p:cNvPr>
          <p:cNvPicPr>
            <a:picLocks noChangeAspect="1" noChangeArrowheads="1"/>
          </p:cNvPicPr>
          <p:nvPr/>
        </p:nvPicPr>
        <p:blipFill>
          <a:blip r:embed="rId14" cstate="print"/>
          <a:srcRect/>
          <a:stretch>
            <a:fillRect/>
          </a:stretch>
        </p:blipFill>
        <p:spPr bwMode="auto">
          <a:xfrm>
            <a:off x="76200" y="152400"/>
            <a:ext cx="1447800" cy="1295400"/>
          </a:xfrm>
          <a:prstGeom prst="rect">
            <a:avLst/>
          </a:prstGeom>
          <a:noFill/>
          <a:ln w="9525">
            <a:noFill/>
            <a:miter lim="800000"/>
            <a:headEnd/>
            <a:tailEnd/>
          </a:ln>
        </p:spPr>
      </p:pic>
      <p:sp>
        <p:nvSpPr>
          <p:cNvPr id="17" name="TextBox 16"/>
          <p:cNvSpPr txBox="1"/>
          <p:nvPr/>
        </p:nvSpPr>
        <p:spPr>
          <a:xfrm>
            <a:off x="0" y="381000"/>
            <a:ext cx="1600200" cy="707886"/>
          </a:xfrm>
          <a:prstGeom prst="rect">
            <a:avLst/>
          </a:prstGeom>
          <a:noFill/>
        </p:spPr>
        <p:txBody>
          <a:bodyPr anchor="ctr">
            <a:spAutoFit/>
          </a:bodyPr>
          <a:lstStyle/>
          <a:p>
            <a:pPr algn="ctr">
              <a:defRPr/>
            </a:pPr>
            <a:r>
              <a:rPr lang="en-US" sz="2000" dirty="0">
                <a:ln w="0" cmpd="sng">
                  <a:noFill/>
                </a:ln>
                <a:solidFill>
                  <a:srgbClr val="FFFF00">
                    <a:alpha val="58000"/>
                  </a:srgbClr>
                </a:solidFill>
                <a:effectLst>
                  <a:outerShdw blurRad="444500" sx="91000" sy="91000" algn="ctr" rotWithShape="0">
                    <a:prstClr val="black"/>
                  </a:outerShdw>
                </a:effectLst>
                <a:latin typeface="Franklin Gothic Book"/>
              </a:rPr>
              <a:t>SHOP OPERATIONS</a:t>
            </a:r>
          </a:p>
        </p:txBody>
      </p:sp>
      <p:sp>
        <p:nvSpPr>
          <p:cNvPr id="13" name="tains content. Try copying to a blank recordable CD (CD-R) or a rewritable CD (CD-RW).The files cannot be copied because the CD is not writable. What do you want to do?If you cancel while the files are still copying, the CD may be unusable.&#10;Are you sure "/>
          <p:cNvSpPr txBox="1">
            <a:spLocks/>
          </p:cNvSpPr>
          <p:nvPr/>
        </p:nvSpPr>
        <p:spPr>
          <a:xfrm>
            <a:off x="152400" y="2209800"/>
            <a:ext cx="8839200" cy="4343400"/>
          </a:xfrm>
          <a:prstGeom prst="rect">
            <a:avLst/>
          </a:prstGeom>
        </p:spPr>
        <p:txBody>
          <a:bodyPr/>
          <a:lstStyle/>
          <a:p>
            <a:pPr marL="274320" indent="-274320">
              <a:spcBef>
                <a:spcPts val="580"/>
              </a:spcBef>
              <a:buClr>
                <a:srgbClr val="9B2D1F"/>
              </a:buClr>
              <a:buSzPct val="85000"/>
              <a:buFont typeface="Wingdings 2"/>
              <a:buChar char=""/>
              <a:defRPr/>
            </a:pPr>
            <a:endParaRPr lang="en-US" sz="2400" dirty="0">
              <a:solidFill>
                <a:prstClr val="black"/>
              </a:solidFill>
              <a:latin typeface="Perpetua"/>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push dir="u"/>
  </p:transition>
  <p:timing>
    <p:tnLst>
      <p:par>
        <p:cTn id="1" dur="indefinite" restart="never" nodeType="tmRoot"/>
      </p:par>
    </p:tnLst>
  </p:timing>
  <p:hf sldNum="0" hdr="0" ftr="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CBAD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1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1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1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imgres?imgurl=http://www.tvlon.com/industrynews/images/break.jpg&amp;imgrefurl=http://www.tvlon.com/industrynews/2010/081310.shtml&amp;usg=__Ekl1sQEPdEgKZ-CDlLny0_TWRH0=&amp;h=285&amp;w=380&amp;sz=21&amp;hl=en&amp;start=2&amp;zoom=1&amp;tbnid=3dryJFALNQ5L-M:&amp;tbnh=92&amp;tbnw=123&amp;ei=NPm6TtKqBsewiQLwx5CxDA&amp;prev=/search?q=break&amp;hl=en&amp;gbv=2&amp;tbm=isch&amp;itbs=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pic>
        <p:nvPicPr>
          <p:cNvPr id="3" name="Picture 3" descr="MarinesLogo"/>
          <p:cNvPicPr>
            <a:picLocks noChangeAspect="1" noChangeArrowheads="1"/>
          </p:cNvPicPr>
          <p:nvPr/>
        </p:nvPicPr>
        <p:blipFill>
          <a:blip r:embed="rId5" cstate="print"/>
          <a:srcRect/>
          <a:stretch>
            <a:fillRect/>
          </a:stretch>
        </p:blipFill>
        <p:spPr bwMode="auto">
          <a:xfrm>
            <a:off x="2133600" y="1596232"/>
            <a:ext cx="5105400" cy="5052218"/>
          </a:xfrm>
          <a:prstGeom prst="rect">
            <a:avLst/>
          </a:prstGeom>
          <a:noFill/>
        </p:spPr>
      </p:pic>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a:p>
        </p:txBody>
      </p:sp>
      <p:sp>
        <p:nvSpPr>
          <p:cNvPr id="4" name="Date Placeholder 3"/>
          <p:cNvSpPr>
            <a:spLocks noGrp="1"/>
          </p:cNvSpPr>
          <p:nvPr>
            <p:ph type="dt" sz="half" idx="4294967295"/>
          </p:nvPr>
        </p:nvSpPr>
        <p:spPr>
          <a:xfrm>
            <a:off x="6667500" y="6191250"/>
            <a:ext cx="2476500" cy="476250"/>
          </a:xfrm>
        </p:spPr>
        <p:txBody>
          <a:bodyPr/>
          <a:lstStyle/>
          <a:p>
            <a:pPr>
              <a:defRPr/>
            </a:pPr>
            <a:fld id="{D602C5A3-11D7-4452-9018-60A8B2824238}" type="datetime3">
              <a:rPr lang="en-US" smtClean="0"/>
              <a:pPr>
                <a:defRPr/>
              </a:pPr>
              <a:t>24 October 2012</a:t>
            </a:fld>
            <a:endParaRPr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10</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CONCEPT</a:t>
            </a:r>
          </a:p>
        </p:txBody>
      </p:sp>
      <p:sp>
        <p:nvSpPr>
          <p:cNvPr id="6" name="Rectangle 3"/>
          <p:cNvSpPr>
            <a:spLocks noGrp="1" noChangeArrowheads="1"/>
          </p:cNvSpPr>
          <p:nvPr>
            <p:ph idx="1"/>
          </p:nvPr>
        </p:nvSpPr>
        <p:spPr>
          <a:xfrm>
            <a:off x="152400" y="2209800"/>
            <a:ext cx="8839200" cy="4343400"/>
          </a:xfrm>
        </p:spPr>
        <p:txBody>
          <a:bodyPr/>
          <a:lstStyle/>
          <a:p>
            <a:pPr marL="273050" indent="-273050" fontAlgn="base">
              <a:lnSpc>
                <a:spcPct val="80000"/>
              </a:lnSpc>
              <a:spcBef>
                <a:spcPts val="575"/>
              </a:spcBef>
              <a:spcAft>
                <a:spcPct val="0"/>
              </a:spcAft>
              <a:buFont typeface="Wingdings 2" pitchFamily="18" charset="2"/>
              <a:buChar char=""/>
            </a:pPr>
            <a:r>
              <a:rPr lang="en-US" dirty="0" smtClean="0">
                <a:latin typeface="Perpetua" pitchFamily="18" charset="0"/>
              </a:rPr>
              <a:t>Decision making tool</a:t>
            </a:r>
          </a:p>
          <a:p>
            <a:pPr marL="547370" lvl="2" indent="-273050" fontAlgn="base">
              <a:lnSpc>
                <a:spcPct val="80000"/>
              </a:lnSpc>
              <a:spcBef>
                <a:spcPts val="575"/>
              </a:spcBef>
              <a:spcAft>
                <a:spcPct val="0"/>
              </a:spcAft>
              <a:buClr>
                <a:schemeClr val="accent1"/>
              </a:buClr>
              <a:buFont typeface="Wingdings 2" pitchFamily="18" charset="2"/>
              <a:buChar char=""/>
            </a:pPr>
            <a:r>
              <a:rPr lang="en-US" sz="2400" dirty="0" smtClean="0">
                <a:latin typeface="Perpetua" pitchFamily="18" charset="0"/>
              </a:rPr>
              <a:t>Used by all people at all levels</a:t>
            </a:r>
          </a:p>
          <a:p>
            <a:pPr marL="547370" lvl="2" indent="-273050" fontAlgn="base">
              <a:lnSpc>
                <a:spcPct val="80000"/>
              </a:lnSpc>
              <a:spcBef>
                <a:spcPts val="575"/>
              </a:spcBef>
              <a:spcAft>
                <a:spcPct val="0"/>
              </a:spcAft>
              <a:buClr>
                <a:schemeClr val="accent1"/>
              </a:buClr>
              <a:buFont typeface="Wingdings 2" pitchFamily="18" charset="2"/>
              <a:buChar char=""/>
            </a:pPr>
            <a:r>
              <a:rPr lang="en-US" sz="2400" dirty="0" smtClean="0">
                <a:latin typeface="Perpetua" pitchFamily="18" charset="0"/>
              </a:rPr>
              <a:t>Increase operational effectiveness</a:t>
            </a:r>
          </a:p>
          <a:p>
            <a:pPr marL="821690" lvl="4" indent="-273050" fontAlgn="base">
              <a:lnSpc>
                <a:spcPct val="80000"/>
              </a:lnSpc>
              <a:spcBef>
                <a:spcPts val="575"/>
              </a:spcBef>
              <a:spcAft>
                <a:spcPct val="0"/>
              </a:spcAft>
              <a:buClr>
                <a:schemeClr val="accent1"/>
              </a:buClr>
              <a:buFont typeface="Wingdings 2" pitchFamily="18" charset="2"/>
              <a:buChar char=""/>
            </a:pPr>
            <a:r>
              <a:rPr lang="en-US" sz="2400" dirty="0" smtClean="0">
                <a:latin typeface="Perpetua" pitchFamily="18" charset="0"/>
              </a:rPr>
              <a:t>Anticipating hazards</a:t>
            </a:r>
          </a:p>
          <a:p>
            <a:pPr marL="821690" lvl="4" indent="-273050" fontAlgn="base">
              <a:lnSpc>
                <a:spcPct val="80000"/>
              </a:lnSpc>
              <a:spcBef>
                <a:spcPts val="575"/>
              </a:spcBef>
              <a:spcAft>
                <a:spcPct val="0"/>
              </a:spcAft>
              <a:buClr>
                <a:schemeClr val="accent1"/>
              </a:buClr>
              <a:buFont typeface="Wingdings 2" pitchFamily="18" charset="2"/>
              <a:buChar char=""/>
            </a:pPr>
            <a:r>
              <a:rPr lang="en-US" sz="2400" dirty="0" smtClean="0">
                <a:latin typeface="Perpetua" pitchFamily="18" charset="0"/>
              </a:rPr>
              <a:t>Reducing the potential for loss</a:t>
            </a:r>
          </a:p>
          <a:p>
            <a:pPr marL="821690" lvl="4" indent="-273050" fontAlgn="base">
              <a:lnSpc>
                <a:spcPct val="80000"/>
              </a:lnSpc>
              <a:spcBef>
                <a:spcPts val="575"/>
              </a:spcBef>
              <a:spcAft>
                <a:spcPct val="0"/>
              </a:spcAft>
              <a:buClr>
                <a:schemeClr val="accent1"/>
              </a:buClr>
              <a:buFont typeface="Wingdings 2" pitchFamily="18" charset="2"/>
              <a:buChar char=""/>
            </a:pPr>
            <a:r>
              <a:rPr lang="en-US" sz="2400" dirty="0" smtClean="0">
                <a:latin typeface="Perpetua" pitchFamily="18" charset="0"/>
              </a:rPr>
              <a:t>Increasing probability of a successful mission</a:t>
            </a: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xfrm>
            <a:off x="6362700" y="6191250"/>
            <a:ext cx="2476500" cy="476250"/>
          </a:xfrm>
          <a:noFill/>
        </p:spPr>
        <p:txBody>
          <a:bodyPr/>
          <a:lstStyle/>
          <a:p>
            <a:fld id="{BF592E91-CB6B-49E1-A61A-836D0C1E4D31}" type="datetime3">
              <a:rPr lang="en-US" smtClean="0"/>
              <a:pPr/>
              <a:t>24 October 2012</a:t>
            </a:fld>
            <a:endParaRPr lang="en-US" smtClean="0"/>
          </a:p>
        </p:txBody>
      </p:sp>
      <p:grpSp>
        <p:nvGrpSpPr>
          <p:cNvPr id="69" name="Group 68"/>
          <p:cNvGrpSpPr/>
          <p:nvPr/>
        </p:nvGrpSpPr>
        <p:grpSpPr>
          <a:xfrm>
            <a:off x="0" y="0"/>
            <a:ext cx="9144000" cy="6765925"/>
            <a:chOff x="355600" y="0"/>
            <a:chExt cx="8788400" cy="6765925"/>
          </a:xfrm>
        </p:grpSpPr>
        <p:pic>
          <p:nvPicPr>
            <p:cNvPr id="10243" name="Picture 2" descr="10560-2"/>
            <p:cNvPicPr>
              <a:picLocks noChangeAspect="1" noChangeArrowheads="1"/>
            </p:cNvPicPr>
            <p:nvPr/>
          </p:nvPicPr>
          <p:blipFill>
            <a:blip r:embed="rId3" cstate="print">
              <a:lum bright="-32000" contrast="67000"/>
            </a:blip>
            <a:srcRect/>
            <a:stretch>
              <a:fillRect/>
            </a:stretch>
          </p:blipFill>
          <p:spPr bwMode="auto">
            <a:xfrm>
              <a:off x="355600" y="0"/>
              <a:ext cx="8788400" cy="6765925"/>
            </a:xfrm>
            <a:prstGeom prst="rect">
              <a:avLst/>
            </a:prstGeom>
            <a:noFill/>
            <a:ln w="9525">
              <a:noFill/>
              <a:miter lim="800000"/>
              <a:headEnd/>
              <a:tailEnd/>
            </a:ln>
          </p:spPr>
        </p:pic>
        <p:grpSp>
          <p:nvGrpSpPr>
            <p:cNvPr id="68" name="Group 67"/>
            <p:cNvGrpSpPr/>
            <p:nvPr/>
          </p:nvGrpSpPr>
          <p:grpSpPr>
            <a:xfrm>
              <a:off x="838200" y="762000"/>
              <a:ext cx="7962900" cy="5616575"/>
              <a:chOff x="838200" y="762000"/>
              <a:chExt cx="7962900" cy="5616575"/>
            </a:xfrm>
          </p:grpSpPr>
          <p:sp>
            <p:nvSpPr>
              <p:cNvPr id="10244" name="Text Box 3"/>
              <p:cNvSpPr txBox="1">
                <a:spLocks noChangeArrowheads="1"/>
              </p:cNvSpPr>
              <p:nvPr/>
            </p:nvSpPr>
            <p:spPr bwMode="auto">
              <a:xfrm>
                <a:off x="876300" y="8382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XXX</a:t>
                </a:r>
              </a:p>
            </p:txBody>
          </p:sp>
          <p:sp>
            <p:nvSpPr>
              <p:cNvPr id="10245" name="Text Box 4"/>
              <p:cNvSpPr txBox="1">
                <a:spLocks noChangeArrowheads="1"/>
              </p:cNvSpPr>
              <p:nvPr/>
            </p:nvSpPr>
            <p:spPr bwMode="auto">
              <a:xfrm>
                <a:off x="1485900" y="1628775"/>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N</a:t>
                </a:r>
              </a:p>
            </p:txBody>
          </p:sp>
          <p:sp>
            <p:nvSpPr>
              <p:cNvPr id="10246" name="Text Box 5"/>
              <p:cNvSpPr txBox="1">
                <a:spLocks noChangeArrowheads="1"/>
              </p:cNvSpPr>
              <p:nvPr/>
            </p:nvSpPr>
            <p:spPr bwMode="auto">
              <a:xfrm>
                <a:off x="1771650" y="1628775"/>
                <a:ext cx="3810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O</a:t>
                </a:r>
              </a:p>
            </p:txBody>
          </p:sp>
          <p:sp>
            <p:nvSpPr>
              <p:cNvPr id="10247" name="Text Box 6"/>
              <p:cNvSpPr txBox="1">
                <a:spLocks noChangeArrowheads="1"/>
              </p:cNvSpPr>
              <p:nvPr/>
            </p:nvSpPr>
            <p:spPr bwMode="auto">
              <a:xfrm>
                <a:off x="2133600" y="1638300"/>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T</a:t>
                </a:r>
              </a:p>
            </p:txBody>
          </p:sp>
          <p:sp>
            <p:nvSpPr>
              <p:cNvPr id="10248" name="Text Box 7"/>
              <p:cNvSpPr txBox="1">
                <a:spLocks noChangeArrowheads="1"/>
              </p:cNvSpPr>
              <p:nvPr/>
            </p:nvSpPr>
            <p:spPr bwMode="auto">
              <a:xfrm>
                <a:off x="2447925" y="1752600"/>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T</a:t>
                </a:r>
              </a:p>
            </p:txBody>
          </p:sp>
          <p:sp>
            <p:nvSpPr>
              <p:cNvPr id="10249" name="Text Box 8"/>
              <p:cNvSpPr txBox="1">
                <a:spLocks noChangeArrowheads="1"/>
              </p:cNvSpPr>
              <p:nvPr/>
            </p:nvSpPr>
            <p:spPr bwMode="auto">
              <a:xfrm>
                <a:off x="2781300" y="1752600"/>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A</a:t>
                </a:r>
              </a:p>
            </p:txBody>
          </p:sp>
          <p:sp>
            <p:nvSpPr>
              <p:cNvPr id="10250" name="Text Box 9"/>
              <p:cNvSpPr txBox="1">
                <a:spLocks noChangeArrowheads="1"/>
              </p:cNvSpPr>
              <p:nvPr/>
            </p:nvSpPr>
            <p:spPr bwMode="auto">
              <a:xfrm>
                <a:off x="3086100" y="1752600"/>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K</a:t>
                </a:r>
              </a:p>
            </p:txBody>
          </p:sp>
          <p:sp>
            <p:nvSpPr>
              <p:cNvPr id="10251" name="Text Box 10"/>
              <p:cNvSpPr txBox="1">
                <a:spLocks noChangeArrowheads="1"/>
              </p:cNvSpPr>
              <p:nvPr/>
            </p:nvSpPr>
            <p:spPr bwMode="auto">
              <a:xfrm>
                <a:off x="3390900" y="1752600"/>
                <a:ext cx="3048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E</a:t>
                </a:r>
              </a:p>
            </p:txBody>
          </p:sp>
          <p:sp>
            <p:nvSpPr>
              <p:cNvPr id="10252" name="Text Box 11"/>
              <p:cNvSpPr txBox="1">
                <a:spLocks noChangeArrowheads="1"/>
              </p:cNvSpPr>
              <p:nvPr/>
            </p:nvSpPr>
            <p:spPr bwMode="auto">
              <a:xfrm>
                <a:off x="3695700" y="1752600"/>
                <a:ext cx="3810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N</a:t>
                </a:r>
              </a:p>
            </p:txBody>
          </p:sp>
          <p:sp>
            <p:nvSpPr>
              <p:cNvPr id="10253" name="Text Box 12"/>
              <p:cNvSpPr txBox="1">
                <a:spLocks noChangeArrowheads="1"/>
              </p:cNvSpPr>
              <p:nvPr/>
            </p:nvSpPr>
            <p:spPr bwMode="auto">
              <a:xfrm>
                <a:off x="838200" y="31623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X</a:t>
                </a:r>
              </a:p>
            </p:txBody>
          </p:sp>
          <p:sp>
            <p:nvSpPr>
              <p:cNvPr id="10254" name="Line 13"/>
              <p:cNvSpPr>
                <a:spLocks noChangeShapeType="1"/>
              </p:cNvSpPr>
              <p:nvPr/>
            </p:nvSpPr>
            <p:spPr bwMode="auto">
              <a:xfrm>
                <a:off x="2247900" y="3295650"/>
                <a:ext cx="381000" cy="0"/>
              </a:xfrm>
              <a:prstGeom prst="line">
                <a:avLst/>
              </a:prstGeom>
              <a:noFill/>
              <a:ln w="19050">
                <a:solidFill>
                  <a:schemeClr val="tx1"/>
                </a:solidFill>
                <a:round/>
                <a:headEnd/>
                <a:tailEnd/>
              </a:ln>
            </p:spPr>
            <p:txBody>
              <a:bodyPr wrap="none"/>
              <a:lstStyle/>
              <a:p>
                <a:endParaRPr lang="en-US"/>
              </a:p>
            </p:txBody>
          </p:sp>
          <p:sp>
            <p:nvSpPr>
              <p:cNvPr id="10255" name="Text Box 14"/>
              <p:cNvSpPr txBox="1">
                <a:spLocks noChangeArrowheads="1"/>
              </p:cNvSpPr>
              <p:nvPr/>
            </p:nvSpPr>
            <p:spPr bwMode="auto">
              <a:xfrm>
                <a:off x="3543300" y="3162300"/>
                <a:ext cx="10668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loose</a:t>
                </a:r>
              </a:p>
            </p:txBody>
          </p:sp>
          <p:sp>
            <p:nvSpPr>
              <p:cNvPr id="10256" name="Oval 15"/>
              <p:cNvSpPr>
                <a:spLocks noChangeArrowheads="1"/>
              </p:cNvSpPr>
              <p:nvPr/>
            </p:nvSpPr>
            <p:spPr bwMode="auto">
              <a:xfrm>
                <a:off x="5667375" y="3009900"/>
                <a:ext cx="533400" cy="152400"/>
              </a:xfrm>
              <a:prstGeom prst="ellipse">
                <a:avLst/>
              </a:prstGeom>
              <a:noFill/>
              <a:ln w="9525">
                <a:solidFill>
                  <a:schemeClr val="tx1"/>
                </a:solidFill>
                <a:round/>
                <a:headEnd/>
                <a:tailEnd/>
              </a:ln>
            </p:spPr>
            <p:txBody>
              <a:bodyPr wrap="none" anchor="ctr"/>
              <a:lstStyle/>
              <a:p>
                <a:endParaRPr lang="en-US"/>
              </a:p>
            </p:txBody>
          </p:sp>
          <p:sp>
            <p:nvSpPr>
              <p:cNvPr id="10257" name="Oval 16"/>
              <p:cNvSpPr>
                <a:spLocks noChangeArrowheads="1"/>
              </p:cNvSpPr>
              <p:nvPr/>
            </p:nvSpPr>
            <p:spPr bwMode="auto">
              <a:xfrm>
                <a:off x="6667500" y="2971800"/>
                <a:ext cx="381000" cy="228600"/>
              </a:xfrm>
              <a:prstGeom prst="ellipse">
                <a:avLst/>
              </a:prstGeom>
              <a:noFill/>
              <a:ln w="9525">
                <a:solidFill>
                  <a:schemeClr val="tx1"/>
                </a:solidFill>
                <a:round/>
                <a:headEnd/>
                <a:tailEnd/>
              </a:ln>
            </p:spPr>
            <p:txBody>
              <a:bodyPr wrap="none" anchor="ctr"/>
              <a:lstStyle/>
              <a:p>
                <a:endParaRPr lang="en-US"/>
              </a:p>
            </p:txBody>
          </p:sp>
          <p:sp>
            <p:nvSpPr>
              <p:cNvPr id="10258" name="Text Box 17"/>
              <p:cNvSpPr txBox="1">
                <a:spLocks noChangeArrowheads="1"/>
              </p:cNvSpPr>
              <p:nvPr/>
            </p:nvSpPr>
            <p:spPr bwMode="auto">
              <a:xfrm>
                <a:off x="4914900" y="2971800"/>
                <a:ext cx="3810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XX</a:t>
                </a:r>
              </a:p>
            </p:txBody>
          </p:sp>
          <p:sp>
            <p:nvSpPr>
              <p:cNvPr id="10259" name="Text Box 18"/>
              <p:cNvSpPr txBox="1">
                <a:spLocks noChangeArrowheads="1"/>
              </p:cNvSpPr>
              <p:nvPr/>
            </p:nvSpPr>
            <p:spPr bwMode="auto">
              <a:xfrm>
                <a:off x="8039100" y="2905125"/>
                <a:ext cx="762000" cy="336550"/>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Broken wire R/S</a:t>
                </a:r>
              </a:p>
            </p:txBody>
          </p:sp>
          <p:sp>
            <p:nvSpPr>
              <p:cNvPr id="10260" name="Text Box 19"/>
              <p:cNvSpPr txBox="1">
                <a:spLocks noChangeArrowheads="1"/>
              </p:cNvSpPr>
              <p:nvPr/>
            </p:nvSpPr>
            <p:spPr bwMode="auto">
              <a:xfrm>
                <a:off x="876300" y="1219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61" name="Text Box 20"/>
              <p:cNvSpPr txBox="1">
                <a:spLocks noChangeArrowheads="1"/>
              </p:cNvSpPr>
              <p:nvPr/>
            </p:nvSpPr>
            <p:spPr bwMode="auto">
              <a:xfrm>
                <a:off x="847725" y="16002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2" name="Text Box 21"/>
              <p:cNvSpPr txBox="1">
                <a:spLocks noChangeArrowheads="1"/>
              </p:cNvSpPr>
              <p:nvPr/>
            </p:nvSpPr>
            <p:spPr bwMode="auto">
              <a:xfrm>
                <a:off x="847725" y="4238625"/>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3" name="Text Box 22"/>
              <p:cNvSpPr txBox="1">
                <a:spLocks noChangeArrowheads="1"/>
              </p:cNvSpPr>
              <p:nvPr/>
            </p:nvSpPr>
            <p:spPr bwMode="auto">
              <a:xfrm>
                <a:off x="857250" y="3590925"/>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4" name="Text Box 23"/>
              <p:cNvSpPr txBox="1">
                <a:spLocks noChangeArrowheads="1"/>
              </p:cNvSpPr>
              <p:nvPr/>
            </p:nvSpPr>
            <p:spPr bwMode="auto">
              <a:xfrm>
                <a:off x="4838700" y="23241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5" name="Text Box 24"/>
              <p:cNvSpPr txBox="1">
                <a:spLocks noChangeArrowheads="1"/>
              </p:cNvSpPr>
              <p:nvPr/>
            </p:nvSpPr>
            <p:spPr bwMode="auto">
              <a:xfrm>
                <a:off x="4867275" y="25527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6" name="Text Box 25"/>
              <p:cNvSpPr txBox="1">
                <a:spLocks noChangeArrowheads="1"/>
              </p:cNvSpPr>
              <p:nvPr/>
            </p:nvSpPr>
            <p:spPr bwMode="auto">
              <a:xfrm>
                <a:off x="4829175" y="10477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67" name="Text Box 26"/>
              <p:cNvSpPr txBox="1">
                <a:spLocks noChangeArrowheads="1"/>
              </p:cNvSpPr>
              <p:nvPr/>
            </p:nvSpPr>
            <p:spPr bwMode="auto">
              <a:xfrm>
                <a:off x="876300" y="1857375"/>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68" name="Text Box 27"/>
              <p:cNvSpPr txBox="1">
                <a:spLocks noChangeArrowheads="1"/>
              </p:cNvSpPr>
              <p:nvPr/>
            </p:nvSpPr>
            <p:spPr bwMode="auto">
              <a:xfrm>
                <a:off x="952500" y="28956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69" name="Text Box 28"/>
              <p:cNvSpPr txBox="1">
                <a:spLocks noChangeArrowheads="1"/>
              </p:cNvSpPr>
              <p:nvPr/>
            </p:nvSpPr>
            <p:spPr bwMode="auto">
              <a:xfrm>
                <a:off x="933450" y="20574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0" name="Text Box 29"/>
              <p:cNvSpPr txBox="1">
                <a:spLocks noChangeArrowheads="1"/>
              </p:cNvSpPr>
              <p:nvPr/>
            </p:nvSpPr>
            <p:spPr bwMode="auto">
              <a:xfrm>
                <a:off x="876300" y="226695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1" name="Text Box 30"/>
              <p:cNvSpPr txBox="1">
                <a:spLocks noChangeArrowheads="1"/>
              </p:cNvSpPr>
              <p:nvPr/>
            </p:nvSpPr>
            <p:spPr bwMode="auto">
              <a:xfrm>
                <a:off x="876300" y="2743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2" name="Text Box 31"/>
              <p:cNvSpPr txBox="1">
                <a:spLocks noChangeArrowheads="1"/>
              </p:cNvSpPr>
              <p:nvPr/>
            </p:nvSpPr>
            <p:spPr bwMode="auto">
              <a:xfrm>
                <a:off x="876300" y="33528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3" name="Text Box 32"/>
              <p:cNvSpPr txBox="1">
                <a:spLocks noChangeArrowheads="1"/>
              </p:cNvSpPr>
              <p:nvPr/>
            </p:nvSpPr>
            <p:spPr bwMode="auto">
              <a:xfrm>
                <a:off x="876300" y="43815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4" name="Text Box 33"/>
              <p:cNvSpPr txBox="1">
                <a:spLocks noChangeArrowheads="1"/>
              </p:cNvSpPr>
              <p:nvPr/>
            </p:nvSpPr>
            <p:spPr bwMode="auto">
              <a:xfrm>
                <a:off x="914400" y="46101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5" name="Text Box 34"/>
              <p:cNvSpPr txBox="1">
                <a:spLocks noChangeArrowheads="1"/>
              </p:cNvSpPr>
              <p:nvPr/>
            </p:nvSpPr>
            <p:spPr bwMode="auto">
              <a:xfrm>
                <a:off x="933450" y="4810125"/>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6" name="Text Box 35"/>
              <p:cNvSpPr txBox="1">
                <a:spLocks noChangeArrowheads="1"/>
              </p:cNvSpPr>
              <p:nvPr/>
            </p:nvSpPr>
            <p:spPr bwMode="auto">
              <a:xfrm>
                <a:off x="876300" y="5029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7" name="Text Box 36"/>
              <p:cNvSpPr txBox="1">
                <a:spLocks noChangeArrowheads="1"/>
              </p:cNvSpPr>
              <p:nvPr/>
            </p:nvSpPr>
            <p:spPr bwMode="auto">
              <a:xfrm>
                <a:off x="876300" y="37338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8" name="Text Box 37"/>
              <p:cNvSpPr txBox="1">
                <a:spLocks noChangeArrowheads="1"/>
              </p:cNvSpPr>
              <p:nvPr/>
            </p:nvSpPr>
            <p:spPr bwMode="auto">
              <a:xfrm>
                <a:off x="876300" y="5410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79" name="Text Box 38"/>
              <p:cNvSpPr txBox="1">
                <a:spLocks noChangeArrowheads="1"/>
              </p:cNvSpPr>
              <p:nvPr/>
            </p:nvSpPr>
            <p:spPr bwMode="auto">
              <a:xfrm>
                <a:off x="923925" y="565785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0" name="Text Box 39"/>
              <p:cNvSpPr txBox="1">
                <a:spLocks noChangeArrowheads="1"/>
              </p:cNvSpPr>
              <p:nvPr/>
            </p:nvSpPr>
            <p:spPr bwMode="auto">
              <a:xfrm>
                <a:off x="876300" y="5838825"/>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1" name="Text Box 40"/>
              <p:cNvSpPr txBox="1">
                <a:spLocks noChangeArrowheads="1"/>
              </p:cNvSpPr>
              <p:nvPr/>
            </p:nvSpPr>
            <p:spPr bwMode="auto">
              <a:xfrm>
                <a:off x="4933950" y="352425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2" name="Text Box 41"/>
              <p:cNvSpPr txBox="1">
                <a:spLocks noChangeArrowheads="1"/>
              </p:cNvSpPr>
              <p:nvPr/>
            </p:nvSpPr>
            <p:spPr bwMode="auto">
              <a:xfrm>
                <a:off x="4933950" y="268605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3" name="Text Box 42"/>
              <p:cNvSpPr txBox="1">
                <a:spLocks noChangeArrowheads="1"/>
              </p:cNvSpPr>
              <p:nvPr/>
            </p:nvSpPr>
            <p:spPr bwMode="auto">
              <a:xfrm>
                <a:off x="4914900" y="20574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4" name="Text Box 43"/>
              <p:cNvSpPr txBox="1">
                <a:spLocks noChangeArrowheads="1"/>
              </p:cNvSpPr>
              <p:nvPr/>
            </p:nvSpPr>
            <p:spPr bwMode="auto">
              <a:xfrm>
                <a:off x="4838700" y="18288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5" name="Text Box 44"/>
              <p:cNvSpPr txBox="1">
                <a:spLocks noChangeArrowheads="1"/>
              </p:cNvSpPr>
              <p:nvPr/>
            </p:nvSpPr>
            <p:spPr bwMode="auto">
              <a:xfrm>
                <a:off x="4914900" y="14478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6" name="Text Box 45"/>
              <p:cNvSpPr txBox="1">
                <a:spLocks noChangeArrowheads="1"/>
              </p:cNvSpPr>
              <p:nvPr/>
            </p:nvSpPr>
            <p:spPr bwMode="auto">
              <a:xfrm>
                <a:off x="4914900" y="1219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7" name="Text Box 46"/>
              <p:cNvSpPr txBox="1">
                <a:spLocks noChangeArrowheads="1"/>
              </p:cNvSpPr>
              <p:nvPr/>
            </p:nvSpPr>
            <p:spPr bwMode="auto">
              <a:xfrm>
                <a:off x="4914900" y="7620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8" name="Text Box 47"/>
              <p:cNvSpPr txBox="1">
                <a:spLocks noChangeArrowheads="1"/>
              </p:cNvSpPr>
              <p:nvPr/>
            </p:nvSpPr>
            <p:spPr bwMode="auto">
              <a:xfrm>
                <a:off x="4914900" y="3124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89" name="Text Box 48"/>
              <p:cNvSpPr txBox="1">
                <a:spLocks noChangeArrowheads="1"/>
              </p:cNvSpPr>
              <p:nvPr/>
            </p:nvSpPr>
            <p:spPr bwMode="auto">
              <a:xfrm>
                <a:off x="4886325" y="33147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0290" name="Text Box 49"/>
              <p:cNvSpPr txBox="1">
                <a:spLocks noChangeArrowheads="1"/>
              </p:cNvSpPr>
              <p:nvPr/>
            </p:nvSpPr>
            <p:spPr bwMode="auto">
              <a:xfrm>
                <a:off x="6029325" y="1962150"/>
                <a:ext cx="4572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26V</a:t>
                </a:r>
              </a:p>
            </p:txBody>
          </p:sp>
          <p:sp>
            <p:nvSpPr>
              <p:cNvPr id="10291" name="Line 50"/>
              <p:cNvSpPr>
                <a:spLocks noChangeShapeType="1"/>
              </p:cNvSpPr>
              <p:nvPr/>
            </p:nvSpPr>
            <p:spPr bwMode="auto">
              <a:xfrm>
                <a:off x="6391275" y="2057400"/>
                <a:ext cx="123825" cy="0"/>
              </a:xfrm>
              <a:prstGeom prst="line">
                <a:avLst/>
              </a:prstGeom>
              <a:noFill/>
              <a:ln w="19050">
                <a:solidFill>
                  <a:schemeClr val="tx1"/>
                </a:solidFill>
                <a:round/>
                <a:headEnd/>
                <a:tailEnd/>
              </a:ln>
            </p:spPr>
            <p:txBody>
              <a:bodyPr wrap="none"/>
              <a:lstStyle/>
              <a:p>
                <a:endParaRPr lang="en-US"/>
              </a:p>
            </p:txBody>
          </p:sp>
          <p:sp>
            <p:nvSpPr>
              <p:cNvPr id="10292" name="Text Box 51"/>
              <p:cNvSpPr txBox="1">
                <a:spLocks noChangeArrowheads="1"/>
              </p:cNvSpPr>
              <p:nvPr/>
            </p:nvSpPr>
            <p:spPr bwMode="auto">
              <a:xfrm>
                <a:off x="6457950" y="1952625"/>
                <a:ext cx="4572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1000</a:t>
                </a:r>
              </a:p>
            </p:txBody>
          </p:sp>
          <p:sp>
            <p:nvSpPr>
              <p:cNvPr id="10293" name="Text Box 52"/>
              <p:cNvSpPr txBox="1">
                <a:spLocks noChangeArrowheads="1"/>
              </p:cNvSpPr>
              <p:nvPr/>
            </p:nvSpPr>
            <p:spPr bwMode="auto">
              <a:xfrm>
                <a:off x="2781300" y="2533650"/>
                <a:ext cx="4572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- 40</a:t>
                </a:r>
              </a:p>
            </p:txBody>
          </p:sp>
          <p:sp>
            <p:nvSpPr>
              <p:cNvPr id="10294" name="Text Box 53"/>
              <p:cNvSpPr txBox="1">
                <a:spLocks noChangeArrowheads="1"/>
              </p:cNvSpPr>
              <p:nvPr/>
            </p:nvSpPr>
            <p:spPr bwMode="auto">
              <a:xfrm>
                <a:off x="2457450" y="2324100"/>
                <a:ext cx="3810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28</a:t>
                </a:r>
              </a:p>
            </p:txBody>
          </p:sp>
          <p:sp>
            <p:nvSpPr>
              <p:cNvPr id="10295" name="Text Box 54"/>
              <p:cNvSpPr txBox="1">
                <a:spLocks noChangeArrowheads="1"/>
              </p:cNvSpPr>
              <p:nvPr/>
            </p:nvSpPr>
            <p:spPr bwMode="auto">
              <a:xfrm>
                <a:off x="2647950" y="2314575"/>
                <a:ext cx="609600" cy="214313"/>
              </a:xfrm>
              <a:prstGeom prst="rect">
                <a:avLst/>
              </a:prstGeom>
              <a:noFill/>
              <a:ln w="9525">
                <a:noFill/>
                <a:miter lim="800000"/>
                <a:headEnd/>
                <a:tailEnd/>
              </a:ln>
            </p:spPr>
            <p:txBody>
              <a:bodyPr>
                <a:spAutoFit/>
              </a:bodyPr>
              <a:lstStyle/>
              <a:p>
                <a:pPr algn="ctr">
                  <a:spcBef>
                    <a:spcPct val="50000"/>
                  </a:spcBef>
                </a:pPr>
                <a:r>
                  <a:rPr lang="en-US" sz="800">
                    <a:latin typeface="Lucida Handwriting" pitchFamily="66" charset="0"/>
                  </a:rPr>
                  <a:t>210</a:t>
                </a:r>
              </a:p>
            </p:txBody>
          </p:sp>
          <p:sp>
            <p:nvSpPr>
              <p:cNvPr id="10296" name="Line 55"/>
              <p:cNvSpPr>
                <a:spLocks noChangeShapeType="1"/>
              </p:cNvSpPr>
              <p:nvPr/>
            </p:nvSpPr>
            <p:spPr bwMode="auto">
              <a:xfrm>
                <a:off x="1381125" y="4572000"/>
                <a:ext cx="381000" cy="0"/>
              </a:xfrm>
              <a:prstGeom prst="line">
                <a:avLst/>
              </a:prstGeom>
              <a:noFill/>
              <a:ln w="19050">
                <a:solidFill>
                  <a:schemeClr val="tx1"/>
                </a:solidFill>
                <a:round/>
                <a:headEnd/>
                <a:tailEnd/>
              </a:ln>
            </p:spPr>
            <p:txBody>
              <a:bodyPr wrap="none"/>
              <a:lstStyle/>
              <a:p>
                <a:endParaRPr lang="en-US"/>
              </a:p>
            </p:txBody>
          </p:sp>
          <p:sp>
            <p:nvSpPr>
              <p:cNvPr id="10297" name="Text Box 56"/>
              <p:cNvSpPr txBox="1">
                <a:spLocks noChangeArrowheads="1"/>
              </p:cNvSpPr>
              <p:nvPr/>
            </p:nvSpPr>
            <p:spPr bwMode="auto">
              <a:xfrm>
                <a:off x="847725" y="61341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0298" name="Line 57"/>
              <p:cNvSpPr>
                <a:spLocks noChangeShapeType="1"/>
              </p:cNvSpPr>
              <p:nvPr/>
            </p:nvSpPr>
            <p:spPr bwMode="auto">
              <a:xfrm>
                <a:off x="2324100" y="1390650"/>
                <a:ext cx="1447800" cy="0"/>
              </a:xfrm>
              <a:prstGeom prst="line">
                <a:avLst/>
              </a:prstGeom>
              <a:noFill/>
              <a:ln w="9525">
                <a:solidFill>
                  <a:schemeClr val="tx1"/>
                </a:solidFill>
                <a:round/>
                <a:headEnd/>
                <a:tailEnd/>
              </a:ln>
            </p:spPr>
            <p:txBody>
              <a:bodyPr wrap="none"/>
              <a:lstStyle/>
              <a:p>
                <a:endParaRPr lang="en-US"/>
              </a:p>
            </p:txBody>
          </p:sp>
          <p:sp>
            <p:nvSpPr>
              <p:cNvPr id="10299" name="Rectangle 58"/>
              <p:cNvSpPr>
                <a:spLocks noChangeArrowheads="1"/>
              </p:cNvSpPr>
              <p:nvPr/>
            </p:nvSpPr>
            <p:spPr bwMode="auto">
              <a:xfrm>
                <a:off x="876300" y="990600"/>
                <a:ext cx="363538" cy="366713"/>
              </a:xfrm>
              <a:prstGeom prst="rect">
                <a:avLst/>
              </a:prstGeom>
              <a:noFill/>
              <a:ln w="9525">
                <a:noFill/>
                <a:miter lim="800000"/>
                <a:headEnd/>
                <a:tailEnd/>
              </a:ln>
            </p:spPr>
            <p:txBody>
              <a:bodyPr wrap="none">
                <a:spAutoFit/>
              </a:bodyPr>
              <a:lstStyle/>
              <a:p>
                <a:r>
                  <a:rPr lang="en-US">
                    <a:latin typeface="Wingdings" pitchFamily="2" charset="2"/>
                  </a:rPr>
                  <a:t>ü</a:t>
                </a:r>
              </a:p>
            </p:txBody>
          </p:sp>
          <p:sp>
            <p:nvSpPr>
              <p:cNvPr id="10300" name="Rectangle 59"/>
              <p:cNvSpPr>
                <a:spLocks noChangeArrowheads="1"/>
              </p:cNvSpPr>
              <p:nvPr/>
            </p:nvSpPr>
            <p:spPr bwMode="auto">
              <a:xfrm>
                <a:off x="876300" y="2514600"/>
                <a:ext cx="363538" cy="366713"/>
              </a:xfrm>
              <a:prstGeom prst="rect">
                <a:avLst/>
              </a:prstGeom>
              <a:noFill/>
              <a:ln w="9525">
                <a:noFill/>
                <a:miter lim="800000"/>
                <a:headEnd/>
                <a:tailEnd/>
              </a:ln>
            </p:spPr>
            <p:txBody>
              <a:bodyPr wrap="none">
                <a:spAutoFit/>
              </a:bodyPr>
              <a:lstStyle/>
              <a:p>
                <a:r>
                  <a:rPr lang="en-US">
                    <a:latin typeface="Wingdings" pitchFamily="2" charset="2"/>
                  </a:rPr>
                  <a:t>ü</a:t>
                </a:r>
              </a:p>
            </p:txBody>
          </p:sp>
          <p:sp>
            <p:nvSpPr>
              <p:cNvPr id="10301" name="Rectangle 60"/>
              <p:cNvSpPr>
                <a:spLocks noChangeArrowheads="1"/>
              </p:cNvSpPr>
              <p:nvPr/>
            </p:nvSpPr>
            <p:spPr bwMode="auto">
              <a:xfrm>
                <a:off x="876300" y="4038600"/>
                <a:ext cx="446088" cy="244475"/>
              </a:xfrm>
              <a:prstGeom prst="rect">
                <a:avLst/>
              </a:prstGeom>
              <a:noFill/>
              <a:ln w="9525">
                <a:noFill/>
                <a:miter lim="800000"/>
                <a:headEnd/>
                <a:tailEnd/>
              </a:ln>
            </p:spPr>
            <p:txBody>
              <a:bodyPr wrap="none">
                <a:spAutoFit/>
              </a:bodyPr>
              <a:lstStyle/>
              <a:p>
                <a:r>
                  <a:rPr lang="en-US" sz="1000">
                    <a:latin typeface="Lucida Handwriting" pitchFamily="66" charset="0"/>
                  </a:rPr>
                  <a:t>XXX</a:t>
                </a:r>
              </a:p>
            </p:txBody>
          </p:sp>
          <p:sp>
            <p:nvSpPr>
              <p:cNvPr id="10302" name="Line 61"/>
              <p:cNvSpPr>
                <a:spLocks noChangeShapeType="1"/>
              </p:cNvSpPr>
              <p:nvPr/>
            </p:nvSpPr>
            <p:spPr bwMode="auto">
              <a:xfrm>
                <a:off x="1485900" y="4191000"/>
                <a:ext cx="381000" cy="0"/>
              </a:xfrm>
              <a:prstGeom prst="line">
                <a:avLst/>
              </a:prstGeom>
              <a:noFill/>
              <a:ln w="19050">
                <a:solidFill>
                  <a:schemeClr val="tx1"/>
                </a:solidFill>
                <a:round/>
                <a:headEnd/>
                <a:tailEnd/>
              </a:ln>
            </p:spPr>
            <p:txBody>
              <a:bodyPr wrap="none"/>
              <a:lstStyle/>
              <a:p>
                <a:endParaRPr lang="en-US"/>
              </a:p>
            </p:txBody>
          </p:sp>
          <p:sp>
            <p:nvSpPr>
              <p:cNvPr id="10303" name="Rectangle 62"/>
              <p:cNvSpPr>
                <a:spLocks noChangeArrowheads="1"/>
              </p:cNvSpPr>
              <p:nvPr/>
            </p:nvSpPr>
            <p:spPr bwMode="auto">
              <a:xfrm>
                <a:off x="876300" y="5257800"/>
                <a:ext cx="363538" cy="366713"/>
              </a:xfrm>
              <a:prstGeom prst="rect">
                <a:avLst/>
              </a:prstGeom>
              <a:noFill/>
              <a:ln w="9525">
                <a:noFill/>
                <a:miter lim="800000"/>
                <a:headEnd/>
                <a:tailEnd/>
              </a:ln>
            </p:spPr>
            <p:txBody>
              <a:bodyPr wrap="none">
                <a:spAutoFit/>
              </a:bodyPr>
              <a:lstStyle/>
              <a:p>
                <a:r>
                  <a:rPr lang="en-US">
                    <a:latin typeface="Wingdings" pitchFamily="2" charset="2"/>
                  </a:rPr>
                  <a:t>ü</a:t>
                </a:r>
              </a:p>
            </p:txBody>
          </p:sp>
          <p:sp>
            <p:nvSpPr>
              <p:cNvPr id="10304" name="Rectangle 63"/>
              <p:cNvSpPr>
                <a:spLocks noChangeArrowheads="1"/>
              </p:cNvSpPr>
              <p:nvPr/>
            </p:nvSpPr>
            <p:spPr bwMode="auto">
              <a:xfrm>
                <a:off x="4838700" y="1676400"/>
                <a:ext cx="446088" cy="244475"/>
              </a:xfrm>
              <a:prstGeom prst="rect">
                <a:avLst/>
              </a:prstGeom>
              <a:noFill/>
              <a:ln w="9525">
                <a:noFill/>
                <a:miter lim="800000"/>
                <a:headEnd/>
                <a:tailEnd/>
              </a:ln>
            </p:spPr>
            <p:txBody>
              <a:bodyPr wrap="none">
                <a:spAutoFit/>
              </a:bodyPr>
              <a:lstStyle/>
              <a:p>
                <a:r>
                  <a:rPr lang="en-US" sz="1000">
                    <a:latin typeface="Lucida Handwriting" pitchFamily="66" charset="0"/>
                  </a:rPr>
                  <a:t>XXX</a:t>
                </a:r>
              </a:p>
            </p:txBody>
          </p:sp>
          <p:sp>
            <p:nvSpPr>
              <p:cNvPr id="10305" name="Text Box 64"/>
              <p:cNvSpPr txBox="1">
                <a:spLocks noChangeArrowheads="1"/>
              </p:cNvSpPr>
              <p:nvPr/>
            </p:nvSpPr>
            <p:spPr bwMode="auto">
              <a:xfrm>
                <a:off x="6438900" y="1676400"/>
                <a:ext cx="10668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Cap missing</a:t>
                </a:r>
              </a:p>
            </p:txBody>
          </p:sp>
          <p:sp>
            <p:nvSpPr>
              <p:cNvPr id="10306" name="Oval 65"/>
              <p:cNvSpPr>
                <a:spLocks noChangeArrowheads="1"/>
              </p:cNvSpPr>
              <p:nvPr/>
            </p:nvSpPr>
            <p:spPr bwMode="auto">
              <a:xfrm>
                <a:off x="3314700" y="4038600"/>
                <a:ext cx="533400" cy="228600"/>
              </a:xfrm>
              <a:prstGeom prst="ellipse">
                <a:avLst/>
              </a:prstGeom>
              <a:noFill/>
              <a:ln w="9525">
                <a:solidFill>
                  <a:schemeClr val="tx1"/>
                </a:solidFill>
                <a:round/>
                <a:headEnd/>
                <a:tailEnd/>
              </a:ln>
            </p:spPr>
            <p:txBody>
              <a:bodyPr wrap="none" anchor="ctr"/>
              <a:lstStyle/>
              <a:p>
                <a:endParaRPr lang="en-US"/>
              </a:p>
            </p:txBody>
          </p:sp>
          <p:sp>
            <p:nvSpPr>
              <p:cNvPr id="10307" name="Line 66"/>
              <p:cNvSpPr>
                <a:spLocks noChangeShapeType="1"/>
              </p:cNvSpPr>
              <p:nvPr/>
            </p:nvSpPr>
            <p:spPr bwMode="auto">
              <a:xfrm>
                <a:off x="2019300" y="990600"/>
                <a:ext cx="381000" cy="0"/>
              </a:xfrm>
              <a:prstGeom prst="line">
                <a:avLst/>
              </a:prstGeom>
              <a:noFill/>
              <a:ln w="19050">
                <a:solidFill>
                  <a:schemeClr val="tx1"/>
                </a:solidFill>
                <a:round/>
                <a:headEnd/>
                <a:tailEnd/>
              </a:ln>
            </p:spPr>
            <p:txBody>
              <a:bodyPr wrap="none"/>
              <a:lstStyle/>
              <a:p>
                <a:endParaRPr lang="en-US"/>
              </a:p>
            </p:txBody>
          </p:sp>
        </p:grpSp>
      </p:grpSp>
    </p:spTree>
  </p:cSld>
  <p:clrMapOvr>
    <a:masterClrMapping/>
  </p:clrMapOvr>
  <p:transition>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fld id="{37B77509-785D-4D4D-B51D-DFA8B36CF3A5}" type="datetime3">
              <a:rPr lang="en-US" smtClean="0"/>
              <a:pPr/>
              <a:t>24 October 2012</a:t>
            </a:fld>
            <a:endParaRPr lang="en-US" smtClean="0"/>
          </a:p>
        </p:txBody>
      </p:sp>
      <p:pic>
        <p:nvPicPr>
          <p:cNvPr id="11267" name="Picture 2" descr="10560-3"/>
          <p:cNvPicPr>
            <a:picLocks noChangeAspect="1" noChangeArrowheads="1"/>
          </p:cNvPicPr>
          <p:nvPr/>
        </p:nvPicPr>
        <p:blipFill>
          <a:blip r:embed="rId3" cstate="print">
            <a:lum bright="-32000" contrast="62000"/>
          </a:blip>
          <a:srcRect/>
          <a:stretch>
            <a:fillRect/>
          </a:stretch>
        </p:blipFill>
        <p:spPr bwMode="auto">
          <a:xfrm>
            <a:off x="0" y="-104775"/>
            <a:ext cx="9144000" cy="706755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p>
            <a:fld id="{2DE77FF6-B1C8-467D-ACD8-6C97D1E440D5}" type="datetime3">
              <a:rPr lang="en-US" smtClean="0"/>
              <a:pPr/>
              <a:t>24 October 2012</a:t>
            </a:fld>
            <a:endParaRPr lang="en-US" smtClean="0"/>
          </a:p>
        </p:txBody>
      </p:sp>
      <p:pic>
        <p:nvPicPr>
          <p:cNvPr id="12291" name="Picture 2" descr="10560-4"/>
          <p:cNvPicPr>
            <a:picLocks noChangeAspect="1" noChangeArrowheads="1"/>
          </p:cNvPicPr>
          <p:nvPr/>
        </p:nvPicPr>
        <p:blipFill>
          <a:blip r:embed="rId3" cstate="print">
            <a:lum bright="-32000" contrast="62000"/>
          </a:blip>
          <a:srcRect/>
          <a:stretch>
            <a:fillRect/>
          </a:stretch>
        </p:blipFill>
        <p:spPr bwMode="auto">
          <a:xfrm>
            <a:off x="0" y="-152400"/>
            <a:ext cx="9144000" cy="7010400"/>
          </a:xfrm>
          <a:prstGeom prst="rect">
            <a:avLst/>
          </a:prstGeom>
          <a:noFill/>
          <a:ln w="9525">
            <a:noFill/>
            <a:miter lim="800000"/>
            <a:headEnd/>
            <a:tailEnd/>
          </a:ln>
        </p:spPr>
      </p:pic>
      <p:sp>
        <p:nvSpPr>
          <p:cNvPr id="12292" name="Text Box 3"/>
          <p:cNvSpPr txBox="1">
            <a:spLocks noChangeArrowheads="1"/>
          </p:cNvSpPr>
          <p:nvPr/>
        </p:nvSpPr>
        <p:spPr bwMode="auto">
          <a:xfrm>
            <a:off x="609600" y="1228725"/>
            <a:ext cx="457200" cy="246063"/>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2293" name="Text Box 4"/>
          <p:cNvSpPr txBox="1">
            <a:spLocks noChangeArrowheads="1"/>
          </p:cNvSpPr>
          <p:nvPr/>
        </p:nvSpPr>
        <p:spPr bwMode="auto">
          <a:xfrm>
            <a:off x="2266950" y="1295400"/>
            <a:ext cx="381000" cy="274638"/>
          </a:xfrm>
          <a:prstGeom prst="rect">
            <a:avLst/>
          </a:prstGeom>
          <a:noFill/>
          <a:ln w="9525">
            <a:noFill/>
            <a:miter lim="800000"/>
            <a:headEnd/>
            <a:tailEnd/>
          </a:ln>
        </p:spPr>
        <p:txBody>
          <a:bodyPr>
            <a:spAutoFit/>
          </a:bodyPr>
          <a:lstStyle/>
          <a:p>
            <a:pPr algn="ctr">
              <a:spcBef>
                <a:spcPct val="50000"/>
              </a:spcBef>
            </a:pPr>
            <a:endParaRPr lang="en-US" sz="1200">
              <a:latin typeface="Lucida Handwriting" pitchFamily="66" charset="0"/>
            </a:endParaRPr>
          </a:p>
        </p:txBody>
      </p:sp>
      <p:sp>
        <p:nvSpPr>
          <p:cNvPr id="12294" name="Text Box 5"/>
          <p:cNvSpPr txBox="1">
            <a:spLocks noChangeArrowheads="1"/>
          </p:cNvSpPr>
          <p:nvPr/>
        </p:nvSpPr>
        <p:spPr bwMode="auto">
          <a:xfrm>
            <a:off x="685800" y="571500"/>
            <a:ext cx="4572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2295" name="Text Box 6"/>
          <p:cNvSpPr txBox="1">
            <a:spLocks noChangeArrowheads="1"/>
          </p:cNvSpPr>
          <p:nvPr/>
        </p:nvSpPr>
        <p:spPr bwMode="auto">
          <a:xfrm>
            <a:off x="657225" y="10858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2296" name="Text Box 7"/>
          <p:cNvSpPr txBox="1">
            <a:spLocks noChangeArrowheads="1"/>
          </p:cNvSpPr>
          <p:nvPr/>
        </p:nvSpPr>
        <p:spPr bwMode="auto">
          <a:xfrm>
            <a:off x="628650" y="8572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2297" name="Text Box 8"/>
          <p:cNvSpPr txBox="1">
            <a:spLocks noChangeArrowheads="1"/>
          </p:cNvSpPr>
          <p:nvPr/>
        </p:nvSpPr>
        <p:spPr bwMode="auto">
          <a:xfrm>
            <a:off x="3314700" y="647700"/>
            <a:ext cx="304800" cy="274638"/>
          </a:xfrm>
          <a:prstGeom prst="rect">
            <a:avLst/>
          </a:prstGeom>
          <a:noFill/>
          <a:ln w="9525">
            <a:noFill/>
            <a:miter lim="800000"/>
            <a:headEnd/>
            <a:tailEnd/>
          </a:ln>
        </p:spPr>
        <p:txBody>
          <a:bodyPr>
            <a:spAutoFit/>
          </a:bodyPr>
          <a:lstStyle/>
          <a:p>
            <a:pPr algn="ctr">
              <a:spcBef>
                <a:spcPct val="50000"/>
              </a:spcBef>
            </a:pPr>
            <a:r>
              <a:rPr lang="en-US" sz="1200">
                <a:latin typeface="Lucida Handwriting" pitchFamily="66" charset="0"/>
              </a:rPr>
              <a:t>X</a:t>
            </a:r>
            <a:endParaRPr lang="en-US" sz="2400">
              <a:latin typeface="Times New Roman" charset="0"/>
            </a:endParaRPr>
          </a:p>
        </p:txBody>
      </p:sp>
      <p:sp>
        <p:nvSpPr>
          <p:cNvPr id="12298" name="Text Box 9"/>
          <p:cNvSpPr txBox="1">
            <a:spLocks noChangeArrowheads="1"/>
          </p:cNvSpPr>
          <p:nvPr/>
        </p:nvSpPr>
        <p:spPr bwMode="auto">
          <a:xfrm>
            <a:off x="647700" y="15049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2299" name="Text Box 10"/>
          <p:cNvSpPr txBox="1">
            <a:spLocks noChangeArrowheads="1"/>
          </p:cNvSpPr>
          <p:nvPr/>
        </p:nvSpPr>
        <p:spPr bwMode="auto">
          <a:xfrm>
            <a:off x="685800" y="1666875"/>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2300" name="Text Box 11"/>
          <p:cNvSpPr txBox="1">
            <a:spLocks noChangeArrowheads="1"/>
          </p:cNvSpPr>
          <p:nvPr/>
        </p:nvSpPr>
        <p:spPr bwMode="auto">
          <a:xfrm>
            <a:off x="704850" y="188595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2301" name="Text Box 12"/>
          <p:cNvSpPr txBox="1">
            <a:spLocks noChangeArrowheads="1"/>
          </p:cNvSpPr>
          <p:nvPr/>
        </p:nvSpPr>
        <p:spPr bwMode="auto">
          <a:xfrm>
            <a:off x="685800" y="2743200"/>
            <a:ext cx="381000" cy="366713"/>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2302" name="Text Box 13"/>
          <p:cNvSpPr txBox="1">
            <a:spLocks noChangeArrowheads="1"/>
          </p:cNvSpPr>
          <p:nvPr/>
        </p:nvSpPr>
        <p:spPr bwMode="auto">
          <a:xfrm>
            <a:off x="609600" y="21336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
        <p:nvSpPr>
          <p:cNvPr id="12303" name="Text Box 14"/>
          <p:cNvSpPr txBox="1">
            <a:spLocks noChangeArrowheads="1"/>
          </p:cNvSpPr>
          <p:nvPr/>
        </p:nvSpPr>
        <p:spPr bwMode="auto">
          <a:xfrm>
            <a:off x="638175" y="2600325"/>
            <a:ext cx="457200" cy="244475"/>
          </a:xfrm>
          <a:prstGeom prst="rect">
            <a:avLst/>
          </a:prstGeom>
          <a:noFill/>
          <a:ln w="9525">
            <a:noFill/>
            <a:miter lim="800000"/>
            <a:headEnd/>
            <a:tailEnd/>
          </a:ln>
        </p:spPr>
        <p:txBody>
          <a:bodyPr>
            <a:spAutoFit/>
          </a:bodyPr>
          <a:lstStyle/>
          <a:p>
            <a:pPr algn="ctr">
              <a:spcBef>
                <a:spcPct val="50000"/>
              </a:spcBef>
            </a:pPr>
            <a:endParaRPr lang="en-US" sz="1000">
              <a:latin typeface="Lucida Handwriting" pitchFamily="66" charset="0"/>
            </a:endParaRPr>
          </a:p>
        </p:txBody>
      </p:sp>
      <p:sp>
        <p:nvSpPr>
          <p:cNvPr id="12304" name="Line 15"/>
          <p:cNvSpPr>
            <a:spLocks noChangeShapeType="1"/>
          </p:cNvSpPr>
          <p:nvPr/>
        </p:nvSpPr>
        <p:spPr bwMode="auto">
          <a:xfrm flipV="1">
            <a:off x="4572000" y="3048000"/>
            <a:ext cx="4267200" cy="3200400"/>
          </a:xfrm>
          <a:prstGeom prst="line">
            <a:avLst/>
          </a:prstGeom>
          <a:noFill/>
          <a:ln w="9525">
            <a:solidFill>
              <a:schemeClr val="tx1"/>
            </a:solidFill>
            <a:round/>
            <a:headEnd/>
            <a:tailEnd/>
          </a:ln>
        </p:spPr>
        <p:txBody>
          <a:bodyPr wrap="none"/>
          <a:lstStyle/>
          <a:p>
            <a:endParaRPr lang="en-US"/>
          </a:p>
        </p:txBody>
      </p:sp>
      <p:sp>
        <p:nvSpPr>
          <p:cNvPr id="12305" name="Text Box 16"/>
          <p:cNvSpPr txBox="1">
            <a:spLocks noChangeArrowheads="1"/>
          </p:cNvSpPr>
          <p:nvPr/>
        </p:nvSpPr>
        <p:spPr bwMode="auto">
          <a:xfrm>
            <a:off x="5486400" y="4038600"/>
            <a:ext cx="10668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N</a:t>
            </a:r>
          </a:p>
        </p:txBody>
      </p:sp>
      <p:sp>
        <p:nvSpPr>
          <p:cNvPr id="12306" name="Text Box 17"/>
          <p:cNvSpPr txBox="1">
            <a:spLocks noChangeArrowheads="1"/>
          </p:cNvSpPr>
          <p:nvPr/>
        </p:nvSpPr>
        <p:spPr bwMode="auto">
          <a:xfrm>
            <a:off x="6705600" y="4724400"/>
            <a:ext cx="9144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A</a:t>
            </a:r>
          </a:p>
        </p:txBody>
      </p:sp>
      <p:sp>
        <p:nvSpPr>
          <p:cNvPr id="12307" name="Text Box 21"/>
          <p:cNvSpPr txBox="1">
            <a:spLocks noChangeArrowheads="1"/>
          </p:cNvSpPr>
          <p:nvPr/>
        </p:nvSpPr>
        <p:spPr bwMode="auto">
          <a:xfrm>
            <a:off x="685800" y="2528888"/>
            <a:ext cx="381000" cy="366712"/>
          </a:xfrm>
          <a:prstGeom prst="rect">
            <a:avLst/>
          </a:prstGeom>
          <a:noFill/>
          <a:ln w="9525">
            <a:noFill/>
            <a:miter lim="800000"/>
            <a:headEnd/>
            <a:tailEnd/>
          </a:ln>
        </p:spPr>
        <p:txBody>
          <a:bodyPr>
            <a:spAutoFit/>
          </a:bodyPr>
          <a:lstStyle/>
          <a:p>
            <a:pPr algn="ctr">
              <a:spcBef>
                <a:spcPct val="50000"/>
              </a:spcBef>
            </a:pPr>
            <a:r>
              <a:rPr lang="en-US">
                <a:latin typeface="Wingdings" pitchFamily="2" charset="2"/>
              </a:rPr>
              <a:t>ü</a:t>
            </a:r>
          </a:p>
        </p:txBody>
      </p:sp>
      <p:sp>
        <p:nvSpPr>
          <p:cNvPr id="12308" name="Text Box 22"/>
          <p:cNvSpPr txBox="1">
            <a:spLocks noChangeArrowheads="1"/>
          </p:cNvSpPr>
          <p:nvPr/>
        </p:nvSpPr>
        <p:spPr bwMode="auto">
          <a:xfrm>
            <a:off x="685800" y="2362200"/>
            <a:ext cx="381000" cy="457200"/>
          </a:xfrm>
          <a:prstGeom prst="rect">
            <a:avLst/>
          </a:prstGeom>
          <a:noFill/>
          <a:ln w="9525">
            <a:noFill/>
            <a:miter lim="800000"/>
            <a:headEnd/>
            <a:tailEnd/>
          </a:ln>
        </p:spPr>
        <p:txBody>
          <a:bodyPr>
            <a:spAutoFit/>
          </a:bodyPr>
          <a:lstStyle/>
          <a:p>
            <a:pPr algn="ctr">
              <a:spcBef>
                <a:spcPct val="50000"/>
              </a:spcBef>
            </a:pPr>
            <a:endParaRPr lang="en-US" sz="2400">
              <a:latin typeface="Times New Roman" charset="0"/>
            </a:endParaRPr>
          </a:p>
        </p:txBody>
      </p:sp>
      <p:sp>
        <p:nvSpPr>
          <p:cNvPr id="12309" name="Text Box 23"/>
          <p:cNvSpPr txBox="1">
            <a:spLocks noChangeArrowheads="1"/>
          </p:cNvSpPr>
          <p:nvPr/>
        </p:nvSpPr>
        <p:spPr bwMode="auto">
          <a:xfrm>
            <a:off x="609600" y="23622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Handwriting" pitchFamily="66" charset="0"/>
              </a:rPr>
              <a:t>N/A</a:t>
            </a:r>
          </a:p>
        </p:txBody>
      </p:sp>
    </p:spTree>
  </p:cSld>
  <p:clrMapOvr>
    <a:masterClrMapping/>
  </p:clrMapOvr>
  <p:transition>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fld id="{D8DB27C9-75DE-4657-BA8C-CC6C608943B0}" type="datetime3">
              <a:rPr lang="en-US" smtClean="0"/>
              <a:pPr/>
              <a:t>24 October 2012</a:t>
            </a:fld>
            <a:endParaRPr lang="en-US" smtClean="0"/>
          </a:p>
        </p:txBody>
      </p:sp>
      <p:pic>
        <p:nvPicPr>
          <p:cNvPr id="13315" name="Picture 2" descr="10560-5"/>
          <p:cNvPicPr>
            <a:picLocks noChangeAspect="1" noChangeArrowheads="1"/>
          </p:cNvPicPr>
          <p:nvPr/>
        </p:nvPicPr>
        <p:blipFill>
          <a:blip r:embed="rId3" cstate="print">
            <a:lum bright="-32000" contrast="62000"/>
          </a:blip>
          <a:srcRect/>
          <a:stretch>
            <a:fillRect/>
          </a:stretch>
        </p:blipFill>
        <p:spPr bwMode="auto">
          <a:xfrm>
            <a:off x="25400" y="0"/>
            <a:ext cx="9093200" cy="6858000"/>
          </a:xfrm>
          <a:prstGeom prst="rect">
            <a:avLst/>
          </a:prstGeom>
          <a:noFill/>
          <a:ln w="9525">
            <a:noFill/>
            <a:miter lim="800000"/>
            <a:headEnd/>
            <a:tailEnd/>
          </a:ln>
        </p:spPr>
      </p:pic>
      <p:sp>
        <p:nvSpPr>
          <p:cNvPr id="13316" name="Line 3"/>
          <p:cNvSpPr>
            <a:spLocks noChangeShapeType="1"/>
          </p:cNvSpPr>
          <p:nvPr/>
        </p:nvSpPr>
        <p:spPr bwMode="auto">
          <a:xfrm flipV="1">
            <a:off x="381000" y="304800"/>
            <a:ext cx="4038600" cy="5943600"/>
          </a:xfrm>
          <a:prstGeom prst="line">
            <a:avLst/>
          </a:prstGeom>
          <a:noFill/>
          <a:ln w="9525">
            <a:solidFill>
              <a:schemeClr val="tx1"/>
            </a:solidFill>
            <a:round/>
            <a:headEnd/>
            <a:tailEnd/>
          </a:ln>
        </p:spPr>
        <p:txBody>
          <a:bodyPr wrap="none"/>
          <a:lstStyle/>
          <a:p>
            <a:endParaRPr lang="en-US"/>
          </a:p>
        </p:txBody>
      </p:sp>
      <p:sp>
        <p:nvSpPr>
          <p:cNvPr id="13317" name="Line 4"/>
          <p:cNvSpPr>
            <a:spLocks noChangeShapeType="1"/>
          </p:cNvSpPr>
          <p:nvPr/>
        </p:nvSpPr>
        <p:spPr bwMode="auto">
          <a:xfrm flipV="1">
            <a:off x="4495800" y="304800"/>
            <a:ext cx="4191000" cy="5943600"/>
          </a:xfrm>
          <a:prstGeom prst="line">
            <a:avLst/>
          </a:prstGeom>
          <a:noFill/>
          <a:ln w="9525">
            <a:solidFill>
              <a:schemeClr val="tx1"/>
            </a:solidFill>
            <a:round/>
            <a:headEnd/>
            <a:tailEnd/>
          </a:ln>
        </p:spPr>
        <p:txBody>
          <a:bodyPr wrap="none"/>
          <a:lstStyle/>
          <a:p>
            <a:endParaRPr lang="en-US"/>
          </a:p>
        </p:txBody>
      </p:sp>
      <p:sp>
        <p:nvSpPr>
          <p:cNvPr id="13318" name="Text Box 5"/>
          <p:cNvSpPr txBox="1">
            <a:spLocks noChangeArrowheads="1"/>
          </p:cNvSpPr>
          <p:nvPr/>
        </p:nvSpPr>
        <p:spPr bwMode="auto">
          <a:xfrm>
            <a:off x="1524000" y="2057400"/>
            <a:ext cx="10668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N</a:t>
            </a:r>
          </a:p>
        </p:txBody>
      </p:sp>
      <p:sp>
        <p:nvSpPr>
          <p:cNvPr id="13319" name="Text Box 6"/>
          <p:cNvSpPr txBox="1">
            <a:spLocks noChangeArrowheads="1"/>
          </p:cNvSpPr>
          <p:nvPr/>
        </p:nvSpPr>
        <p:spPr bwMode="auto">
          <a:xfrm>
            <a:off x="2590800" y="3276600"/>
            <a:ext cx="12192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A</a:t>
            </a:r>
          </a:p>
        </p:txBody>
      </p:sp>
      <p:sp>
        <p:nvSpPr>
          <p:cNvPr id="13320" name="Text Box 7"/>
          <p:cNvSpPr txBox="1">
            <a:spLocks noChangeArrowheads="1"/>
          </p:cNvSpPr>
          <p:nvPr/>
        </p:nvSpPr>
        <p:spPr bwMode="auto">
          <a:xfrm>
            <a:off x="5410200" y="2514600"/>
            <a:ext cx="9906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N</a:t>
            </a:r>
          </a:p>
        </p:txBody>
      </p:sp>
      <p:sp>
        <p:nvSpPr>
          <p:cNvPr id="13321" name="Text Box 8"/>
          <p:cNvSpPr txBox="1">
            <a:spLocks noChangeArrowheads="1"/>
          </p:cNvSpPr>
          <p:nvPr/>
        </p:nvSpPr>
        <p:spPr bwMode="auto">
          <a:xfrm>
            <a:off x="6553200" y="3429000"/>
            <a:ext cx="1295400" cy="641350"/>
          </a:xfrm>
          <a:prstGeom prst="rect">
            <a:avLst/>
          </a:prstGeom>
          <a:noFill/>
          <a:ln w="9525">
            <a:noFill/>
            <a:miter lim="800000"/>
            <a:headEnd/>
            <a:tailEnd/>
          </a:ln>
        </p:spPr>
        <p:txBody>
          <a:bodyPr>
            <a:spAutoFit/>
          </a:bodyPr>
          <a:lstStyle/>
          <a:p>
            <a:pPr algn="ctr">
              <a:spcBef>
                <a:spcPct val="50000"/>
              </a:spcBef>
            </a:pPr>
            <a:r>
              <a:rPr lang="en-US" sz="3600">
                <a:latin typeface="Lucida Handwriting" pitchFamily="66" charset="0"/>
              </a:rPr>
              <a:t>A</a:t>
            </a:r>
          </a:p>
        </p:txBody>
      </p:sp>
    </p:spTree>
  </p:cSld>
  <p:clrMapOvr>
    <a:masterClrMapping/>
  </p:clrMapOvr>
  <p:transition>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p>
            <a:fld id="{8F178E0A-40FE-402B-BFB3-52EFF532303A}" type="datetime3">
              <a:rPr lang="en-US" smtClean="0"/>
              <a:pPr/>
              <a:t>24 October 2012</a:t>
            </a:fld>
            <a:endParaRPr lang="en-US" smtClean="0"/>
          </a:p>
        </p:txBody>
      </p:sp>
      <p:grpSp>
        <p:nvGrpSpPr>
          <p:cNvPr id="12" name="Group 11"/>
          <p:cNvGrpSpPr/>
          <p:nvPr/>
        </p:nvGrpSpPr>
        <p:grpSpPr>
          <a:xfrm>
            <a:off x="0" y="82550"/>
            <a:ext cx="9144000" cy="6775450"/>
            <a:chOff x="0" y="82550"/>
            <a:chExt cx="9144000" cy="6657975"/>
          </a:xfrm>
        </p:grpSpPr>
        <p:pic>
          <p:nvPicPr>
            <p:cNvPr id="14339" name="Picture 2" descr="10560-6"/>
            <p:cNvPicPr>
              <a:picLocks noChangeAspect="1" noChangeArrowheads="1"/>
            </p:cNvPicPr>
            <p:nvPr/>
          </p:nvPicPr>
          <p:blipFill>
            <a:blip r:embed="rId3" cstate="print">
              <a:lum bright="-32000" contrast="67000"/>
            </a:blip>
            <a:srcRect/>
            <a:stretch>
              <a:fillRect/>
            </a:stretch>
          </p:blipFill>
          <p:spPr bwMode="auto">
            <a:xfrm>
              <a:off x="0" y="82550"/>
              <a:ext cx="9144000" cy="6657975"/>
            </a:xfrm>
            <a:prstGeom prst="rect">
              <a:avLst/>
            </a:prstGeom>
            <a:noFill/>
            <a:ln w="9525">
              <a:noFill/>
              <a:miter lim="800000"/>
              <a:headEnd/>
              <a:tailEnd/>
            </a:ln>
          </p:spPr>
        </p:pic>
        <p:sp>
          <p:nvSpPr>
            <p:cNvPr id="14342" name="Text Box 5"/>
            <p:cNvSpPr txBox="1">
              <a:spLocks noChangeArrowheads="1"/>
            </p:cNvSpPr>
            <p:nvPr/>
          </p:nvSpPr>
          <p:spPr bwMode="auto">
            <a:xfrm>
              <a:off x="3810000" y="990600"/>
              <a:ext cx="381000" cy="457200"/>
            </a:xfrm>
            <a:prstGeom prst="rect">
              <a:avLst/>
            </a:prstGeom>
            <a:noFill/>
            <a:ln w="9525">
              <a:noFill/>
              <a:miter lim="800000"/>
              <a:headEnd/>
              <a:tailEnd/>
            </a:ln>
          </p:spPr>
          <p:txBody>
            <a:bodyPr>
              <a:spAutoFit/>
            </a:bodyPr>
            <a:lstStyle/>
            <a:p>
              <a:pPr algn="ctr">
                <a:spcBef>
                  <a:spcPct val="50000"/>
                </a:spcBef>
              </a:pPr>
              <a:endParaRPr lang="en-US" sz="2400">
                <a:latin typeface="Times New Roman" charset="0"/>
              </a:endParaRPr>
            </a:p>
          </p:txBody>
        </p:sp>
        <p:sp>
          <p:nvSpPr>
            <p:cNvPr id="14344" name="Text Box 7"/>
            <p:cNvSpPr txBox="1">
              <a:spLocks noChangeArrowheads="1"/>
            </p:cNvSpPr>
            <p:nvPr/>
          </p:nvSpPr>
          <p:spPr bwMode="auto">
            <a:xfrm>
              <a:off x="857250" y="5553075"/>
              <a:ext cx="3048000" cy="274638"/>
            </a:xfrm>
            <a:prstGeom prst="rect">
              <a:avLst/>
            </a:prstGeom>
            <a:noFill/>
            <a:ln w="9525">
              <a:noFill/>
              <a:miter lim="800000"/>
              <a:headEnd/>
              <a:tailEnd/>
            </a:ln>
          </p:spPr>
          <p:txBody>
            <a:bodyPr>
              <a:spAutoFit/>
            </a:bodyPr>
            <a:lstStyle/>
            <a:p>
              <a:pPr>
                <a:spcBef>
                  <a:spcPct val="50000"/>
                </a:spcBef>
              </a:pPr>
              <a:r>
                <a:rPr lang="en-US" sz="1200">
                  <a:latin typeface="Lucida Handwriting" pitchFamily="66" charset="0"/>
                </a:rPr>
                <a:t>Your Signature , PVT,  2</a:t>
              </a:r>
              <a:r>
                <a:rPr lang="en-US" sz="1200" baseline="30000">
                  <a:latin typeface="Lucida Handwriting" pitchFamily="66" charset="0"/>
                </a:rPr>
                <a:t>ND</a:t>
              </a:r>
              <a:r>
                <a:rPr lang="en-US" sz="1200">
                  <a:latin typeface="Lucida Handwriting" pitchFamily="66" charset="0"/>
                </a:rPr>
                <a:t>  Maint</a:t>
              </a:r>
            </a:p>
          </p:txBody>
        </p:sp>
        <p:sp>
          <p:nvSpPr>
            <p:cNvPr id="14345" name="Text Box 8"/>
            <p:cNvSpPr txBox="1">
              <a:spLocks noChangeArrowheads="1"/>
            </p:cNvSpPr>
            <p:nvPr/>
          </p:nvSpPr>
          <p:spPr bwMode="auto">
            <a:xfrm>
              <a:off x="3905250" y="5610225"/>
              <a:ext cx="3333750" cy="276225"/>
            </a:xfrm>
            <a:prstGeom prst="rect">
              <a:avLst/>
            </a:prstGeom>
            <a:noFill/>
            <a:ln w="9525">
              <a:noFill/>
              <a:miter lim="800000"/>
              <a:headEnd/>
              <a:tailEnd/>
            </a:ln>
          </p:spPr>
          <p:txBody>
            <a:bodyPr>
              <a:spAutoFit/>
            </a:bodyPr>
            <a:lstStyle/>
            <a:p>
              <a:pPr algn="ctr">
                <a:spcBef>
                  <a:spcPct val="50000"/>
                </a:spcBef>
              </a:pPr>
              <a:r>
                <a:rPr lang="en-US" sz="1200" dirty="0">
                  <a:latin typeface="Lucida Handwriting" pitchFamily="66" charset="0"/>
                </a:rPr>
                <a:t>Samuel D. Adams  </a:t>
              </a:r>
              <a:r>
                <a:rPr lang="en-US" sz="1200" dirty="0" err="1">
                  <a:latin typeface="Lucida Handwriting" pitchFamily="66" charset="0"/>
                </a:rPr>
                <a:t>GySgt</a:t>
              </a:r>
              <a:r>
                <a:rPr lang="en-US" sz="1200" dirty="0">
                  <a:latin typeface="Lucida Handwriting" pitchFamily="66" charset="0"/>
                </a:rPr>
                <a:t>,  2</a:t>
              </a:r>
              <a:r>
                <a:rPr lang="en-US" sz="1200" baseline="30000" dirty="0">
                  <a:latin typeface="Lucida Handwriting" pitchFamily="66" charset="0"/>
                </a:rPr>
                <a:t>nd</a:t>
              </a:r>
              <a:r>
                <a:rPr lang="en-US" sz="1200" dirty="0">
                  <a:latin typeface="Lucida Handwriting" pitchFamily="66" charset="0"/>
                </a:rPr>
                <a:t>  </a:t>
              </a:r>
              <a:r>
                <a:rPr lang="en-US" sz="1200" dirty="0" err="1">
                  <a:latin typeface="Lucida Handwriting" pitchFamily="66" charset="0"/>
                </a:rPr>
                <a:t>Maint</a:t>
              </a:r>
              <a:endParaRPr lang="en-US" sz="1200" dirty="0">
                <a:latin typeface="Lucida Handwriting" pitchFamily="66" charset="0"/>
              </a:endParaRPr>
            </a:p>
          </p:txBody>
        </p:sp>
        <p:sp>
          <p:nvSpPr>
            <p:cNvPr id="14346" name="Text Box 9"/>
            <p:cNvSpPr txBox="1">
              <a:spLocks noChangeArrowheads="1"/>
            </p:cNvSpPr>
            <p:nvPr/>
          </p:nvSpPr>
          <p:spPr bwMode="auto">
            <a:xfrm>
              <a:off x="7315200" y="5638800"/>
              <a:ext cx="914400" cy="274638"/>
            </a:xfrm>
            <a:prstGeom prst="rect">
              <a:avLst/>
            </a:prstGeom>
            <a:noFill/>
            <a:ln w="9525">
              <a:noFill/>
              <a:miter lim="800000"/>
              <a:headEnd/>
              <a:tailEnd/>
            </a:ln>
          </p:spPr>
          <p:txBody>
            <a:bodyPr>
              <a:spAutoFit/>
            </a:bodyPr>
            <a:lstStyle/>
            <a:p>
              <a:pPr algn="ctr">
                <a:spcBef>
                  <a:spcPct val="50000"/>
                </a:spcBef>
              </a:pPr>
              <a:endParaRPr lang="en-US" sz="1200" dirty="0">
                <a:latin typeface="Lucida Handwriting" pitchFamily="66" charset="0"/>
              </a:endParaRPr>
            </a:p>
          </p:txBody>
        </p:sp>
        <p:sp>
          <p:nvSpPr>
            <p:cNvPr id="14347" name="Text Box 10"/>
            <p:cNvSpPr txBox="1">
              <a:spLocks noChangeArrowheads="1"/>
            </p:cNvSpPr>
            <p:nvPr/>
          </p:nvSpPr>
          <p:spPr bwMode="auto">
            <a:xfrm>
              <a:off x="8382000" y="5638800"/>
              <a:ext cx="609600" cy="274638"/>
            </a:xfrm>
            <a:prstGeom prst="rect">
              <a:avLst/>
            </a:prstGeom>
            <a:noFill/>
            <a:ln w="9525">
              <a:noFill/>
              <a:miter lim="800000"/>
              <a:headEnd/>
              <a:tailEnd/>
            </a:ln>
          </p:spPr>
          <p:txBody>
            <a:bodyPr>
              <a:spAutoFit/>
            </a:bodyPr>
            <a:lstStyle/>
            <a:p>
              <a:pPr algn="ctr">
                <a:spcBef>
                  <a:spcPct val="50000"/>
                </a:spcBef>
              </a:pPr>
              <a:r>
                <a:rPr lang="en-US" sz="1200" dirty="0">
                  <a:latin typeface="Lucida Handwriting" pitchFamily="66" charset="0"/>
                </a:rPr>
                <a:t>9</a:t>
              </a:r>
              <a:r>
                <a:rPr lang="en-US" sz="1200" dirty="0" smtClean="0">
                  <a:latin typeface="Lucida Handwriting" pitchFamily="66" charset="0"/>
                </a:rPr>
                <a:t>249</a:t>
              </a:r>
              <a:endParaRPr lang="en-US" sz="1200" dirty="0">
                <a:latin typeface="Lucida Handwriting" pitchFamily="66" charset="0"/>
              </a:endParaRPr>
            </a:p>
          </p:txBody>
        </p:sp>
      </p:grpSp>
    </p:spTree>
  </p:cSld>
  <p:clrMapOvr>
    <a:masterClrMapping/>
  </p:clrMapOvr>
  <p:transition>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fld id="{19912B8D-64AB-4F5D-8C48-553D4BB16701}" type="datetime3">
              <a:rPr lang="en-US" smtClean="0"/>
              <a:pPr/>
              <a:t>24 October 2012</a:t>
            </a:fld>
            <a:endParaRPr lang="en-US" smtClean="0"/>
          </a:p>
        </p:txBody>
      </p:sp>
      <p:pic>
        <p:nvPicPr>
          <p:cNvPr id="15363" name="Picture 2" descr="10560-1"/>
          <p:cNvPicPr>
            <a:picLocks noChangeAspect="1" noChangeArrowheads="1"/>
          </p:cNvPicPr>
          <p:nvPr/>
        </p:nvPicPr>
        <p:blipFill>
          <a:blip r:embed="rId2" cstate="print">
            <a:lum bright="-32000" contrast="67000"/>
          </a:blip>
          <a:srcRect/>
          <a:stretch>
            <a:fillRect/>
          </a:stretch>
        </p:blipFill>
        <p:spPr bwMode="auto">
          <a:xfrm>
            <a:off x="0" y="0"/>
            <a:ext cx="9144000" cy="6804025"/>
          </a:xfrm>
          <a:prstGeom prst="rect">
            <a:avLst/>
          </a:prstGeom>
          <a:noFill/>
          <a:ln w="9525">
            <a:noFill/>
            <a:miter lim="800000"/>
            <a:headEnd/>
            <a:tailEnd/>
          </a:ln>
        </p:spPr>
      </p:pic>
      <p:sp>
        <p:nvSpPr>
          <p:cNvPr id="15364" name="Text Box 3"/>
          <p:cNvSpPr txBox="1">
            <a:spLocks noChangeArrowheads="1"/>
          </p:cNvSpPr>
          <p:nvPr/>
        </p:nvSpPr>
        <p:spPr bwMode="auto">
          <a:xfrm>
            <a:off x="6934200" y="1828800"/>
            <a:ext cx="304800" cy="214313"/>
          </a:xfrm>
          <a:prstGeom prst="rect">
            <a:avLst/>
          </a:prstGeom>
          <a:noFill/>
          <a:ln w="9525">
            <a:noFill/>
            <a:miter lim="800000"/>
            <a:headEnd/>
            <a:tailEnd/>
          </a:ln>
        </p:spPr>
        <p:txBody>
          <a:bodyPr>
            <a:spAutoFit/>
          </a:bodyPr>
          <a:lstStyle/>
          <a:p>
            <a:pPr algn="ctr">
              <a:spcBef>
                <a:spcPct val="50000"/>
              </a:spcBef>
            </a:pPr>
            <a:r>
              <a:rPr lang="en-US" sz="800">
                <a:latin typeface="Times New Roman" charset="0"/>
              </a:rPr>
              <a:t>X</a:t>
            </a:r>
          </a:p>
        </p:txBody>
      </p:sp>
      <p:sp>
        <p:nvSpPr>
          <p:cNvPr id="15365" name="Text Box 4"/>
          <p:cNvSpPr txBox="1">
            <a:spLocks noChangeArrowheads="1"/>
          </p:cNvSpPr>
          <p:nvPr/>
        </p:nvSpPr>
        <p:spPr bwMode="auto">
          <a:xfrm>
            <a:off x="1066800" y="1066800"/>
            <a:ext cx="24384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Medium Crawler Tractor	</a:t>
            </a:r>
          </a:p>
        </p:txBody>
      </p:sp>
      <p:sp>
        <p:nvSpPr>
          <p:cNvPr id="15366" name="Text Box 5"/>
          <p:cNvSpPr txBox="1">
            <a:spLocks noChangeArrowheads="1"/>
          </p:cNvSpPr>
          <p:nvPr/>
        </p:nvSpPr>
        <p:spPr bwMode="auto">
          <a:xfrm>
            <a:off x="3962400" y="1066800"/>
            <a:ext cx="17526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John Deere</a:t>
            </a:r>
          </a:p>
        </p:txBody>
      </p:sp>
      <p:sp>
        <p:nvSpPr>
          <p:cNvPr id="15367" name="Text Box 6"/>
          <p:cNvSpPr txBox="1">
            <a:spLocks noChangeArrowheads="1"/>
          </p:cNvSpPr>
          <p:nvPr/>
        </p:nvSpPr>
        <p:spPr bwMode="auto">
          <a:xfrm>
            <a:off x="6096000" y="1143000"/>
            <a:ext cx="7620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850 JR</a:t>
            </a:r>
          </a:p>
        </p:txBody>
      </p:sp>
      <p:sp>
        <p:nvSpPr>
          <p:cNvPr id="15368" name="Text Box 7"/>
          <p:cNvSpPr txBox="1">
            <a:spLocks noChangeArrowheads="1"/>
          </p:cNvSpPr>
          <p:nvPr/>
        </p:nvSpPr>
        <p:spPr bwMode="auto">
          <a:xfrm>
            <a:off x="914400" y="1295400"/>
            <a:ext cx="19812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2D Maintenance BN</a:t>
            </a:r>
          </a:p>
        </p:txBody>
      </p:sp>
      <p:sp>
        <p:nvSpPr>
          <p:cNvPr id="15369" name="Text Box 8"/>
          <p:cNvSpPr txBox="1">
            <a:spLocks noChangeArrowheads="1"/>
          </p:cNvSpPr>
          <p:nvPr/>
        </p:nvSpPr>
        <p:spPr bwMode="auto">
          <a:xfrm>
            <a:off x="3657600" y="1285875"/>
            <a:ext cx="685800" cy="244475"/>
          </a:xfrm>
          <a:prstGeom prst="rect">
            <a:avLst/>
          </a:prstGeom>
          <a:noFill/>
          <a:ln w="9525">
            <a:noFill/>
            <a:miter lim="800000"/>
            <a:headEnd/>
            <a:tailEnd/>
          </a:ln>
        </p:spPr>
        <p:txBody>
          <a:bodyPr>
            <a:spAutoFit/>
          </a:bodyPr>
          <a:lstStyle/>
          <a:p>
            <a:pPr>
              <a:spcBef>
                <a:spcPct val="50000"/>
              </a:spcBef>
            </a:pPr>
            <a:r>
              <a:rPr lang="en-US" sz="1000" dirty="0">
                <a:latin typeface="Lucida Sans" pitchFamily="34" charset="0"/>
              </a:rPr>
              <a:t>9</a:t>
            </a:r>
            <a:r>
              <a:rPr lang="en-US" sz="1000" dirty="0" smtClean="0">
                <a:latin typeface="Lucida Sans" pitchFamily="34" charset="0"/>
              </a:rPr>
              <a:t>249</a:t>
            </a:r>
            <a:endParaRPr lang="en-US" sz="1000" dirty="0">
              <a:latin typeface="Lucida Sans" pitchFamily="34" charset="0"/>
            </a:endParaRPr>
          </a:p>
        </p:txBody>
      </p:sp>
      <p:sp>
        <p:nvSpPr>
          <p:cNvPr id="15370" name="Text Box 9"/>
          <p:cNvSpPr txBox="1">
            <a:spLocks noChangeArrowheads="1"/>
          </p:cNvSpPr>
          <p:nvPr/>
        </p:nvSpPr>
        <p:spPr bwMode="auto">
          <a:xfrm>
            <a:off x="4495800" y="12954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832</a:t>
            </a:r>
          </a:p>
        </p:txBody>
      </p:sp>
      <p:sp>
        <p:nvSpPr>
          <p:cNvPr id="15371" name="Text Box 10"/>
          <p:cNvSpPr txBox="1">
            <a:spLocks noChangeArrowheads="1"/>
          </p:cNvSpPr>
          <p:nvPr/>
        </p:nvSpPr>
        <p:spPr bwMode="auto">
          <a:xfrm>
            <a:off x="5181600" y="1295400"/>
            <a:ext cx="5334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15372" name="Text Box 11"/>
          <p:cNvSpPr txBox="1">
            <a:spLocks noChangeArrowheads="1"/>
          </p:cNvSpPr>
          <p:nvPr/>
        </p:nvSpPr>
        <p:spPr bwMode="auto">
          <a:xfrm>
            <a:off x="6400800" y="1371600"/>
            <a:ext cx="762000" cy="214313"/>
          </a:xfrm>
          <a:prstGeom prst="rect">
            <a:avLst/>
          </a:prstGeom>
          <a:noFill/>
          <a:ln w="9525">
            <a:noFill/>
            <a:miter lim="800000"/>
            <a:headEnd/>
            <a:tailEnd/>
          </a:ln>
        </p:spPr>
        <p:txBody>
          <a:bodyPr>
            <a:spAutoFit/>
          </a:bodyPr>
          <a:lstStyle/>
          <a:p>
            <a:pPr>
              <a:spcBef>
                <a:spcPct val="50000"/>
              </a:spcBef>
            </a:pPr>
            <a:r>
              <a:rPr lang="en-US" sz="800">
                <a:latin typeface="Lucida Sans" pitchFamily="34" charset="0"/>
              </a:rPr>
              <a:t>640616</a:t>
            </a:r>
          </a:p>
        </p:txBody>
      </p:sp>
      <p:sp>
        <p:nvSpPr>
          <p:cNvPr id="15373" name="Text Box 12"/>
          <p:cNvSpPr txBox="1">
            <a:spLocks noChangeArrowheads="1"/>
          </p:cNvSpPr>
          <p:nvPr/>
        </p:nvSpPr>
        <p:spPr bwMode="auto">
          <a:xfrm>
            <a:off x="990600" y="1666875"/>
            <a:ext cx="1600200" cy="244475"/>
          </a:xfrm>
          <a:prstGeom prst="rect">
            <a:avLst/>
          </a:prstGeom>
          <a:noFill/>
          <a:ln w="9525">
            <a:noFill/>
            <a:miter lim="800000"/>
            <a:headEnd/>
            <a:tailEnd/>
          </a:ln>
        </p:spPr>
        <p:txBody>
          <a:bodyPr>
            <a:spAutoFit/>
          </a:bodyPr>
          <a:lstStyle/>
          <a:p>
            <a:pPr algn="ctr">
              <a:spcBef>
                <a:spcPct val="50000"/>
              </a:spcBef>
            </a:pPr>
            <a:endParaRPr lang="en-US" sz="1000">
              <a:latin typeface="Lucida Sans" pitchFamily="34" charset="0"/>
            </a:endParaRPr>
          </a:p>
        </p:txBody>
      </p:sp>
      <p:sp>
        <p:nvSpPr>
          <p:cNvPr id="15374" name="Text Box 13"/>
          <p:cNvSpPr txBox="1">
            <a:spLocks noChangeArrowheads="1"/>
          </p:cNvSpPr>
          <p:nvPr/>
        </p:nvSpPr>
        <p:spPr bwMode="auto">
          <a:xfrm>
            <a:off x="762000" y="1676400"/>
            <a:ext cx="16002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John Deere / 6090</a:t>
            </a:r>
          </a:p>
        </p:txBody>
      </p:sp>
      <p:sp>
        <p:nvSpPr>
          <p:cNvPr id="15375" name="Text Box 14"/>
          <p:cNvSpPr txBox="1">
            <a:spLocks noChangeArrowheads="1"/>
          </p:cNvSpPr>
          <p:nvPr/>
        </p:nvSpPr>
        <p:spPr bwMode="auto">
          <a:xfrm>
            <a:off x="2057400" y="1676400"/>
            <a:ext cx="16764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08Z40429</a:t>
            </a:r>
          </a:p>
        </p:txBody>
      </p:sp>
      <p:sp>
        <p:nvSpPr>
          <p:cNvPr id="15376" name="Text Box 15"/>
          <p:cNvSpPr txBox="1">
            <a:spLocks noChangeArrowheads="1"/>
          </p:cNvSpPr>
          <p:nvPr/>
        </p:nvSpPr>
        <p:spPr bwMode="auto">
          <a:xfrm>
            <a:off x="4953000" y="1485900"/>
            <a:ext cx="6096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Winch</a:t>
            </a:r>
          </a:p>
        </p:txBody>
      </p:sp>
      <p:sp>
        <p:nvSpPr>
          <p:cNvPr id="15377" name="Text Box 16"/>
          <p:cNvSpPr txBox="1">
            <a:spLocks noChangeArrowheads="1"/>
          </p:cNvSpPr>
          <p:nvPr/>
        </p:nvSpPr>
        <p:spPr bwMode="auto">
          <a:xfrm>
            <a:off x="4724400" y="1676400"/>
            <a:ext cx="18288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John Deere / 850 JR</a:t>
            </a:r>
          </a:p>
        </p:txBody>
      </p:sp>
      <p:sp>
        <p:nvSpPr>
          <p:cNvPr id="15378" name="Text Box 17"/>
          <p:cNvSpPr txBox="1">
            <a:spLocks noChangeArrowheads="1"/>
          </p:cNvSpPr>
          <p:nvPr/>
        </p:nvSpPr>
        <p:spPr bwMode="auto">
          <a:xfrm>
            <a:off x="4648200" y="1905000"/>
            <a:ext cx="19050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TO850JR 175862</a:t>
            </a:r>
          </a:p>
        </p:txBody>
      </p:sp>
      <p:sp>
        <p:nvSpPr>
          <p:cNvPr id="15379" name="Text Box 18"/>
          <p:cNvSpPr txBox="1">
            <a:spLocks noChangeArrowheads="1"/>
          </p:cNvSpPr>
          <p:nvPr/>
        </p:nvSpPr>
        <p:spPr bwMode="auto">
          <a:xfrm>
            <a:off x="533400" y="2057400"/>
            <a:ext cx="5334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15380" name="Text Box 19"/>
          <p:cNvSpPr txBox="1">
            <a:spLocks noChangeArrowheads="1"/>
          </p:cNvSpPr>
          <p:nvPr/>
        </p:nvSpPr>
        <p:spPr bwMode="auto">
          <a:xfrm>
            <a:off x="1981200" y="2057400"/>
            <a:ext cx="4572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15381" name="Text Box 20"/>
          <p:cNvSpPr txBox="1">
            <a:spLocks noChangeArrowheads="1"/>
          </p:cNvSpPr>
          <p:nvPr/>
        </p:nvSpPr>
        <p:spPr bwMode="auto">
          <a:xfrm>
            <a:off x="3276600" y="2057400"/>
            <a:ext cx="3810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15382" name="Text Box 21"/>
          <p:cNvSpPr txBox="1">
            <a:spLocks noChangeArrowheads="1"/>
          </p:cNvSpPr>
          <p:nvPr/>
        </p:nvSpPr>
        <p:spPr bwMode="auto">
          <a:xfrm>
            <a:off x="4343400" y="2057400"/>
            <a:ext cx="6096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15383" name="Text Box 22"/>
          <p:cNvSpPr txBox="1">
            <a:spLocks noChangeArrowheads="1"/>
          </p:cNvSpPr>
          <p:nvPr/>
        </p:nvSpPr>
        <p:spPr bwMode="auto">
          <a:xfrm>
            <a:off x="5638800" y="21907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15384" name="Text Box 23"/>
          <p:cNvSpPr txBox="1">
            <a:spLocks noChangeArrowheads="1"/>
          </p:cNvSpPr>
          <p:nvPr/>
        </p:nvSpPr>
        <p:spPr bwMode="auto">
          <a:xfrm>
            <a:off x="7239000" y="22098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15385" name="Rectangle 24"/>
          <p:cNvSpPr>
            <a:spLocks noChangeArrowheads="1"/>
          </p:cNvSpPr>
          <p:nvPr/>
        </p:nvSpPr>
        <p:spPr bwMode="auto">
          <a:xfrm>
            <a:off x="1143000" y="0"/>
            <a:ext cx="527050" cy="366713"/>
          </a:xfrm>
          <a:prstGeom prst="rect">
            <a:avLst/>
          </a:prstGeom>
          <a:noFill/>
          <a:ln w="9525">
            <a:noFill/>
            <a:miter lim="800000"/>
            <a:headEnd/>
            <a:tailEnd/>
          </a:ln>
        </p:spPr>
        <p:txBody>
          <a:bodyPr wrap="none">
            <a:spAutoFit/>
          </a:bodyPr>
          <a:lstStyle/>
          <a:p>
            <a:r>
              <a:rPr lang="en-US" i="1"/>
              <a:t>PM</a:t>
            </a:r>
          </a:p>
        </p:txBody>
      </p:sp>
      <p:sp>
        <p:nvSpPr>
          <p:cNvPr id="15386" name="Rectangle 25"/>
          <p:cNvSpPr>
            <a:spLocks noChangeArrowheads="1"/>
          </p:cNvSpPr>
          <p:nvPr/>
        </p:nvSpPr>
        <p:spPr bwMode="auto">
          <a:xfrm>
            <a:off x="7620000" y="0"/>
            <a:ext cx="539750" cy="366713"/>
          </a:xfrm>
          <a:prstGeom prst="rect">
            <a:avLst/>
          </a:prstGeom>
          <a:noFill/>
          <a:ln w="9525">
            <a:noFill/>
            <a:miter lim="800000"/>
            <a:headEnd/>
            <a:tailEnd/>
          </a:ln>
        </p:spPr>
        <p:txBody>
          <a:bodyPr wrap="none">
            <a:spAutoFit/>
          </a:bodyPr>
          <a:lstStyle/>
          <a:p>
            <a:r>
              <a:rPr lang="en-US" i="1"/>
              <a:t>CM</a:t>
            </a:r>
          </a:p>
        </p:txBody>
      </p:sp>
      <p:sp>
        <p:nvSpPr>
          <p:cNvPr id="15387" name="Text Box 26"/>
          <p:cNvSpPr txBox="1">
            <a:spLocks noChangeArrowheads="1"/>
          </p:cNvSpPr>
          <p:nvPr/>
        </p:nvSpPr>
        <p:spPr bwMode="auto">
          <a:xfrm>
            <a:off x="457200" y="2819400"/>
            <a:ext cx="5334000" cy="1417638"/>
          </a:xfrm>
          <a:prstGeom prst="rect">
            <a:avLst/>
          </a:prstGeom>
          <a:noFill/>
          <a:ln w="9525">
            <a:noFill/>
            <a:miter lim="800000"/>
            <a:headEnd/>
            <a:tailEnd/>
          </a:ln>
        </p:spPr>
        <p:txBody>
          <a:bodyPr>
            <a:spAutoFit/>
          </a:bodyPr>
          <a:lstStyle/>
          <a:p>
            <a:pPr>
              <a:spcBef>
                <a:spcPct val="50000"/>
              </a:spcBef>
            </a:pPr>
            <a:r>
              <a:rPr lang="en-US" sz="1200">
                <a:latin typeface="Lucida Handwriting" pitchFamily="66" charset="0"/>
              </a:rPr>
              <a:t>D-1 Cylinder head gasket leaks</a:t>
            </a:r>
          </a:p>
          <a:p>
            <a:pPr>
              <a:spcBef>
                <a:spcPct val="50000"/>
              </a:spcBef>
            </a:pPr>
            <a:r>
              <a:rPr lang="en-US" sz="1200">
                <a:latin typeface="Lucida Handwriting" pitchFamily="66" charset="0"/>
              </a:rPr>
              <a:t>D-11 Fan belts loose</a:t>
            </a:r>
          </a:p>
          <a:p>
            <a:pPr>
              <a:spcBef>
                <a:spcPct val="50000"/>
              </a:spcBef>
            </a:pPr>
            <a:r>
              <a:rPr lang="en-US" sz="1200">
                <a:latin typeface="Lucida Handwriting" pitchFamily="66" charset="0"/>
              </a:rPr>
              <a:t>D-15 Air-cleaner Dirty</a:t>
            </a:r>
          </a:p>
          <a:p>
            <a:pPr>
              <a:spcBef>
                <a:spcPct val="50000"/>
              </a:spcBef>
            </a:pPr>
            <a:r>
              <a:rPr lang="en-US" sz="1200">
                <a:latin typeface="Lucida Handwriting" pitchFamily="66" charset="0"/>
              </a:rPr>
              <a:t>D-30 Slave receptacle cap missing   </a:t>
            </a:r>
          </a:p>
          <a:p>
            <a:pPr>
              <a:spcBef>
                <a:spcPct val="50000"/>
              </a:spcBef>
            </a:pPr>
            <a:r>
              <a:rPr lang="en-US" sz="1200">
                <a:latin typeface="Lucida Handwriting" pitchFamily="66" charset="0"/>
              </a:rPr>
              <a:t>D-36  Broken wire to </a:t>
            </a:r>
            <a:r>
              <a:rPr lang="en-US" sz="1400">
                <a:latin typeface="Lucida Handwriting" pitchFamily="66" charset="0"/>
              </a:rPr>
              <a:t>R/S</a:t>
            </a:r>
            <a:r>
              <a:rPr lang="en-US" sz="1200">
                <a:latin typeface="Lucida Handwriting" pitchFamily="66" charset="0"/>
              </a:rPr>
              <a:t> blackout light</a:t>
            </a:r>
          </a:p>
        </p:txBody>
      </p:sp>
    </p:spTree>
  </p:cSld>
  <p:clrMapOvr>
    <a:masterClrMapping/>
  </p:clrMapOvr>
  <p:transition>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09B03B-77B5-4A6B-8E6E-D34E8FCFB034}" type="datetime3">
              <a:rPr lang="en-US" smtClean="0"/>
              <a:pPr>
                <a:defRPr/>
              </a:pPr>
              <a:t>24 October 2012</a:t>
            </a:fld>
            <a:endParaRPr lang="en-US" dirty="0"/>
          </a:p>
        </p:txBody>
      </p:sp>
      <p:sp>
        <p:nvSpPr>
          <p:cNvPr id="3" name="TextBox 2"/>
          <p:cNvSpPr txBox="1"/>
          <p:nvPr/>
        </p:nvSpPr>
        <p:spPr>
          <a:xfrm>
            <a:off x="152400" y="1676400"/>
            <a:ext cx="8839200" cy="2308324"/>
          </a:xfrm>
          <a:prstGeom prst="rect">
            <a:avLst/>
          </a:prstGeom>
          <a:noFill/>
        </p:spPr>
        <p:txBody>
          <a:bodyPr wrap="square" rtlCol="0">
            <a:spAutoFit/>
          </a:bodyPr>
          <a:lstStyle/>
          <a:p>
            <a:pPr algn="ctr"/>
            <a:r>
              <a:rPr lang="en-US" b="1" u="sng" dirty="0" smtClean="0"/>
              <a:t>RECORDS AND FORMS REVIEW</a:t>
            </a:r>
          </a:p>
          <a:p>
            <a:pPr>
              <a:buClr>
                <a:schemeClr val="accent1"/>
              </a:buClr>
              <a:buFont typeface="Arial" pitchFamily="34" charset="0"/>
              <a:buChar char="•"/>
            </a:pPr>
            <a:endParaRPr lang="en-US" b="1" u="sng" dirty="0" smtClean="0"/>
          </a:p>
          <a:p>
            <a:pPr>
              <a:buClr>
                <a:schemeClr val="accent1"/>
              </a:buClr>
              <a:buFont typeface="Arial" pitchFamily="34" charset="0"/>
              <a:buChar char="•"/>
            </a:pPr>
            <a:r>
              <a:rPr lang="en-US" dirty="0" smtClean="0"/>
              <a:t> References for records and forms</a:t>
            </a:r>
          </a:p>
          <a:p>
            <a:pPr>
              <a:buClr>
                <a:schemeClr val="accent1"/>
              </a:buClr>
              <a:buFont typeface="Arial" pitchFamily="34" charset="0"/>
              <a:buChar char="•"/>
            </a:pPr>
            <a:endParaRPr lang="en-US" dirty="0" smtClean="0"/>
          </a:p>
          <a:p>
            <a:pPr>
              <a:buClr>
                <a:schemeClr val="accent1"/>
              </a:buClr>
              <a:buFont typeface="Arial" pitchFamily="34" charset="0"/>
              <a:buChar char="•"/>
            </a:pPr>
            <a:r>
              <a:rPr lang="en-US" dirty="0" smtClean="0"/>
              <a:t> Purpose of the NAVMAC 10560</a:t>
            </a:r>
          </a:p>
          <a:p>
            <a:pPr>
              <a:buClr>
                <a:schemeClr val="accent1"/>
              </a:buClr>
              <a:buFont typeface="Arial" pitchFamily="34" charset="0"/>
              <a:buChar char="•"/>
            </a:pPr>
            <a:endParaRPr lang="en-US" dirty="0" smtClean="0"/>
          </a:p>
          <a:p>
            <a:pPr>
              <a:buClr>
                <a:schemeClr val="accent1"/>
              </a:buClr>
              <a:buFont typeface="Arial" pitchFamily="34" charset="0"/>
              <a:buChar char="•"/>
            </a:pPr>
            <a:r>
              <a:rPr lang="en-US" dirty="0" smtClean="0"/>
              <a:t> How to fill out a NAVMAC 10560 (LTI  Sheet) </a:t>
            </a:r>
          </a:p>
          <a:p>
            <a:pPr>
              <a:buFont typeface="Arial" pitchFamily="34" charset="0"/>
              <a:buChar char="•"/>
            </a:pPr>
            <a:endParaRPr lang="en-US" dirty="0"/>
          </a:p>
        </p:txBody>
      </p:sp>
    </p:spTree>
  </p:cSld>
  <p:clrMapOvr>
    <a:masterClrMapping/>
  </p:clrMapOvr>
  <p:transition>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09B03B-77B5-4A6B-8E6E-D34E8FCFB034}" type="datetime3">
              <a:rPr lang="en-US" smtClean="0"/>
              <a:pPr>
                <a:defRPr/>
              </a:pPr>
              <a:t>24 October 2012</a:t>
            </a:fld>
            <a:endParaRPr lang="en-US" dirty="0"/>
          </a:p>
        </p:txBody>
      </p:sp>
      <p:sp>
        <p:nvSpPr>
          <p:cNvPr id="3" name="TextBox 2"/>
          <p:cNvSpPr txBox="1"/>
          <p:nvPr/>
        </p:nvSpPr>
        <p:spPr>
          <a:xfrm>
            <a:off x="304800" y="1676400"/>
            <a:ext cx="8610600" cy="2862322"/>
          </a:xfrm>
          <a:prstGeom prst="rect">
            <a:avLst/>
          </a:prstGeom>
          <a:noFill/>
        </p:spPr>
        <p:txBody>
          <a:bodyPr wrap="square" rtlCol="0">
            <a:spAutoFit/>
          </a:bodyPr>
          <a:lstStyle/>
          <a:p>
            <a:pPr algn="ctr"/>
            <a:r>
              <a:rPr lang="en-US" b="1" u="sng" dirty="0" smtClean="0"/>
              <a:t>QUESTIONS</a:t>
            </a:r>
          </a:p>
          <a:p>
            <a:pPr algn="ctr"/>
            <a:endParaRPr lang="en-US" b="1" u="sng" dirty="0" smtClean="0"/>
          </a:p>
          <a:p>
            <a:pPr>
              <a:buFont typeface="Arial" pitchFamily="34" charset="0"/>
              <a:buChar char="•"/>
            </a:pPr>
            <a:r>
              <a:rPr lang="en-US" b="1" dirty="0" smtClean="0"/>
              <a:t> Q: </a:t>
            </a:r>
            <a:r>
              <a:rPr lang="en-US" dirty="0" smtClean="0"/>
              <a:t>What are the two references used for records and forms?</a:t>
            </a:r>
          </a:p>
          <a:p>
            <a:pPr>
              <a:buFont typeface="Arial" pitchFamily="34" charset="0"/>
              <a:buChar char="•"/>
            </a:pPr>
            <a:endParaRPr lang="en-US" dirty="0" smtClean="0"/>
          </a:p>
          <a:p>
            <a:pPr>
              <a:buFont typeface="Arial" pitchFamily="34" charset="0"/>
              <a:buChar char="•"/>
            </a:pPr>
            <a:r>
              <a:rPr lang="en-US" dirty="0" smtClean="0"/>
              <a:t> </a:t>
            </a:r>
            <a:r>
              <a:rPr lang="en-US" b="1" dirty="0" smtClean="0"/>
              <a:t>A: </a:t>
            </a:r>
            <a:r>
              <a:rPr lang="en-US" dirty="0" smtClean="0"/>
              <a:t>UM 4790.5c and TM 4700-15/1H</a:t>
            </a:r>
          </a:p>
          <a:p>
            <a:pPr>
              <a:buFont typeface="Arial" pitchFamily="34" charset="0"/>
              <a:buChar char="•"/>
            </a:pPr>
            <a:endParaRPr lang="en-US" dirty="0" smtClean="0"/>
          </a:p>
          <a:p>
            <a:pPr>
              <a:buFont typeface="Arial" pitchFamily="34" charset="0"/>
              <a:buChar char="•"/>
            </a:pPr>
            <a:r>
              <a:rPr lang="en-US" dirty="0" smtClean="0"/>
              <a:t> </a:t>
            </a:r>
            <a:r>
              <a:rPr lang="en-US" b="1" dirty="0" smtClean="0"/>
              <a:t>Q: </a:t>
            </a:r>
            <a:r>
              <a:rPr lang="en-US" dirty="0" smtClean="0"/>
              <a:t>What form provides a checklist for performing and recording preventative maintenance checks and services (PMCS) and Limited technical inspections (LTI)?</a:t>
            </a:r>
          </a:p>
          <a:p>
            <a:pPr>
              <a:buFont typeface="Arial" pitchFamily="34" charset="0"/>
              <a:buChar char="•"/>
            </a:pPr>
            <a:endParaRPr lang="en-US" dirty="0" smtClean="0"/>
          </a:p>
          <a:p>
            <a:pPr>
              <a:buFont typeface="Arial" pitchFamily="34" charset="0"/>
              <a:buChar char="•"/>
            </a:pPr>
            <a:r>
              <a:rPr lang="en-US" dirty="0" smtClean="0"/>
              <a:t> </a:t>
            </a:r>
            <a:r>
              <a:rPr lang="en-US" b="1" dirty="0" smtClean="0"/>
              <a:t>A: </a:t>
            </a:r>
            <a:r>
              <a:rPr lang="en-US" dirty="0" smtClean="0"/>
              <a:t> NAVMC10560 (LTI sheet)</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09B03B-77B5-4A6B-8E6E-D34E8FCFB034}" type="datetime3">
              <a:rPr lang="en-US" smtClean="0"/>
              <a:pPr>
                <a:defRPr/>
              </a:pPr>
              <a:t>24 October 2012</a:t>
            </a:fld>
            <a:endParaRPr lang="en-US" dirty="0"/>
          </a:p>
        </p:txBody>
      </p:sp>
      <p:pic>
        <p:nvPicPr>
          <p:cNvPr id="4098" name="Picture 2" descr="C:\Users\randy.graftema\Desktop\untitled.bmp"/>
          <p:cNvPicPr>
            <a:picLocks noChangeAspect="1" noChangeArrowheads="1"/>
          </p:cNvPicPr>
          <p:nvPr/>
        </p:nvPicPr>
        <p:blipFill>
          <a:blip r:embed="rId2" cstate="print"/>
          <a:srcRect/>
          <a:stretch>
            <a:fillRect/>
          </a:stretch>
        </p:blipFill>
        <p:spPr bwMode="auto">
          <a:xfrm>
            <a:off x="1600200" y="1752600"/>
            <a:ext cx="6248400" cy="4724400"/>
          </a:xfrm>
          <a:prstGeom prst="rect">
            <a:avLst/>
          </a:prstGeom>
          <a:noFill/>
        </p:spPr>
      </p:pic>
    </p:spTree>
  </p:cSld>
  <p:clrMapOvr>
    <a:masterClrMapping/>
  </p:clrMapOvr>
  <p:transition>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arinesLogo"/>
          <p:cNvPicPr>
            <a:picLocks noChangeAspect="1" noChangeArrowheads="1"/>
          </p:cNvPicPr>
          <p:nvPr/>
        </p:nvPicPr>
        <p:blipFill>
          <a:blip r:embed="rId3" cstate="print"/>
          <a:srcRect/>
          <a:stretch>
            <a:fillRect/>
          </a:stretch>
        </p:blipFill>
        <p:spPr bwMode="auto">
          <a:xfrm>
            <a:off x="2133600" y="1596232"/>
            <a:ext cx="5105400" cy="5052218"/>
          </a:xfrm>
          <a:prstGeom prst="rect">
            <a:avLst/>
          </a:prstGeom>
          <a:noFill/>
        </p:spPr>
      </p:pic>
      <p:sp>
        <p:nvSpPr>
          <p:cNvPr id="3" name="Date Placeholder 2"/>
          <p:cNvSpPr>
            <a:spLocks noGrp="1"/>
          </p:cNvSpPr>
          <p:nvPr>
            <p:ph type="dt" sz="half" idx="10"/>
          </p:nvPr>
        </p:nvSpPr>
        <p:spPr/>
        <p:txBody>
          <a:bodyPr/>
          <a:lstStyle/>
          <a:p>
            <a:pPr>
              <a:defRPr/>
            </a:pPr>
            <a:fld id="{7BED5451-3172-4A25-8674-8E90A90F3BFB}"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11</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CONCEPT</a:t>
            </a:r>
          </a:p>
        </p:txBody>
      </p:sp>
      <p:sp>
        <p:nvSpPr>
          <p:cNvPr id="6" name="Rectangle 3"/>
          <p:cNvSpPr>
            <a:spLocks noGrp="1" noChangeArrowheads="1"/>
          </p:cNvSpPr>
          <p:nvPr>
            <p:ph idx="1"/>
          </p:nvPr>
        </p:nvSpPr>
        <p:spPr>
          <a:xfrm>
            <a:off x="152400" y="2209800"/>
            <a:ext cx="8839200" cy="4343400"/>
          </a:xfrm>
        </p:spPr>
        <p:txBody>
          <a:bodyPr/>
          <a:lstStyle/>
          <a:p>
            <a:pPr marL="0" indent="0"/>
            <a:r>
              <a:rPr lang="en-US" dirty="0" smtClean="0"/>
              <a:t> Increases our ability to make informed decisions by providing the best baseline of knowledge and experience.</a:t>
            </a:r>
          </a:p>
          <a:p>
            <a:pPr marL="0" indent="0"/>
            <a:r>
              <a:rPr lang="en-US" dirty="0" smtClean="0"/>
              <a:t> Minimizing risks to </a:t>
            </a:r>
            <a:r>
              <a:rPr lang="en-US" u="sng" dirty="0" smtClean="0"/>
              <a:t>acceptable levels</a:t>
            </a:r>
            <a:r>
              <a:rPr lang="en-US" dirty="0" smtClean="0"/>
              <a:t> based on mission accomplishment</a:t>
            </a:r>
          </a:p>
          <a:p>
            <a:pPr lvl="1">
              <a:lnSpc>
                <a:spcPct val="150000"/>
              </a:lnSpc>
            </a:pPr>
            <a:r>
              <a:rPr lang="en-US" dirty="0" smtClean="0"/>
              <a:t>Risk in war &gt; than in peacetime</a:t>
            </a:r>
          </a:p>
          <a:p>
            <a:pPr lvl="2">
              <a:lnSpc>
                <a:spcPct val="150000"/>
              </a:lnSpc>
            </a:pPr>
            <a:r>
              <a:rPr lang="en-US" sz="2200" dirty="0" smtClean="0"/>
              <a:t>Process  is still the same</a:t>
            </a:r>
          </a:p>
          <a:p>
            <a:endParaRPr lang="en-US" sz="3000" dirty="0" smtClean="0">
              <a:latin typeface="Perpetua" pitchFamily="18" charset="0"/>
            </a:endParaRPr>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lstStyle/>
          <a:p>
            <a:r>
              <a:rPr lang="en-US" dirty="0" smtClean="0"/>
              <a:t>John Deere (MCT 850JR)</a:t>
            </a:r>
          </a:p>
          <a:p>
            <a:pPr lvl="1"/>
            <a:r>
              <a:rPr lang="en-US" dirty="0" smtClean="0"/>
              <a:t>PC10086 (Parts Catalog)</a:t>
            </a:r>
          </a:p>
          <a:p>
            <a:pPr lvl="2">
              <a:buClr>
                <a:schemeClr val="accent2"/>
              </a:buClr>
            </a:pPr>
            <a:r>
              <a:rPr lang="en-US" sz="2200" dirty="0" smtClean="0"/>
              <a:t>Lists all repair parts and components applicable to the MCT</a:t>
            </a:r>
          </a:p>
          <a:p>
            <a:pPr>
              <a:buClr>
                <a:schemeClr val="accent2"/>
              </a:buClr>
            </a:pPr>
            <a:r>
              <a:rPr lang="en-US" dirty="0" smtClean="0"/>
              <a:t>JLG (MMV EBFL)</a:t>
            </a:r>
          </a:p>
          <a:p>
            <a:pPr lvl="1"/>
            <a:r>
              <a:rPr lang="en-US" dirty="0" smtClean="0"/>
              <a:t>TM 10794B-OI/A (repair AND parts manual combined)</a:t>
            </a:r>
          </a:p>
          <a:p>
            <a:pPr lvl="2">
              <a:buClr>
                <a:schemeClr val="accent2"/>
              </a:buClr>
            </a:pPr>
            <a:r>
              <a:rPr lang="en-US" sz="2200" dirty="0" smtClean="0"/>
              <a:t>Lists all repair parts and components applicable to the MMV</a:t>
            </a:r>
          </a:p>
          <a:p>
            <a:r>
              <a:rPr lang="en-US" dirty="0" smtClean="0"/>
              <a:t>SL-3-11668A (GMTK Stock List)</a:t>
            </a:r>
          </a:p>
          <a:p>
            <a:pPr lvl="1"/>
            <a:r>
              <a:rPr lang="en-US" sz="2600" dirty="0" smtClean="0"/>
              <a:t>In general, an SL-3 provides a listing of parts and/or components that make an item complete or are to be used with/for an item</a:t>
            </a:r>
          </a:p>
          <a:p>
            <a:pPr lvl="1"/>
            <a:r>
              <a:rPr lang="en-US" sz="2600" dirty="0" smtClean="0"/>
              <a:t>Tool inventories will be conducted using an SL-3</a:t>
            </a:r>
          </a:p>
          <a:p>
            <a:pPr lvl="1"/>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PARTS MANUALS</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63A171B-4379-49DB-BEC8-BB2F40074F99}"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marL="273050" lvl="1" indent="-273050">
              <a:spcBef>
                <a:spcPts val="575"/>
              </a:spcBef>
              <a:buClr>
                <a:schemeClr val="accent1"/>
              </a:buClr>
            </a:pPr>
            <a:r>
              <a:rPr lang="en-US" sz="2600" dirty="0" smtClean="0"/>
              <a:t>PC10086 (MCT Parts Catalog)</a:t>
            </a:r>
          </a:p>
          <a:p>
            <a:pPr lvl="1"/>
            <a:r>
              <a:rPr lang="en-US" dirty="0" smtClean="0"/>
              <a:t>Cover page is read in the same manner as the TM</a:t>
            </a:r>
          </a:p>
          <a:p>
            <a:pPr lvl="1"/>
            <a:r>
              <a:rPr lang="en-US" dirty="0" smtClean="0"/>
              <a:t>PGs 00I-2 through 00I-29 (general information and contents)</a:t>
            </a:r>
          </a:p>
          <a:p>
            <a:pPr lvl="2">
              <a:buClr>
                <a:schemeClr val="accent2"/>
              </a:buClr>
            </a:pPr>
            <a:r>
              <a:rPr lang="en-US" sz="2200" dirty="0" smtClean="0"/>
              <a:t>Provide information regarding the equipment’s serial numbers, remarks and abbreviations, and contains the alphabetical index with page numbers referencing where parts and components are located throughout the manual</a:t>
            </a:r>
          </a:p>
          <a:p>
            <a:pPr lvl="1"/>
            <a:r>
              <a:rPr lang="en-US" dirty="0" smtClean="0"/>
              <a:t>PGs 0131-2 through 4201-10 (parts/components listing)</a:t>
            </a:r>
          </a:p>
          <a:p>
            <a:pPr lvl="2">
              <a:buClr>
                <a:schemeClr val="accent2"/>
              </a:buClr>
            </a:pPr>
            <a:r>
              <a:rPr lang="en-US" sz="2200" dirty="0" smtClean="0"/>
              <a:t>Provides a listing of parts, components, and requisition data</a:t>
            </a:r>
          </a:p>
          <a:p>
            <a:pPr lvl="1"/>
            <a:r>
              <a:rPr lang="en-US" dirty="0" smtClean="0"/>
              <a:t>PGs 00II-1 through 00II-21 (Numerical Index)</a:t>
            </a:r>
          </a:p>
          <a:p>
            <a:pPr lvl="2">
              <a:buClr>
                <a:schemeClr val="accent2"/>
              </a:buClr>
            </a:pPr>
            <a:r>
              <a:rPr lang="en-US" sz="2200" dirty="0" smtClean="0"/>
              <a:t>Used to look up part numbers in an alpha-numeric format</a:t>
            </a:r>
          </a:p>
          <a:p>
            <a:pPr lvl="1"/>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MCT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82E9C718-170A-45FD-ACA1-D4481482F7A2}"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pPr>
              <a:defRPr/>
            </a:pPr>
            <a:fld id="{B1725DE7-A227-4D56-B399-039E1CACC5AB}" type="datetime3">
              <a:rPr lang="en-US" smtClean="0"/>
              <a:pPr>
                <a:defRPr/>
              </a:pPr>
              <a:t>24 October 2012</a:t>
            </a:fld>
            <a:endParaRPr lang="en-US" dirty="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MCT PARTS MANUAL</a:t>
            </a:r>
            <a:endParaRPr lang="en-US" sz="2800" b="1" u="sng"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5334000" y="2057400"/>
            <a:ext cx="3505515" cy="4533900"/>
          </a:xfrm>
          <a:prstGeom prst="rect">
            <a:avLst/>
          </a:prstGeom>
          <a:noFill/>
          <a:ln w="9525">
            <a:solidFill>
              <a:schemeClr val="accent1">
                <a:shade val="50000"/>
              </a:schemeClr>
            </a:solid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152400" y="3276601"/>
            <a:ext cx="5105400" cy="343454"/>
          </a:xfrm>
          <a:prstGeom prst="rect">
            <a:avLst/>
          </a:prstGeom>
          <a:noFill/>
          <a:ln w="9525">
            <a:noFill/>
            <a:miter lim="800000"/>
            <a:headEnd/>
            <a:tailEnd/>
          </a:ln>
          <a:effectLst/>
        </p:spPr>
      </p:pic>
      <p:sp>
        <p:nvSpPr>
          <p:cNvPr id="9" name="Oval Callout 8"/>
          <p:cNvSpPr/>
          <p:nvPr/>
        </p:nvSpPr>
        <p:spPr>
          <a:xfrm>
            <a:off x="152400" y="2667000"/>
            <a:ext cx="5257800" cy="1447800"/>
          </a:xfrm>
          <a:prstGeom prst="wedgeEllipseCallout">
            <a:avLst>
              <a:gd name="adj1" fmla="val 50700"/>
              <a:gd name="adj2" fmla="val 91622"/>
            </a:avLst>
          </a:prstGeom>
          <a:solidFill>
            <a:srgbClr val="00B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4191000"/>
            <a:ext cx="1981200" cy="400110"/>
          </a:xfrm>
          <a:prstGeom prst="rect">
            <a:avLst/>
          </a:prstGeom>
          <a:noFill/>
        </p:spPr>
        <p:txBody>
          <a:bodyPr wrap="square" rtlCol="0">
            <a:spAutoFit/>
          </a:bodyPr>
          <a:lstStyle/>
          <a:p>
            <a:r>
              <a:rPr lang="en-US" sz="2000" dirty="0" smtClean="0">
                <a:latin typeface="+mn-lt"/>
              </a:rPr>
              <a:t>PART NAME</a:t>
            </a:r>
            <a:endParaRPr lang="en-US" sz="2000" dirty="0">
              <a:latin typeface="+mn-lt"/>
            </a:endParaRPr>
          </a:p>
        </p:txBody>
      </p:sp>
      <p:sp>
        <p:nvSpPr>
          <p:cNvPr id="11" name="TextBox 10"/>
          <p:cNvSpPr txBox="1"/>
          <p:nvPr/>
        </p:nvSpPr>
        <p:spPr>
          <a:xfrm>
            <a:off x="3429000" y="4724400"/>
            <a:ext cx="2057400" cy="400110"/>
          </a:xfrm>
          <a:prstGeom prst="rect">
            <a:avLst/>
          </a:prstGeom>
          <a:noFill/>
        </p:spPr>
        <p:txBody>
          <a:bodyPr wrap="square" rtlCol="0">
            <a:spAutoFit/>
          </a:bodyPr>
          <a:lstStyle/>
          <a:p>
            <a:r>
              <a:rPr lang="en-US" sz="2000" dirty="0" smtClean="0">
                <a:latin typeface="+mn-lt"/>
              </a:rPr>
              <a:t>PAGE NUMBER</a:t>
            </a:r>
            <a:endParaRPr lang="en-US" sz="2000" dirty="0">
              <a:latin typeface="+mn-lt"/>
            </a:endParaRPr>
          </a:p>
        </p:txBody>
      </p:sp>
      <p:cxnSp>
        <p:nvCxnSpPr>
          <p:cNvPr id="13" name="Straight Arrow Connector 12"/>
          <p:cNvCxnSpPr/>
          <p:nvPr/>
        </p:nvCxnSpPr>
        <p:spPr>
          <a:xfrm rot="5400000" flipH="1" flipV="1">
            <a:off x="4343400" y="4191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0"/>
          </p:cNvCxnSpPr>
          <p:nvPr/>
        </p:nvCxnSpPr>
        <p:spPr>
          <a:xfrm rot="5400000" flipH="1" flipV="1">
            <a:off x="1029494" y="3924300"/>
            <a:ext cx="532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2209800"/>
            <a:ext cx="2895600" cy="492443"/>
          </a:xfrm>
          <a:prstGeom prst="rect">
            <a:avLst/>
          </a:prstGeom>
          <a:noFill/>
        </p:spPr>
        <p:txBody>
          <a:bodyPr wrap="square" rtlCol="0">
            <a:spAutoFit/>
          </a:bodyPr>
          <a:lstStyle/>
          <a:p>
            <a:r>
              <a:rPr lang="en-US" sz="2600" b="1" dirty="0" smtClean="0">
                <a:latin typeface="+mn-lt"/>
              </a:rPr>
              <a:t>Alphabetical Index</a:t>
            </a:r>
            <a:endParaRPr lang="en-US" sz="2600" b="1" dirty="0">
              <a:latin typeface="+mn-lt"/>
            </a:endParaRPr>
          </a:p>
        </p:txBody>
      </p:sp>
    </p:spTree>
  </p:cSld>
  <p:clrMapOvr>
    <a:masterClrMapping/>
  </p:clrMapOvr>
  <p:transition>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581400" y="2362200"/>
            <a:ext cx="5410200" cy="539280"/>
          </a:xfrm>
          <a:prstGeom prst="rect">
            <a:avLst/>
          </a:prstGeom>
          <a:noFill/>
          <a:ln w="9525">
            <a:noFill/>
            <a:miter lim="800000"/>
            <a:headEnd/>
            <a:tailEnd/>
          </a:ln>
          <a:effectLst/>
        </p:spPr>
      </p:pic>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MCT PARTS MANUAL</a:t>
            </a:r>
            <a:endParaRPr lang="en-US" sz="2800" b="1" u="sng" dirty="0">
              <a:latin typeface="+mj-lt"/>
            </a:endParaRPr>
          </a:p>
        </p:txBody>
      </p:sp>
      <p:pic>
        <p:nvPicPr>
          <p:cNvPr id="3074" name="Picture 2"/>
          <p:cNvPicPr>
            <a:picLocks noGrp="1" noChangeAspect="1" noChangeArrowheads="1"/>
          </p:cNvPicPr>
          <p:nvPr>
            <p:ph idx="1"/>
          </p:nvPr>
        </p:nvPicPr>
        <p:blipFill>
          <a:blip r:embed="rId4" cstate="print"/>
          <a:srcRect/>
          <a:stretch>
            <a:fillRect/>
          </a:stretch>
        </p:blipFill>
        <p:spPr bwMode="auto">
          <a:xfrm>
            <a:off x="228600" y="2286000"/>
            <a:ext cx="3358225" cy="4343400"/>
          </a:xfrm>
          <a:prstGeom prst="rect">
            <a:avLst/>
          </a:prstGeom>
          <a:noFill/>
          <a:ln w="9525">
            <a:solidFill>
              <a:schemeClr val="accent1">
                <a:shade val="50000"/>
              </a:schemeClr>
            </a:solidFill>
            <a:miter lim="800000"/>
            <a:headEnd/>
            <a:tailEnd/>
          </a:ln>
          <a:effectLst/>
        </p:spPr>
      </p:pic>
      <p:sp>
        <p:nvSpPr>
          <p:cNvPr id="6" name="Oval Callout 5"/>
          <p:cNvSpPr/>
          <p:nvPr/>
        </p:nvSpPr>
        <p:spPr>
          <a:xfrm>
            <a:off x="3429000" y="2209800"/>
            <a:ext cx="5715000" cy="990600"/>
          </a:xfrm>
          <a:prstGeom prst="wedgeEllipseCallout">
            <a:avLst>
              <a:gd name="adj1" fmla="val -48995"/>
              <a:gd name="adj2" fmla="val 173969"/>
            </a:avLst>
          </a:prstGeom>
          <a:solidFill>
            <a:srgbClr val="00B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flipV="1">
            <a:off x="1752600" y="2743200"/>
            <a:ext cx="1905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4572000"/>
            <a:ext cx="5257800" cy="1200329"/>
          </a:xfrm>
          <a:prstGeom prst="rect">
            <a:avLst/>
          </a:prstGeom>
          <a:noFill/>
        </p:spPr>
        <p:txBody>
          <a:bodyPr wrap="square" rtlCol="0">
            <a:spAutoFit/>
          </a:bodyPr>
          <a:lstStyle/>
          <a:p>
            <a:r>
              <a:rPr lang="en-US" sz="2400" dirty="0" smtClean="0">
                <a:latin typeface="+mn-lt"/>
              </a:rPr>
              <a:t>This line provides part information and is referenced to the illustration using a key number.</a:t>
            </a:r>
            <a:endParaRPr lang="en-US" sz="2400" dirty="0">
              <a:latin typeface="+mn-lt"/>
            </a:endParaRPr>
          </a:p>
        </p:txBody>
      </p:sp>
      <p:sp>
        <p:nvSpPr>
          <p:cNvPr id="14" name="TextBox 13"/>
          <p:cNvSpPr txBox="1"/>
          <p:nvPr/>
        </p:nvSpPr>
        <p:spPr>
          <a:xfrm>
            <a:off x="990600" y="1828800"/>
            <a:ext cx="1981200" cy="492443"/>
          </a:xfrm>
          <a:prstGeom prst="rect">
            <a:avLst/>
          </a:prstGeom>
          <a:noFill/>
        </p:spPr>
        <p:txBody>
          <a:bodyPr wrap="square" rtlCol="0">
            <a:spAutoFit/>
          </a:bodyPr>
          <a:lstStyle/>
          <a:p>
            <a:r>
              <a:rPr lang="en-US" sz="2600" b="1" dirty="0" smtClean="0">
                <a:latin typeface="+mn-lt"/>
              </a:rPr>
              <a:t>Parts Listing</a:t>
            </a:r>
            <a:endParaRPr lang="en-US" sz="2600" b="1" dirty="0">
              <a:latin typeface="+mn-lt"/>
            </a:endParaRPr>
          </a:p>
        </p:txBody>
      </p:sp>
      <p:sp>
        <p:nvSpPr>
          <p:cNvPr id="9" name="Date Placeholder 8"/>
          <p:cNvSpPr>
            <a:spLocks noGrp="1"/>
          </p:cNvSpPr>
          <p:nvPr>
            <p:ph type="dt" sz="half" idx="10"/>
          </p:nvPr>
        </p:nvSpPr>
        <p:spPr/>
        <p:txBody>
          <a:bodyPr/>
          <a:lstStyle/>
          <a:p>
            <a:pPr>
              <a:defRPr/>
            </a:pPr>
            <a:fld id="{1BA2E441-AC8E-41E7-82F2-0AC4E80D3AC0}"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pPr>
              <a:defRPr/>
            </a:pPr>
            <a:fld id="{2A6553F5-8C01-418C-A7D5-32AD18DB8758}" type="datetime3">
              <a:rPr lang="en-US" smtClean="0"/>
              <a:pPr>
                <a:defRPr/>
              </a:pPr>
              <a:t>24 October 2012</a:t>
            </a:fld>
            <a:endParaRPr lang="en-US" dirty="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MCT PARTS MANUAL</a:t>
            </a:r>
            <a:endParaRPr lang="en-US" sz="2800" b="1" u="sng" dirty="0">
              <a:latin typeface="+mj-lt"/>
            </a:endParaRPr>
          </a:p>
        </p:txBody>
      </p:sp>
      <p:pic>
        <p:nvPicPr>
          <p:cNvPr id="5124" name="Picture 4"/>
          <p:cNvPicPr>
            <a:picLocks noChangeAspect="1" noChangeArrowheads="1"/>
          </p:cNvPicPr>
          <p:nvPr/>
        </p:nvPicPr>
        <p:blipFill>
          <a:blip r:embed="rId3" cstate="print"/>
          <a:srcRect/>
          <a:stretch>
            <a:fillRect/>
          </a:stretch>
        </p:blipFill>
        <p:spPr bwMode="auto">
          <a:xfrm>
            <a:off x="5257800" y="2057400"/>
            <a:ext cx="3534974" cy="4572000"/>
          </a:xfrm>
          <a:prstGeom prst="rect">
            <a:avLst/>
          </a:prstGeom>
          <a:noFill/>
          <a:ln w="9525">
            <a:solidFill>
              <a:schemeClr val="accent1">
                <a:shade val="50000"/>
              </a:schemeClr>
            </a:solidFill>
            <a:miter lim="800000"/>
            <a:headEnd/>
            <a:tailEnd/>
          </a:ln>
          <a:effectLst/>
        </p:spPr>
      </p:pic>
      <p:grpSp>
        <p:nvGrpSpPr>
          <p:cNvPr id="2" name="Group 12"/>
          <p:cNvGrpSpPr/>
          <p:nvPr/>
        </p:nvGrpSpPr>
        <p:grpSpPr>
          <a:xfrm>
            <a:off x="609600" y="4724400"/>
            <a:ext cx="4114800" cy="1447800"/>
            <a:chOff x="533400" y="4724400"/>
            <a:chExt cx="4114800" cy="1447800"/>
          </a:xfrm>
        </p:grpSpPr>
        <p:pic>
          <p:nvPicPr>
            <p:cNvPr id="5123" name="Picture 3"/>
            <p:cNvPicPr>
              <a:picLocks noChangeAspect="1" noChangeArrowheads="1"/>
            </p:cNvPicPr>
            <p:nvPr/>
          </p:nvPicPr>
          <p:blipFill>
            <a:blip r:embed="rId4" cstate="print"/>
            <a:srcRect/>
            <a:stretch>
              <a:fillRect/>
            </a:stretch>
          </p:blipFill>
          <p:spPr bwMode="auto">
            <a:xfrm>
              <a:off x="990600" y="5334000"/>
              <a:ext cx="3228975" cy="209550"/>
            </a:xfrm>
            <a:prstGeom prst="rect">
              <a:avLst/>
            </a:prstGeom>
            <a:noFill/>
            <a:ln w="9525">
              <a:noFill/>
              <a:miter lim="800000"/>
              <a:headEnd/>
              <a:tailEnd/>
            </a:ln>
            <a:effectLst/>
          </p:spPr>
        </p:pic>
        <p:sp>
          <p:nvSpPr>
            <p:cNvPr id="8" name="Oval Callout 7"/>
            <p:cNvSpPr/>
            <p:nvPr/>
          </p:nvSpPr>
          <p:spPr>
            <a:xfrm>
              <a:off x="533400" y="4724400"/>
              <a:ext cx="4114800" cy="1447800"/>
            </a:xfrm>
            <a:prstGeom prst="wedgeEllipseCallout">
              <a:avLst>
                <a:gd name="adj1" fmla="val 72500"/>
                <a:gd name="adj2" fmla="val 46711"/>
              </a:avLst>
            </a:prstGeom>
            <a:solidFill>
              <a:srgbClr val="00B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1"/>
          <p:cNvGrpSpPr/>
          <p:nvPr/>
        </p:nvGrpSpPr>
        <p:grpSpPr>
          <a:xfrm>
            <a:off x="381000" y="2971800"/>
            <a:ext cx="4343400" cy="1447800"/>
            <a:chOff x="381000" y="3048000"/>
            <a:chExt cx="4343400" cy="1447800"/>
          </a:xfrm>
        </p:grpSpPr>
        <p:pic>
          <p:nvPicPr>
            <p:cNvPr id="5125" name="Picture 5"/>
            <p:cNvPicPr>
              <a:picLocks noChangeAspect="1" noChangeArrowheads="1"/>
            </p:cNvPicPr>
            <p:nvPr/>
          </p:nvPicPr>
          <p:blipFill>
            <a:blip r:embed="rId5" cstate="print"/>
            <a:srcRect/>
            <a:stretch>
              <a:fillRect/>
            </a:stretch>
          </p:blipFill>
          <p:spPr bwMode="auto">
            <a:xfrm>
              <a:off x="838200" y="3657600"/>
              <a:ext cx="3533775" cy="209550"/>
            </a:xfrm>
            <a:prstGeom prst="rect">
              <a:avLst/>
            </a:prstGeom>
            <a:noFill/>
            <a:ln w="9525">
              <a:noFill/>
              <a:miter lim="800000"/>
              <a:headEnd/>
              <a:tailEnd/>
            </a:ln>
            <a:effectLst/>
          </p:spPr>
        </p:pic>
        <p:sp>
          <p:nvSpPr>
            <p:cNvPr id="11" name="Oval Callout 10"/>
            <p:cNvSpPr/>
            <p:nvPr/>
          </p:nvSpPr>
          <p:spPr>
            <a:xfrm>
              <a:off x="381000" y="3048000"/>
              <a:ext cx="4343400" cy="1447800"/>
            </a:xfrm>
            <a:prstGeom prst="wedgeEllipseCallout">
              <a:avLst>
                <a:gd name="adj1" fmla="val 71448"/>
                <a:gd name="adj2" fmla="val -70131"/>
              </a:avLst>
            </a:prstGeom>
            <a:solidFill>
              <a:srgbClr val="00B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914400" y="2209800"/>
            <a:ext cx="2590800" cy="492443"/>
          </a:xfrm>
          <a:prstGeom prst="rect">
            <a:avLst/>
          </a:prstGeom>
          <a:noFill/>
        </p:spPr>
        <p:txBody>
          <a:bodyPr wrap="square" rtlCol="0">
            <a:spAutoFit/>
          </a:bodyPr>
          <a:lstStyle/>
          <a:p>
            <a:r>
              <a:rPr lang="en-US" sz="2600" b="1" dirty="0" smtClean="0">
                <a:latin typeface="+mn-lt"/>
              </a:rPr>
              <a:t>Numerical Index</a:t>
            </a:r>
            <a:endParaRPr lang="en-US" sz="2600" b="1" dirty="0">
              <a:latin typeface="+mn-lt"/>
            </a:endParaRPr>
          </a:p>
        </p:txBody>
      </p:sp>
    </p:spTree>
  </p:cSld>
  <p:clrMapOvr>
    <a:masterClrMapping/>
  </p:clrMapOvr>
  <p:transition>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pic>
        <p:nvPicPr>
          <p:cNvPr id="7170" name="Picture 2" descr="C:\Users\randy.graftema\Desktop\images.jpg"/>
          <p:cNvPicPr>
            <a:picLocks noGrp="1" noChangeAspect="1" noChangeArrowheads="1"/>
          </p:cNvPicPr>
          <p:nvPr>
            <p:ph idx="1"/>
          </p:nvPr>
        </p:nvPicPr>
        <p:blipFill>
          <a:blip r:embed="rId2" cstate="print"/>
          <a:srcRect/>
          <a:stretch>
            <a:fillRect/>
          </a:stretch>
        </p:blipFill>
        <p:spPr bwMode="auto">
          <a:xfrm>
            <a:off x="2362200" y="1752600"/>
            <a:ext cx="4343400" cy="4267200"/>
          </a:xfrm>
          <a:prstGeom prst="rect">
            <a:avLst/>
          </a:prstGeom>
          <a:noFill/>
        </p:spPr>
      </p:pic>
    </p:spTree>
  </p:cSld>
  <p:clrMapOvr>
    <a:masterClrMapping/>
  </p:clrMapOvr>
  <p:transition>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TM 10794B-OI/A (MMV repair manual and parts list)</a:t>
            </a:r>
          </a:p>
          <a:p>
            <a:r>
              <a:rPr lang="en-US" dirty="0" smtClean="0"/>
              <a:t>This TM is a repair manual but it also incorporates a full repair parts list for the MMV</a:t>
            </a:r>
          </a:p>
          <a:p>
            <a:r>
              <a:rPr lang="en-US" dirty="0" smtClean="0"/>
              <a:t>The first section was covered during a previous instruction.</a:t>
            </a:r>
          </a:p>
          <a:p>
            <a:r>
              <a:rPr lang="en-US" dirty="0" smtClean="0"/>
              <a:t>Repair parts are located within Chapter 6.  This chapter provides you with references, diagrams and schematics, torque limits, tool ID lists, expendable and durable items list, load rating chart, and a repair parts list (on page 0107 00-1).</a:t>
            </a:r>
          </a:p>
          <a:p>
            <a:endParaRPr lang="en-US" dirty="0" smtClean="0"/>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TM 10794B-OI/A (cont.)</a:t>
            </a:r>
          </a:p>
          <a:p>
            <a:r>
              <a:rPr lang="en-US" dirty="0" smtClean="0"/>
              <a:t>The first section of the Repair parts list provides you with general information (Scope) on how to decipher the information within.</a:t>
            </a:r>
          </a:p>
          <a:p>
            <a:pPr lvl="1"/>
            <a:r>
              <a:rPr lang="en-US" dirty="0" smtClean="0"/>
              <a:t>It authorizes the requisitioning, issue, and disposition of spares and repair parts as indicated by the Source, Maintenance and Recoverability (SMR) codes</a:t>
            </a:r>
          </a:p>
          <a:p>
            <a:pPr lvl="2"/>
            <a:r>
              <a:rPr lang="en-US" dirty="0" smtClean="0"/>
              <a:t>These are five digit codes that provide you with the source of the particular part, levels of maintenance authorized to remove, use, and replace the part, repair of the part or component, and who is authorized to dispose of the item.</a:t>
            </a:r>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SMR Codes</a:t>
            </a:r>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pic>
        <p:nvPicPr>
          <p:cNvPr id="7169" name="Picture 1"/>
          <p:cNvPicPr>
            <a:picLocks noChangeAspect="1" noChangeArrowheads="1"/>
          </p:cNvPicPr>
          <p:nvPr/>
        </p:nvPicPr>
        <p:blipFill>
          <a:blip r:embed="rId3" cstate="print"/>
          <a:srcRect/>
          <a:stretch>
            <a:fillRect/>
          </a:stretch>
        </p:blipFill>
        <p:spPr bwMode="auto">
          <a:xfrm>
            <a:off x="152400" y="3657600"/>
            <a:ext cx="8763000" cy="1785937"/>
          </a:xfrm>
          <a:prstGeom prst="rect">
            <a:avLst/>
          </a:prstGeom>
          <a:noFill/>
          <a:ln w="9525">
            <a:noFill/>
            <a:miter lim="800000"/>
            <a:headEnd/>
            <a:tailEnd/>
          </a:ln>
          <a:effectLst/>
        </p:spPr>
      </p:pic>
      <p:sp>
        <p:nvSpPr>
          <p:cNvPr id="20" name="Text Box 14"/>
          <p:cNvSpPr txBox="1">
            <a:spLocks noChangeArrowheads="1"/>
          </p:cNvSpPr>
          <p:nvPr/>
        </p:nvSpPr>
        <p:spPr bwMode="auto">
          <a:xfrm>
            <a:off x="457200" y="3352800"/>
            <a:ext cx="1415772" cy="338554"/>
          </a:xfrm>
          <a:prstGeom prst="rect">
            <a:avLst/>
          </a:prstGeom>
          <a:noFill/>
          <a:ln w="12700">
            <a:noFill/>
            <a:miter lim="800000"/>
            <a:headEnd/>
            <a:tailEnd/>
          </a:ln>
          <a:effectLst/>
        </p:spPr>
        <p:txBody>
          <a:bodyPr wrap="none">
            <a:spAutoFit/>
          </a:bodyPr>
          <a:lstStyle/>
          <a:p>
            <a:r>
              <a:rPr lang="en-US" sz="1600" b="1" dirty="0" smtClean="0"/>
              <a:t>Pg 0107 00-2</a:t>
            </a:r>
            <a:endParaRPr lang="en-US" sz="1600" b="1" u="sng" dirty="0">
              <a:latin typeface="Courier New" pitchFamily="49" charset="0"/>
            </a:endParaRPr>
          </a:p>
        </p:txBody>
      </p:sp>
      <p:sp>
        <p:nvSpPr>
          <p:cNvPr id="21" name="Text Box 15"/>
          <p:cNvSpPr txBox="1">
            <a:spLocks noChangeArrowheads="1"/>
          </p:cNvSpPr>
          <p:nvPr/>
        </p:nvSpPr>
        <p:spPr bwMode="auto">
          <a:xfrm>
            <a:off x="3962400" y="3352800"/>
            <a:ext cx="1107996" cy="338554"/>
          </a:xfrm>
          <a:prstGeom prst="rect">
            <a:avLst/>
          </a:prstGeom>
          <a:noFill/>
          <a:ln w="12700">
            <a:noFill/>
            <a:miter lim="800000"/>
            <a:headEnd/>
            <a:tailEnd/>
          </a:ln>
          <a:effectLst/>
        </p:spPr>
        <p:txBody>
          <a:bodyPr wrap="none">
            <a:spAutoFit/>
          </a:bodyPr>
          <a:lstStyle/>
          <a:p>
            <a:r>
              <a:rPr lang="en-US" sz="1600" b="1" dirty="0" smtClean="0"/>
              <a:t>0107 00-3</a:t>
            </a:r>
            <a:endParaRPr lang="en-US" sz="1600" dirty="0">
              <a:latin typeface="Courier New" pitchFamily="49" charset="0"/>
            </a:endParaRPr>
          </a:p>
        </p:txBody>
      </p:sp>
      <p:sp>
        <p:nvSpPr>
          <p:cNvPr id="22" name="Text Box 15"/>
          <p:cNvSpPr txBox="1">
            <a:spLocks noChangeArrowheads="1"/>
          </p:cNvSpPr>
          <p:nvPr/>
        </p:nvSpPr>
        <p:spPr bwMode="auto">
          <a:xfrm>
            <a:off x="7086600" y="3352800"/>
            <a:ext cx="1107996" cy="338554"/>
          </a:xfrm>
          <a:prstGeom prst="rect">
            <a:avLst/>
          </a:prstGeom>
          <a:noFill/>
          <a:ln w="12700">
            <a:noFill/>
            <a:miter lim="800000"/>
            <a:headEnd/>
            <a:tailEnd/>
          </a:ln>
          <a:effectLst/>
        </p:spPr>
        <p:txBody>
          <a:bodyPr wrap="none">
            <a:spAutoFit/>
          </a:bodyPr>
          <a:lstStyle/>
          <a:p>
            <a:r>
              <a:rPr lang="en-US" sz="1600" b="1" dirty="0" smtClean="0"/>
              <a:t>0107 00-4</a:t>
            </a:r>
            <a:endParaRPr lang="en-US" sz="1600" dirty="0">
              <a:latin typeface="Courier New" pitchFamily="49" charset="0"/>
            </a:endParaRPr>
          </a:p>
        </p:txBody>
      </p:sp>
    </p:spTree>
  </p:cSld>
  <p:clrMapOvr>
    <a:masterClrMapping/>
  </p:clrMapOvr>
  <p:transition>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SMR Codes</a:t>
            </a:r>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grpSp>
        <p:nvGrpSpPr>
          <p:cNvPr id="2" name="Group 5"/>
          <p:cNvGrpSpPr/>
          <p:nvPr/>
        </p:nvGrpSpPr>
        <p:grpSpPr>
          <a:xfrm>
            <a:off x="914400" y="3352800"/>
            <a:ext cx="7010400" cy="2819400"/>
            <a:chOff x="914400" y="2971800"/>
            <a:chExt cx="7010400" cy="2819400"/>
          </a:xfrm>
        </p:grpSpPr>
        <p:sp>
          <p:nvSpPr>
            <p:cNvPr id="7" name="Rectangle 6"/>
            <p:cNvSpPr>
              <a:spLocks noChangeArrowheads="1"/>
            </p:cNvSpPr>
            <p:nvPr/>
          </p:nvSpPr>
          <p:spPr bwMode="auto">
            <a:xfrm>
              <a:off x="914400" y="3429000"/>
              <a:ext cx="2590800" cy="838200"/>
            </a:xfrm>
            <a:prstGeom prst="rect">
              <a:avLst/>
            </a:prstGeom>
            <a:solidFill>
              <a:srgbClr val="FFFF00"/>
            </a:solidFill>
            <a:ln w="12700">
              <a:solidFill>
                <a:schemeClr val="tx1"/>
              </a:solidFill>
              <a:miter lim="800000"/>
              <a:headEnd/>
              <a:tailEnd/>
            </a:ln>
            <a:effectLst/>
          </p:spPr>
          <p:txBody>
            <a:bodyPr wrap="none" anchor="ctr"/>
            <a:lstStyle/>
            <a:p>
              <a:pPr algn="ctr"/>
              <a:r>
                <a:rPr lang="en-US" sz="1600" dirty="0">
                  <a:latin typeface="Courier New" pitchFamily="49" charset="0"/>
                </a:rPr>
                <a:t>=SOURCE CODE=</a:t>
              </a:r>
            </a:p>
            <a:p>
              <a:pPr algn="ctr"/>
              <a:r>
                <a:rPr lang="en-US" sz="1600" dirty="0">
                  <a:latin typeface="Courier New" pitchFamily="49" charset="0"/>
                </a:rPr>
                <a:t>METHOD OF OBTAINING </a:t>
              </a:r>
            </a:p>
            <a:p>
              <a:pPr algn="ctr"/>
              <a:r>
                <a:rPr lang="en-US" sz="1600" dirty="0">
                  <a:latin typeface="Courier New" pitchFamily="49" charset="0"/>
                </a:rPr>
                <a:t>THE ITEM</a:t>
              </a:r>
            </a:p>
          </p:txBody>
        </p:sp>
        <p:sp>
          <p:nvSpPr>
            <p:cNvPr id="8" name="Rectangle 7"/>
            <p:cNvSpPr>
              <a:spLocks noChangeArrowheads="1"/>
            </p:cNvSpPr>
            <p:nvPr/>
          </p:nvSpPr>
          <p:spPr bwMode="auto">
            <a:xfrm>
              <a:off x="3581400" y="3429000"/>
              <a:ext cx="2438400" cy="381000"/>
            </a:xfrm>
            <a:prstGeom prst="rect">
              <a:avLst/>
            </a:prstGeom>
            <a:solidFill>
              <a:srgbClr val="FFFF00"/>
            </a:solidFill>
            <a:ln w="12700">
              <a:solidFill>
                <a:schemeClr val="tx1"/>
              </a:solidFill>
              <a:miter lim="800000"/>
              <a:headEnd/>
              <a:tailEnd/>
            </a:ln>
            <a:effectLst/>
          </p:spPr>
          <p:txBody>
            <a:bodyPr wrap="none" anchor="ctr"/>
            <a:lstStyle/>
            <a:p>
              <a:pPr algn="ctr"/>
              <a:r>
                <a:rPr lang="en-US" sz="1600">
                  <a:latin typeface="Courier New" pitchFamily="49" charset="0"/>
                </a:rPr>
                <a:t>=MAINTENANCE CODES=</a:t>
              </a:r>
            </a:p>
          </p:txBody>
        </p:sp>
        <p:sp>
          <p:nvSpPr>
            <p:cNvPr id="9" name="Rectangle 8"/>
            <p:cNvSpPr>
              <a:spLocks noChangeArrowheads="1"/>
            </p:cNvSpPr>
            <p:nvPr/>
          </p:nvSpPr>
          <p:spPr bwMode="auto">
            <a:xfrm>
              <a:off x="6096000" y="3429000"/>
              <a:ext cx="1828800" cy="838200"/>
            </a:xfrm>
            <a:prstGeom prst="rect">
              <a:avLst/>
            </a:prstGeom>
            <a:solidFill>
              <a:srgbClr val="FFFF00"/>
            </a:solidFill>
            <a:ln w="12700">
              <a:solidFill>
                <a:schemeClr val="tx1"/>
              </a:solidFill>
              <a:miter lim="800000"/>
              <a:headEnd/>
              <a:tailEnd/>
            </a:ln>
            <a:effectLst/>
          </p:spPr>
          <p:txBody>
            <a:bodyPr wrap="none" anchor="ctr"/>
            <a:lstStyle/>
            <a:p>
              <a:pPr algn="ctr"/>
              <a:r>
                <a:rPr lang="en-US" sz="1600">
                  <a:latin typeface="Courier New" pitchFamily="49" charset="0"/>
                </a:rPr>
                <a:t>RECOVERABILITY</a:t>
              </a:r>
            </a:p>
            <a:p>
              <a:pPr algn="ctr"/>
              <a:r>
                <a:rPr lang="en-US" sz="1600">
                  <a:latin typeface="Courier New" pitchFamily="49" charset="0"/>
                </a:rPr>
                <a:t>CODE</a:t>
              </a:r>
            </a:p>
          </p:txBody>
        </p:sp>
        <p:sp>
          <p:nvSpPr>
            <p:cNvPr id="10" name="Rectangle 9"/>
            <p:cNvSpPr>
              <a:spLocks noChangeArrowheads="1"/>
            </p:cNvSpPr>
            <p:nvPr/>
          </p:nvSpPr>
          <p:spPr bwMode="auto">
            <a:xfrm>
              <a:off x="3581400" y="4343400"/>
              <a:ext cx="990600" cy="1447800"/>
            </a:xfrm>
            <a:prstGeom prst="rect">
              <a:avLst/>
            </a:prstGeom>
            <a:solidFill>
              <a:srgbClr val="FFFF00"/>
            </a:solidFill>
            <a:ln w="12700">
              <a:solidFill>
                <a:schemeClr val="tx1"/>
              </a:solidFill>
              <a:miter lim="800000"/>
              <a:headEnd/>
              <a:tailEnd/>
            </a:ln>
            <a:effectLst/>
          </p:spPr>
          <p:txBody>
            <a:bodyPr wrap="none" anchor="ctr"/>
            <a:lstStyle/>
            <a:p>
              <a:pPr algn="ctr"/>
              <a:r>
                <a:rPr lang="en-US" sz="1600" dirty="0">
                  <a:latin typeface="Courier New" pitchFamily="49" charset="0"/>
                </a:rPr>
                <a:t>USE</a:t>
              </a:r>
            </a:p>
            <a:p>
              <a:pPr algn="ctr"/>
              <a:r>
                <a:rPr lang="en-US" sz="4000" dirty="0">
                  <a:latin typeface="Courier New" pitchFamily="49" charset="0"/>
                </a:rPr>
                <a:t>O</a:t>
              </a:r>
            </a:p>
            <a:p>
              <a:pPr algn="ctr"/>
              <a:r>
                <a:rPr lang="en-US" sz="1200" dirty="0">
                  <a:latin typeface="Courier New" pitchFamily="49" charset="0"/>
                </a:rPr>
                <a:t>3</a:t>
              </a:r>
            </a:p>
            <a:p>
              <a:pPr algn="ctr"/>
              <a:r>
                <a:rPr lang="en-US" sz="1200" dirty="0">
                  <a:latin typeface="Courier New" pitchFamily="49" charset="0"/>
                </a:rPr>
                <a:t>POSITION</a:t>
              </a:r>
            </a:p>
          </p:txBody>
        </p:sp>
        <p:sp>
          <p:nvSpPr>
            <p:cNvPr id="11" name="Rectangle 10"/>
            <p:cNvSpPr>
              <a:spLocks noChangeArrowheads="1"/>
            </p:cNvSpPr>
            <p:nvPr/>
          </p:nvSpPr>
          <p:spPr bwMode="auto">
            <a:xfrm>
              <a:off x="6477000" y="4343400"/>
              <a:ext cx="990600" cy="1447800"/>
            </a:xfrm>
            <a:prstGeom prst="rect">
              <a:avLst/>
            </a:prstGeom>
            <a:solidFill>
              <a:srgbClr val="FFFF00"/>
            </a:solidFill>
            <a:ln w="12700">
              <a:solidFill>
                <a:schemeClr val="tx1"/>
              </a:solidFill>
              <a:miter lim="800000"/>
              <a:headEnd/>
              <a:tailEnd/>
            </a:ln>
            <a:effectLst/>
          </p:spPr>
          <p:txBody>
            <a:bodyPr wrap="none" anchor="ctr"/>
            <a:lstStyle/>
            <a:p>
              <a:pPr algn="ctr"/>
              <a:r>
                <a:rPr lang="en-US" sz="1600">
                  <a:latin typeface="Courier New" pitchFamily="49" charset="0"/>
                </a:rPr>
                <a:t>DISPOSE</a:t>
              </a:r>
            </a:p>
            <a:p>
              <a:pPr algn="ctr"/>
              <a:r>
                <a:rPr lang="en-US" sz="4000">
                  <a:latin typeface="Courier New" pitchFamily="49" charset="0"/>
                </a:rPr>
                <a:t>Z</a:t>
              </a:r>
            </a:p>
            <a:p>
              <a:pPr algn="ctr"/>
              <a:r>
                <a:rPr lang="en-US" sz="1200">
                  <a:latin typeface="Courier New" pitchFamily="49" charset="0"/>
                </a:rPr>
                <a:t>5</a:t>
              </a:r>
            </a:p>
            <a:p>
              <a:pPr algn="ctr"/>
              <a:r>
                <a:rPr lang="en-US" sz="1200">
                  <a:latin typeface="Courier New" pitchFamily="49" charset="0"/>
                </a:rPr>
                <a:t>POSITION</a:t>
              </a:r>
            </a:p>
          </p:txBody>
        </p:sp>
        <p:sp>
          <p:nvSpPr>
            <p:cNvPr id="12" name="Rectangle 11"/>
            <p:cNvSpPr>
              <a:spLocks noChangeArrowheads="1"/>
            </p:cNvSpPr>
            <p:nvPr/>
          </p:nvSpPr>
          <p:spPr bwMode="auto">
            <a:xfrm>
              <a:off x="1524000" y="4343400"/>
              <a:ext cx="1295400" cy="1447800"/>
            </a:xfrm>
            <a:prstGeom prst="rect">
              <a:avLst/>
            </a:prstGeom>
            <a:solidFill>
              <a:srgbClr val="FFFF00"/>
            </a:solidFill>
            <a:ln w="12700">
              <a:solidFill>
                <a:schemeClr val="tx1"/>
              </a:solidFill>
              <a:miter lim="800000"/>
              <a:headEnd/>
              <a:tailEnd/>
            </a:ln>
            <a:effectLst/>
          </p:spPr>
          <p:txBody>
            <a:bodyPr wrap="none" anchor="ctr"/>
            <a:lstStyle/>
            <a:p>
              <a:pPr algn="ctr"/>
              <a:r>
                <a:rPr lang="en-US" sz="1600">
                  <a:latin typeface="Courier New" pitchFamily="49" charset="0"/>
                </a:rPr>
                <a:t>OBTAIN</a:t>
              </a:r>
            </a:p>
            <a:p>
              <a:pPr algn="ctr"/>
              <a:r>
                <a:rPr lang="en-US" sz="4000">
                  <a:latin typeface="Courier New" pitchFamily="49" charset="0"/>
                </a:rPr>
                <a:t>PA</a:t>
              </a:r>
            </a:p>
            <a:p>
              <a:pPr algn="ctr"/>
              <a:r>
                <a:rPr lang="en-US" sz="1200">
                  <a:latin typeface="Courier New" pitchFamily="49" charset="0"/>
                </a:rPr>
                <a:t>1  2</a:t>
              </a:r>
            </a:p>
            <a:p>
              <a:pPr algn="ctr"/>
              <a:r>
                <a:rPr lang="en-US" sz="1200">
                  <a:latin typeface="Courier New" pitchFamily="49" charset="0"/>
                </a:rPr>
                <a:t>POSITIONS</a:t>
              </a:r>
            </a:p>
          </p:txBody>
        </p:sp>
        <p:sp>
          <p:nvSpPr>
            <p:cNvPr id="13" name="Rectangle 12"/>
            <p:cNvSpPr>
              <a:spLocks noChangeArrowheads="1"/>
            </p:cNvSpPr>
            <p:nvPr/>
          </p:nvSpPr>
          <p:spPr bwMode="auto">
            <a:xfrm>
              <a:off x="5029200" y="4343400"/>
              <a:ext cx="990600" cy="1447800"/>
            </a:xfrm>
            <a:prstGeom prst="rect">
              <a:avLst/>
            </a:prstGeom>
            <a:solidFill>
              <a:srgbClr val="FFFF00"/>
            </a:solidFill>
            <a:ln w="12700">
              <a:solidFill>
                <a:schemeClr val="tx1"/>
              </a:solidFill>
              <a:miter lim="800000"/>
              <a:headEnd/>
              <a:tailEnd/>
            </a:ln>
            <a:effectLst/>
          </p:spPr>
          <p:txBody>
            <a:bodyPr wrap="none" anchor="ctr"/>
            <a:lstStyle/>
            <a:p>
              <a:pPr algn="ctr"/>
              <a:r>
                <a:rPr lang="en-US" sz="1600">
                  <a:latin typeface="Courier New" pitchFamily="49" charset="0"/>
                </a:rPr>
                <a:t>REPAIR</a:t>
              </a:r>
            </a:p>
            <a:p>
              <a:pPr algn="ctr"/>
              <a:r>
                <a:rPr lang="en-US" sz="4000">
                  <a:latin typeface="Courier New" pitchFamily="49" charset="0"/>
                </a:rPr>
                <a:t>Z</a:t>
              </a:r>
            </a:p>
            <a:p>
              <a:pPr algn="ctr"/>
              <a:r>
                <a:rPr lang="en-US" sz="1200">
                  <a:latin typeface="Courier New" pitchFamily="49" charset="0"/>
                </a:rPr>
                <a:t>4</a:t>
              </a:r>
            </a:p>
            <a:p>
              <a:pPr algn="ctr"/>
              <a:r>
                <a:rPr lang="en-US" sz="1200">
                  <a:latin typeface="Courier New" pitchFamily="49" charset="0"/>
                </a:rPr>
                <a:t>POSITION</a:t>
              </a:r>
            </a:p>
          </p:txBody>
        </p:sp>
        <p:sp>
          <p:nvSpPr>
            <p:cNvPr id="14" name="Rectangle 13"/>
            <p:cNvSpPr>
              <a:spLocks noChangeArrowheads="1"/>
            </p:cNvSpPr>
            <p:nvPr/>
          </p:nvSpPr>
          <p:spPr bwMode="auto">
            <a:xfrm>
              <a:off x="3581400" y="3886200"/>
              <a:ext cx="990600" cy="381000"/>
            </a:xfrm>
            <a:prstGeom prst="rect">
              <a:avLst/>
            </a:prstGeom>
            <a:solidFill>
              <a:srgbClr val="FFFF00"/>
            </a:solidFill>
            <a:ln w="12700">
              <a:solidFill>
                <a:schemeClr val="tx1"/>
              </a:solidFill>
              <a:miter lim="800000"/>
              <a:headEnd/>
              <a:tailEnd/>
            </a:ln>
            <a:effectLst/>
          </p:spPr>
          <p:txBody>
            <a:bodyPr wrap="none" anchor="ctr"/>
            <a:lstStyle/>
            <a:p>
              <a:pPr algn="ctr"/>
              <a:r>
                <a:rPr lang="en-US" sz="1200" dirty="0">
                  <a:latin typeface="Courier New" pitchFamily="49" charset="0"/>
                </a:rPr>
                <a:t>USE, REMOVE</a:t>
              </a:r>
            </a:p>
            <a:p>
              <a:pPr algn="ctr"/>
              <a:r>
                <a:rPr lang="en-US" sz="1200" dirty="0">
                  <a:latin typeface="Courier New" pitchFamily="49" charset="0"/>
                </a:rPr>
                <a:t>REPLACE</a:t>
              </a:r>
            </a:p>
          </p:txBody>
        </p:sp>
        <p:sp>
          <p:nvSpPr>
            <p:cNvPr id="15" name="Rectangle 14"/>
            <p:cNvSpPr>
              <a:spLocks noChangeArrowheads="1"/>
            </p:cNvSpPr>
            <p:nvPr/>
          </p:nvSpPr>
          <p:spPr bwMode="auto">
            <a:xfrm>
              <a:off x="5029200" y="3886200"/>
              <a:ext cx="990600" cy="381000"/>
            </a:xfrm>
            <a:prstGeom prst="rect">
              <a:avLst/>
            </a:prstGeom>
            <a:solidFill>
              <a:srgbClr val="FFFF00"/>
            </a:solidFill>
            <a:ln w="12700">
              <a:solidFill>
                <a:schemeClr val="tx1"/>
              </a:solidFill>
              <a:miter lim="800000"/>
              <a:headEnd/>
              <a:tailEnd/>
            </a:ln>
            <a:effectLst/>
          </p:spPr>
          <p:txBody>
            <a:bodyPr wrap="none" anchor="ctr"/>
            <a:lstStyle/>
            <a:p>
              <a:pPr algn="ctr"/>
              <a:r>
                <a:rPr lang="en-US" sz="1200">
                  <a:latin typeface="Courier New" pitchFamily="49" charset="0"/>
                </a:rPr>
                <a:t>REPAIR</a:t>
              </a:r>
            </a:p>
          </p:txBody>
        </p:sp>
        <p:sp>
          <p:nvSpPr>
            <p:cNvPr id="16" name="Text Box 14"/>
            <p:cNvSpPr txBox="1">
              <a:spLocks noChangeArrowheads="1"/>
            </p:cNvSpPr>
            <p:nvPr/>
          </p:nvSpPr>
          <p:spPr bwMode="auto">
            <a:xfrm>
              <a:off x="1524000" y="2971800"/>
              <a:ext cx="1415772" cy="338554"/>
            </a:xfrm>
            <a:prstGeom prst="rect">
              <a:avLst/>
            </a:prstGeom>
            <a:noFill/>
            <a:ln w="12700">
              <a:noFill/>
              <a:miter lim="800000"/>
              <a:headEnd/>
              <a:tailEnd/>
            </a:ln>
            <a:effectLst/>
          </p:spPr>
          <p:txBody>
            <a:bodyPr wrap="none">
              <a:spAutoFit/>
            </a:bodyPr>
            <a:lstStyle/>
            <a:p>
              <a:r>
                <a:rPr lang="en-US" sz="1600" b="1" dirty="0" smtClean="0"/>
                <a:t>Pg 0107 00-2</a:t>
              </a:r>
              <a:endParaRPr lang="en-US" sz="1600" b="1" u="sng" dirty="0">
                <a:latin typeface="Courier New" pitchFamily="49" charset="0"/>
              </a:endParaRPr>
            </a:p>
          </p:txBody>
        </p:sp>
        <p:sp>
          <p:nvSpPr>
            <p:cNvPr id="17" name="Text Box 15"/>
            <p:cNvSpPr txBox="1">
              <a:spLocks noChangeArrowheads="1"/>
            </p:cNvSpPr>
            <p:nvPr/>
          </p:nvSpPr>
          <p:spPr bwMode="auto">
            <a:xfrm>
              <a:off x="4191000" y="2971800"/>
              <a:ext cx="1107996" cy="338554"/>
            </a:xfrm>
            <a:prstGeom prst="rect">
              <a:avLst/>
            </a:prstGeom>
            <a:noFill/>
            <a:ln w="12700">
              <a:noFill/>
              <a:miter lim="800000"/>
              <a:headEnd/>
              <a:tailEnd/>
            </a:ln>
            <a:effectLst/>
          </p:spPr>
          <p:txBody>
            <a:bodyPr wrap="none">
              <a:spAutoFit/>
            </a:bodyPr>
            <a:lstStyle/>
            <a:p>
              <a:r>
                <a:rPr lang="en-US" sz="1600" b="1" dirty="0" smtClean="0"/>
                <a:t>0107 00-3</a:t>
              </a:r>
              <a:endParaRPr lang="en-US" sz="1600" dirty="0">
                <a:latin typeface="Courier New" pitchFamily="49" charset="0"/>
              </a:endParaRPr>
            </a:p>
          </p:txBody>
        </p:sp>
      </p:grpSp>
      <p:sp>
        <p:nvSpPr>
          <p:cNvPr id="18" name="Text Box 15"/>
          <p:cNvSpPr txBox="1">
            <a:spLocks noChangeArrowheads="1"/>
          </p:cNvSpPr>
          <p:nvPr/>
        </p:nvSpPr>
        <p:spPr bwMode="auto">
          <a:xfrm>
            <a:off x="6324600" y="3352800"/>
            <a:ext cx="1107996" cy="338554"/>
          </a:xfrm>
          <a:prstGeom prst="rect">
            <a:avLst/>
          </a:prstGeom>
          <a:noFill/>
          <a:ln w="12700">
            <a:noFill/>
            <a:miter lim="800000"/>
            <a:headEnd/>
            <a:tailEnd/>
          </a:ln>
          <a:effectLst/>
        </p:spPr>
        <p:txBody>
          <a:bodyPr wrap="none">
            <a:spAutoFit/>
          </a:bodyPr>
          <a:lstStyle/>
          <a:p>
            <a:r>
              <a:rPr lang="en-US" sz="1600" b="1" dirty="0" smtClean="0"/>
              <a:t>0107 00-4</a:t>
            </a:r>
            <a:endParaRPr lang="en-US" sz="1600" dirty="0">
              <a:latin typeface="Courier New" pitchFamily="49" charset="0"/>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12</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CONCEPT</a:t>
            </a:r>
          </a:p>
        </p:txBody>
      </p:sp>
      <p:sp>
        <p:nvSpPr>
          <p:cNvPr id="6" name="Rectangle 3"/>
          <p:cNvSpPr>
            <a:spLocks noGrp="1" noChangeArrowheads="1"/>
          </p:cNvSpPr>
          <p:nvPr>
            <p:ph idx="1"/>
          </p:nvPr>
        </p:nvSpPr>
        <p:spPr>
          <a:xfrm>
            <a:off x="152400" y="2209800"/>
            <a:ext cx="8839200" cy="4343400"/>
          </a:xfrm>
        </p:spPr>
        <p:txBody>
          <a:bodyPr/>
          <a:lstStyle/>
          <a:p>
            <a:pPr marL="0" indent="0"/>
            <a:r>
              <a:rPr lang="en-US" dirty="0" smtClean="0"/>
              <a:t>Applying the ORM Concept will:</a:t>
            </a:r>
          </a:p>
          <a:p>
            <a:pPr lvl="1">
              <a:lnSpc>
                <a:spcPct val="150000"/>
              </a:lnSpc>
            </a:pPr>
            <a:r>
              <a:rPr lang="en-US" dirty="0" smtClean="0"/>
              <a:t>Reduce mishaps</a:t>
            </a:r>
          </a:p>
          <a:p>
            <a:pPr lvl="1">
              <a:lnSpc>
                <a:spcPct val="150000"/>
              </a:lnSpc>
            </a:pPr>
            <a:r>
              <a:rPr lang="en-US" dirty="0" smtClean="0"/>
              <a:t>Lower costs</a:t>
            </a:r>
          </a:p>
          <a:p>
            <a:pPr lvl="1">
              <a:lnSpc>
                <a:spcPct val="150000"/>
              </a:lnSpc>
            </a:pPr>
            <a:r>
              <a:rPr lang="en-US" dirty="0" smtClean="0"/>
              <a:t>Provide for more efficient use of resources</a:t>
            </a:r>
          </a:p>
          <a:p>
            <a:pPr lvl="2">
              <a:lnSpc>
                <a:spcPct val="150000"/>
              </a:lnSpc>
            </a:pPr>
            <a:endParaRPr lang="en-US" sz="2200" dirty="0" smtClean="0"/>
          </a:p>
          <a:p>
            <a:endParaRPr lang="en-US" sz="3000" dirty="0" smtClean="0">
              <a:latin typeface="Perpetua" pitchFamily="18" charset="0"/>
            </a:endParaRPr>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SMR Codes</a:t>
            </a:r>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sp>
        <p:nvSpPr>
          <p:cNvPr id="20" name="TextBox 19"/>
          <p:cNvSpPr txBox="1"/>
          <p:nvPr/>
        </p:nvSpPr>
        <p:spPr>
          <a:xfrm>
            <a:off x="3810000" y="3200400"/>
            <a:ext cx="2133600" cy="3385542"/>
          </a:xfrm>
          <a:prstGeom prst="rect">
            <a:avLst/>
          </a:prstGeom>
          <a:noFill/>
        </p:spPr>
        <p:txBody>
          <a:bodyPr wrap="square" rtlCol="0">
            <a:spAutoFit/>
          </a:bodyPr>
          <a:lstStyle/>
          <a:p>
            <a:r>
              <a:rPr lang="en-US" sz="2800" dirty="0" smtClean="0"/>
              <a:t>KFOZZ</a:t>
            </a:r>
          </a:p>
          <a:p>
            <a:endParaRPr lang="en-US" sz="2800" dirty="0" smtClean="0"/>
          </a:p>
          <a:p>
            <a:r>
              <a:rPr lang="en-US" sz="2800" dirty="0" smtClean="0"/>
              <a:t>XBHZZ</a:t>
            </a:r>
          </a:p>
          <a:p>
            <a:endParaRPr lang="en-US" sz="2800" dirty="0" smtClean="0"/>
          </a:p>
          <a:p>
            <a:r>
              <a:rPr lang="en-US" sz="2800" dirty="0" smtClean="0"/>
              <a:t>PAHZZ</a:t>
            </a:r>
          </a:p>
          <a:p>
            <a:endParaRPr lang="en-US" sz="2800" dirty="0" smtClean="0"/>
          </a:p>
          <a:p>
            <a:r>
              <a:rPr lang="en-US" sz="2800" dirty="0" smtClean="0"/>
              <a:t>PAFHD</a:t>
            </a:r>
          </a:p>
          <a:p>
            <a:endParaRPr lang="en-US" dirty="0"/>
          </a:p>
        </p:txBody>
      </p:sp>
    </p:spTree>
  </p:cSld>
  <p:clrMapOvr>
    <a:masterClrMapping/>
  </p:clrMapOvr>
  <p:transition>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TM 10794B-OI/A (cont.)</a:t>
            </a:r>
          </a:p>
          <a:p>
            <a:r>
              <a:rPr lang="en-US" dirty="0" smtClean="0"/>
              <a:t>Just like the SL-3 and the MCT parts manual, this TM provides illustrations of the parts listed</a:t>
            </a:r>
          </a:p>
          <a:p>
            <a:r>
              <a:rPr lang="en-US" dirty="0" smtClean="0"/>
              <a:t>Lists are composed of functional groups in installation sequence</a:t>
            </a:r>
          </a:p>
          <a:p>
            <a:r>
              <a:rPr lang="en-US" dirty="0" smtClean="0"/>
              <a:t>Each group lists parts in ascending figure and item number sequence.</a:t>
            </a:r>
          </a:p>
          <a:p>
            <a:r>
              <a:rPr lang="en-US" dirty="0" smtClean="0"/>
              <a:t>Bulk items and repair parts kits are listed separately in their own functional group. </a:t>
            </a:r>
          </a:p>
          <a:p>
            <a:r>
              <a:rPr lang="en-US" dirty="0" smtClean="0"/>
              <a:t>Items listed are shown on the associated illustrations</a:t>
            </a:r>
          </a:p>
          <a:p>
            <a:endParaRPr lang="en-US" dirty="0" smtClean="0"/>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pic>
        <p:nvPicPr>
          <p:cNvPr id="193538" name="Picture 2"/>
          <p:cNvPicPr>
            <a:picLocks noChangeAspect="1" noChangeArrowheads="1"/>
          </p:cNvPicPr>
          <p:nvPr/>
        </p:nvPicPr>
        <p:blipFill>
          <a:blip r:embed="rId3" cstate="print"/>
          <a:srcRect/>
          <a:stretch>
            <a:fillRect/>
          </a:stretch>
        </p:blipFill>
        <p:spPr bwMode="auto">
          <a:xfrm>
            <a:off x="228600" y="2057400"/>
            <a:ext cx="3534974" cy="4572000"/>
          </a:xfrm>
          <a:prstGeom prst="rect">
            <a:avLst/>
          </a:prstGeom>
          <a:noFill/>
          <a:ln w="9525">
            <a:solidFill>
              <a:schemeClr val="accent1"/>
            </a:solidFill>
            <a:miter lim="800000"/>
            <a:headEnd/>
            <a:tailEnd/>
          </a:ln>
          <a:effectLst/>
        </p:spPr>
      </p:pic>
      <p:grpSp>
        <p:nvGrpSpPr>
          <p:cNvPr id="2" name="Group 8"/>
          <p:cNvGrpSpPr/>
          <p:nvPr/>
        </p:nvGrpSpPr>
        <p:grpSpPr>
          <a:xfrm>
            <a:off x="1676400" y="2057400"/>
            <a:ext cx="7239000" cy="2590800"/>
            <a:chOff x="1676400" y="2057400"/>
            <a:chExt cx="7239000" cy="2590800"/>
          </a:xfrm>
        </p:grpSpPr>
        <p:pic>
          <p:nvPicPr>
            <p:cNvPr id="193539" name="Picture 3"/>
            <p:cNvPicPr>
              <a:picLocks noChangeAspect="1" noChangeArrowheads="1"/>
            </p:cNvPicPr>
            <p:nvPr/>
          </p:nvPicPr>
          <p:blipFill>
            <a:blip r:embed="rId4" cstate="print"/>
            <a:srcRect/>
            <a:stretch>
              <a:fillRect/>
            </a:stretch>
          </p:blipFill>
          <p:spPr bwMode="auto">
            <a:xfrm>
              <a:off x="1828800" y="2209800"/>
              <a:ext cx="7038975" cy="2182899"/>
            </a:xfrm>
            <a:prstGeom prst="rect">
              <a:avLst/>
            </a:prstGeom>
            <a:noFill/>
            <a:ln w="9525">
              <a:noFill/>
              <a:miter lim="800000"/>
              <a:headEnd/>
              <a:tailEnd/>
            </a:ln>
            <a:effectLst/>
          </p:spPr>
        </p:pic>
        <p:sp>
          <p:nvSpPr>
            <p:cNvPr id="8" name="Rounded Rectangular Callout 7"/>
            <p:cNvSpPr/>
            <p:nvPr/>
          </p:nvSpPr>
          <p:spPr>
            <a:xfrm>
              <a:off x="1676400" y="2057400"/>
              <a:ext cx="7239000" cy="2590800"/>
            </a:xfrm>
            <a:prstGeom prst="wedgeRoundRectCallout">
              <a:avLst>
                <a:gd name="adj1" fmla="val -61580"/>
                <a:gd name="adj2" fmla="val -15489"/>
                <a:gd name="adj3" fmla="val 16667"/>
              </a:avLst>
            </a:prstGeom>
            <a:solidFill>
              <a:srgbClr val="00B0F0">
                <a:alpha val="15000"/>
              </a:srgb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114800" y="5105400"/>
            <a:ext cx="3886200" cy="1200329"/>
          </a:xfrm>
          <a:prstGeom prst="rect">
            <a:avLst/>
          </a:prstGeom>
          <a:noFill/>
        </p:spPr>
        <p:txBody>
          <a:bodyPr wrap="square" rtlCol="0">
            <a:spAutoFit/>
          </a:bodyPr>
          <a:lstStyle/>
          <a:p>
            <a:r>
              <a:rPr lang="en-US" dirty="0" smtClean="0"/>
              <a:t>Repair parts list provide requisition data</a:t>
            </a:r>
          </a:p>
          <a:p>
            <a:r>
              <a:rPr lang="en-US" dirty="0" smtClean="0"/>
              <a:t>The parts are listed within their groups or major assemblies</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MMV PARTS MANUAL</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D169D61-1052-4E5A-9072-DF8994C7B433}" type="datetime3">
              <a:rPr lang="en-US" smtClean="0"/>
              <a:pPr>
                <a:defRPr/>
              </a:pPr>
              <a:t>24 October 2012</a:t>
            </a:fld>
            <a:endParaRPr lang="en-US"/>
          </a:p>
        </p:txBody>
      </p:sp>
      <p:sp>
        <p:nvSpPr>
          <p:cNvPr id="9" name="Content Placeholder 1"/>
          <p:cNvSpPr>
            <a:spLocks noGrp="1"/>
          </p:cNvSpPr>
          <p:nvPr>
            <p:ph idx="1"/>
          </p:nvPr>
        </p:nvSpPr>
        <p:spPr>
          <a:xfrm>
            <a:off x="152400" y="2209800"/>
            <a:ext cx="8839200" cy="4343400"/>
          </a:xfrm>
        </p:spPr>
        <p:txBody>
          <a:bodyPr>
            <a:normAutofit/>
          </a:bodyPr>
          <a:lstStyle/>
          <a:p>
            <a:pPr>
              <a:buNone/>
            </a:pPr>
            <a:r>
              <a:rPr lang="en-US" b="1" dirty="0" smtClean="0"/>
              <a:t>TM 10794B-OI/A (cont.)</a:t>
            </a:r>
          </a:p>
          <a:p>
            <a:r>
              <a:rPr lang="en-US" dirty="0" smtClean="0"/>
              <a:t>The next section of the parts list is an NSN cross reference</a:t>
            </a:r>
          </a:p>
          <a:p>
            <a:pPr lvl="1"/>
            <a:r>
              <a:rPr lang="en-US" dirty="0" smtClean="0"/>
              <a:t>When a National Stock Number is given, use the NIIN (remove the first four numbers of the NSN) to identify where the part is located in the parts listing by figure and item number</a:t>
            </a:r>
          </a:p>
          <a:p>
            <a:pPr lvl="1"/>
            <a:r>
              <a:rPr lang="en-US" dirty="0" smtClean="0"/>
              <a:t>Used to visually identify parts with a known NSN and to gather requisitioning data and identify components of the SMR code</a:t>
            </a:r>
          </a:p>
          <a:p>
            <a:r>
              <a:rPr lang="en-US" dirty="0" smtClean="0"/>
              <a:t>Following the NSN cross reference is the Parts number cross reference</a:t>
            </a:r>
          </a:p>
          <a:p>
            <a:pPr lvl="1"/>
            <a:r>
              <a:rPr lang="en-US" dirty="0" smtClean="0"/>
              <a:t>It is read and used for the same reasons as the NSN cross reference</a:t>
            </a:r>
          </a:p>
          <a:p>
            <a:endParaRPr lang="en-US" dirty="0" smtClean="0"/>
          </a:p>
        </p:txBody>
      </p:sp>
    </p:spTree>
  </p:cSld>
  <p:clrMapOvr>
    <a:masterClrMapping/>
  </p:clrMapOvr>
  <p:transition>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SL-3-11668A (General Mechanics Tool Kit)</a:t>
            </a:r>
          </a:p>
          <a:p>
            <a:r>
              <a:rPr lang="en-US" dirty="0" smtClean="0"/>
              <a:t>Used to list and identify tools within the kit</a:t>
            </a:r>
          </a:p>
          <a:p>
            <a:pPr lvl="1"/>
            <a:r>
              <a:rPr lang="en-US" dirty="0" smtClean="0"/>
              <a:t>Provides requisitioning data, nomenclature,  and an inventory checklist</a:t>
            </a:r>
          </a:p>
          <a:p>
            <a:pPr lvl="1"/>
            <a:r>
              <a:rPr lang="en-US" dirty="0" smtClean="0"/>
              <a:t>Illustrations are a part of the SL-3 to further identify tools within the kit</a:t>
            </a:r>
          </a:p>
          <a:p>
            <a:pPr lvl="1"/>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3048000" y="3886200"/>
            <a:ext cx="2908519" cy="28194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SL-3-11668A (cont.)</a:t>
            </a:r>
          </a:p>
          <a:p>
            <a:r>
              <a:rPr lang="en-US" dirty="0" smtClean="0"/>
              <a:t>The first portion of this SL-3 provides you instruction on the following:</a:t>
            </a:r>
          </a:p>
          <a:p>
            <a:pPr lvl="1"/>
            <a:r>
              <a:rPr lang="en-US" dirty="0" smtClean="0"/>
              <a:t>How to use the manual and what each column indicates</a:t>
            </a:r>
          </a:p>
          <a:p>
            <a:pPr lvl="1"/>
            <a:r>
              <a:rPr lang="en-US" dirty="0" smtClean="0"/>
              <a:t>Components and publications requisitioning information</a:t>
            </a:r>
          </a:p>
          <a:p>
            <a:pPr lvl="1"/>
            <a:r>
              <a:rPr lang="en-US" dirty="0" smtClean="0"/>
              <a:t>Special notes on the material contained</a:t>
            </a:r>
          </a:p>
          <a:p>
            <a:endParaRPr lang="en-US" dirty="0" smtClean="0"/>
          </a:p>
          <a:p>
            <a:pPr lvl="1"/>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SL-3-11668A (cont.)</a:t>
            </a:r>
          </a:p>
          <a:p>
            <a:r>
              <a:rPr lang="en-US" dirty="0" smtClean="0"/>
              <a:t>The next section makes up the majority of the manual</a:t>
            </a:r>
          </a:p>
          <a:p>
            <a:pPr lvl="1"/>
            <a:r>
              <a:rPr lang="en-US" dirty="0" smtClean="0"/>
              <a:t>First provides you with technical data applicable to that particular components list</a:t>
            </a:r>
          </a:p>
          <a:p>
            <a:pPr lvl="1"/>
            <a:r>
              <a:rPr lang="en-US" dirty="0" smtClean="0"/>
              <a:t>Then goes right into the listing…</a:t>
            </a:r>
          </a:p>
          <a:p>
            <a:endParaRPr lang="en-US" dirty="0" smtClean="0"/>
          </a:p>
          <a:p>
            <a:pPr lvl="1"/>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81000" y="2057400"/>
            <a:ext cx="3534974" cy="4572000"/>
          </a:xfrm>
          <a:prstGeom prst="rect">
            <a:avLst/>
          </a:prstGeom>
          <a:noFill/>
          <a:ln w="9525">
            <a:solidFill>
              <a:schemeClr val="accent1"/>
            </a:solidFill>
            <a:miter lim="800000"/>
            <a:headEnd/>
            <a:tailEnd/>
          </a:ln>
          <a:effectLst/>
        </p:spPr>
      </p:pic>
      <p:sp>
        <p:nvSpPr>
          <p:cNvPr id="7" name="TextBox 6"/>
          <p:cNvSpPr txBox="1"/>
          <p:nvPr/>
        </p:nvSpPr>
        <p:spPr>
          <a:xfrm>
            <a:off x="4191000" y="2362200"/>
            <a:ext cx="4495800" cy="2308324"/>
          </a:xfrm>
          <a:prstGeom prst="rect">
            <a:avLst/>
          </a:prstGeom>
          <a:noFill/>
        </p:spPr>
        <p:txBody>
          <a:bodyPr wrap="square" rtlCol="0">
            <a:spAutoFit/>
          </a:bodyPr>
          <a:lstStyle/>
          <a:p>
            <a:r>
              <a:rPr lang="en-US" dirty="0" smtClean="0"/>
              <a:t>Illustrations are given to visually identify each component</a:t>
            </a:r>
          </a:p>
          <a:p>
            <a:endParaRPr lang="en-US" dirty="0" smtClean="0"/>
          </a:p>
          <a:p>
            <a:endParaRPr lang="en-US" dirty="0" smtClean="0"/>
          </a:p>
          <a:p>
            <a:r>
              <a:rPr lang="en-US" dirty="0" smtClean="0"/>
              <a:t>Each component is assigned an item number and is cross referenced to its NSN, identification, and unit of measure within the parts listing</a:t>
            </a:r>
            <a:endParaRPr lang="en-US" dirty="0"/>
          </a:p>
        </p:txBody>
      </p:sp>
      <p:cxnSp>
        <p:nvCxnSpPr>
          <p:cNvPr id="9" name="Straight Arrow Connector 8"/>
          <p:cNvCxnSpPr/>
          <p:nvPr/>
        </p:nvCxnSpPr>
        <p:spPr>
          <a:xfrm rot="10800000" flipV="1">
            <a:off x="3048000" y="25908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3314700" y="30861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5334000" y="2133600"/>
            <a:ext cx="3534974" cy="4572000"/>
          </a:xfrm>
          <a:prstGeom prst="rect">
            <a:avLst/>
          </a:prstGeom>
          <a:noFill/>
          <a:ln w="9525">
            <a:solidFill>
              <a:schemeClr val="accent1"/>
            </a:solidFill>
            <a:miter lim="800000"/>
            <a:headEnd/>
            <a:tailEnd/>
          </a:ln>
          <a:effectLst/>
        </p:spPr>
      </p:pic>
      <p:grpSp>
        <p:nvGrpSpPr>
          <p:cNvPr id="2" name="Group 13"/>
          <p:cNvGrpSpPr/>
          <p:nvPr/>
        </p:nvGrpSpPr>
        <p:grpSpPr>
          <a:xfrm>
            <a:off x="304800" y="2057400"/>
            <a:ext cx="6629400" cy="1524000"/>
            <a:chOff x="304800" y="2133600"/>
            <a:chExt cx="6629400" cy="1524000"/>
          </a:xfrm>
        </p:grpSpPr>
        <p:pic>
          <p:nvPicPr>
            <p:cNvPr id="3075" name="Picture 3"/>
            <p:cNvPicPr>
              <a:picLocks noChangeAspect="1" noChangeArrowheads="1"/>
            </p:cNvPicPr>
            <p:nvPr/>
          </p:nvPicPr>
          <p:blipFill>
            <a:blip r:embed="rId4" cstate="print"/>
            <a:srcRect/>
            <a:stretch>
              <a:fillRect/>
            </a:stretch>
          </p:blipFill>
          <p:spPr bwMode="auto">
            <a:xfrm>
              <a:off x="609600" y="2590800"/>
              <a:ext cx="6000750" cy="571500"/>
            </a:xfrm>
            <a:prstGeom prst="rect">
              <a:avLst/>
            </a:prstGeom>
            <a:noFill/>
            <a:ln w="9525">
              <a:noFill/>
              <a:miter lim="800000"/>
              <a:headEnd/>
              <a:tailEnd/>
            </a:ln>
            <a:effectLst/>
          </p:spPr>
        </p:pic>
        <p:sp>
          <p:nvSpPr>
            <p:cNvPr id="13" name="Oval Callout 12"/>
            <p:cNvSpPr/>
            <p:nvPr/>
          </p:nvSpPr>
          <p:spPr>
            <a:xfrm>
              <a:off x="304800" y="2133600"/>
              <a:ext cx="6629400" cy="1524000"/>
            </a:xfrm>
            <a:prstGeom prst="wedgeEllipseCallout">
              <a:avLst>
                <a:gd name="adj1" fmla="val 29728"/>
                <a:gd name="adj2" fmla="val 71962"/>
              </a:avLst>
            </a:prstGeom>
            <a:solidFill>
              <a:srgbClr val="00B05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533400" y="3810000"/>
            <a:ext cx="4343400" cy="1200329"/>
          </a:xfrm>
          <a:prstGeom prst="rect">
            <a:avLst/>
          </a:prstGeom>
          <a:noFill/>
        </p:spPr>
        <p:txBody>
          <a:bodyPr wrap="square" rtlCol="0">
            <a:spAutoFit/>
          </a:bodyPr>
          <a:lstStyle/>
          <a:p>
            <a:r>
              <a:rPr lang="en-US" dirty="0" smtClean="0"/>
              <a:t>Remember the illustration from the previous slide?  What was the number given for the safety glasses?  Notice the correlation…</a:t>
            </a:r>
            <a:endParaRPr lang="en-US" dirty="0"/>
          </a:p>
        </p:txBody>
      </p:sp>
      <p:sp>
        <p:nvSpPr>
          <p:cNvPr id="16" name="TextBox 15"/>
          <p:cNvSpPr txBox="1"/>
          <p:nvPr/>
        </p:nvSpPr>
        <p:spPr>
          <a:xfrm>
            <a:off x="533400" y="5029200"/>
            <a:ext cx="4419600" cy="1477328"/>
          </a:xfrm>
          <a:prstGeom prst="rect">
            <a:avLst/>
          </a:prstGeom>
          <a:noFill/>
        </p:spPr>
        <p:txBody>
          <a:bodyPr wrap="square" rtlCol="0">
            <a:spAutoFit/>
          </a:bodyPr>
          <a:lstStyle/>
          <a:p>
            <a:r>
              <a:rPr lang="en-US" dirty="0" smtClean="0"/>
              <a:t>There is no NSN given due to the fact that this kit is new and under warranty.  The components will be requisitioned through normal supply channels and the manufacturer of the set.</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00200"/>
            <a:ext cx="87630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COMPONENTS LIST</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29F0A77-6F6B-4D3C-B144-E5C2D3495BD2}" type="datetime3">
              <a:rPr lang="en-US" smtClean="0"/>
              <a:pPr>
                <a:defRPr/>
              </a:pPr>
              <a:t>24 October 2012</a:t>
            </a:fld>
            <a:endParaRPr lang="en-US"/>
          </a:p>
        </p:txBody>
      </p:sp>
      <p:pic>
        <p:nvPicPr>
          <p:cNvPr id="3076" name="Picture 4"/>
          <p:cNvPicPr>
            <a:picLocks noChangeAspect="1" noChangeArrowheads="1"/>
          </p:cNvPicPr>
          <p:nvPr/>
        </p:nvPicPr>
        <p:blipFill>
          <a:blip r:embed="rId3" cstate="print"/>
          <a:srcRect/>
          <a:stretch>
            <a:fillRect/>
          </a:stretch>
        </p:blipFill>
        <p:spPr bwMode="auto">
          <a:xfrm>
            <a:off x="304800" y="2133600"/>
            <a:ext cx="3534974" cy="4572000"/>
          </a:xfrm>
          <a:prstGeom prst="rect">
            <a:avLst/>
          </a:prstGeom>
          <a:noFill/>
          <a:ln w="9525">
            <a:solidFill>
              <a:schemeClr val="accent1"/>
            </a:solidFill>
            <a:miter lim="800000"/>
            <a:headEnd/>
            <a:tailEnd/>
          </a:ln>
          <a:effectLst/>
        </p:spPr>
      </p:pic>
      <p:sp>
        <p:nvSpPr>
          <p:cNvPr id="17" name="TextBox 16"/>
          <p:cNvSpPr txBox="1"/>
          <p:nvPr/>
        </p:nvSpPr>
        <p:spPr>
          <a:xfrm>
            <a:off x="4114800" y="2514600"/>
            <a:ext cx="4724400" cy="2308324"/>
          </a:xfrm>
          <a:prstGeom prst="rect">
            <a:avLst/>
          </a:prstGeom>
          <a:noFill/>
        </p:spPr>
        <p:txBody>
          <a:bodyPr wrap="square" rtlCol="0">
            <a:spAutoFit/>
          </a:bodyPr>
          <a:lstStyle/>
          <a:p>
            <a:r>
              <a:rPr lang="en-US" dirty="0" smtClean="0"/>
              <a:t>This page provides lines for signatures when inventories of the tool box assigned are conducted.  There will be one SL-3 assigned to each tool box and it is the mechanics responsibility to ensure all tools are properly accounted for on a regular basis.  This is a supervised event and therefore a line is provided for their signature as well.</a:t>
            </a:r>
            <a:endParaRPr lang="en-US" dirty="0"/>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13</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TERMS</a:t>
            </a:r>
          </a:p>
        </p:txBody>
      </p:sp>
      <p:sp>
        <p:nvSpPr>
          <p:cNvPr id="6" name="Rectangle 3"/>
          <p:cNvSpPr>
            <a:spLocks noGrp="1" noChangeArrowheads="1"/>
          </p:cNvSpPr>
          <p:nvPr>
            <p:ph idx="1"/>
          </p:nvPr>
        </p:nvSpPr>
        <p:spPr>
          <a:xfrm>
            <a:off x="152400" y="2209800"/>
            <a:ext cx="8839200" cy="4343400"/>
          </a:xfrm>
        </p:spPr>
        <p:txBody>
          <a:bodyPr/>
          <a:lstStyle/>
          <a:p>
            <a:pPr marL="0" indent="0"/>
            <a:r>
              <a:rPr lang="en-US" dirty="0" smtClean="0"/>
              <a:t>Hazard -  A condition with the potential to cause:</a:t>
            </a:r>
          </a:p>
          <a:p>
            <a:pPr lvl="1"/>
            <a:r>
              <a:rPr lang="en-US" dirty="0" smtClean="0"/>
              <a:t>Personal injury</a:t>
            </a:r>
          </a:p>
          <a:p>
            <a:pPr lvl="1"/>
            <a:r>
              <a:rPr lang="en-US" dirty="0" smtClean="0"/>
              <a:t>Death</a:t>
            </a:r>
          </a:p>
          <a:p>
            <a:pPr lvl="1"/>
            <a:r>
              <a:rPr lang="en-US" dirty="0" smtClean="0"/>
              <a:t>Property damage</a:t>
            </a:r>
          </a:p>
          <a:p>
            <a:pPr lvl="1"/>
            <a:r>
              <a:rPr lang="en-US" dirty="0" smtClean="0"/>
              <a:t>Mission degradation</a:t>
            </a:r>
          </a:p>
          <a:p>
            <a:pPr marL="0" indent="0"/>
            <a:r>
              <a:rPr lang="en-US" dirty="0" smtClean="0"/>
              <a:t> Risk - Expression of possible loss in terms of:</a:t>
            </a:r>
          </a:p>
          <a:p>
            <a:pPr lvl="1"/>
            <a:r>
              <a:rPr lang="en-US" dirty="0" smtClean="0"/>
              <a:t>Severity</a:t>
            </a:r>
          </a:p>
          <a:p>
            <a:pPr lvl="1"/>
            <a:r>
              <a:rPr lang="en-US" dirty="0" smtClean="0"/>
              <a:t>Probability</a:t>
            </a:r>
          </a:p>
          <a:p>
            <a:r>
              <a:rPr lang="en-US" dirty="0" smtClean="0"/>
              <a:t>Risk Assessment </a:t>
            </a:r>
          </a:p>
          <a:p>
            <a:pPr lvl="1"/>
            <a:r>
              <a:rPr lang="en-US" dirty="0" smtClean="0"/>
              <a:t>A process of detecting hazards &amp; Assessing associated risks</a:t>
            </a:r>
            <a:endParaRPr lang="en-US" sz="3000" dirty="0" smtClean="0">
              <a:latin typeface="Perpetua" pitchFamily="18" charset="0"/>
            </a:endParaRPr>
          </a:p>
        </p:txBody>
      </p:sp>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u="sng" dirty="0" smtClean="0"/>
              <a:t>PARTS MANUAL REVIEW</a:t>
            </a:r>
          </a:p>
          <a:p>
            <a:pPr>
              <a:buFont typeface="Arial" pitchFamily="34" charset="0"/>
              <a:buChar char="•"/>
            </a:pPr>
            <a:r>
              <a:rPr lang="en-US" dirty="0" smtClean="0"/>
              <a:t>Different manuals and how they are used.</a:t>
            </a:r>
          </a:p>
          <a:p>
            <a:pPr>
              <a:buFont typeface="Arial" pitchFamily="34" charset="0"/>
              <a:buChar char="•"/>
            </a:pPr>
            <a:r>
              <a:rPr lang="en-US" dirty="0" smtClean="0"/>
              <a:t>How to read parts manuals and SL-3’s </a:t>
            </a:r>
            <a:endParaRPr lang="en-US" dirty="0"/>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spTree>
  </p:cSld>
  <p:clrMapOvr>
    <a:masterClrMapping/>
  </p:clrMapOvr>
  <p:transition>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u="sng" dirty="0" smtClean="0"/>
              <a:t>QUESTIONS</a:t>
            </a:r>
          </a:p>
          <a:p>
            <a:pPr>
              <a:buFont typeface="Arial" pitchFamily="34" charset="0"/>
              <a:buChar char="•"/>
            </a:pPr>
            <a:r>
              <a:rPr lang="en-US" b="1" dirty="0" smtClean="0"/>
              <a:t>Q: </a:t>
            </a:r>
            <a:r>
              <a:rPr lang="en-US" dirty="0" smtClean="0"/>
              <a:t>What manual is utilized for inventory purposes of the GMTK?</a:t>
            </a:r>
          </a:p>
          <a:p>
            <a:pPr>
              <a:buFont typeface="Arial" pitchFamily="34" charset="0"/>
              <a:buChar char="•"/>
            </a:pPr>
            <a:r>
              <a:rPr lang="en-US" b="1" dirty="0" smtClean="0"/>
              <a:t>A: </a:t>
            </a:r>
            <a:r>
              <a:rPr lang="en-US" dirty="0" smtClean="0"/>
              <a:t>SL-3.</a:t>
            </a:r>
          </a:p>
          <a:p>
            <a:pPr>
              <a:buFont typeface="Arial" pitchFamily="34" charset="0"/>
              <a:buChar char="•"/>
            </a:pPr>
            <a:r>
              <a:rPr lang="en-US" b="1" dirty="0" smtClean="0"/>
              <a:t>Q: </a:t>
            </a:r>
            <a:r>
              <a:rPr lang="en-US" dirty="0" smtClean="0"/>
              <a:t>What is the NIIN?</a:t>
            </a:r>
          </a:p>
          <a:p>
            <a:pPr>
              <a:buFont typeface="Arial" pitchFamily="34" charset="0"/>
              <a:buChar char="•"/>
            </a:pPr>
            <a:r>
              <a:rPr lang="en-US" b="1" dirty="0" smtClean="0"/>
              <a:t>A: </a:t>
            </a:r>
            <a:r>
              <a:rPr lang="en-US" dirty="0" smtClean="0"/>
              <a:t>The NIIN is the NSN without the first four characters. </a:t>
            </a:r>
            <a:endParaRPr lang="en-US" b="1" dirty="0"/>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pic>
        <p:nvPicPr>
          <p:cNvPr id="5122" name="Picture 2" descr="C:\Users\randy.graftema\Desktop\untitled.bmp"/>
          <p:cNvPicPr>
            <a:picLocks noGrp="1" noChangeAspect="1" noChangeArrowheads="1"/>
          </p:cNvPicPr>
          <p:nvPr>
            <p:ph idx="1"/>
          </p:nvPr>
        </p:nvPicPr>
        <p:blipFill>
          <a:blip r:embed="rId2" cstate="print"/>
          <a:srcRect/>
          <a:stretch>
            <a:fillRect/>
          </a:stretch>
        </p:blipFill>
        <p:spPr bwMode="auto">
          <a:xfrm>
            <a:off x="2362200" y="1676400"/>
            <a:ext cx="4343400" cy="4572000"/>
          </a:xfrm>
          <a:prstGeom prst="rect">
            <a:avLst/>
          </a:prstGeom>
          <a:noFill/>
        </p:spPr>
      </p:pic>
    </p:spTree>
  </p:cSld>
  <p:clrMapOvr>
    <a:masterClrMapping/>
  </p:clrMapOvr>
  <p:transition>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1"/>
          <p:cNvSpPr>
            <a:spLocks noGrp="1"/>
          </p:cNvSpPr>
          <p:nvPr>
            <p:ph idx="1"/>
          </p:nvPr>
        </p:nvSpPr>
        <p:spPr/>
        <p:txBody>
          <a:bodyPr/>
          <a:lstStyle/>
          <a:p>
            <a:pPr algn="ctr" eaLnBrk="1" hangingPunct="1">
              <a:buFont typeface="Wingdings 2" pitchFamily="18" charset="2"/>
              <a:buNone/>
            </a:pPr>
            <a:endParaRPr lang="en-US" sz="3200" u="sng" dirty="0" smtClean="0"/>
          </a:p>
          <a:p>
            <a:pPr algn="ctr" eaLnBrk="1" hangingPunct="1">
              <a:buFont typeface="Wingdings 2" pitchFamily="18" charset="2"/>
              <a:buNone/>
            </a:pPr>
            <a:endParaRPr lang="en-US" sz="3200" u="sng" dirty="0" smtClean="0"/>
          </a:p>
          <a:p>
            <a:pPr algn="ctr" eaLnBrk="1" hangingPunct="1">
              <a:buFont typeface="Wingdings 2" pitchFamily="18" charset="2"/>
              <a:buNone/>
            </a:pPr>
            <a:endParaRPr lang="en-US" sz="3200" u="sng" dirty="0" smtClean="0"/>
          </a:p>
          <a:p>
            <a:pPr algn="ctr" eaLnBrk="1" hangingPunct="1">
              <a:buFont typeface="Wingdings 2" pitchFamily="18" charset="2"/>
              <a:buNone/>
            </a:pPr>
            <a:r>
              <a:rPr lang="en-US" sz="6000" u="sng" dirty="0" smtClean="0"/>
              <a:t>GCSS-MC</a:t>
            </a:r>
          </a:p>
        </p:txBody>
      </p:sp>
      <p:sp>
        <p:nvSpPr>
          <p:cNvPr id="3" name="Date Placeholder 2"/>
          <p:cNvSpPr>
            <a:spLocks noGrp="1"/>
          </p:cNvSpPr>
          <p:nvPr>
            <p:ph type="dt" sz="quarter" idx="10"/>
          </p:nvPr>
        </p:nvSpPr>
        <p:spPr/>
        <p:txBody>
          <a:bodyPr/>
          <a:lstStyle/>
          <a:p>
            <a:pPr>
              <a:defRPr/>
            </a:pPr>
            <a:fld id="{1530E772-5315-4700-9787-6451DA9808A0}" type="datetime3">
              <a:rPr lang="en-US"/>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1"/>
          <p:cNvSpPr>
            <a:spLocks noGrp="1"/>
          </p:cNvSpPr>
          <p:nvPr>
            <p:ph idx="1"/>
          </p:nvPr>
        </p:nvSpPr>
        <p:spPr/>
        <p:txBody>
          <a:bodyPr/>
          <a:lstStyle/>
          <a:p>
            <a:pPr algn="ctr" eaLnBrk="1" hangingPunct="1">
              <a:buFont typeface="Wingdings 2" pitchFamily="18" charset="2"/>
              <a:buNone/>
            </a:pPr>
            <a:r>
              <a:rPr lang="en-US" sz="3200" u="sng" dirty="0" smtClean="0"/>
              <a:t>GCSS-MC</a:t>
            </a:r>
          </a:p>
          <a:p>
            <a:pPr eaLnBrk="1" hangingPunct="1"/>
            <a:r>
              <a:rPr lang="en-US" dirty="0" smtClean="0"/>
              <a:t>Global</a:t>
            </a:r>
          </a:p>
          <a:p>
            <a:pPr eaLnBrk="1" hangingPunct="1"/>
            <a:r>
              <a:rPr lang="en-US" dirty="0" smtClean="0"/>
              <a:t>Combat</a:t>
            </a:r>
          </a:p>
          <a:p>
            <a:pPr eaLnBrk="1" hangingPunct="1"/>
            <a:r>
              <a:rPr lang="en-US" dirty="0" smtClean="0"/>
              <a:t>Service</a:t>
            </a:r>
          </a:p>
          <a:p>
            <a:pPr eaLnBrk="1" hangingPunct="1"/>
            <a:r>
              <a:rPr lang="en-US" dirty="0" smtClean="0"/>
              <a:t>Support</a:t>
            </a:r>
          </a:p>
          <a:p>
            <a:pPr eaLnBrk="1" hangingPunct="1">
              <a:buNone/>
            </a:pPr>
            <a:endParaRPr lang="en-US" dirty="0" smtClean="0"/>
          </a:p>
          <a:p>
            <a:pPr eaLnBrk="1" hangingPunct="1"/>
            <a:r>
              <a:rPr lang="en-US" dirty="0" smtClean="0"/>
              <a:t>Marine Corps</a:t>
            </a:r>
          </a:p>
        </p:txBody>
      </p:sp>
      <p:sp>
        <p:nvSpPr>
          <p:cNvPr id="3" name="Date Placeholder 2"/>
          <p:cNvSpPr>
            <a:spLocks noGrp="1"/>
          </p:cNvSpPr>
          <p:nvPr>
            <p:ph type="dt" sz="quarter" idx="10"/>
          </p:nvPr>
        </p:nvSpPr>
        <p:spPr/>
        <p:txBody>
          <a:bodyPr/>
          <a:lstStyle/>
          <a:p>
            <a:pPr>
              <a:defRPr/>
            </a:pPr>
            <a:fld id="{1530E772-5315-4700-9787-6451DA9808A0}" type="datetime3">
              <a:rPr lang="en-US"/>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Content Placeholder 1"/>
          <p:cNvSpPr>
            <a:spLocks noGrp="1"/>
          </p:cNvSpPr>
          <p:nvPr>
            <p:ph idx="1"/>
          </p:nvPr>
        </p:nvSpPr>
        <p:spPr/>
        <p:txBody>
          <a:bodyPr/>
          <a:lstStyle/>
          <a:p>
            <a:pPr algn="ctr" eaLnBrk="1" hangingPunct="1">
              <a:buFont typeface="Wingdings 2" pitchFamily="18" charset="2"/>
              <a:buNone/>
            </a:pPr>
            <a:r>
              <a:rPr lang="en-US" sz="3200" u="sng" dirty="0" smtClean="0"/>
              <a:t>GCSS-MC</a:t>
            </a:r>
          </a:p>
          <a:p>
            <a:pPr eaLnBrk="1" hangingPunct="1"/>
            <a:r>
              <a:rPr lang="en-US" sz="2400" dirty="0" smtClean="0"/>
              <a:t>GCSS-MC provides the capability to see what equipment needs to be repaired, order parts, identify where the parts are located and who is available to perform the work.</a:t>
            </a:r>
          </a:p>
          <a:p>
            <a:pPr eaLnBrk="1" hangingPunct="1"/>
            <a:r>
              <a:rPr lang="en-US" sz="2400" dirty="0" smtClean="0"/>
              <a:t>The Maintainer will be able to plan for, and schedule, maintenance resources and will also have the ability to review item configuration, readiness information, and past historical and ownership in a data repository environment.</a:t>
            </a:r>
          </a:p>
        </p:txBody>
      </p:sp>
      <p:sp>
        <p:nvSpPr>
          <p:cNvPr id="3" name="Date Placeholder 2"/>
          <p:cNvSpPr>
            <a:spLocks noGrp="1"/>
          </p:cNvSpPr>
          <p:nvPr>
            <p:ph type="dt" sz="quarter" idx="10"/>
          </p:nvPr>
        </p:nvSpPr>
        <p:spPr/>
        <p:txBody>
          <a:bodyPr/>
          <a:lstStyle/>
          <a:p>
            <a:pPr>
              <a:defRPr/>
            </a:pPr>
            <a:fld id="{1530E772-5315-4700-9787-6451DA9808A0}" type="datetime3">
              <a:rPr lang="en-US"/>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fld id="{65C62A6D-79D1-4C89-9294-92995325D97C}" type="datetime3">
              <a:rPr lang="en-US"/>
              <a:pPr>
                <a:defRPr/>
              </a:pPr>
              <a:t>24 October 2012</a:t>
            </a:fld>
            <a:endParaRPr lang="en-US"/>
          </a:p>
        </p:txBody>
      </p:sp>
      <p:sp>
        <p:nvSpPr>
          <p:cNvPr id="181251" name="Content Placeholder 1"/>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a:spcBef>
                <a:spcPts val="575"/>
              </a:spcBef>
              <a:buClr>
                <a:schemeClr val="accent1"/>
              </a:buClr>
              <a:buSzPct val="85000"/>
            </a:pPr>
            <a:r>
              <a:rPr lang="en-US" sz="2600" b="1" dirty="0">
                <a:latin typeface="Perpetua" pitchFamily="18" charset="0"/>
              </a:rPr>
              <a:t>PURPOSE</a:t>
            </a:r>
          </a:p>
          <a:p>
            <a:pPr marL="273050" indent="-273050">
              <a:spcBef>
                <a:spcPts val="575"/>
              </a:spcBef>
              <a:buClr>
                <a:schemeClr val="accent1"/>
              </a:buClr>
              <a:buSzPct val="85000"/>
              <a:buFont typeface="Wingdings 2" pitchFamily="18" charset="2"/>
              <a:buChar char=""/>
            </a:pPr>
            <a:r>
              <a:rPr lang="en-US" sz="2600" dirty="0">
                <a:latin typeface="Perpetua" pitchFamily="18" charset="0"/>
              </a:rPr>
              <a:t>Used to request equipment </a:t>
            </a:r>
            <a:r>
              <a:rPr lang="en-US" sz="2600" dirty="0" smtClean="0">
                <a:latin typeface="Perpetua" pitchFamily="18" charset="0"/>
              </a:rPr>
              <a:t>services, maintenance, record maintenance performed </a:t>
            </a:r>
            <a:r>
              <a:rPr lang="en-US" sz="2600" dirty="0">
                <a:latin typeface="Perpetua" pitchFamily="18" charset="0"/>
              </a:rPr>
              <a:t>and report maintenance performed.</a:t>
            </a:r>
          </a:p>
          <a:p>
            <a:pPr marL="273050" lvl="1" indent="-273050">
              <a:spcBef>
                <a:spcPts val="575"/>
              </a:spcBef>
              <a:buClr>
                <a:schemeClr val="accent1"/>
              </a:buClr>
              <a:buSzPct val="85000"/>
              <a:buFont typeface="Wingdings 2" pitchFamily="18" charset="2"/>
              <a:buChar char=""/>
            </a:pPr>
            <a:r>
              <a:rPr lang="en-US" sz="2600" dirty="0">
                <a:latin typeface="Perpetua" pitchFamily="18" charset="0"/>
              </a:rPr>
              <a:t>Includes but not limited to</a:t>
            </a:r>
            <a:r>
              <a:rPr lang="en-US" sz="2600" dirty="0" smtClean="0">
                <a:latin typeface="Perpetua" pitchFamily="18" charset="0"/>
              </a:rPr>
              <a:t>:</a:t>
            </a:r>
            <a:endParaRPr lang="en-US" sz="2600" dirty="0">
              <a:latin typeface="Perpetua" pitchFamily="18" charset="0"/>
            </a:endParaRPr>
          </a:p>
          <a:p>
            <a:pPr marL="730250" lvl="3" indent="-273050">
              <a:spcBef>
                <a:spcPts val="575"/>
              </a:spcBef>
              <a:buClr>
                <a:schemeClr val="accent1"/>
              </a:buClr>
              <a:buSzPct val="85000"/>
              <a:buFont typeface="Wingdings 2" pitchFamily="18" charset="2"/>
              <a:buChar char=""/>
            </a:pPr>
            <a:r>
              <a:rPr lang="en-US" sz="2400" dirty="0">
                <a:latin typeface="Perpetua" pitchFamily="18" charset="0"/>
              </a:rPr>
              <a:t>Preventive maintenance</a:t>
            </a:r>
          </a:p>
          <a:p>
            <a:pPr marL="730250" lvl="3" indent="-273050">
              <a:spcBef>
                <a:spcPts val="575"/>
              </a:spcBef>
              <a:buClr>
                <a:schemeClr val="accent1"/>
              </a:buClr>
              <a:buSzPct val="85000"/>
              <a:buFont typeface="Wingdings 2" pitchFamily="18" charset="2"/>
              <a:buChar char=""/>
            </a:pPr>
            <a:r>
              <a:rPr lang="en-US" sz="2400" dirty="0">
                <a:latin typeface="Perpetua" pitchFamily="18" charset="0"/>
              </a:rPr>
              <a:t>Corrective maintenance</a:t>
            </a:r>
          </a:p>
          <a:p>
            <a:pPr marL="730250" lvl="3" indent="-273050">
              <a:spcBef>
                <a:spcPts val="575"/>
              </a:spcBef>
              <a:buClr>
                <a:schemeClr val="accent1"/>
              </a:buClr>
              <a:buSzPct val="85000"/>
              <a:buFont typeface="Wingdings 2" pitchFamily="18" charset="2"/>
              <a:buChar char=""/>
            </a:pPr>
            <a:r>
              <a:rPr lang="en-US" sz="2400" dirty="0">
                <a:latin typeface="Perpetua" pitchFamily="18" charset="0"/>
              </a:rPr>
              <a:t>Limited Technical Inspections</a:t>
            </a:r>
          </a:p>
          <a:p>
            <a:pPr marL="730250" lvl="3" indent="-273050">
              <a:spcBef>
                <a:spcPts val="575"/>
              </a:spcBef>
              <a:buClr>
                <a:schemeClr val="accent1"/>
              </a:buClr>
              <a:buSzPct val="85000"/>
              <a:buFont typeface="Wingdings 2" pitchFamily="18" charset="2"/>
              <a:buChar char=""/>
            </a:pPr>
            <a:r>
              <a:rPr lang="en-US" sz="2400" dirty="0">
                <a:latin typeface="Perpetua" pitchFamily="18" charset="0"/>
              </a:rPr>
              <a:t>Modifications</a:t>
            </a:r>
          </a:p>
          <a:p>
            <a:pPr marL="730250" lvl="3" indent="-273050">
              <a:spcBef>
                <a:spcPts val="575"/>
              </a:spcBef>
              <a:buClr>
                <a:schemeClr val="accent1"/>
              </a:buClr>
              <a:buSzPct val="85000"/>
              <a:buFont typeface="Wingdings 2" pitchFamily="18" charset="2"/>
              <a:buChar char=""/>
            </a:pPr>
            <a:r>
              <a:rPr lang="en-US" sz="2400" dirty="0">
                <a:latin typeface="Perpetua" pitchFamily="18" charset="0"/>
              </a:rPr>
              <a:t>Calibration</a:t>
            </a:r>
          </a:p>
        </p:txBody>
      </p:sp>
      <p:sp>
        <p:nvSpPr>
          <p:cNvPr id="181252" name="TextBox 6"/>
          <p:cNvSpPr txBox="1">
            <a:spLocks noChangeArrowheads="1"/>
          </p:cNvSpPr>
          <p:nvPr/>
        </p:nvSpPr>
        <p:spPr bwMode="auto">
          <a:xfrm>
            <a:off x="0" y="1600200"/>
            <a:ext cx="8991600" cy="523875"/>
          </a:xfrm>
          <a:prstGeom prst="rect">
            <a:avLst/>
          </a:prstGeom>
          <a:noFill/>
          <a:ln w="9525">
            <a:noFill/>
            <a:miter lim="800000"/>
            <a:headEnd/>
            <a:tailEnd/>
          </a:ln>
        </p:spPr>
        <p:txBody>
          <a:bodyPr>
            <a:spAutoFit/>
          </a:bodyPr>
          <a:lstStyle/>
          <a:p>
            <a:pPr algn="ctr"/>
            <a:r>
              <a:rPr lang="en-US" sz="2800"/>
              <a:t>GCSS-MC SERVICE REQUEST</a:t>
            </a:r>
            <a:r>
              <a:rPr lang="en-US" sz="2800" u="sng"/>
              <a:t> </a:t>
            </a:r>
          </a:p>
        </p:txBody>
      </p:sp>
    </p:spTree>
  </p:cSld>
  <p:clrMapOvr>
    <a:masterClrMapping/>
  </p:clrMapOvr>
  <p:transition>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fld id="{FA8AF0DC-79CC-4768-B7D5-B6ECEC6CF95D}" type="datetime3">
              <a:rPr lang="en-US"/>
              <a:pPr>
                <a:defRPr/>
              </a:pPr>
              <a:t>24 October 2012</a:t>
            </a:fld>
            <a:endParaRPr lang="en-US"/>
          </a:p>
        </p:txBody>
      </p:sp>
      <p:sp>
        <p:nvSpPr>
          <p:cNvPr id="182275" name="Content Placeholder 1"/>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a:spcBef>
                <a:spcPts val="575"/>
              </a:spcBef>
              <a:buClr>
                <a:schemeClr val="accent1"/>
              </a:buClr>
              <a:buSzPct val="85000"/>
            </a:pPr>
            <a:r>
              <a:rPr lang="en-US" sz="2400" b="1" dirty="0">
                <a:latin typeface="Perpetua" pitchFamily="18" charset="0"/>
              </a:rPr>
              <a:t>RESPONSIBILITIES</a:t>
            </a:r>
          </a:p>
          <a:p>
            <a:pPr marL="273050" indent="-273050">
              <a:spcBef>
                <a:spcPts val="575"/>
              </a:spcBef>
              <a:buClr>
                <a:schemeClr val="accent1"/>
              </a:buClr>
              <a:buSzPct val="85000"/>
              <a:buFont typeface="Wingdings 2" pitchFamily="18" charset="2"/>
              <a:buChar char=""/>
            </a:pPr>
            <a:r>
              <a:rPr lang="en-US" sz="2400" dirty="0">
                <a:latin typeface="Perpetua" pitchFamily="18" charset="0"/>
              </a:rPr>
              <a:t>The equipment owner, </a:t>
            </a:r>
            <a:r>
              <a:rPr lang="en-US" sz="2400" dirty="0" smtClean="0">
                <a:latin typeface="Perpetua" pitchFamily="18" charset="0"/>
              </a:rPr>
              <a:t>user and </a:t>
            </a:r>
            <a:r>
              <a:rPr lang="en-US" sz="2400" dirty="0">
                <a:latin typeface="Perpetua" pitchFamily="18" charset="0"/>
              </a:rPr>
              <a:t>or custodian is responsible for initial preparation to include the heading and description of work.</a:t>
            </a:r>
          </a:p>
        </p:txBody>
      </p:sp>
      <p:sp>
        <p:nvSpPr>
          <p:cNvPr id="182276" name="TextBox 6"/>
          <p:cNvSpPr txBox="1">
            <a:spLocks noChangeArrowheads="1"/>
          </p:cNvSpPr>
          <p:nvPr/>
        </p:nvSpPr>
        <p:spPr bwMode="auto">
          <a:xfrm>
            <a:off x="0" y="1600200"/>
            <a:ext cx="8991600" cy="523875"/>
          </a:xfrm>
          <a:prstGeom prst="rect">
            <a:avLst/>
          </a:prstGeom>
          <a:noFill/>
          <a:ln w="9525">
            <a:noFill/>
            <a:miter lim="800000"/>
            <a:headEnd/>
            <a:tailEnd/>
          </a:ln>
        </p:spPr>
        <p:txBody>
          <a:bodyPr>
            <a:spAutoFit/>
          </a:bodyPr>
          <a:lstStyle/>
          <a:p>
            <a:pPr algn="ctr"/>
            <a:r>
              <a:rPr lang="en-US" sz="2800"/>
              <a:t>GCSS-MC SERVICE REQUEST</a:t>
            </a:r>
            <a:r>
              <a:rPr lang="en-US" sz="2800" u="sng"/>
              <a:t> </a:t>
            </a:r>
          </a:p>
        </p:txBody>
      </p:sp>
    </p:spTree>
  </p:cSld>
  <p:clrMapOvr>
    <a:masterClrMapping/>
  </p:clrMapOvr>
  <p:transition>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fld id="{D7EE1F35-8D27-4B14-9060-147EA5435A32}" type="datetime3">
              <a:rPr lang="en-US"/>
              <a:pPr>
                <a:defRPr/>
              </a:pPr>
              <a:t>24 October 2012</a:t>
            </a:fld>
            <a:endParaRPr lang="en-US"/>
          </a:p>
        </p:txBody>
      </p:sp>
      <p:sp>
        <p:nvSpPr>
          <p:cNvPr id="208899" name="Content Placeholder 1"/>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a:spcBef>
                <a:spcPts val="575"/>
              </a:spcBef>
              <a:buClr>
                <a:schemeClr val="accent1"/>
              </a:buClr>
              <a:buSzPct val="85000"/>
              <a:buFont typeface="Arial" pitchFamily="34" charset="0"/>
              <a:buChar char="•"/>
            </a:pPr>
            <a:r>
              <a:rPr lang="en-US" sz="2400">
                <a:latin typeface="Perpetua" pitchFamily="18" charset="0"/>
              </a:rPr>
              <a:t>Advice codes</a:t>
            </a:r>
          </a:p>
          <a:p>
            <a:pPr marL="273050" indent="-273050">
              <a:spcBef>
                <a:spcPts val="575"/>
              </a:spcBef>
              <a:buClr>
                <a:schemeClr val="accent1"/>
              </a:buClr>
              <a:buSzPct val="85000"/>
              <a:buFont typeface="Arial" pitchFamily="34" charset="0"/>
              <a:buChar char="•"/>
            </a:pPr>
            <a:r>
              <a:rPr lang="en-US" sz="2400">
                <a:latin typeface="Perpetua" pitchFamily="18" charset="0"/>
              </a:rPr>
              <a:t>Locators</a:t>
            </a:r>
          </a:p>
          <a:p>
            <a:pPr marL="273050" indent="-273050">
              <a:spcBef>
                <a:spcPts val="575"/>
              </a:spcBef>
              <a:buClr>
                <a:schemeClr val="accent1"/>
              </a:buClr>
              <a:buSzPct val="85000"/>
              <a:buFont typeface="Arial" pitchFamily="34" charset="0"/>
              <a:buChar char="•"/>
            </a:pPr>
            <a:r>
              <a:rPr lang="en-US" sz="2400">
                <a:latin typeface="Perpetua" pitchFamily="18" charset="0"/>
              </a:rPr>
              <a:t>Groups and Sub-groups</a:t>
            </a:r>
          </a:p>
          <a:p>
            <a:pPr marL="273050" indent="-273050">
              <a:spcBef>
                <a:spcPts val="575"/>
              </a:spcBef>
              <a:buClr>
                <a:schemeClr val="accent1"/>
              </a:buClr>
              <a:buSzPct val="85000"/>
            </a:pPr>
            <a:endParaRPr lang="en-US" sz="2400" b="1">
              <a:latin typeface="Perpetua" pitchFamily="18" charset="0"/>
            </a:endParaRPr>
          </a:p>
        </p:txBody>
      </p:sp>
      <p:sp>
        <p:nvSpPr>
          <p:cNvPr id="5" name="TextBox 4"/>
          <p:cNvSpPr txBox="1"/>
          <p:nvPr/>
        </p:nvSpPr>
        <p:spPr>
          <a:xfrm>
            <a:off x="0" y="1600200"/>
            <a:ext cx="9144000" cy="584200"/>
          </a:xfrm>
          <a:prstGeom prst="rect">
            <a:avLst/>
          </a:prstGeom>
          <a:noFill/>
        </p:spPr>
        <p:txBody>
          <a:bodyPr>
            <a:spAutoFit/>
          </a:bodyPr>
          <a:lstStyle/>
          <a:p>
            <a:pPr algn="ctr" fontAlgn="auto">
              <a:spcBef>
                <a:spcPts val="0"/>
              </a:spcBef>
              <a:spcAft>
                <a:spcPts val="0"/>
              </a:spcAft>
              <a:defRPr/>
            </a:pPr>
            <a:r>
              <a:rPr lang="en-US" sz="3200" u="sng" dirty="0">
                <a:latin typeface="+mj-lt"/>
              </a:rPr>
              <a:t>GCSS-MC</a:t>
            </a:r>
          </a:p>
        </p:txBody>
      </p:sp>
    </p:spTree>
  </p:cSld>
  <p:clrMapOvr>
    <a:masterClrMapping/>
  </p:clrMapOvr>
  <p:transition>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p:txBody>
          <a:bodyPr/>
          <a:lstStyle/>
          <a:p>
            <a:pPr>
              <a:defRPr/>
            </a:pPr>
            <a:fld id="{99F8BF57-5FE8-466C-92BD-BC815E5A3311}" type="datetime3">
              <a:rPr lang="en-US"/>
              <a:pPr>
                <a:defRPr/>
              </a:pPr>
              <a:t>24 October 2012</a:t>
            </a:fld>
            <a:endParaRPr lang="en-US"/>
          </a:p>
        </p:txBody>
      </p:sp>
      <p:sp>
        <p:nvSpPr>
          <p:cNvPr id="209923" name="Content Placeholder 1"/>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a:spcBef>
                <a:spcPts val="575"/>
              </a:spcBef>
              <a:buClr>
                <a:schemeClr val="accent1"/>
              </a:buClr>
              <a:buSzPct val="85000"/>
            </a:pPr>
            <a:r>
              <a:rPr lang="en-US" sz="2600" b="1">
                <a:latin typeface="Perpetua" pitchFamily="18" charset="0"/>
              </a:rPr>
              <a:t>Parts Request Function</a:t>
            </a:r>
          </a:p>
          <a:p>
            <a:pPr marL="273050" indent="-273050">
              <a:spcBef>
                <a:spcPts val="575"/>
              </a:spcBef>
              <a:buClr>
                <a:schemeClr val="accent1"/>
              </a:buClr>
              <a:buSzPct val="85000"/>
              <a:buFont typeface="Wingdings 2" pitchFamily="18" charset="2"/>
              <a:buChar char=""/>
            </a:pPr>
            <a:r>
              <a:rPr lang="en-US" sz="2600">
                <a:latin typeface="Perpetua" pitchFamily="18" charset="0"/>
              </a:rPr>
              <a:t>Used in conjunction with the Service Request Tasks to requisition, receipt for, cancel and record partial issues and credits of repair parts.</a:t>
            </a:r>
          </a:p>
          <a:p>
            <a:pPr marL="730250" lvl="3" indent="-273050">
              <a:spcBef>
                <a:spcPts val="575"/>
              </a:spcBef>
              <a:buClr>
                <a:schemeClr val="accent1"/>
              </a:buClr>
              <a:buSzPct val="85000"/>
              <a:buFont typeface="Wingdings 2" pitchFamily="18" charset="2"/>
              <a:buChar char=""/>
            </a:pPr>
            <a:endParaRPr lang="en-US" sz="2400">
              <a:latin typeface="Perpetua" pitchFamily="18" charset="0"/>
            </a:endParaRPr>
          </a:p>
        </p:txBody>
      </p:sp>
      <p:sp>
        <p:nvSpPr>
          <p:cNvPr id="5" name="TextBox 4"/>
          <p:cNvSpPr txBox="1"/>
          <p:nvPr/>
        </p:nvSpPr>
        <p:spPr>
          <a:xfrm>
            <a:off x="0" y="1600200"/>
            <a:ext cx="9144000" cy="584200"/>
          </a:xfrm>
          <a:prstGeom prst="rect">
            <a:avLst/>
          </a:prstGeom>
          <a:noFill/>
        </p:spPr>
        <p:txBody>
          <a:bodyPr>
            <a:spAutoFit/>
          </a:bodyPr>
          <a:lstStyle/>
          <a:p>
            <a:pPr algn="ctr" fontAlgn="auto">
              <a:spcBef>
                <a:spcPts val="0"/>
              </a:spcBef>
              <a:spcAft>
                <a:spcPts val="0"/>
              </a:spcAft>
              <a:defRPr/>
            </a:pPr>
            <a:r>
              <a:rPr lang="en-US" sz="3200" b="1" u="sng" dirty="0">
                <a:latin typeface="+mj-lt"/>
              </a:rPr>
              <a:t>GCSS-MC</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14</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TERMS</a:t>
            </a:r>
          </a:p>
        </p:txBody>
      </p:sp>
      <p:sp>
        <p:nvSpPr>
          <p:cNvPr id="6" name="Rectangle 3"/>
          <p:cNvSpPr>
            <a:spLocks noGrp="1" noChangeArrowheads="1"/>
          </p:cNvSpPr>
          <p:nvPr>
            <p:ph idx="1"/>
          </p:nvPr>
        </p:nvSpPr>
        <p:spPr>
          <a:xfrm>
            <a:off x="152400" y="2209800"/>
            <a:ext cx="8839200" cy="4343400"/>
          </a:xfrm>
        </p:spPr>
        <p:txBody>
          <a:bodyPr/>
          <a:lstStyle/>
          <a:p>
            <a:r>
              <a:rPr lang="en-US" dirty="0" smtClean="0"/>
              <a:t>Operational Risk Management</a:t>
            </a:r>
          </a:p>
          <a:p>
            <a:pPr lvl="1"/>
            <a:r>
              <a:rPr lang="en-US" dirty="0" smtClean="0"/>
              <a:t>A process of dealing with risks associated with Military operations, which include:</a:t>
            </a:r>
          </a:p>
          <a:p>
            <a:pPr lvl="2">
              <a:lnSpc>
                <a:spcPct val="150000"/>
              </a:lnSpc>
            </a:pPr>
            <a:r>
              <a:rPr lang="en-US" sz="2200" dirty="0" smtClean="0"/>
              <a:t>Risk assessment</a:t>
            </a:r>
          </a:p>
          <a:p>
            <a:pPr lvl="2">
              <a:lnSpc>
                <a:spcPct val="150000"/>
              </a:lnSpc>
            </a:pPr>
            <a:r>
              <a:rPr lang="en-US" sz="2200" dirty="0" smtClean="0"/>
              <a:t>Risk decision making</a:t>
            </a:r>
          </a:p>
          <a:p>
            <a:pPr lvl="2">
              <a:lnSpc>
                <a:spcPct val="150000"/>
              </a:lnSpc>
            </a:pPr>
            <a:r>
              <a:rPr lang="en-US" sz="2200" dirty="0" smtClean="0"/>
              <a:t>Implementation of effective risk controls</a:t>
            </a:r>
          </a:p>
        </p:txBody>
      </p:sp>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p:txBody>
          <a:bodyPr/>
          <a:lstStyle/>
          <a:p>
            <a:pPr>
              <a:defRPr/>
            </a:pPr>
            <a:fld id="{3F630AD9-1071-473F-882C-C66E4FBA1967}" type="datetime3">
              <a:rPr lang="en-US"/>
              <a:pPr>
                <a:defRPr/>
              </a:pPr>
              <a:t>24 October 2012</a:t>
            </a:fld>
            <a:endParaRPr lang="en-US"/>
          </a:p>
        </p:txBody>
      </p:sp>
      <p:sp>
        <p:nvSpPr>
          <p:cNvPr id="5" name="Content Placeholder 1"/>
          <p:cNvSpPr txBox="1">
            <a:spLocks/>
          </p:cNvSpPr>
          <p:nvPr/>
        </p:nvSpPr>
        <p:spPr bwMode="auto">
          <a:xfrm>
            <a:off x="152400" y="2209800"/>
            <a:ext cx="8839200" cy="4343400"/>
          </a:xfrm>
          <a:prstGeom prst="rect">
            <a:avLst/>
          </a:prstGeom>
          <a:noFill/>
          <a:ln w="9525">
            <a:noFill/>
            <a:miter lim="800000"/>
            <a:headEnd/>
            <a:tailEnd/>
          </a:ln>
        </p:spPr>
        <p:txBody>
          <a:bodyPr>
            <a:normAutofit/>
          </a:bodyPr>
          <a:lstStyle/>
          <a:p>
            <a:pPr algn="ctr">
              <a:defRPr/>
            </a:pPr>
            <a:endParaRPr lang="en-US" sz="2800" b="1" dirty="0">
              <a:latin typeface="Arial" charset="0"/>
            </a:endParaRPr>
          </a:p>
          <a:p>
            <a:pPr algn="ctr">
              <a:defRPr/>
            </a:pPr>
            <a:endParaRPr lang="en-US" sz="2800" b="1" dirty="0">
              <a:latin typeface="Arial" charset="0"/>
            </a:endParaRPr>
          </a:p>
          <a:p>
            <a:pPr algn="ctr">
              <a:defRPr/>
            </a:pPr>
            <a:r>
              <a:rPr lang="en-US" sz="2800" b="1" dirty="0">
                <a:latin typeface="Arial" charset="0"/>
              </a:rPr>
              <a:t>Creating a Service Request</a:t>
            </a:r>
          </a:p>
          <a:p>
            <a:pPr marL="273050" indent="-273050">
              <a:spcBef>
                <a:spcPts val="575"/>
              </a:spcBef>
              <a:buClr>
                <a:schemeClr val="accent1"/>
              </a:buClr>
              <a:buSzPct val="85000"/>
              <a:buFont typeface="Wingdings 2" pitchFamily="18" charset="2"/>
              <a:buChar char=""/>
              <a:defRPr/>
            </a:pPr>
            <a:endParaRPr lang="en-US" sz="2600" dirty="0">
              <a:latin typeface="+mn-lt"/>
            </a:endParaRPr>
          </a:p>
        </p:txBody>
      </p:sp>
      <p:sp>
        <p:nvSpPr>
          <p:cNvPr id="6" name="TextBox 5"/>
          <p:cNvSpPr txBox="1"/>
          <p:nvPr/>
        </p:nvSpPr>
        <p:spPr>
          <a:xfrm>
            <a:off x="0" y="1600200"/>
            <a:ext cx="9144000" cy="584200"/>
          </a:xfrm>
          <a:prstGeom prst="rect">
            <a:avLst/>
          </a:prstGeom>
          <a:noFill/>
        </p:spPr>
        <p:txBody>
          <a:bodyPr>
            <a:spAutoFit/>
          </a:bodyPr>
          <a:lstStyle/>
          <a:p>
            <a:pPr algn="ctr" fontAlgn="auto">
              <a:spcBef>
                <a:spcPts val="0"/>
              </a:spcBef>
              <a:spcAft>
                <a:spcPts val="0"/>
              </a:spcAft>
              <a:defRPr/>
            </a:pPr>
            <a:r>
              <a:rPr lang="en-US" sz="3200" u="sng" dirty="0">
                <a:latin typeface="+mj-lt"/>
              </a:rPr>
              <a:t>GCSS-MC</a:t>
            </a:r>
          </a:p>
        </p:txBody>
      </p:sp>
      <p:sp>
        <p:nvSpPr>
          <p:cNvPr id="7" name="TextBox 6"/>
          <p:cNvSpPr txBox="1"/>
          <p:nvPr/>
        </p:nvSpPr>
        <p:spPr>
          <a:xfrm>
            <a:off x="152400" y="6400800"/>
            <a:ext cx="609600" cy="338138"/>
          </a:xfrm>
          <a:prstGeom prst="rect">
            <a:avLst/>
          </a:prstGeom>
          <a:noFill/>
        </p:spPr>
        <p:txBody>
          <a:bodyPr>
            <a:spAutoFit/>
          </a:bodyPr>
          <a:lstStyle/>
          <a:p>
            <a:pPr>
              <a:defRPr/>
            </a:pPr>
            <a:r>
              <a:rPr lang="en-US" sz="800" b="1" dirty="0">
                <a:solidFill>
                  <a:schemeClr val="bg1">
                    <a:lumMod val="50000"/>
                  </a:schemeClr>
                </a:solidFill>
                <a:latin typeface="Arial" charset="0"/>
              </a:rPr>
              <a:t>SG  Pg#79</a:t>
            </a:r>
          </a:p>
        </p:txBody>
      </p:sp>
    </p:spTree>
  </p:cSld>
  <p:clrMapOvr>
    <a:masterClrMapping/>
  </p:clrMapOvr>
  <p:transition>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p:txBody>
          <a:bodyPr/>
          <a:lstStyle/>
          <a:p>
            <a:pPr>
              <a:defRPr/>
            </a:pPr>
            <a:fld id="{3F630AD9-1071-473F-882C-C66E4FBA1967}" type="datetime3">
              <a:rPr lang="en-US"/>
              <a:pPr>
                <a:defRPr/>
              </a:pPr>
              <a:t>24 October 2012</a:t>
            </a:fld>
            <a:endParaRPr lang="en-US"/>
          </a:p>
        </p:txBody>
      </p:sp>
      <p:sp>
        <p:nvSpPr>
          <p:cNvPr id="5" name="Content Placeholder 1"/>
          <p:cNvSpPr txBox="1">
            <a:spLocks/>
          </p:cNvSpPr>
          <p:nvPr/>
        </p:nvSpPr>
        <p:spPr bwMode="auto">
          <a:xfrm>
            <a:off x="152400" y="2209800"/>
            <a:ext cx="8839200" cy="4343400"/>
          </a:xfrm>
          <a:prstGeom prst="rect">
            <a:avLst/>
          </a:prstGeom>
          <a:noFill/>
          <a:ln w="9525">
            <a:noFill/>
            <a:miter lim="800000"/>
            <a:headEnd/>
            <a:tailEnd/>
          </a:ln>
        </p:spPr>
        <p:txBody>
          <a:bodyPr>
            <a:normAutofit/>
          </a:bodyPr>
          <a:lstStyle/>
          <a:p>
            <a:pPr algn="ctr">
              <a:defRPr/>
            </a:pPr>
            <a:endParaRPr lang="en-US" sz="2800" b="1" dirty="0">
              <a:latin typeface="Arial" charset="0"/>
            </a:endParaRPr>
          </a:p>
          <a:p>
            <a:pPr algn="ctr">
              <a:defRPr/>
            </a:pPr>
            <a:endParaRPr lang="en-US" sz="2800" b="1" dirty="0">
              <a:latin typeface="Arial" charset="0"/>
            </a:endParaRPr>
          </a:p>
          <a:p>
            <a:pPr algn="ctr">
              <a:defRPr/>
            </a:pPr>
            <a:r>
              <a:rPr lang="en-US" sz="2800" b="1" dirty="0">
                <a:latin typeface="Arial" charset="0"/>
              </a:rPr>
              <a:t>Creating a Parts Request</a:t>
            </a:r>
          </a:p>
          <a:p>
            <a:pPr marL="273050" indent="-273050">
              <a:spcBef>
                <a:spcPts val="575"/>
              </a:spcBef>
              <a:buClr>
                <a:schemeClr val="accent1"/>
              </a:buClr>
              <a:buSzPct val="85000"/>
              <a:buFont typeface="Wingdings 2" pitchFamily="18" charset="2"/>
              <a:buChar char=""/>
              <a:defRPr/>
            </a:pPr>
            <a:endParaRPr lang="en-US" sz="2600" dirty="0">
              <a:latin typeface="+mn-lt"/>
            </a:endParaRPr>
          </a:p>
        </p:txBody>
      </p:sp>
      <p:sp>
        <p:nvSpPr>
          <p:cNvPr id="6" name="TextBox 5"/>
          <p:cNvSpPr txBox="1"/>
          <p:nvPr/>
        </p:nvSpPr>
        <p:spPr>
          <a:xfrm>
            <a:off x="0" y="1600200"/>
            <a:ext cx="9144000" cy="584200"/>
          </a:xfrm>
          <a:prstGeom prst="rect">
            <a:avLst/>
          </a:prstGeom>
          <a:noFill/>
        </p:spPr>
        <p:txBody>
          <a:bodyPr>
            <a:spAutoFit/>
          </a:bodyPr>
          <a:lstStyle/>
          <a:p>
            <a:pPr algn="ctr" fontAlgn="auto">
              <a:spcBef>
                <a:spcPts val="0"/>
              </a:spcBef>
              <a:spcAft>
                <a:spcPts val="0"/>
              </a:spcAft>
              <a:defRPr/>
            </a:pPr>
            <a:r>
              <a:rPr lang="en-US" sz="3200" b="1" u="sng" dirty="0">
                <a:latin typeface="+mj-lt"/>
              </a:rPr>
              <a:t>GCSS-MC</a:t>
            </a:r>
          </a:p>
        </p:txBody>
      </p:sp>
      <p:sp>
        <p:nvSpPr>
          <p:cNvPr id="7" name="TextBox 6"/>
          <p:cNvSpPr txBox="1"/>
          <p:nvPr/>
        </p:nvSpPr>
        <p:spPr>
          <a:xfrm>
            <a:off x="152400" y="6400800"/>
            <a:ext cx="609600" cy="338138"/>
          </a:xfrm>
          <a:prstGeom prst="rect">
            <a:avLst/>
          </a:prstGeom>
          <a:noFill/>
        </p:spPr>
        <p:txBody>
          <a:bodyPr>
            <a:spAutoFit/>
          </a:bodyPr>
          <a:lstStyle/>
          <a:p>
            <a:pPr>
              <a:defRPr/>
            </a:pPr>
            <a:r>
              <a:rPr lang="en-US" sz="800" b="1" dirty="0">
                <a:solidFill>
                  <a:schemeClr val="bg1">
                    <a:lumMod val="50000"/>
                  </a:schemeClr>
                </a:solidFill>
                <a:latin typeface="Arial" charset="0"/>
              </a:rPr>
              <a:t>SG  Pg#79</a:t>
            </a:r>
          </a:p>
        </p:txBody>
      </p:sp>
    </p:spTree>
  </p:cSld>
  <p:clrMapOvr>
    <a:masterClrMapping/>
  </p:clrMapOvr>
  <p:transition>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p:txBody>
          <a:bodyPr/>
          <a:lstStyle/>
          <a:p>
            <a:pPr>
              <a:defRPr/>
            </a:pPr>
            <a:fld id="{3F630AD9-1071-473F-882C-C66E4FBA1967}" type="datetime3">
              <a:rPr lang="en-US"/>
              <a:pPr>
                <a:defRPr/>
              </a:pPr>
              <a:t>24 October 2012</a:t>
            </a:fld>
            <a:endParaRPr lang="en-US"/>
          </a:p>
        </p:txBody>
      </p:sp>
      <p:sp>
        <p:nvSpPr>
          <p:cNvPr id="5" name="Content Placeholder 1"/>
          <p:cNvSpPr txBox="1">
            <a:spLocks/>
          </p:cNvSpPr>
          <p:nvPr/>
        </p:nvSpPr>
        <p:spPr bwMode="auto">
          <a:xfrm>
            <a:off x="152400" y="2209800"/>
            <a:ext cx="8839200" cy="4343400"/>
          </a:xfrm>
          <a:prstGeom prst="rect">
            <a:avLst/>
          </a:prstGeom>
          <a:noFill/>
          <a:ln w="9525">
            <a:noFill/>
            <a:miter lim="800000"/>
            <a:headEnd/>
            <a:tailEnd/>
          </a:ln>
        </p:spPr>
        <p:txBody>
          <a:bodyPr>
            <a:normAutofit/>
          </a:bodyPr>
          <a:lstStyle/>
          <a:p>
            <a:pPr algn="ctr">
              <a:defRPr/>
            </a:pPr>
            <a:endParaRPr lang="en-US" sz="2800" b="1" dirty="0">
              <a:latin typeface="Arial" charset="0"/>
            </a:endParaRPr>
          </a:p>
          <a:p>
            <a:pPr algn="ctr">
              <a:defRPr/>
            </a:pPr>
            <a:endParaRPr lang="en-US" sz="2800" b="1" dirty="0">
              <a:latin typeface="Arial" charset="0"/>
            </a:endParaRPr>
          </a:p>
          <a:p>
            <a:pPr algn="ctr">
              <a:defRPr/>
            </a:pPr>
            <a:r>
              <a:rPr lang="en-US" sz="2800" b="1" dirty="0">
                <a:latin typeface="Arial" charset="0"/>
              </a:rPr>
              <a:t>Accounting for materials and time</a:t>
            </a:r>
          </a:p>
          <a:p>
            <a:pPr marL="273050" indent="-273050">
              <a:spcBef>
                <a:spcPts val="575"/>
              </a:spcBef>
              <a:buClr>
                <a:schemeClr val="accent1"/>
              </a:buClr>
              <a:buSzPct val="85000"/>
              <a:buFont typeface="Wingdings 2" pitchFamily="18" charset="2"/>
              <a:buChar char=""/>
              <a:defRPr/>
            </a:pPr>
            <a:endParaRPr lang="en-US" sz="2600" dirty="0">
              <a:latin typeface="+mn-lt"/>
            </a:endParaRPr>
          </a:p>
        </p:txBody>
      </p:sp>
      <p:sp>
        <p:nvSpPr>
          <p:cNvPr id="6" name="TextBox 5"/>
          <p:cNvSpPr txBox="1"/>
          <p:nvPr/>
        </p:nvSpPr>
        <p:spPr>
          <a:xfrm>
            <a:off x="0" y="1600200"/>
            <a:ext cx="9144000" cy="584200"/>
          </a:xfrm>
          <a:prstGeom prst="rect">
            <a:avLst/>
          </a:prstGeom>
          <a:noFill/>
        </p:spPr>
        <p:txBody>
          <a:bodyPr>
            <a:spAutoFit/>
          </a:bodyPr>
          <a:lstStyle/>
          <a:p>
            <a:pPr algn="ctr" fontAlgn="auto">
              <a:spcBef>
                <a:spcPts val="0"/>
              </a:spcBef>
              <a:spcAft>
                <a:spcPts val="0"/>
              </a:spcAft>
              <a:defRPr/>
            </a:pPr>
            <a:r>
              <a:rPr lang="en-US" sz="3200" b="1" u="sng" dirty="0">
                <a:latin typeface="+mj-lt"/>
              </a:rPr>
              <a:t>GCSS-MC</a:t>
            </a:r>
          </a:p>
        </p:txBody>
      </p:sp>
      <p:sp>
        <p:nvSpPr>
          <p:cNvPr id="7" name="TextBox 6"/>
          <p:cNvSpPr txBox="1"/>
          <p:nvPr/>
        </p:nvSpPr>
        <p:spPr>
          <a:xfrm>
            <a:off x="152400" y="6400800"/>
            <a:ext cx="609600" cy="338138"/>
          </a:xfrm>
          <a:prstGeom prst="rect">
            <a:avLst/>
          </a:prstGeom>
          <a:noFill/>
        </p:spPr>
        <p:txBody>
          <a:bodyPr>
            <a:spAutoFit/>
          </a:bodyPr>
          <a:lstStyle/>
          <a:p>
            <a:pPr>
              <a:defRPr/>
            </a:pPr>
            <a:r>
              <a:rPr lang="en-US" sz="800" b="1" dirty="0">
                <a:solidFill>
                  <a:schemeClr val="bg1">
                    <a:lumMod val="50000"/>
                  </a:schemeClr>
                </a:solidFill>
                <a:latin typeface="Arial" charset="0"/>
              </a:rPr>
              <a:t>SG  Pg#79</a:t>
            </a:r>
          </a:p>
        </p:txBody>
      </p:sp>
    </p:spTree>
  </p:cSld>
  <p:clrMapOvr>
    <a:masterClrMapping/>
  </p:clrMapOvr>
  <p:transition>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u="sng" dirty="0" smtClean="0"/>
              <a:t>GCSS-MC  REVIEW</a:t>
            </a:r>
          </a:p>
          <a:p>
            <a:pPr>
              <a:buFont typeface="Arial" pitchFamily="34" charset="0"/>
              <a:buChar char="•"/>
            </a:pPr>
            <a:r>
              <a:rPr lang="en-US" dirty="0" smtClean="0"/>
              <a:t>The definition of GCSS-MC.</a:t>
            </a:r>
          </a:p>
          <a:p>
            <a:pPr>
              <a:buFont typeface="Arial" pitchFamily="34" charset="0"/>
              <a:buChar char="•"/>
            </a:pPr>
            <a:r>
              <a:rPr lang="en-US" dirty="0" smtClean="0"/>
              <a:t>The purpose and uses of GCSS-MC.</a:t>
            </a:r>
          </a:p>
          <a:p>
            <a:pPr>
              <a:buFont typeface="Arial" pitchFamily="34" charset="0"/>
              <a:buChar char="•"/>
            </a:pPr>
            <a:r>
              <a:rPr lang="en-US" dirty="0" smtClean="0"/>
              <a:t>Advise codes.</a:t>
            </a:r>
          </a:p>
          <a:p>
            <a:pPr>
              <a:buFont typeface="Arial" pitchFamily="34" charset="0"/>
              <a:buChar char="•"/>
            </a:pPr>
            <a:r>
              <a:rPr lang="en-US" dirty="0" smtClean="0"/>
              <a:t>Groups.</a:t>
            </a:r>
          </a:p>
          <a:p>
            <a:pPr>
              <a:buFont typeface="Arial" pitchFamily="34" charset="0"/>
              <a:buChar char="•"/>
            </a:pPr>
            <a:r>
              <a:rPr lang="en-US" dirty="0" smtClean="0"/>
              <a:t>Locators and subinventory.</a:t>
            </a:r>
          </a:p>
          <a:p>
            <a:pPr algn="ctr">
              <a:buNone/>
            </a:pPr>
            <a:endParaRPr lang="en-US" b="1" u="sng" dirty="0"/>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spTree>
  </p:cSld>
  <p:clrMapOvr>
    <a:masterClrMapping/>
  </p:clrMapOvr>
  <p:transition>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u="sng" dirty="0" smtClean="0"/>
              <a:t>QUESTIONS</a:t>
            </a:r>
          </a:p>
          <a:p>
            <a:pPr>
              <a:buFont typeface="Arial" pitchFamily="34" charset="0"/>
              <a:buChar char="•"/>
            </a:pPr>
            <a:r>
              <a:rPr lang="en-US" b="1" dirty="0" smtClean="0"/>
              <a:t>Q: </a:t>
            </a:r>
            <a:r>
              <a:rPr lang="en-US" dirty="0" smtClean="0"/>
              <a:t>What does the acronym GCSS-MC mean?</a:t>
            </a:r>
          </a:p>
          <a:p>
            <a:pPr>
              <a:buFont typeface="Arial" pitchFamily="34" charset="0"/>
              <a:buChar char="•"/>
            </a:pPr>
            <a:r>
              <a:rPr lang="en-US" b="1" dirty="0" smtClean="0"/>
              <a:t>A: </a:t>
            </a:r>
            <a:r>
              <a:rPr lang="en-US" dirty="0" smtClean="0"/>
              <a:t>Global Combat Service Support- Marine Corps.</a:t>
            </a:r>
          </a:p>
          <a:p>
            <a:pPr>
              <a:buFont typeface="Arial" pitchFamily="34" charset="0"/>
              <a:buChar char="•"/>
            </a:pPr>
            <a:r>
              <a:rPr lang="en-US" dirty="0" smtClean="0"/>
              <a:t> </a:t>
            </a:r>
            <a:r>
              <a:rPr lang="en-US" b="1" dirty="0" smtClean="0"/>
              <a:t>Q:</a:t>
            </a:r>
            <a:r>
              <a:rPr lang="en-US" dirty="0" smtClean="0"/>
              <a:t> What does the advise code 2P mean?</a:t>
            </a:r>
          </a:p>
          <a:p>
            <a:pPr>
              <a:buFont typeface="Arial" pitchFamily="34" charset="0"/>
              <a:buChar char="•"/>
            </a:pPr>
            <a:r>
              <a:rPr lang="en-US" b="1" dirty="0" smtClean="0"/>
              <a:t>A:</a:t>
            </a:r>
            <a:r>
              <a:rPr lang="en-US" dirty="0" smtClean="0"/>
              <a:t> Item required in one continuous length.</a:t>
            </a:r>
            <a:endParaRPr lang="en-US" b="1" dirty="0" smtClean="0"/>
          </a:p>
          <a:p>
            <a:pPr>
              <a:buFont typeface="Arial" pitchFamily="34" charset="0"/>
              <a:buChar char="•"/>
            </a:pPr>
            <a:endParaRPr lang="en-US" b="1" dirty="0"/>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fld id="{EB28CC98-8D0B-492D-9415-29159AC88B4F}" type="datetime3">
              <a:rPr lang="en-US" smtClean="0"/>
              <a:pPr>
                <a:defRPr/>
              </a:pPr>
              <a:t>24 October 2012</a:t>
            </a:fld>
            <a:endParaRPr lang="en-US" dirty="0"/>
          </a:p>
        </p:txBody>
      </p:sp>
      <p:pic>
        <p:nvPicPr>
          <p:cNvPr id="6146" name="Picture 2" descr="C:\Users\randy.graftema\Desktop\images.jpg"/>
          <p:cNvPicPr>
            <a:picLocks noGrp="1" noChangeAspect="1" noChangeArrowheads="1"/>
          </p:cNvPicPr>
          <p:nvPr>
            <p:ph idx="1"/>
          </p:nvPr>
        </p:nvPicPr>
        <p:blipFill>
          <a:blip r:embed="rId2" cstate="print"/>
          <a:srcRect/>
          <a:stretch>
            <a:fillRect/>
          </a:stretch>
        </p:blipFill>
        <p:spPr bwMode="auto">
          <a:xfrm>
            <a:off x="1828800" y="1676400"/>
            <a:ext cx="5410199" cy="4648199"/>
          </a:xfrm>
          <a:prstGeom prst="rect">
            <a:avLst/>
          </a:prstGeom>
          <a:noFill/>
        </p:spPr>
      </p:pic>
    </p:spTree>
  </p:cSld>
  <p:clrMapOvr>
    <a:masterClrMapping/>
  </p:clrMapOvr>
  <p:transition>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gif"/>
          <p:cNvPicPr>
            <a:picLocks noChangeAspect="1"/>
          </p:cNvPicPr>
          <p:nvPr/>
        </p:nvPicPr>
        <p:blipFill>
          <a:blip r:embed="rId3" cstate="print"/>
          <a:stretch>
            <a:fillRect/>
          </a:stretch>
        </p:blipFill>
        <p:spPr>
          <a:xfrm>
            <a:off x="609600" y="2743200"/>
            <a:ext cx="8001000" cy="1995488"/>
          </a:xfrm>
          <a:prstGeom prst="rect">
            <a:avLst/>
          </a:prstGeom>
        </p:spPr>
      </p:pic>
      <p:sp>
        <p:nvSpPr>
          <p:cNvPr id="4" name="Date Placeholder 3"/>
          <p:cNvSpPr>
            <a:spLocks noGrp="1"/>
          </p:cNvSpPr>
          <p:nvPr>
            <p:ph type="dt" sz="half" idx="10"/>
          </p:nvPr>
        </p:nvSpPr>
        <p:spPr/>
        <p:txBody>
          <a:bodyPr/>
          <a:lstStyle/>
          <a:p>
            <a:pPr algn="r" rtl="0"/>
            <a:fld id="{BE288D77-0F3C-4451-94B8-CC48E23215AA}"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
        <p:nvSpPr>
          <p:cNvPr id="5" name="TextBox 4"/>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Pg#85</a:t>
            </a:r>
            <a:endParaRPr lang="en-US" sz="800" b="1" dirty="0">
              <a:solidFill>
                <a:schemeClr val="bg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Common 10"/>
          <p:cNvPicPr>
            <a:picLocks noChangeAspect="1" noChangeArrowheads="1"/>
          </p:cNvPicPr>
          <p:nvPr/>
        </p:nvPicPr>
        <p:blipFill>
          <a:blip r:embed="rId3" cstate="print"/>
          <a:srcRect/>
          <a:stretch>
            <a:fillRect/>
          </a:stretch>
        </p:blipFill>
        <p:spPr bwMode="auto">
          <a:xfrm>
            <a:off x="381000" y="3276600"/>
            <a:ext cx="3927758" cy="2362200"/>
          </a:xfrm>
          <a:prstGeom prst="rect">
            <a:avLst/>
          </a:prstGeom>
          <a:noFill/>
        </p:spPr>
      </p:pic>
      <p:sp>
        <p:nvSpPr>
          <p:cNvPr id="3" name="TextBox 2"/>
          <p:cNvSpPr txBox="1"/>
          <p:nvPr/>
        </p:nvSpPr>
        <p:spPr>
          <a:xfrm>
            <a:off x="152400" y="1600200"/>
            <a:ext cx="8839200" cy="523220"/>
          </a:xfrm>
          <a:prstGeom prst="rect">
            <a:avLst/>
          </a:prstGeom>
          <a:noFill/>
        </p:spPr>
        <p:txBody>
          <a:bodyPr wrap="square" rtlCol="0">
            <a:spAutoFit/>
          </a:bodyPr>
          <a:lstStyle/>
          <a:p>
            <a:pPr algn="ctr"/>
            <a:r>
              <a:rPr lang="en-US" sz="2800" b="1" dirty="0" smtClean="0">
                <a:latin typeface="+mj-lt"/>
              </a:rPr>
              <a:t>SHOP EQUIPMENT, GENERAL PURPOSE</a:t>
            </a:r>
            <a:endParaRPr lang="en-US" sz="2800" b="1" kern="1200" cap="all" dirty="0">
              <a:solidFill>
                <a:prstClr val="black"/>
              </a:solidFill>
              <a:latin typeface="+mj-lt"/>
              <a:ea typeface="+mn-ea"/>
              <a:cs typeface="+mn-cs"/>
            </a:endParaRPr>
          </a:p>
        </p:txBody>
      </p:sp>
      <p:pic>
        <p:nvPicPr>
          <p:cNvPr id="4" name="Picture 23" descr="Common 12"/>
          <p:cNvPicPr>
            <a:picLocks noChangeAspect="1" noChangeArrowheads="1"/>
          </p:cNvPicPr>
          <p:nvPr/>
        </p:nvPicPr>
        <p:blipFill>
          <a:blip r:embed="rId4" cstate="print"/>
          <a:srcRect/>
          <a:stretch>
            <a:fillRect/>
          </a:stretch>
        </p:blipFill>
        <p:spPr bwMode="auto">
          <a:xfrm>
            <a:off x="4495800" y="2819400"/>
            <a:ext cx="4343400" cy="3647274"/>
          </a:xfrm>
          <a:prstGeom prst="rect">
            <a:avLst/>
          </a:prstGeom>
          <a:noFill/>
        </p:spPr>
      </p:pic>
      <p:sp>
        <p:nvSpPr>
          <p:cNvPr id="6" name="TextBox 5"/>
          <p:cNvSpPr txBox="1"/>
          <p:nvPr/>
        </p:nvSpPr>
        <p:spPr>
          <a:xfrm>
            <a:off x="990600" y="2362200"/>
            <a:ext cx="2590800" cy="492443"/>
          </a:xfrm>
          <a:prstGeom prst="rect">
            <a:avLst/>
          </a:prstGeom>
          <a:noFill/>
        </p:spPr>
        <p:txBody>
          <a:bodyPr wrap="square" rtlCol="0">
            <a:spAutoFit/>
          </a:bodyPr>
          <a:lstStyle/>
          <a:p>
            <a:r>
              <a:rPr lang="en-US" sz="2600" dirty="0" smtClean="0">
                <a:latin typeface="+mn-lt"/>
              </a:rPr>
              <a:t>Common #10</a:t>
            </a:r>
            <a:endParaRPr lang="en-US" sz="2600" dirty="0">
              <a:latin typeface="+mn-lt"/>
            </a:endParaRPr>
          </a:p>
        </p:txBody>
      </p:sp>
      <p:sp>
        <p:nvSpPr>
          <p:cNvPr id="7" name="TextBox 6"/>
          <p:cNvSpPr txBox="1"/>
          <p:nvPr/>
        </p:nvSpPr>
        <p:spPr>
          <a:xfrm>
            <a:off x="5105400" y="2362200"/>
            <a:ext cx="2590800" cy="492443"/>
          </a:xfrm>
          <a:prstGeom prst="rect">
            <a:avLst/>
          </a:prstGeom>
          <a:noFill/>
        </p:spPr>
        <p:txBody>
          <a:bodyPr wrap="square" rtlCol="0">
            <a:spAutoFit/>
          </a:bodyPr>
          <a:lstStyle/>
          <a:p>
            <a:r>
              <a:rPr lang="en-US" sz="2600" dirty="0" smtClean="0">
                <a:latin typeface="+mn-lt"/>
              </a:rPr>
              <a:t>Common #12</a:t>
            </a:r>
            <a:endParaRPr lang="en-US" sz="2600" dirty="0">
              <a:latin typeface="+mn-lt"/>
            </a:endParaRPr>
          </a:p>
        </p:txBody>
      </p:sp>
      <p:sp>
        <p:nvSpPr>
          <p:cNvPr id="8" name="Rectangle 7"/>
          <p:cNvSpPr/>
          <p:nvPr/>
        </p:nvSpPr>
        <p:spPr>
          <a:xfrm>
            <a:off x="304800" y="5791200"/>
            <a:ext cx="5562600" cy="369332"/>
          </a:xfrm>
          <a:prstGeom prst="rect">
            <a:avLst/>
          </a:prstGeom>
        </p:spPr>
        <p:txBody>
          <a:bodyPr wrap="square">
            <a:spAutoFit/>
          </a:bodyPr>
          <a:lstStyle/>
          <a:p>
            <a:r>
              <a:rPr lang="en-US" b="1" dirty="0" smtClean="0"/>
              <a:t>Provides storage for general purpose shop tools.</a:t>
            </a:r>
            <a:endParaRPr lang="en-US" dirty="0"/>
          </a:p>
        </p:txBody>
      </p:sp>
      <p:sp>
        <p:nvSpPr>
          <p:cNvPr id="12" name="Rectangle 11"/>
          <p:cNvSpPr/>
          <p:nvPr/>
        </p:nvSpPr>
        <p:spPr>
          <a:xfrm>
            <a:off x="304800" y="6096000"/>
            <a:ext cx="3685624" cy="369332"/>
          </a:xfrm>
          <a:prstGeom prst="rect">
            <a:avLst/>
          </a:prstGeom>
        </p:spPr>
        <p:txBody>
          <a:bodyPr wrap="none">
            <a:spAutoFit/>
          </a:bodyPr>
          <a:lstStyle/>
          <a:p>
            <a:r>
              <a:rPr lang="en-US" b="1" dirty="0" smtClean="0"/>
              <a:t>Highly mobile and transportable</a:t>
            </a:r>
            <a:endParaRPr lang="en-US" dirty="0"/>
          </a:p>
        </p:txBody>
      </p:sp>
      <p:sp>
        <p:nvSpPr>
          <p:cNvPr id="13" name="Rectangle 12"/>
          <p:cNvSpPr/>
          <p:nvPr/>
        </p:nvSpPr>
        <p:spPr>
          <a:xfrm>
            <a:off x="304800" y="6400800"/>
            <a:ext cx="4876800" cy="369332"/>
          </a:xfrm>
          <a:prstGeom prst="rect">
            <a:avLst/>
          </a:prstGeom>
        </p:spPr>
        <p:txBody>
          <a:bodyPr wrap="square">
            <a:spAutoFit/>
          </a:bodyPr>
          <a:lstStyle/>
          <a:p>
            <a:r>
              <a:rPr lang="en-US" b="1" dirty="0" smtClean="0"/>
              <a:t>Enhances general maintenance support</a:t>
            </a:r>
            <a:endParaRPr lang="en-US" dirty="0"/>
          </a:p>
        </p:txBody>
      </p:sp>
      <p:sp>
        <p:nvSpPr>
          <p:cNvPr id="14" name="Date Placeholder 13"/>
          <p:cNvSpPr>
            <a:spLocks noGrp="1"/>
          </p:cNvSpPr>
          <p:nvPr>
            <p:ph type="dt" sz="half" idx="10"/>
          </p:nvPr>
        </p:nvSpPr>
        <p:spPr/>
        <p:txBody>
          <a:bodyPr/>
          <a:lstStyle/>
          <a:p>
            <a:pPr algn="r" rtl="0"/>
            <a:fld id="{7A130C3D-0A31-4A53-B66A-F2E995C92E2A}"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76600" y="2590800"/>
            <a:ext cx="5638800" cy="4040638"/>
          </a:xfrm>
          <a:prstGeom prst="rect">
            <a:avLst/>
          </a:prstGeom>
          <a:noFill/>
          <a:ln w="9525">
            <a:noFill/>
            <a:miter lim="800000"/>
            <a:headEnd/>
            <a:tailEnd/>
          </a:ln>
          <a:effectLst/>
        </p:spPr>
      </p:pic>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SHOP EQUIPMENT CONTACT MAINTENANCE COMMON NO. 20</a:t>
            </a:r>
            <a:endParaRPr lang="en-US" sz="2800" b="1" kern="1200" cap="all" dirty="0">
              <a:solidFill>
                <a:prstClr val="black"/>
              </a:solidFill>
              <a:latin typeface="Franklin Gothic Book"/>
              <a:ea typeface="+mn-ea"/>
              <a:cs typeface="+mn-cs"/>
            </a:endParaRPr>
          </a:p>
        </p:txBody>
      </p:sp>
      <p:sp>
        <p:nvSpPr>
          <p:cNvPr id="6" name="Rectangle 5"/>
          <p:cNvSpPr/>
          <p:nvPr/>
        </p:nvSpPr>
        <p:spPr>
          <a:xfrm>
            <a:off x="228600" y="2667000"/>
            <a:ext cx="4572000" cy="769441"/>
          </a:xfrm>
          <a:prstGeom prst="rect">
            <a:avLst/>
          </a:prstGeom>
        </p:spPr>
        <p:txBody>
          <a:bodyPr>
            <a:spAutoFit/>
          </a:bodyPr>
          <a:lstStyle/>
          <a:p>
            <a:r>
              <a:rPr lang="en-US" sz="2200" dirty="0" smtClean="0">
                <a:latin typeface="+mn-lt"/>
                <a:cs typeface="Times New Roman" pitchFamily="18" charset="0"/>
              </a:rPr>
              <a:t>Self-contained tool &amp; equipment shelter mounted on a HMMWVA2</a:t>
            </a:r>
            <a:endParaRPr lang="en-US" sz="2200" dirty="0">
              <a:latin typeface="+mn-lt"/>
            </a:endParaRPr>
          </a:p>
        </p:txBody>
      </p:sp>
      <p:sp>
        <p:nvSpPr>
          <p:cNvPr id="7" name="Rectangle 6"/>
          <p:cNvSpPr/>
          <p:nvPr/>
        </p:nvSpPr>
        <p:spPr>
          <a:xfrm>
            <a:off x="228600" y="3505200"/>
            <a:ext cx="3886200" cy="1446550"/>
          </a:xfrm>
          <a:prstGeom prst="rect">
            <a:avLst/>
          </a:prstGeom>
        </p:spPr>
        <p:txBody>
          <a:bodyPr wrap="square">
            <a:spAutoFit/>
          </a:bodyPr>
          <a:lstStyle/>
          <a:p>
            <a:r>
              <a:rPr lang="en-US" sz="2200" dirty="0" smtClean="0">
                <a:latin typeface="+mn-lt"/>
              </a:rPr>
              <a:t>Hand tools, </a:t>
            </a:r>
            <a:r>
              <a:rPr lang="en-US" sz="2200" dirty="0" smtClean="0">
                <a:latin typeface="+mn-lt"/>
                <a:cs typeface="Times New Roman" pitchFamily="18" charset="0"/>
              </a:rPr>
              <a:t>power tools, oxy/acetylene (gas) cutting &amp; welding capability, with compressor and pneumatic tools</a:t>
            </a:r>
            <a:endParaRPr lang="en-US" sz="2200" dirty="0">
              <a:latin typeface="+mn-lt"/>
            </a:endParaRPr>
          </a:p>
        </p:txBody>
      </p:sp>
      <p:sp>
        <p:nvSpPr>
          <p:cNvPr id="8" name="Rectangle 7"/>
          <p:cNvSpPr/>
          <p:nvPr/>
        </p:nvSpPr>
        <p:spPr>
          <a:xfrm>
            <a:off x="228600" y="5105400"/>
            <a:ext cx="2781531" cy="430887"/>
          </a:xfrm>
          <a:prstGeom prst="rect">
            <a:avLst/>
          </a:prstGeom>
        </p:spPr>
        <p:txBody>
          <a:bodyPr wrap="none">
            <a:spAutoFit/>
          </a:bodyPr>
          <a:lstStyle/>
          <a:p>
            <a:r>
              <a:rPr lang="en-US" sz="2200" dirty="0" smtClean="0">
                <a:latin typeface="+mn-lt"/>
                <a:cs typeface="Times New Roman" pitchFamily="18" charset="0"/>
              </a:rPr>
              <a:t>Utilized on contact teams</a:t>
            </a:r>
          </a:p>
        </p:txBody>
      </p:sp>
      <p:sp>
        <p:nvSpPr>
          <p:cNvPr id="9" name="Date Placeholder 8"/>
          <p:cNvSpPr>
            <a:spLocks noGrp="1"/>
          </p:cNvSpPr>
          <p:nvPr>
            <p:ph type="dt" sz="half" idx="10"/>
          </p:nvPr>
        </p:nvSpPr>
        <p:spPr/>
        <p:txBody>
          <a:bodyPr/>
          <a:lstStyle/>
          <a:p>
            <a:pPr algn="r" rtl="0"/>
            <a:fld id="{3CC1564E-D698-46DE-B966-B903CE0E6CCE}"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SHOP EQUIPMENT, GENERAL PURPOSE COMMON NO. 22</a:t>
            </a:r>
            <a:endParaRPr lang="en-US" sz="2800" b="1" kern="1200" cap="all" dirty="0">
              <a:solidFill>
                <a:prstClr val="black"/>
              </a:solidFill>
              <a:latin typeface="Franklin Gothic Book"/>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457200" y="2590800"/>
            <a:ext cx="4191000" cy="3661010"/>
          </a:xfrm>
          <a:prstGeom prst="rect">
            <a:avLst/>
          </a:prstGeom>
          <a:noFill/>
          <a:ln w="9525">
            <a:noFill/>
            <a:miter lim="800000"/>
            <a:headEnd/>
            <a:tailEnd/>
          </a:ln>
          <a:effectLst/>
        </p:spPr>
      </p:pic>
      <p:pic>
        <p:nvPicPr>
          <p:cNvPr id="6" name="Picture 31"/>
          <p:cNvPicPr>
            <a:picLocks noChangeAspect="1" noChangeArrowheads="1"/>
          </p:cNvPicPr>
          <p:nvPr/>
        </p:nvPicPr>
        <p:blipFill>
          <a:blip r:embed="rId4" cstate="print"/>
          <a:srcRect/>
          <a:stretch>
            <a:fillRect/>
          </a:stretch>
        </p:blipFill>
        <p:spPr bwMode="auto">
          <a:xfrm>
            <a:off x="4660062" y="3048000"/>
            <a:ext cx="4118048" cy="28956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pPr algn="r" rtl="0"/>
            <a:fld id="{5327EEE6-234F-4354-B151-011222743D95}"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15</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Five steps: </a:t>
            </a:r>
          </a:p>
          <a:p>
            <a:pPr marL="457200">
              <a:defRPr/>
            </a:pPr>
            <a:r>
              <a:rPr lang="en-US" sz="2400" dirty="0" smtClean="0"/>
              <a:t>Identify hazards</a:t>
            </a:r>
          </a:p>
          <a:p>
            <a:pPr marL="457200">
              <a:defRPr/>
            </a:pPr>
            <a:r>
              <a:rPr lang="en-US" sz="2400" dirty="0" smtClean="0"/>
              <a:t>Assess hazards </a:t>
            </a:r>
          </a:p>
          <a:p>
            <a:pPr marL="457200">
              <a:defRPr/>
            </a:pPr>
            <a:r>
              <a:rPr lang="en-US" sz="2400" dirty="0" smtClean="0"/>
              <a:t>Make risk decisions</a:t>
            </a:r>
          </a:p>
          <a:p>
            <a:pPr marL="457200">
              <a:defRPr/>
            </a:pPr>
            <a:r>
              <a:rPr lang="en-US" sz="2400" dirty="0" smtClean="0"/>
              <a:t>Implement controls</a:t>
            </a:r>
          </a:p>
          <a:p>
            <a:pPr marL="457200">
              <a:defRPr/>
            </a:pPr>
            <a:r>
              <a:rPr lang="en-US" sz="2400" dirty="0" smtClean="0"/>
              <a:t>Supervise</a:t>
            </a:r>
          </a:p>
        </p:txBody>
      </p:sp>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SHOP EQUIPMENT, GENERAL PURPOSE COMMON NO. 24</a:t>
            </a:r>
            <a:endParaRPr lang="en-US" sz="2800" b="1" kern="1200" cap="all" dirty="0">
              <a:solidFill>
                <a:prstClr val="black"/>
              </a:solidFill>
              <a:latin typeface="Franklin Gothic Book"/>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228600" y="2895600"/>
            <a:ext cx="4162425" cy="34480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5562600" y="2590800"/>
            <a:ext cx="2847662" cy="40386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pPr algn="r" rtl="0"/>
            <a:fld id="{A21C6761-B1BC-4664-94FD-D80BE9723A6F}"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SHOP EQUIPMENT, GENERAL PURPOSE COMMON NO. 30</a:t>
            </a:r>
            <a:endParaRPr lang="en-US" sz="2800" b="1" kern="1200" cap="all" dirty="0">
              <a:solidFill>
                <a:prstClr val="black"/>
              </a:solidFill>
              <a:latin typeface="Franklin Gothic Book"/>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228600" y="2514600"/>
            <a:ext cx="8353425" cy="4105275"/>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pPr algn="r" rtl="0"/>
            <a:fld id="{1B3CEBD4-A8C6-46BF-9FEF-2AAA48A357E6}"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00200"/>
            <a:ext cx="8991600" cy="954107"/>
          </a:xfrm>
          <a:prstGeom prst="rect">
            <a:avLst/>
          </a:prstGeom>
          <a:noFill/>
        </p:spPr>
        <p:txBody>
          <a:bodyPr wrap="square" rtlCol="0">
            <a:spAutoFit/>
          </a:bodyPr>
          <a:lstStyle/>
          <a:p>
            <a:pPr algn="ctr"/>
            <a:r>
              <a:rPr lang="en-US" sz="2800" b="1" dirty="0" smtClean="0"/>
              <a:t>SHOP EQUIPMENT, GENERAL PURPOSE    COMMON NO. 32</a:t>
            </a:r>
            <a:endParaRPr lang="en-US" sz="2800" b="1" kern="1200" cap="all" dirty="0">
              <a:solidFill>
                <a:prstClr val="black"/>
              </a:solidFill>
              <a:latin typeface="Franklin Gothic Book"/>
              <a:ea typeface="+mn-ea"/>
              <a:cs typeface="+mn-cs"/>
            </a:endParaRPr>
          </a:p>
        </p:txBody>
      </p:sp>
      <p:pic>
        <p:nvPicPr>
          <p:cNvPr id="5122" name="Picture 2"/>
          <p:cNvPicPr>
            <a:picLocks noChangeAspect="1" noChangeArrowheads="1"/>
          </p:cNvPicPr>
          <p:nvPr/>
        </p:nvPicPr>
        <p:blipFill>
          <a:blip r:embed="rId3" cstate="print"/>
          <a:srcRect/>
          <a:stretch>
            <a:fillRect/>
          </a:stretch>
        </p:blipFill>
        <p:spPr bwMode="auto">
          <a:xfrm>
            <a:off x="457200" y="3352800"/>
            <a:ext cx="8372475" cy="32766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pPr algn="r" rtl="0"/>
            <a:fld id="{D09DFEF5-84B4-490F-BD43-4CD628FC9C8E}"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VEHICLE AUTOMATED DIAGNOSTIC SYSTEM (VADS)</a:t>
            </a:r>
            <a:endParaRPr lang="en-US" sz="2800" b="1" kern="1200" cap="all" dirty="0">
              <a:solidFill>
                <a:prstClr val="black"/>
              </a:solidFill>
              <a:latin typeface="Franklin Gothic Book"/>
              <a:ea typeface="+mn-ea"/>
              <a:cs typeface="+mn-cs"/>
            </a:endParaRPr>
          </a:p>
        </p:txBody>
      </p:sp>
      <p:sp>
        <p:nvSpPr>
          <p:cNvPr id="8"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p:nvSpPr>
        <p:spPr>
          <a:xfrm>
            <a:off x="152400" y="2438400"/>
            <a:ext cx="8839200" cy="4114800"/>
          </a:xfrm>
          <a:prstGeom prst="rect">
            <a:avLst/>
          </a:prstGeom>
        </p:spPr>
        <p:txBody>
          <a:bodyPr vert="horz" lIns="91440" tIns="45720" rIns="91440" bIns="45720" rtlCol="0">
            <a:noAutofit/>
          </a:bodyPr>
          <a:lstStyle/>
          <a:p>
            <a:pPr marL="274320" indent="-274320">
              <a:spcBef>
                <a:spcPts val="580"/>
              </a:spcBef>
              <a:buClr>
                <a:schemeClr val="accent1"/>
              </a:buClr>
              <a:buSzPct val="85000"/>
              <a:buFont typeface="Wingdings 2"/>
              <a:buChar char=""/>
              <a:defRPr/>
            </a:pPr>
            <a:r>
              <a:rPr lang="en-US" sz="2600" dirty="0" smtClean="0">
                <a:latin typeface="+mn-lt"/>
              </a:rPr>
              <a:t>Lightweight, portable diagnostic system</a:t>
            </a:r>
          </a:p>
          <a:p>
            <a:pPr marL="274320" indent="-274320">
              <a:spcBef>
                <a:spcPts val="580"/>
              </a:spcBef>
              <a:buClr>
                <a:schemeClr val="accent1"/>
              </a:buClr>
              <a:buSzPct val="85000"/>
              <a:buFont typeface="Wingdings 2"/>
              <a:buChar char=""/>
              <a:defRPr/>
            </a:pPr>
            <a:r>
              <a:rPr lang="en-US" sz="2600" dirty="0" smtClean="0">
                <a:latin typeface="+mn-lt"/>
              </a:rPr>
              <a:t>performs diagnostics on diesel engines, transmissions, central tire inflation systems, and other mechanical, electrical and hydraulic systems</a:t>
            </a:r>
          </a:p>
          <a:p>
            <a:pPr marL="731520" lvl="1" indent="-274320">
              <a:spcBef>
                <a:spcPts val="580"/>
              </a:spcBef>
              <a:buClr>
                <a:schemeClr val="accent1"/>
              </a:buClr>
              <a:buSzPct val="85000"/>
              <a:buFont typeface="Wingdings 2"/>
              <a:buChar char=""/>
              <a:defRPr/>
            </a:pPr>
            <a:r>
              <a:rPr lang="en-US" sz="2600" dirty="0" smtClean="0">
                <a:latin typeface="+mn-lt"/>
              </a:rPr>
              <a:t>Utilizes an Interactive Electronic Technical Manual (IETM) </a:t>
            </a:r>
          </a:p>
          <a:p>
            <a:pPr marL="274320" indent="-274320">
              <a:spcBef>
                <a:spcPts val="580"/>
              </a:spcBef>
              <a:buClr>
                <a:schemeClr val="accent1"/>
              </a:buClr>
              <a:buSzPct val="85000"/>
              <a:buFont typeface="Wingdings 2"/>
              <a:buChar char=""/>
              <a:defRPr/>
            </a:pPr>
            <a:r>
              <a:rPr lang="en-US" sz="2600" dirty="0" smtClean="0">
                <a:latin typeface="+mn-lt"/>
              </a:rPr>
              <a:t>The major component is a Test Adapter Vehicle (TAV)</a:t>
            </a:r>
          </a:p>
          <a:p>
            <a:pPr marL="731520" lvl="1" indent="-274320">
              <a:spcBef>
                <a:spcPts val="580"/>
              </a:spcBef>
              <a:buClr>
                <a:schemeClr val="accent1"/>
              </a:buClr>
              <a:buSzPct val="85000"/>
              <a:buFont typeface="Wingdings 2"/>
              <a:buChar char=""/>
              <a:defRPr/>
            </a:pPr>
            <a:r>
              <a:rPr lang="en-US" sz="2600" dirty="0" smtClean="0">
                <a:latin typeface="+mn-lt"/>
              </a:rPr>
              <a:t>Interfaced with a PC or laptop controller</a:t>
            </a:r>
          </a:p>
          <a:p>
            <a:pPr marL="274320" indent="-274320">
              <a:spcBef>
                <a:spcPts val="580"/>
              </a:spcBef>
              <a:buClr>
                <a:schemeClr val="accent1"/>
              </a:buClr>
              <a:buSzPct val="85000"/>
              <a:buFont typeface="Wingdings 2"/>
              <a:buChar char=""/>
              <a:defRPr/>
            </a:pPr>
            <a:r>
              <a:rPr lang="en-US" sz="2600" dirty="0" smtClean="0">
                <a:latin typeface="+mn-lt"/>
              </a:rPr>
              <a:t>Combined with a complete set of interconnect cables, transducer/adapters and two weather resistant transit cases.</a:t>
            </a:r>
          </a:p>
        </p:txBody>
      </p:sp>
      <p:sp>
        <p:nvSpPr>
          <p:cNvPr id="9" name="Date Placeholder 8"/>
          <p:cNvSpPr>
            <a:spLocks noGrp="1"/>
          </p:cNvSpPr>
          <p:nvPr>
            <p:ph type="dt" sz="half" idx="10"/>
          </p:nvPr>
        </p:nvSpPr>
        <p:spPr/>
        <p:txBody>
          <a:bodyPr/>
          <a:lstStyle/>
          <a:p>
            <a:pPr algn="r" rtl="0"/>
            <a:fld id="{55FE6CED-E6D7-4FC9-937E-AC30E9186BF3}"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991600" cy="954107"/>
          </a:xfrm>
          <a:prstGeom prst="rect">
            <a:avLst/>
          </a:prstGeom>
          <a:noFill/>
        </p:spPr>
        <p:txBody>
          <a:bodyPr wrap="square" rtlCol="0">
            <a:spAutoFit/>
          </a:bodyPr>
          <a:lstStyle/>
          <a:p>
            <a:pPr algn="ctr"/>
            <a:r>
              <a:rPr lang="en-US" sz="2800" b="1" dirty="0" smtClean="0"/>
              <a:t>VEHICLE AUTOMATED DIAGNOSTIC SYSTEM (VADS)</a:t>
            </a:r>
            <a:endParaRPr lang="en-US" sz="2800" b="1" kern="1200" cap="all" dirty="0">
              <a:solidFill>
                <a:prstClr val="black"/>
              </a:solidFill>
              <a:latin typeface="Franklin Gothic Book"/>
              <a:ea typeface="+mn-ea"/>
              <a:cs typeface="+mn-cs"/>
            </a:endParaRPr>
          </a:p>
        </p:txBody>
      </p:sp>
      <p:sp>
        <p:nvSpPr>
          <p:cNvPr id="7" name="Date Placeholder 6"/>
          <p:cNvSpPr>
            <a:spLocks noGrp="1"/>
          </p:cNvSpPr>
          <p:nvPr>
            <p:ph type="dt" sz="half" idx="10"/>
          </p:nvPr>
        </p:nvSpPr>
        <p:spPr/>
        <p:txBody>
          <a:bodyPr/>
          <a:lstStyle/>
          <a:p>
            <a:pPr algn="r" rtl="0"/>
            <a:fld id="{833BBA67-327D-4BA0-A511-5E6DFBD483AC}"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28600" y="2514600"/>
            <a:ext cx="2755674" cy="41243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72200" y="2514600"/>
            <a:ext cx="2664254" cy="4143375"/>
          </a:xfrm>
          <a:prstGeom prst="rect">
            <a:avLst/>
          </a:prstGeom>
          <a:noFill/>
          <a:ln w="9525">
            <a:noFill/>
            <a:miter lim="800000"/>
            <a:headEnd/>
            <a:tailEnd/>
          </a:ln>
        </p:spPr>
      </p:pic>
      <p:sp>
        <p:nvSpPr>
          <p:cNvPr id="9" name="TextBox 8"/>
          <p:cNvSpPr txBox="1"/>
          <p:nvPr/>
        </p:nvSpPr>
        <p:spPr>
          <a:xfrm>
            <a:off x="3048000" y="4572000"/>
            <a:ext cx="2895600" cy="1200329"/>
          </a:xfrm>
          <a:prstGeom prst="rect">
            <a:avLst/>
          </a:prstGeom>
          <a:noFill/>
        </p:spPr>
        <p:txBody>
          <a:bodyPr wrap="square" rtlCol="0">
            <a:spAutoFit/>
          </a:bodyPr>
          <a:lstStyle/>
          <a:p>
            <a:pPr algn="r"/>
            <a:r>
              <a:rPr lang="en-US" dirty="0" smtClean="0"/>
              <a:t>Cables</a:t>
            </a:r>
          </a:p>
          <a:p>
            <a:r>
              <a:rPr lang="en-US" dirty="0" smtClean="0"/>
              <a:t>Laptop</a:t>
            </a:r>
          </a:p>
          <a:p>
            <a:r>
              <a:rPr lang="en-US" dirty="0" smtClean="0"/>
              <a:t>Test Adapter Vehicle (TAV)</a:t>
            </a:r>
          </a:p>
          <a:p>
            <a:pPr algn="r"/>
            <a:r>
              <a:rPr lang="en-US" dirty="0" smtClean="0"/>
              <a:t>Adapter Set</a:t>
            </a:r>
            <a:endParaRPr lang="en-US" dirty="0"/>
          </a:p>
        </p:txBody>
      </p:sp>
      <p:cxnSp>
        <p:nvCxnSpPr>
          <p:cNvPr id="11" name="Straight Arrow Connector 10"/>
          <p:cNvCxnSpPr/>
          <p:nvPr/>
        </p:nvCxnSpPr>
        <p:spPr>
          <a:xfrm rot="10800000">
            <a:off x="2209800" y="5029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1600200" y="5334000"/>
            <a:ext cx="1524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943600" y="5486400"/>
            <a:ext cx="12192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7400" y="4724400"/>
            <a:ext cx="1295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67400" y="4724400"/>
            <a:ext cx="18288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67400" y="4724400"/>
            <a:ext cx="22860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600200"/>
            <a:ext cx="8839200" cy="954107"/>
          </a:xfrm>
          <a:prstGeom prst="rect">
            <a:avLst/>
          </a:prstGeom>
          <a:noFill/>
        </p:spPr>
        <p:txBody>
          <a:bodyPr wrap="square" rtlCol="0">
            <a:spAutoFit/>
          </a:bodyPr>
          <a:lstStyle/>
          <a:p>
            <a:pPr algn="ctr"/>
            <a:r>
              <a:rPr lang="en-US" sz="2800" b="1" dirty="0" smtClean="0"/>
              <a:t>VEHICLE AUTOMATED DIAGNOSTIC SYSTEM (VADS)</a:t>
            </a:r>
            <a:endParaRPr lang="en-US" sz="2800" b="1" kern="1200" cap="all" dirty="0">
              <a:solidFill>
                <a:prstClr val="black"/>
              </a:solidFill>
              <a:latin typeface="Franklin Gothic Book"/>
              <a:ea typeface="+mn-ea"/>
              <a:cs typeface="+mn-cs"/>
            </a:endParaRPr>
          </a:p>
        </p:txBody>
      </p:sp>
      <p:sp>
        <p:nvSpPr>
          <p:cNvPr id="4"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a:spLocks noGrp="1"/>
          </p:cNvSpPr>
          <p:nvPr>
            <p:ph idx="1"/>
          </p:nvPr>
        </p:nvSpPr>
        <p:spPr>
          <a:xfrm>
            <a:off x="152400" y="2438400"/>
            <a:ext cx="8839200" cy="4114800"/>
          </a:xfrm>
        </p:spPr>
        <p:txBody>
          <a:bodyPr>
            <a:normAutofit/>
          </a:bodyPr>
          <a:lstStyle/>
          <a:p>
            <a:pPr>
              <a:defRPr/>
            </a:pPr>
            <a:r>
              <a:rPr lang="en-US" dirty="0" smtClean="0"/>
              <a:t>It can measure voltage, resistance, and frequency on 90 different test points.</a:t>
            </a:r>
          </a:p>
          <a:p>
            <a:endParaRPr lang="en-US" dirty="0" smtClean="0"/>
          </a:p>
          <a:p>
            <a:endParaRPr lang="en-US" dirty="0" smtClean="0"/>
          </a:p>
          <a:p>
            <a:endParaRPr lang="en-US" dirty="0" smtClean="0"/>
          </a:p>
          <a:p>
            <a:endParaRPr lang="en-US" dirty="0" smtClean="0"/>
          </a:p>
        </p:txBody>
      </p:sp>
      <p:pic>
        <p:nvPicPr>
          <p:cNvPr id="6" name="Picture 5" descr="Test 10 DCA Engine RPM on the VADS.jpg"/>
          <p:cNvPicPr>
            <a:picLocks noChangeAspect="1"/>
          </p:cNvPicPr>
          <p:nvPr/>
        </p:nvPicPr>
        <p:blipFill>
          <a:blip r:embed="rId3" cstate="print"/>
          <a:stretch>
            <a:fillRect/>
          </a:stretch>
        </p:blipFill>
        <p:spPr>
          <a:xfrm>
            <a:off x="4648200" y="3276600"/>
            <a:ext cx="3989832" cy="2988693"/>
          </a:xfrm>
          <a:prstGeom prst="rect">
            <a:avLst/>
          </a:prstGeom>
        </p:spPr>
      </p:pic>
      <p:sp>
        <p:nvSpPr>
          <p:cNvPr id="7" name="TextBox 6"/>
          <p:cNvSpPr txBox="1"/>
          <p:nvPr/>
        </p:nvSpPr>
        <p:spPr>
          <a:xfrm>
            <a:off x="533400" y="4343400"/>
            <a:ext cx="3352800" cy="923330"/>
          </a:xfrm>
          <a:prstGeom prst="rect">
            <a:avLst/>
          </a:prstGeom>
          <a:noFill/>
        </p:spPr>
        <p:txBody>
          <a:bodyPr wrap="square" rtlCol="0">
            <a:spAutoFit/>
          </a:bodyPr>
          <a:lstStyle/>
          <a:p>
            <a:r>
              <a:rPr lang="en-US" b="1" dirty="0" smtClean="0"/>
              <a:t>With the use of a computer, various types of tests can be run.</a:t>
            </a:r>
            <a:endParaRPr lang="en-US" b="1" dirty="0"/>
          </a:p>
        </p:txBody>
      </p:sp>
      <p:cxnSp>
        <p:nvCxnSpPr>
          <p:cNvPr id="9" name="Elbow Connector 8"/>
          <p:cNvCxnSpPr/>
          <p:nvPr/>
        </p:nvCxnSpPr>
        <p:spPr>
          <a:xfrm>
            <a:off x="2971800" y="5257800"/>
            <a:ext cx="1524000" cy="762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r" rtl="0"/>
            <a:fld id="{5C59950D-A400-4069-B093-CB310317CFB2}"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p:nvSpPr>
        <p:spPr>
          <a:xfrm>
            <a:off x="152400" y="2209800"/>
            <a:ext cx="8839200" cy="4343400"/>
          </a:xfrm>
          <a:prstGeom prst="rect">
            <a:avLst/>
          </a:prstGeom>
        </p:spPr>
        <p:txBody>
          <a:bodyPr vert="horz" lIns="91440" tIns="45720" rIns="91440" bIns="45720" rtlCol="0">
            <a:noAutofit/>
          </a:bodyPr>
          <a:lstStyle/>
          <a:p>
            <a:pPr marL="274320" indent="-274320">
              <a:spcBef>
                <a:spcPts val="580"/>
              </a:spcBef>
              <a:buClr>
                <a:srgbClr val="9B2D1F"/>
              </a:buClr>
              <a:buSzPct val="85000"/>
              <a:buFont typeface="Wingdings 2"/>
              <a:buChar char=""/>
              <a:defRPr/>
            </a:pPr>
            <a:r>
              <a:rPr lang="en-US" sz="2600" dirty="0" smtClean="0">
                <a:solidFill>
                  <a:prstClr val="black"/>
                </a:solidFill>
                <a:latin typeface="Perpetua"/>
              </a:rPr>
              <a:t>Mechanics </a:t>
            </a:r>
            <a:r>
              <a:rPr lang="en-US" sz="2600" dirty="0">
                <a:solidFill>
                  <a:prstClr val="black"/>
                </a:solidFill>
                <a:latin typeface="Perpetua"/>
              </a:rPr>
              <a:t>must ensure that they have the following:</a:t>
            </a:r>
          </a:p>
          <a:p>
            <a:pPr marL="731520" lvl="1" indent="-274320">
              <a:spcBef>
                <a:spcPts val="580"/>
              </a:spcBef>
              <a:buClr>
                <a:srgbClr val="9B2D1F"/>
              </a:buClr>
              <a:buSzPct val="85000"/>
              <a:buFont typeface="Wingdings 2"/>
              <a:buChar char=""/>
              <a:defRPr/>
            </a:pPr>
            <a:r>
              <a:rPr lang="en-US" sz="2400" kern="1200" dirty="0" smtClean="0">
                <a:solidFill>
                  <a:prstClr val="black"/>
                </a:solidFill>
                <a:latin typeface="Perpetua"/>
                <a:ea typeface="+mn-ea"/>
                <a:cs typeface="+mn-cs"/>
              </a:rPr>
              <a:t>General </a:t>
            </a:r>
            <a:r>
              <a:rPr lang="en-US" sz="2400" kern="1200" dirty="0">
                <a:solidFill>
                  <a:prstClr val="black"/>
                </a:solidFill>
                <a:latin typeface="Perpetua"/>
                <a:ea typeface="+mn-ea"/>
                <a:cs typeface="+mn-cs"/>
              </a:rPr>
              <a:t>Mechanics Tool </a:t>
            </a:r>
            <a:r>
              <a:rPr lang="en-US" sz="2400" kern="1200" dirty="0" smtClean="0">
                <a:solidFill>
                  <a:prstClr val="black"/>
                </a:solidFill>
                <a:latin typeface="Perpetua"/>
                <a:ea typeface="+mn-ea"/>
                <a:cs typeface="+mn-cs"/>
              </a:rPr>
              <a:t>Kit</a:t>
            </a:r>
            <a:endParaRPr lang="en-US" sz="2400" kern="1200" dirty="0">
              <a:solidFill>
                <a:prstClr val="black"/>
              </a:solidFill>
              <a:latin typeface="Perpetua"/>
              <a:ea typeface="+mn-ea"/>
              <a:cs typeface="+mn-cs"/>
            </a:endParaRPr>
          </a:p>
          <a:p>
            <a:pPr marL="731520" lvl="1" indent="-274320">
              <a:spcBef>
                <a:spcPts val="580"/>
              </a:spcBef>
              <a:buClr>
                <a:srgbClr val="9B2D1F"/>
              </a:buClr>
              <a:buSzPct val="85000"/>
              <a:buFont typeface="Wingdings 2"/>
              <a:buChar char=""/>
              <a:defRPr/>
            </a:pPr>
            <a:r>
              <a:rPr lang="en-US" sz="2400" kern="1200" dirty="0">
                <a:solidFill>
                  <a:prstClr val="black"/>
                </a:solidFill>
                <a:latin typeface="Perpetua"/>
                <a:ea typeface="+mn-ea"/>
                <a:cs typeface="+mn-cs"/>
              </a:rPr>
              <a:t>Proper Technical Manual</a:t>
            </a:r>
          </a:p>
          <a:p>
            <a:pPr marL="731520" lvl="1" indent="-274320">
              <a:spcBef>
                <a:spcPts val="580"/>
              </a:spcBef>
              <a:buClr>
                <a:srgbClr val="9B2D1F"/>
              </a:buClr>
              <a:buSzPct val="85000"/>
              <a:buFont typeface="Wingdings 2"/>
              <a:buChar char=""/>
              <a:defRPr/>
            </a:pPr>
            <a:r>
              <a:rPr lang="en-US" sz="2400" kern="1200" smtClean="0">
                <a:solidFill>
                  <a:prstClr val="black"/>
                </a:solidFill>
                <a:latin typeface="Perpetua"/>
                <a:ea typeface="+mn-ea"/>
                <a:cs typeface="+mn-cs"/>
              </a:rPr>
              <a:t>Personal </a:t>
            </a:r>
            <a:r>
              <a:rPr lang="en-US" sz="2400" kern="1200" dirty="0">
                <a:solidFill>
                  <a:prstClr val="black"/>
                </a:solidFill>
                <a:latin typeface="Perpetua"/>
                <a:ea typeface="+mn-ea"/>
                <a:cs typeface="+mn-cs"/>
              </a:rPr>
              <a:t>Protective Equipment may vary on task to be completed</a:t>
            </a:r>
          </a:p>
        </p:txBody>
      </p:sp>
      <p:sp>
        <p:nvSpPr>
          <p:cNvPr id="4" name="TextBox 3"/>
          <p:cNvSpPr txBox="1"/>
          <p:nvPr/>
        </p:nvSpPr>
        <p:spPr>
          <a:xfrm>
            <a:off x="152400" y="1600200"/>
            <a:ext cx="8839200" cy="523220"/>
          </a:xfrm>
          <a:prstGeom prst="rect">
            <a:avLst/>
          </a:prstGeom>
          <a:noFill/>
        </p:spPr>
        <p:txBody>
          <a:bodyPr wrap="square" rtlCol="0">
            <a:spAutoFit/>
          </a:bodyPr>
          <a:lstStyle/>
          <a:p>
            <a:pPr algn="ctr" rtl="0"/>
            <a:r>
              <a:rPr lang="en-US" sz="2800" b="1" kern="1200" cap="all" dirty="0">
                <a:solidFill>
                  <a:prstClr val="black"/>
                </a:solidFill>
                <a:latin typeface="Franklin Gothic Book"/>
                <a:ea typeface="+mn-ea"/>
                <a:cs typeface="+mn-cs"/>
              </a:rPr>
              <a:t>Required Items</a:t>
            </a:r>
          </a:p>
        </p:txBody>
      </p:sp>
      <p:sp>
        <p:nvSpPr>
          <p:cNvPr id="5" name="Date Placeholder 4"/>
          <p:cNvSpPr>
            <a:spLocks noGrp="1"/>
          </p:cNvSpPr>
          <p:nvPr>
            <p:ph type="dt" sz="half" idx="10"/>
          </p:nvPr>
        </p:nvSpPr>
        <p:spPr/>
        <p:txBody>
          <a:bodyPr/>
          <a:lstStyle/>
          <a:p>
            <a:pPr algn="r" rtl="0"/>
            <a:fld id="{19E77C6B-AD34-4FE1-B5B0-5609BD186ECA}"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p:nvSpPr>
        <p:spPr>
          <a:xfrm>
            <a:off x="152400" y="2209800"/>
            <a:ext cx="8839200" cy="4343400"/>
          </a:xfrm>
          <a:prstGeom prst="rect">
            <a:avLst/>
          </a:prstGeom>
        </p:spPr>
        <p:txBody>
          <a:bodyPr vert="horz" lIns="91440" tIns="45720" rIns="91440" bIns="45720" rtlCol="0">
            <a:normAutofit/>
          </a:bodyPr>
          <a:lstStyle/>
          <a:p>
            <a:pPr marL="274320" indent="-274320" algn="l" rtl="0">
              <a:spcBef>
                <a:spcPts val="580"/>
              </a:spcBef>
              <a:buClr>
                <a:srgbClr val="9B2D1F"/>
              </a:buClr>
              <a:buSzPct val="85000"/>
              <a:buFont typeface="Wingdings 2"/>
              <a:buChar char=""/>
              <a:defRPr/>
            </a:pPr>
            <a:r>
              <a:rPr lang="en-US" sz="2600" kern="1200" dirty="0">
                <a:solidFill>
                  <a:prstClr val="black"/>
                </a:solidFill>
                <a:latin typeface="Perpetua"/>
                <a:ea typeface="+mn-ea"/>
                <a:cs typeface="+mn-cs"/>
              </a:rPr>
              <a:t>As a </a:t>
            </a:r>
            <a:r>
              <a:rPr lang="en-US" sz="2600" kern="1200" dirty="0" smtClean="0">
                <a:solidFill>
                  <a:prstClr val="black"/>
                </a:solidFill>
                <a:latin typeface="Perpetua"/>
                <a:ea typeface="+mn-ea"/>
                <a:cs typeface="+mn-cs"/>
              </a:rPr>
              <a:t>mechanic, </a:t>
            </a:r>
            <a:r>
              <a:rPr lang="en-US" sz="2600" kern="1200" dirty="0">
                <a:solidFill>
                  <a:prstClr val="black"/>
                </a:solidFill>
                <a:latin typeface="Perpetua"/>
                <a:ea typeface="+mn-ea"/>
                <a:cs typeface="+mn-cs"/>
              </a:rPr>
              <a:t>it is your responsibility to maintain the tools you are assigned and any tools that you use. (</a:t>
            </a:r>
            <a:r>
              <a:rPr lang="en-US" sz="2400" b="1" u="sng" kern="1200" dirty="0">
                <a:solidFill>
                  <a:prstClr val="black"/>
                </a:solidFill>
                <a:latin typeface="Perpetua"/>
                <a:ea typeface="+mn-ea"/>
                <a:cs typeface="+mn-cs"/>
              </a:rPr>
              <a:t>Keep your tool set complete</a:t>
            </a:r>
            <a:r>
              <a:rPr lang="en-US" sz="2600" kern="1200" dirty="0">
                <a:solidFill>
                  <a:prstClr val="black"/>
                </a:solidFill>
                <a:latin typeface="Perpetua"/>
                <a:ea typeface="+mn-ea"/>
                <a:cs typeface="+mn-cs"/>
              </a:rPr>
              <a:t>)</a:t>
            </a:r>
          </a:p>
          <a:p>
            <a:pPr marL="274320" indent="-274320" algn="l" rtl="0">
              <a:spcBef>
                <a:spcPts val="580"/>
              </a:spcBef>
              <a:buClr>
                <a:srgbClr val="9B2D1F"/>
              </a:buClr>
              <a:buSzPct val="85000"/>
              <a:buFont typeface="Wingdings 2"/>
              <a:buChar char=""/>
              <a:defRPr/>
            </a:pPr>
            <a:r>
              <a:rPr lang="en-US" sz="2600" kern="1200" dirty="0">
                <a:solidFill>
                  <a:prstClr val="black"/>
                </a:solidFill>
                <a:latin typeface="Perpetua"/>
                <a:ea typeface="+mn-ea"/>
                <a:cs typeface="+mn-cs"/>
              </a:rPr>
              <a:t>Keep your tools within easy reach and where they </a:t>
            </a:r>
            <a:r>
              <a:rPr lang="en-US" sz="2600" kern="1200" dirty="0" smtClean="0">
                <a:solidFill>
                  <a:prstClr val="black"/>
                </a:solidFill>
                <a:latin typeface="Perpetua"/>
                <a:ea typeface="+mn-ea"/>
                <a:cs typeface="+mn-cs"/>
              </a:rPr>
              <a:t>cannot </a:t>
            </a:r>
            <a:r>
              <a:rPr lang="en-US" sz="2600" kern="1200" dirty="0">
                <a:solidFill>
                  <a:prstClr val="black"/>
                </a:solidFill>
                <a:latin typeface="Perpetua"/>
                <a:ea typeface="+mn-ea"/>
                <a:cs typeface="+mn-cs"/>
              </a:rPr>
              <a:t>fall on the deck or </a:t>
            </a:r>
            <a:r>
              <a:rPr lang="en-US" sz="2600" kern="1200" dirty="0" smtClean="0">
                <a:solidFill>
                  <a:prstClr val="black"/>
                </a:solidFill>
                <a:latin typeface="Perpetua"/>
                <a:ea typeface="+mn-ea"/>
                <a:cs typeface="+mn-cs"/>
              </a:rPr>
              <a:t>int</a:t>
            </a:r>
            <a:r>
              <a:rPr lang="en-US" sz="2600" dirty="0" smtClean="0">
                <a:solidFill>
                  <a:prstClr val="black"/>
                </a:solidFill>
                <a:latin typeface="Perpetua"/>
              </a:rPr>
              <a:t>o </a:t>
            </a:r>
            <a:r>
              <a:rPr lang="en-US" sz="2600" kern="1200" dirty="0" smtClean="0">
                <a:solidFill>
                  <a:prstClr val="black"/>
                </a:solidFill>
                <a:latin typeface="Perpetua"/>
                <a:ea typeface="+mn-ea"/>
                <a:cs typeface="+mn-cs"/>
              </a:rPr>
              <a:t>equipment</a:t>
            </a:r>
            <a:r>
              <a:rPr lang="en-US" sz="2600" kern="1200" dirty="0">
                <a:solidFill>
                  <a:prstClr val="black"/>
                </a:solidFill>
                <a:latin typeface="Perpetua"/>
                <a:ea typeface="+mn-ea"/>
                <a:cs typeface="+mn-cs"/>
              </a:rPr>
              <a:t>.</a:t>
            </a:r>
          </a:p>
          <a:p>
            <a:pPr marL="274320" indent="-274320" algn="l" rtl="0">
              <a:spcBef>
                <a:spcPts val="580"/>
              </a:spcBef>
              <a:buClr>
                <a:srgbClr val="9B2D1F"/>
              </a:buClr>
              <a:buSzPct val="85000"/>
              <a:buFont typeface="Wingdings 2"/>
              <a:buChar char=""/>
              <a:defRPr/>
            </a:pPr>
            <a:r>
              <a:rPr lang="en-US" sz="2600" kern="1200" dirty="0">
                <a:solidFill>
                  <a:prstClr val="black"/>
                </a:solidFill>
                <a:latin typeface="Perpetua"/>
                <a:ea typeface="+mn-ea"/>
                <a:cs typeface="+mn-cs"/>
              </a:rPr>
              <a:t>If working outside with the elements, ensure that your tool box remains </a:t>
            </a:r>
            <a:r>
              <a:rPr lang="en-US" sz="2600" kern="1200" dirty="0" smtClean="0">
                <a:solidFill>
                  <a:prstClr val="black"/>
                </a:solidFill>
                <a:latin typeface="Perpetua"/>
                <a:ea typeface="+mn-ea"/>
                <a:cs typeface="+mn-cs"/>
              </a:rPr>
              <a:t>closed.  This </a:t>
            </a:r>
            <a:r>
              <a:rPr lang="en-US" sz="2600" kern="1200" dirty="0">
                <a:solidFill>
                  <a:prstClr val="black"/>
                </a:solidFill>
                <a:latin typeface="Perpetua"/>
                <a:ea typeface="+mn-ea"/>
                <a:cs typeface="+mn-cs"/>
              </a:rPr>
              <a:t>will </a:t>
            </a:r>
            <a:r>
              <a:rPr lang="en-US" sz="2600" kern="1200" dirty="0" smtClean="0">
                <a:solidFill>
                  <a:prstClr val="black"/>
                </a:solidFill>
                <a:latin typeface="Perpetua"/>
                <a:ea typeface="+mn-ea"/>
                <a:cs typeface="+mn-cs"/>
              </a:rPr>
              <a:t>prevent </a:t>
            </a:r>
            <a:r>
              <a:rPr lang="en-US" sz="2600" kern="1200" dirty="0">
                <a:solidFill>
                  <a:prstClr val="black"/>
                </a:solidFill>
                <a:latin typeface="Perpetua"/>
                <a:ea typeface="+mn-ea"/>
                <a:cs typeface="+mn-cs"/>
              </a:rPr>
              <a:t>rust from forming.</a:t>
            </a:r>
          </a:p>
          <a:p>
            <a:pPr marL="274320" indent="-274320" algn="l" rtl="0">
              <a:spcBef>
                <a:spcPts val="580"/>
              </a:spcBef>
              <a:buClr>
                <a:srgbClr val="9B2D1F"/>
              </a:buClr>
              <a:buSzPct val="85000"/>
              <a:buFont typeface="Wingdings 2"/>
              <a:buChar char=""/>
              <a:defRPr/>
            </a:pPr>
            <a:r>
              <a:rPr lang="en-US" sz="2600" kern="1200" dirty="0">
                <a:solidFill>
                  <a:prstClr val="black"/>
                </a:solidFill>
                <a:latin typeface="Perpetua"/>
                <a:ea typeface="+mn-ea"/>
                <a:cs typeface="+mn-cs"/>
              </a:rPr>
              <a:t> Use the right tool for </a:t>
            </a:r>
            <a:r>
              <a:rPr lang="en-US" sz="2600" kern="1200" dirty="0" smtClean="0">
                <a:solidFill>
                  <a:prstClr val="black"/>
                </a:solidFill>
                <a:latin typeface="Perpetua"/>
                <a:ea typeface="+mn-ea"/>
                <a:cs typeface="+mn-cs"/>
              </a:rPr>
              <a:t>the </a:t>
            </a:r>
            <a:r>
              <a:rPr lang="en-US" sz="2600" kern="1200" dirty="0">
                <a:solidFill>
                  <a:prstClr val="black"/>
                </a:solidFill>
                <a:latin typeface="Perpetua"/>
                <a:ea typeface="+mn-ea"/>
                <a:cs typeface="+mn-cs"/>
              </a:rPr>
              <a:t>job. (</a:t>
            </a:r>
            <a:r>
              <a:rPr lang="en-US" sz="2400" b="1" u="sng" kern="1200" dirty="0">
                <a:solidFill>
                  <a:prstClr val="black"/>
                </a:solidFill>
                <a:latin typeface="Perpetua"/>
                <a:ea typeface="+mn-ea"/>
                <a:cs typeface="+mn-cs"/>
              </a:rPr>
              <a:t>Don’t use a ¼ inch ratchet </a:t>
            </a:r>
            <a:r>
              <a:rPr lang="en-US" sz="2400" b="1" u="sng" kern="1200" dirty="0" smtClean="0">
                <a:solidFill>
                  <a:prstClr val="black"/>
                </a:solidFill>
                <a:latin typeface="Perpetua"/>
                <a:ea typeface="+mn-ea"/>
                <a:cs typeface="+mn-cs"/>
              </a:rPr>
              <a:t>to bust </a:t>
            </a:r>
            <a:r>
              <a:rPr lang="en-US" sz="2400" b="1" u="sng" kern="1200" dirty="0">
                <a:solidFill>
                  <a:prstClr val="black"/>
                </a:solidFill>
                <a:latin typeface="Perpetua"/>
                <a:ea typeface="+mn-ea"/>
                <a:cs typeface="+mn-cs"/>
              </a:rPr>
              <a:t>rusted bolts</a:t>
            </a:r>
            <a:r>
              <a:rPr lang="en-US" sz="2600" u="sng" kern="1200" dirty="0">
                <a:solidFill>
                  <a:prstClr val="black"/>
                </a:solidFill>
                <a:latin typeface="Perpetua"/>
                <a:ea typeface="+mn-ea"/>
                <a:cs typeface="+mn-cs"/>
              </a:rPr>
              <a:t>.</a:t>
            </a:r>
            <a:r>
              <a:rPr lang="en-US" sz="2600" kern="1200" dirty="0">
                <a:solidFill>
                  <a:prstClr val="black"/>
                </a:solidFill>
                <a:latin typeface="Perpetua"/>
                <a:ea typeface="+mn-ea"/>
                <a:cs typeface="+mn-cs"/>
              </a:rPr>
              <a:t>)</a:t>
            </a:r>
          </a:p>
        </p:txBody>
      </p:sp>
      <p:sp>
        <p:nvSpPr>
          <p:cNvPr id="4" name="TextBox 3"/>
          <p:cNvSpPr txBox="1"/>
          <p:nvPr/>
        </p:nvSpPr>
        <p:spPr>
          <a:xfrm>
            <a:off x="152400" y="1600200"/>
            <a:ext cx="8839200" cy="523220"/>
          </a:xfrm>
          <a:prstGeom prst="rect">
            <a:avLst/>
          </a:prstGeom>
          <a:noFill/>
        </p:spPr>
        <p:txBody>
          <a:bodyPr wrap="square" rtlCol="0">
            <a:spAutoFit/>
          </a:bodyPr>
          <a:lstStyle/>
          <a:p>
            <a:pPr algn="ctr" rtl="0"/>
            <a:r>
              <a:rPr lang="en-US" sz="2800" b="1" kern="1200" cap="all" dirty="0" smtClean="0">
                <a:solidFill>
                  <a:prstClr val="black"/>
                </a:solidFill>
                <a:latin typeface="Franklin Gothic Book"/>
                <a:ea typeface="+mn-ea"/>
                <a:cs typeface="+mn-cs"/>
              </a:rPr>
              <a:t>Keep </a:t>
            </a:r>
            <a:r>
              <a:rPr lang="en-US" sz="2800" b="1" kern="1200" cap="all" dirty="0">
                <a:solidFill>
                  <a:prstClr val="black"/>
                </a:solidFill>
                <a:latin typeface="Franklin Gothic Book"/>
                <a:ea typeface="+mn-ea"/>
                <a:cs typeface="+mn-cs"/>
              </a:rPr>
              <a:t>in Mind </a:t>
            </a:r>
          </a:p>
        </p:txBody>
      </p:sp>
      <p:sp>
        <p:nvSpPr>
          <p:cNvPr id="5" name="Date Placeholder 4"/>
          <p:cNvSpPr>
            <a:spLocks noGrp="1"/>
          </p:cNvSpPr>
          <p:nvPr>
            <p:ph type="dt" sz="half" idx="10"/>
          </p:nvPr>
        </p:nvSpPr>
        <p:spPr/>
        <p:txBody>
          <a:bodyPr/>
          <a:lstStyle/>
          <a:p>
            <a:pPr algn="r" rtl="0"/>
            <a:fld id="{E7166F60-E5D5-4F6B-8FB5-7908A6862872}"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0"/>
            <a:fld id="{DA626F36-08BD-4367-93CB-B1D959B89A51}"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
        <p:nvSpPr>
          <p:cNvPr id="3" name="Content Placeholder 2"/>
          <p:cNvSpPr>
            <a:spLocks noGrp="1"/>
          </p:cNvSpPr>
          <p:nvPr>
            <p:ph idx="1"/>
          </p:nvPr>
        </p:nvSpPr>
        <p:spPr/>
        <p:txBody>
          <a:bodyPr/>
          <a:lstStyle/>
          <a:p>
            <a:pPr algn="ctr">
              <a:buNone/>
            </a:pPr>
            <a:r>
              <a:rPr lang="en-US" b="1" u="sng" dirty="0" smtClean="0"/>
              <a:t>TOOLS REVIEW</a:t>
            </a:r>
            <a:endParaRPr lang="en-US" dirty="0" smtClean="0"/>
          </a:p>
          <a:p>
            <a:r>
              <a:rPr lang="en-US" dirty="0" smtClean="0"/>
              <a:t>Common tool kits.</a:t>
            </a:r>
          </a:p>
          <a:p>
            <a:r>
              <a:rPr lang="en-US" dirty="0" smtClean="0"/>
              <a:t>VADS system.</a:t>
            </a:r>
          </a:p>
          <a:p>
            <a:r>
              <a:rPr lang="en-US" dirty="0" smtClean="0"/>
              <a:t>Required items when working on gear. </a:t>
            </a:r>
          </a:p>
        </p:txBody>
      </p:sp>
    </p:spTree>
  </p:cSld>
  <p:clrMapOvr>
    <a:masterClrMapping/>
  </p:clrMapOvr>
  <p:transition>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0"/>
            <a:fld id="{DA626F36-08BD-4367-93CB-B1D959B89A51}"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
        <p:nvSpPr>
          <p:cNvPr id="3" name="Content Placeholder 2"/>
          <p:cNvSpPr>
            <a:spLocks noGrp="1"/>
          </p:cNvSpPr>
          <p:nvPr>
            <p:ph idx="1"/>
          </p:nvPr>
        </p:nvSpPr>
        <p:spPr/>
        <p:txBody>
          <a:bodyPr/>
          <a:lstStyle/>
          <a:p>
            <a:pPr algn="ctr">
              <a:buNone/>
            </a:pPr>
            <a:r>
              <a:rPr lang="en-US" b="1" u="sng" dirty="0" smtClean="0"/>
              <a:t>QUESTIONS</a:t>
            </a:r>
          </a:p>
          <a:p>
            <a:pPr>
              <a:buNone/>
            </a:pPr>
            <a:r>
              <a:rPr lang="en-US" b="1" dirty="0" smtClean="0"/>
              <a:t>Q: </a:t>
            </a:r>
            <a:r>
              <a:rPr lang="en-US" dirty="0" smtClean="0"/>
              <a:t>What level of maintenance utilizes the common 24?</a:t>
            </a:r>
          </a:p>
          <a:p>
            <a:pPr>
              <a:buNone/>
            </a:pPr>
            <a:r>
              <a:rPr lang="en-US" b="1" dirty="0" smtClean="0"/>
              <a:t>A:</a:t>
            </a:r>
            <a:r>
              <a:rPr lang="en-US" dirty="0" smtClean="0"/>
              <a:t> Direct support field level.</a:t>
            </a:r>
          </a:p>
          <a:p>
            <a:pPr>
              <a:buNone/>
            </a:pPr>
            <a:r>
              <a:rPr lang="en-US" b="1" dirty="0" smtClean="0"/>
              <a:t>Q: </a:t>
            </a:r>
            <a:r>
              <a:rPr lang="en-US" dirty="0" smtClean="0"/>
              <a:t>What are the three things needed when working on a piece of equipment?</a:t>
            </a:r>
          </a:p>
          <a:p>
            <a:pPr>
              <a:buNone/>
            </a:pPr>
            <a:r>
              <a:rPr lang="en-US" b="1" dirty="0" smtClean="0"/>
              <a:t>A: </a:t>
            </a:r>
            <a:r>
              <a:rPr lang="en-US" dirty="0" smtClean="0"/>
              <a:t>General mechanic tool box, proper technical manual, and PPE.</a:t>
            </a:r>
            <a:endParaRPr lang="en-US" b="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16</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1) Identify Hazards:</a:t>
            </a:r>
          </a:p>
          <a:p>
            <a:pPr lvl="1">
              <a:lnSpc>
                <a:spcPct val="150000"/>
              </a:lnSpc>
              <a:defRPr/>
            </a:pPr>
            <a:r>
              <a:rPr lang="en-US" dirty="0" smtClean="0"/>
              <a:t>Outline/chart major steps in the operation</a:t>
            </a:r>
          </a:p>
          <a:p>
            <a:pPr lvl="1">
              <a:lnSpc>
                <a:spcPct val="150000"/>
              </a:lnSpc>
              <a:defRPr/>
            </a:pPr>
            <a:r>
              <a:rPr lang="en-US" dirty="0" smtClean="0"/>
              <a:t>(Operational analysis)</a:t>
            </a:r>
          </a:p>
          <a:p>
            <a:pPr lvl="1">
              <a:lnSpc>
                <a:spcPct val="150000"/>
              </a:lnSpc>
              <a:defRPr/>
            </a:pPr>
            <a:r>
              <a:rPr lang="en-US" dirty="0" smtClean="0"/>
              <a:t>Conduct preliminary hazard analysis</a:t>
            </a:r>
          </a:p>
          <a:p>
            <a:pPr lvl="1">
              <a:lnSpc>
                <a:spcPct val="150000"/>
              </a:lnSpc>
              <a:defRPr/>
            </a:pPr>
            <a:r>
              <a:rPr lang="en-US" dirty="0" smtClean="0"/>
              <a:t>List all hazards associated with each step</a:t>
            </a:r>
          </a:p>
          <a:p>
            <a:pPr lvl="1">
              <a:lnSpc>
                <a:spcPct val="150000"/>
              </a:lnSpc>
              <a:defRPr/>
            </a:pPr>
            <a:r>
              <a:rPr lang="en-US" dirty="0" smtClean="0"/>
              <a:t>List all causes of those hazards</a:t>
            </a:r>
          </a:p>
        </p:txBody>
      </p:sp>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0"/>
            <a:fld id="{DA626F36-08BD-4367-93CB-B1D959B89A51}"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
        <p:nvSpPr>
          <p:cNvPr id="3" name="Content Placeholder 2"/>
          <p:cNvSpPr>
            <a:spLocks noGrp="1"/>
          </p:cNvSpPr>
          <p:nvPr>
            <p:ph idx="1"/>
          </p:nvPr>
        </p:nvSpPr>
        <p:spPr>
          <a:xfrm>
            <a:off x="533400" y="1600200"/>
            <a:ext cx="8229600" cy="1676399"/>
          </a:xfrm>
        </p:spPr>
        <p:txBody>
          <a:bodyPr>
            <a:normAutofit/>
          </a:bodyPr>
          <a:lstStyle/>
          <a:p>
            <a:pPr algn="ctr">
              <a:buNone/>
            </a:pPr>
            <a:r>
              <a:rPr lang="en-US" sz="8800" dirty="0" smtClean="0"/>
              <a:t>BREAK</a:t>
            </a:r>
            <a:endParaRPr lang="en-US" sz="8800" dirty="0"/>
          </a:p>
        </p:txBody>
      </p:sp>
      <p:pic>
        <p:nvPicPr>
          <p:cNvPr id="4" name="Picture 3" descr="Taking_a_break.jpg"/>
          <p:cNvPicPr>
            <a:picLocks noChangeAspect="1"/>
          </p:cNvPicPr>
          <p:nvPr/>
        </p:nvPicPr>
        <p:blipFill>
          <a:blip r:embed="rId2" cstate="print"/>
          <a:stretch>
            <a:fillRect/>
          </a:stretch>
        </p:blipFill>
        <p:spPr>
          <a:xfrm>
            <a:off x="2209800" y="2819400"/>
            <a:ext cx="4572000" cy="36576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1"/>
          <p:cNvSpPr txBox="1">
            <a:spLocks/>
          </p:cNvSpPr>
          <p:nvPr/>
        </p:nvSpPr>
        <p:spPr>
          <a:xfrm>
            <a:off x="152400" y="2209800"/>
            <a:ext cx="8839200" cy="4343400"/>
          </a:xfrm>
          <a:prstGeom prst="rect">
            <a:avLst/>
          </a:prstGeom>
        </p:spPr>
        <p:txBody>
          <a:bodyPr vert="horz" lIns="91440" tIns="45720" rIns="91440" bIns="45720" rtlCol="0">
            <a:normAutofit/>
          </a:bodyPr>
          <a:lstStyle/>
          <a:p>
            <a:pPr marL="274320" indent="-274320" algn="l" rtl="0">
              <a:spcBef>
                <a:spcPts val="580"/>
              </a:spcBef>
              <a:buClr>
                <a:srgbClr val="9B2D1F"/>
              </a:buClr>
              <a:buSzPct val="85000"/>
              <a:buFont typeface="Wingdings 2"/>
              <a:buChar char=""/>
              <a:defRPr/>
            </a:pPr>
            <a:r>
              <a:rPr lang="en-US" sz="2600" kern="1200" dirty="0" smtClean="0">
                <a:solidFill>
                  <a:prstClr val="black"/>
                </a:solidFill>
                <a:latin typeface="Perpetua"/>
                <a:ea typeface="+mn-ea"/>
                <a:cs typeface="+mn-cs"/>
              </a:rPr>
              <a:t>Review Shop Operations main ideas</a:t>
            </a:r>
          </a:p>
          <a:p>
            <a:pPr marL="274320" indent="-274320" algn="l" rtl="0">
              <a:spcBef>
                <a:spcPts val="580"/>
              </a:spcBef>
              <a:buClr>
                <a:srgbClr val="9B2D1F"/>
              </a:buClr>
              <a:buSzPct val="85000"/>
              <a:buFont typeface="Wingdings 2"/>
              <a:buChar char=""/>
              <a:defRPr/>
            </a:pPr>
            <a:r>
              <a:rPr lang="en-US" sz="2600" dirty="0" smtClean="0">
                <a:solidFill>
                  <a:prstClr val="black"/>
                </a:solidFill>
                <a:latin typeface="Perpetua"/>
              </a:rPr>
              <a:t>Questions?</a:t>
            </a:r>
          </a:p>
          <a:p>
            <a:pPr marL="274320" indent="-274320" algn="l" rtl="0">
              <a:spcBef>
                <a:spcPts val="580"/>
              </a:spcBef>
              <a:buClr>
                <a:srgbClr val="9B2D1F"/>
              </a:buClr>
              <a:buSzPct val="85000"/>
              <a:buFont typeface="Wingdings 2"/>
              <a:buChar char=""/>
              <a:defRPr/>
            </a:pPr>
            <a:r>
              <a:rPr lang="en-US" sz="2600" kern="1200" dirty="0" smtClean="0">
                <a:solidFill>
                  <a:prstClr val="black"/>
                </a:solidFill>
                <a:latin typeface="Perpetua"/>
                <a:ea typeface="+mn-ea"/>
                <a:cs typeface="+mn-cs"/>
              </a:rPr>
              <a:t>10 Minute break</a:t>
            </a:r>
          </a:p>
          <a:p>
            <a:pPr marL="274320" indent="-274320" algn="l" rtl="0">
              <a:spcBef>
                <a:spcPts val="580"/>
              </a:spcBef>
              <a:buClr>
                <a:srgbClr val="9B2D1F"/>
              </a:buClr>
              <a:buSzPct val="85000"/>
              <a:buFont typeface="Wingdings 2"/>
              <a:buChar char=""/>
              <a:defRPr/>
            </a:pPr>
            <a:r>
              <a:rPr lang="en-US" sz="2600" dirty="0" smtClean="0">
                <a:solidFill>
                  <a:prstClr val="black"/>
                </a:solidFill>
                <a:latin typeface="Perpetua"/>
              </a:rPr>
              <a:t>In-depth review of Shop Operations</a:t>
            </a:r>
            <a:endParaRPr lang="en-US" sz="2600" kern="1200" dirty="0">
              <a:solidFill>
                <a:prstClr val="black"/>
              </a:solidFill>
              <a:latin typeface="Perpetua"/>
              <a:ea typeface="+mn-ea"/>
              <a:cs typeface="+mn-cs"/>
            </a:endParaRPr>
          </a:p>
        </p:txBody>
      </p:sp>
      <p:sp>
        <p:nvSpPr>
          <p:cNvPr id="4" name="TextBox 3"/>
          <p:cNvSpPr txBox="1"/>
          <p:nvPr/>
        </p:nvSpPr>
        <p:spPr>
          <a:xfrm>
            <a:off x="152400" y="1600200"/>
            <a:ext cx="8839200" cy="523220"/>
          </a:xfrm>
          <a:prstGeom prst="rect">
            <a:avLst/>
          </a:prstGeom>
          <a:noFill/>
        </p:spPr>
        <p:txBody>
          <a:bodyPr wrap="square" rtlCol="0">
            <a:spAutoFit/>
          </a:bodyPr>
          <a:lstStyle/>
          <a:p>
            <a:pPr algn="ctr" rtl="0"/>
            <a:r>
              <a:rPr lang="en-US" sz="2800" b="1" kern="1200" cap="all" dirty="0" smtClean="0">
                <a:solidFill>
                  <a:prstClr val="black"/>
                </a:solidFill>
                <a:latin typeface="Franklin Gothic Book"/>
                <a:ea typeface="+mn-ea"/>
                <a:cs typeface="+mn-cs"/>
              </a:rPr>
              <a:t>summary</a:t>
            </a:r>
            <a:endParaRPr lang="en-US" sz="2800" b="1" kern="1200" cap="all" dirty="0">
              <a:solidFill>
                <a:prstClr val="black"/>
              </a:solidFill>
              <a:latin typeface="Franklin Gothic Book"/>
              <a:ea typeface="+mn-ea"/>
              <a:cs typeface="+mn-cs"/>
            </a:endParaRPr>
          </a:p>
        </p:txBody>
      </p:sp>
      <p:sp>
        <p:nvSpPr>
          <p:cNvPr id="5" name="Date Placeholder 4"/>
          <p:cNvSpPr>
            <a:spLocks noGrp="1"/>
          </p:cNvSpPr>
          <p:nvPr>
            <p:ph type="dt" sz="half" idx="4294967295"/>
          </p:nvPr>
        </p:nvSpPr>
        <p:spPr>
          <a:xfrm>
            <a:off x="6667500" y="6191250"/>
            <a:ext cx="2476500" cy="476250"/>
          </a:xfrm>
        </p:spPr>
        <p:txBody>
          <a:bodyPr/>
          <a:lstStyle/>
          <a:p>
            <a:pPr algn="r" rtl="0"/>
            <a:fld id="{E7166F60-E5D5-4F6B-8FB5-7908A6862872}" type="datetime3">
              <a:rPr lang="en-US" sz="1400" kern="1200" smtClean="0">
                <a:solidFill>
                  <a:srgbClr val="696464"/>
                </a:solidFill>
                <a:latin typeface="Perpetua"/>
                <a:ea typeface="+mn-ea"/>
                <a:cs typeface="+mn-cs"/>
              </a:rPr>
              <a:pPr algn="r" rtl="0"/>
              <a:t>24 October 2012</a:t>
            </a:fld>
            <a:endParaRPr lang="en-US" sz="1400" kern="1200">
              <a:solidFill>
                <a:srgbClr val="696464"/>
              </a:solidFill>
              <a:latin typeface="Perpetua"/>
              <a:ea typeface="+mn-ea"/>
              <a:cs typeface="+mn-cs"/>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17</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lnSpc>
                <a:spcPct val="150000"/>
              </a:lnSpc>
              <a:buNone/>
            </a:pPr>
            <a:r>
              <a:rPr lang="en-US" dirty="0" smtClean="0"/>
              <a:t>2) Assess Hazards:</a:t>
            </a:r>
            <a:endParaRPr lang="en-US" sz="3600" dirty="0" smtClean="0"/>
          </a:p>
          <a:p>
            <a:pPr lvl="1">
              <a:lnSpc>
                <a:spcPct val="150000"/>
              </a:lnSpc>
            </a:pPr>
            <a:r>
              <a:rPr lang="en-US" dirty="0" smtClean="0"/>
              <a:t> Each hazard identified</a:t>
            </a:r>
          </a:p>
          <a:p>
            <a:pPr lvl="1">
              <a:lnSpc>
                <a:spcPct val="150000"/>
              </a:lnSpc>
            </a:pPr>
            <a:r>
              <a:rPr lang="en-US" dirty="0" smtClean="0"/>
              <a:t> Determine associated risk</a:t>
            </a:r>
          </a:p>
          <a:p>
            <a:pPr lvl="2">
              <a:lnSpc>
                <a:spcPct val="150000"/>
              </a:lnSpc>
            </a:pPr>
            <a:r>
              <a:rPr lang="en-US" dirty="0" smtClean="0"/>
              <a:t> </a:t>
            </a:r>
            <a:r>
              <a:rPr lang="en-US" sz="2200" dirty="0" smtClean="0"/>
              <a:t>Probability</a:t>
            </a:r>
          </a:p>
          <a:p>
            <a:pPr lvl="2">
              <a:lnSpc>
                <a:spcPct val="150000"/>
              </a:lnSpc>
            </a:pPr>
            <a:r>
              <a:rPr lang="en-US" sz="2200" dirty="0" smtClean="0"/>
              <a:t> Severity</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18</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spcAft>
                <a:spcPts val="600"/>
              </a:spcAft>
              <a:buNone/>
              <a:defRPr/>
            </a:pPr>
            <a:r>
              <a:rPr lang="en-US" dirty="0" smtClean="0"/>
              <a:t>3) Make Risk Decisions:</a:t>
            </a:r>
          </a:p>
          <a:p>
            <a:pPr lvl="1">
              <a:spcAft>
                <a:spcPts val="600"/>
              </a:spcAft>
              <a:defRPr/>
            </a:pPr>
            <a:r>
              <a:rPr lang="en-US" dirty="0" smtClean="0"/>
              <a:t>Develop risk control options</a:t>
            </a:r>
          </a:p>
          <a:p>
            <a:pPr lvl="2">
              <a:spcAft>
                <a:spcPts val="600"/>
              </a:spcAft>
              <a:defRPr/>
            </a:pPr>
            <a:r>
              <a:rPr lang="en-US" sz="2200" dirty="0" smtClean="0"/>
              <a:t>Serious risk first</a:t>
            </a:r>
          </a:p>
          <a:p>
            <a:pPr lvl="3">
              <a:spcAft>
                <a:spcPts val="600"/>
              </a:spcAft>
              <a:defRPr/>
            </a:pPr>
            <a:r>
              <a:rPr lang="en-US" dirty="0" smtClean="0"/>
              <a:t>Select controls to reduce risk</a:t>
            </a:r>
          </a:p>
          <a:p>
            <a:pPr lvl="3">
              <a:spcAft>
                <a:spcPts val="600"/>
              </a:spcAft>
              <a:defRPr/>
            </a:pPr>
            <a:r>
              <a:rPr lang="en-US" dirty="0" smtClean="0"/>
              <a:t>(Mission accomplishment)</a:t>
            </a:r>
          </a:p>
          <a:p>
            <a:pPr lvl="1">
              <a:spcAft>
                <a:spcPts val="600"/>
              </a:spcAft>
              <a:defRPr/>
            </a:pPr>
            <a:r>
              <a:rPr lang="en-US" dirty="0" smtClean="0"/>
              <a:t>Controls in place - decide</a:t>
            </a:r>
          </a:p>
          <a:p>
            <a:pPr lvl="2">
              <a:spcAft>
                <a:spcPts val="600"/>
              </a:spcAft>
              <a:defRPr/>
            </a:pPr>
            <a:r>
              <a:rPr lang="en-US" sz="2200" dirty="0" smtClean="0"/>
              <a:t>Benefit of operation outweigh risk?</a:t>
            </a:r>
          </a:p>
          <a:p>
            <a:pPr lvl="2">
              <a:spcAft>
                <a:spcPts val="600"/>
              </a:spcAft>
              <a:defRPr/>
            </a:pPr>
            <a:r>
              <a:rPr lang="en-US" sz="2200" dirty="0" smtClean="0"/>
              <a:t>Communicate with higher authority</a:t>
            </a:r>
          </a:p>
          <a:p>
            <a:pPr lvl="3">
              <a:spcAft>
                <a:spcPts val="600"/>
              </a:spcAft>
              <a:defRPr/>
            </a:pPr>
            <a:r>
              <a:rPr lang="en-US" dirty="0" smtClean="0"/>
              <a:t>Chain of Command</a:t>
            </a:r>
            <a:endParaRPr lang="en-US" sz="2200" dirty="0" smtClean="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19</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4) Implement Controls</a:t>
            </a:r>
          </a:p>
          <a:p>
            <a:pPr lvl="1">
              <a:defRPr/>
            </a:pPr>
            <a:r>
              <a:rPr lang="en-US" dirty="0" smtClean="0"/>
              <a:t>These are measures that can be implemented to eliminate hazards or reduce the degree of risk.</a:t>
            </a:r>
          </a:p>
          <a:p>
            <a:pPr lvl="2">
              <a:lnSpc>
                <a:spcPct val="150000"/>
              </a:lnSpc>
              <a:defRPr/>
            </a:pPr>
            <a:r>
              <a:rPr lang="en-US" sz="2200" dirty="0" smtClean="0"/>
              <a:t>Engineering controls</a:t>
            </a:r>
          </a:p>
          <a:p>
            <a:pPr lvl="2">
              <a:lnSpc>
                <a:spcPct val="150000"/>
              </a:lnSpc>
              <a:defRPr/>
            </a:pPr>
            <a:r>
              <a:rPr lang="en-US" sz="2200" dirty="0" smtClean="0"/>
              <a:t>Administrative controls</a:t>
            </a:r>
          </a:p>
          <a:p>
            <a:pPr lvl="2">
              <a:lnSpc>
                <a:spcPct val="150000"/>
              </a:lnSpc>
              <a:defRPr/>
            </a:pPr>
            <a:r>
              <a:rPr lang="en-US" sz="2200" dirty="0" smtClean="0"/>
              <a:t>Personal protective equip</a:t>
            </a:r>
          </a:p>
          <a:p>
            <a:pPr lvl="3">
              <a:spcAft>
                <a:spcPts val="600"/>
              </a:spcAft>
              <a:defRPr/>
            </a:pPr>
            <a:endParaRPr lang="en-US" sz="2200" dirty="0" smtClean="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ains content. Try copying to a blank recordable CD (CD-R) or a rewritable CD (CD-RW).The files cannot be copied because the CD is not writable. What do you want to do?If you cancel while the files are still copying, the CD may be unusable.&#10;Are you sure "/>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r>
              <a:rPr lang="en-US" sz="2400" dirty="0" smtClean="0">
                <a:latin typeface="+mn-lt"/>
              </a:rPr>
              <a:t>Provided references, maintenance facility, maintenance forms, personnel, tools, and engineer equipment, conduct shop operations, to maintain unit readiness without injury to personnel or damage to equipment. (1341-ADMN-1001).</a:t>
            </a:r>
          </a:p>
          <a:p>
            <a:pPr marL="273050" indent="-273050">
              <a:spcBef>
                <a:spcPts val="575"/>
              </a:spcBef>
              <a:buClr>
                <a:schemeClr val="accent1"/>
              </a:buClr>
              <a:buSzPct val="85000"/>
              <a:buFont typeface="Wingdings 2" pitchFamily="18" charset="2"/>
              <a:buChar char=""/>
            </a:pPr>
            <a:r>
              <a:rPr lang="en-US" sz="2000" dirty="0" smtClean="0">
                <a:latin typeface="+mn-lt"/>
              </a:rPr>
              <a:t> </a:t>
            </a:r>
            <a:r>
              <a:rPr lang="en-US" sz="2400" dirty="0" smtClean="0">
                <a:latin typeface="+mn-lt"/>
              </a:rPr>
              <a:t>Provided tool sets, chests, kits, and references, conduct inventory of tool sets, chests, kits, to reconcile inventory records for accountability and serviceability per the references. (1341-ADMN-1002)</a:t>
            </a:r>
          </a:p>
          <a:p>
            <a:pPr marL="273050" indent="-273050">
              <a:spcBef>
                <a:spcPts val="575"/>
              </a:spcBef>
              <a:buClr>
                <a:schemeClr val="accent1"/>
              </a:buClr>
              <a:buSzPct val="85000"/>
              <a:buFont typeface="Wingdings 2" pitchFamily="18" charset="2"/>
              <a:buChar char=""/>
            </a:pPr>
            <a:r>
              <a:rPr lang="en-US" sz="2400" dirty="0" smtClean="0">
                <a:latin typeface="+mn-lt"/>
              </a:rPr>
              <a:t> Given an assigned maintenance role, computer and required equipment forms/records, use the Maintenance Automated Information System (MAIS) to record engineer equipment status, per the established maintenance management policy. (1341-ADMN-10XX)</a:t>
            </a:r>
          </a:p>
          <a:p>
            <a:pPr marL="273050" indent="-273050">
              <a:spcBef>
                <a:spcPts val="575"/>
              </a:spcBef>
              <a:buClr>
                <a:schemeClr val="accent1"/>
              </a:buClr>
              <a:buSzPct val="85000"/>
              <a:buFont typeface="Wingdings 2" pitchFamily="18" charset="2"/>
              <a:buChar char=""/>
            </a:pPr>
            <a:endParaRPr lang="en-US" sz="2400" dirty="0" smtClean="0">
              <a:latin typeface="Perpetua" pitchFamily="18" charset="0"/>
            </a:endParaRPr>
          </a:p>
          <a:p>
            <a:endParaRPr lang="en-US" sz="2400" dirty="0" smtClean="0">
              <a:latin typeface="+mn-lt"/>
            </a:endParaRPr>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a:latin typeface="+mj-lt"/>
              </a:rPr>
              <a:t>TERMINAL LEARNING OBJECTIVES</a:t>
            </a:r>
          </a:p>
        </p:txBody>
      </p:sp>
      <p:sp>
        <p:nvSpPr>
          <p:cNvPr id="5" name="Date Placeholder 4"/>
          <p:cNvSpPr>
            <a:spLocks noGrp="1"/>
          </p:cNvSpPr>
          <p:nvPr>
            <p:ph type="dt" sz="half" idx="10"/>
          </p:nvPr>
        </p:nvSpPr>
        <p:spPr/>
        <p:txBody>
          <a:bodyPr/>
          <a:lstStyle/>
          <a:p>
            <a:pPr>
              <a:defRPr/>
            </a:pPr>
            <a:fld id="{47E86F39-D172-444F-A421-981BEEDB1E09}" type="datetime3">
              <a:rPr lang="en-US" smtClean="0"/>
              <a:pPr>
                <a:defRPr/>
              </a:pPr>
              <a:t>24 October 2012</a:t>
            </a:fld>
            <a:endParaRPr lang="en-US" dirty="0"/>
          </a:p>
        </p:txBody>
      </p:sp>
      <p:sp>
        <p:nvSpPr>
          <p:cNvPr id="6" name="TextBox 5"/>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Pg#11</a:t>
            </a:r>
            <a:endParaRPr lang="en-US" sz="800" b="1" dirty="0">
              <a:solidFill>
                <a:schemeClr val="bg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20</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r>
              <a:rPr lang="en-US" dirty="0" smtClean="0"/>
              <a:t>Engineering Controls</a:t>
            </a:r>
          </a:p>
          <a:p>
            <a:pPr lvl="1"/>
            <a:r>
              <a:rPr lang="en-US" dirty="0" smtClean="0"/>
              <a:t>Engineering methods to reduce risks.</a:t>
            </a:r>
          </a:p>
          <a:p>
            <a:pPr lvl="2"/>
            <a:r>
              <a:rPr lang="en-US" sz="2200" dirty="0" smtClean="0"/>
              <a:t>Design</a:t>
            </a:r>
          </a:p>
          <a:p>
            <a:pPr lvl="2"/>
            <a:r>
              <a:rPr lang="en-US" sz="2200" dirty="0" smtClean="0"/>
              <a:t>Material selection</a:t>
            </a:r>
          </a:p>
          <a:p>
            <a:pPr lvl="2"/>
            <a:r>
              <a:rPr lang="en-US" sz="2200" dirty="0" smtClean="0"/>
              <a:t>Material substitution</a:t>
            </a:r>
          </a:p>
          <a:p>
            <a:pPr lvl="3"/>
            <a:r>
              <a:rPr lang="en-US" dirty="0" smtClean="0"/>
              <a:t>Technically - feasible</a:t>
            </a:r>
          </a:p>
          <a:p>
            <a:pPr lvl="3"/>
            <a:r>
              <a:rPr lang="en-US" dirty="0" smtClean="0"/>
              <a:t>Economically</a:t>
            </a:r>
            <a:endParaRPr lang="en-US" sz="2200" dirty="0" smtClean="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21</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lnSpc>
                <a:spcPct val="80000"/>
              </a:lnSpc>
              <a:defRPr/>
            </a:pPr>
            <a:r>
              <a:rPr lang="en-US" dirty="0" smtClean="0"/>
              <a:t>Administrative Controls</a:t>
            </a:r>
          </a:p>
          <a:p>
            <a:pPr lvl="1">
              <a:lnSpc>
                <a:spcPct val="80000"/>
              </a:lnSpc>
              <a:defRPr/>
            </a:pPr>
            <a:r>
              <a:rPr lang="en-US" dirty="0" smtClean="0"/>
              <a:t>Reduce risk through specific admin actions.</a:t>
            </a:r>
          </a:p>
          <a:p>
            <a:pPr lvl="2">
              <a:lnSpc>
                <a:spcPct val="80000"/>
              </a:lnSpc>
              <a:defRPr/>
            </a:pPr>
            <a:r>
              <a:rPr lang="en-US" sz="2200" dirty="0" smtClean="0"/>
              <a:t>Provide suitable:</a:t>
            </a:r>
          </a:p>
          <a:p>
            <a:pPr lvl="3">
              <a:lnSpc>
                <a:spcPct val="80000"/>
              </a:lnSpc>
              <a:defRPr/>
            </a:pPr>
            <a:r>
              <a:rPr lang="en-US" dirty="0" smtClean="0"/>
              <a:t>Warnings</a:t>
            </a:r>
          </a:p>
          <a:p>
            <a:pPr lvl="3">
              <a:lnSpc>
                <a:spcPct val="80000"/>
              </a:lnSpc>
              <a:defRPr/>
            </a:pPr>
            <a:r>
              <a:rPr lang="en-US" dirty="0" smtClean="0"/>
              <a:t>Markings</a:t>
            </a:r>
          </a:p>
          <a:p>
            <a:pPr lvl="3">
              <a:lnSpc>
                <a:spcPct val="80000"/>
              </a:lnSpc>
              <a:defRPr/>
            </a:pPr>
            <a:r>
              <a:rPr lang="en-US" dirty="0" smtClean="0"/>
              <a:t>Signs</a:t>
            </a:r>
          </a:p>
          <a:p>
            <a:pPr lvl="3">
              <a:lnSpc>
                <a:spcPct val="80000"/>
              </a:lnSpc>
              <a:defRPr/>
            </a:pPr>
            <a:r>
              <a:rPr lang="en-US" dirty="0" smtClean="0"/>
              <a:t>Notices</a:t>
            </a:r>
          </a:p>
          <a:p>
            <a:pPr lvl="1">
              <a:lnSpc>
                <a:spcPct val="80000"/>
              </a:lnSpc>
              <a:defRPr/>
            </a:pPr>
            <a:r>
              <a:rPr lang="en-US" dirty="0" smtClean="0"/>
              <a:t>Establish written:</a:t>
            </a:r>
          </a:p>
          <a:p>
            <a:pPr lvl="2">
              <a:lnSpc>
                <a:spcPct val="80000"/>
              </a:lnSpc>
              <a:defRPr/>
            </a:pPr>
            <a:r>
              <a:rPr lang="en-US" sz="2200" dirty="0" smtClean="0"/>
              <a:t>Policies</a:t>
            </a:r>
          </a:p>
          <a:p>
            <a:pPr lvl="2">
              <a:lnSpc>
                <a:spcPct val="80000"/>
              </a:lnSpc>
              <a:defRPr/>
            </a:pPr>
            <a:r>
              <a:rPr lang="en-US" sz="2200" dirty="0" smtClean="0"/>
              <a:t>Programs</a:t>
            </a:r>
          </a:p>
          <a:p>
            <a:pPr lvl="2">
              <a:lnSpc>
                <a:spcPct val="80000"/>
              </a:lnSpc>
              <a:defRPr/>
            </a:pPr>
            <a:r>
              <a:rPr lang="en-US" sz="2200" dirty="0" smtClean="0"/>
              <a:t>Instructions</a:t>
            </a:r>
          </a:p>
          <a:p>
            <a:pPr lvl="2">
              <a:lnSpc>
                <a:spcPct val="80000"/>
              </a:lnSpc>
              <a:defRPr/>
            </a:pPr>
            <a:r>
              <a:rPr lang="en-US" sz="2200" dirty="0" smtClean="0"/>
              <a:t>SOPs</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22</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r>
              <a:rPr lang="en-US" dirty="0" smtClean="0"/>
              <a:t>Administrative Controls (Cont.)</a:t>
            </a:r>
          </a:p>
          <a:p>
            <a:pPr lvl="1"/>
            <a:r>
              <a:rPr lang="en-US" dirty="0" smtClean="0"/>
              <a:t>Train Personnel to:</a:t>
            </a:r>
          </a:p>
          <a:p>
            <a:pPr lvl="2"/>
            <a:r>
              <a:rPr lang="en-US" sz="2200" dirty="0" smtClean="0"/>
              <a:t>Recognize hazards</a:t>
            </a:r>
          </a:p>
          <a:p>
            <a:pPr lvl="2"/>
            <a:r>
              <a:rPr lang="en-US" sz="2200" dirty="0" smtClean="0"/>
              <a:t>Take appropriate actions</a:t>
            </a:r>
          </a:p>
          <a:p>
            <a:pPr lvl="2"/>
            <a:r>
              <a:rPr lang="en-US" sz="2200" dirty="0" smtClean="0"/>
              <a:t>Limit the exposure to a hazard</a:t>
            </a:r>
          </a:p>
          <a:p>
            <a:pPr lvl="2"/>
            <a:r>
              <a:rPr lang="en-US" sz="2200" dirty="0" smtClean="0"/>
              <a:t>Reduce number of personnel/assets</a:t>
            </a:r>
          </a:p>
          <a:p>
            <a:pPr lvl="2"/>
            <a:r>
              <a:rPr lang="en-US" sz="2200" dirty="0" smtClean="0"/>
              <a:t>Length they are exposed</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23</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PROCESS</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5) Supervise</a:t>
            </a:r>
          </a:p>
          <a:p>
            <a:pPr lvl="1">
              <a:defRPr/>
            </a:pPr>
            <a:r>
              <a:rPr lang="en-US" dirty="0" smtClean="0"/>
              <a:t>Conduct-follow up evaluations of controls to ensure they:</a:t>
            </a:r>
          </a:p>
          <a:p>
            <a:pPr lvl="2">
              <a:defRPr/>
            </a:pPr>
            <a:r>
              <a:rPr lang="en-US" sz="2200" dirty="0" smtClean="0"/>
              <a:t>Remain in place</a:t>
            </a:r>
          </a:p>
          <a:p>
            <a:pPr lvl="2">
              <a:defRPr/>
            </a:pPr>
            <a:r>
              <a:rPr lang="en-US" sz="2200" dirty="0" smtClean="0"/>
              <a:t>Have the desired effect</a:t>
            </a:r>
          </a:p>
          <a:p>
            <a:pPr lvl="1">
              <a:defRPr/>
            </a:pPr>
            <a:r>
              <a:rPr lang="en-US" dirty="0" smtClean="0"/>
              <a:t>Continuously monitor for changes and take corrective action when needed</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24</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LEVELS OF ORM</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ORM exists on three levels:</a:t>
            </a:r>
          </a:p>
          <a:p>
            <a:pPr lvl="1">
              <a:defRPr/>
            </a:pPr>
            <a:r>
              <a:rPr lang="en-US" dirty="0" smtClean="0"/>
              <a:t>Time-critical</a:t>
            </a:r>
          </a:p>
          <a:p>
            <a:pPr lvl="1">
              <a:defRPr/>
            </a:pPr>
            <a:r>
              <a:rPr lang="en-US" dirty="0" smtClean="0"/>
              <a:t>Deliberate</a:t>
            </a:r>
          </a:p>
          <a:p>
            <a:pPr lvl="1">
              <a:defRPr/>
            </a:pPr>
            <a:r>
              <a:rPr lang="en-US" dirty="0" smtClean="0"/>
              <a:t>In-depth </a:t>
            </a:r>
          </a:p>
          <a:p>
            <a:pPr>
              <a:defRPr/>
            </a:pPr>
            <a:r>
              <a:rPr lang="en-US" dirty="0" smtClean="0"/>
              <a:t>Commander selects which level of ORM depending on:</a:t>
            </a:r>
          </a:p>
          <a:p>
            <a:pPr lvl="1">
              <a:defRPr/>
            </a:pPr>
            <a:r>
              <a:rPr lang="en-US" dirty="0" smtClean="0"/>
              <a:t>Mission</a:t>
            </a:r>
          </a:p>
          <a:p>
            <a:pPr lvl="1">
              <a:defRPr/>
            </a:pPr>
            <a:r>
              <a:rPr lang="en-US" dirty="0" smtClean="0"/>
              <a:t>Situation </a:t>
            </a:r>
          </a:p>
          <a:p>
            <a:pPr lvl="1">
              <a:defRPr/>
            </a:pPr>
            <a:r>
              <a:rPr lang="en-US" dirty="0" smtClean="0"/>
              <a:t>Time available</a:t>
            </a:r>
          </a:p>
          <a:p>
            <a:pPr lvl="1">
              <a:defRPr/>
            </a:pPr>
            <a:r>
              <a:rPr lang="en-US" dirty="0" smtClean="0"/>
              <a:t>Proficiency level</a:t>
            </a:r>
          </a:p>
          <a:p>
            <a:pPr lvl="1">
              <a:defRPr/>
            </a:pPr>
            <a:r>
              <a:rPr lang="en-US" dirty="0" smtClean="0"/>
              <a:t>Assets available</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25</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LEVELS OF ORM</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Objective of ORM:</a:t>
            </a:r>
          </a:p>
          <a:p>
            <a:pPr lvl="1">
              <a:defRPr/>
            </a:pPr>
            <a:r>
              <a:rPr lang="en-US" dirty="0" smtClean="0"/>
              <a:t>Develop sufficient proficiency in applying the process so that ORM becomes an automatic or intuitive part of our decision making methodology. </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26</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LEVELS OF ORM</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Time Critical </a:t>
            </a:r>
          </a:p>
          <a:p>
            <a:pPr lvl="1">
              <a:defRPr/>
            </a:pPr>
            <a:r>
              <a:rPr lang="en-US" dirty="0" smtClean="0"/>
              <a:t>“On the run” mental or oral review of the situation </a:t>
            </a:r>
          </a:p>
          <a:p>
            <a:pPr lvl="1">
              <a:defRPr/>
            </a:pPr>
            <a:r>
              <a:rPr lang="en-US" dirty="0" smtClean="0"/>
              <a:t>Uses the five-step process without recording the information on paper </a:t>
            </a:r>
          </a:p>
          <a:p>
            <a:pPr lvl="1">
              <a:defRPr/>
            </a:pPr>
            <a:r>
              <a:rPr lang="en-US" dirty="0" smtClean="0"/>
              <a:t>Employed by experienced personnel </a:t>
            </a:r>
          </a:p>
          <a:p>
            <a:pPr lvl="1">
              <a:defRPr/>
            </a:pPr>
            <a:r>
              <a:rPr lang="en-US" dirty="0" smtClean="0"/>
              <a:t>Used to consider risks in a time-compressed situation </a:t>
            </a:r>
          </a:p>
          <a:p>
            <a:pPr lvl="1"/>
            <a:r>
              <a:rPr lang="en-US" dirty="0" smtClean="0"/>
              <a:t>Normally used:</a:t>
            </a:r>
          </a:p>
          <a:p>
            <a:pPr lvl="2"/>
            <a:r>
              <a:rPr lang="en-US" dirty="0" smtClean="0"/>
              <a:t>During the execution phase of training or operations</a:t>
            </a:r>
          </a:p>
          <a:p>
            <a:pPr lvl="2"/>
            <a:r>
              <a:rPr lang="en-US" dirty="0" smtClean="0"/>
              <a:t>In planning during crisis response scenarios </a:t>
            </a:r>
          </a:p>
          <a:p>
            <a:pPr lvl="1"/>
            <a:r>
              <a:rPr lang="en-US" dirty="0" smtClean="0"/>
              <a:t>Helpful in choosing course of action when an unplanned event occurs</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27</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LEVELS OF ORM</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Deliberate</a:t>
            </a:r>
          </a:p>
          <a:p>
            <a:pPr lvl="1"/>
            <a:r>
              <a:rPr lang="en-US" dirty="0" smtClean="0"/>
              <a:t>This is the complete application of the five-step process:</a:t>
            </a:r>
          </a:p>
          <a:p>
            <a:pPr lvl="2">
              <a:lnSpc>
                <a:spcPct val="150000"/>
              </a:lnSpc>
            </a:pPr>
            <a:r>
              <a:rPr lang="en-US" sz="2200" dirty="0" smtClean="0"/>
              <a:t>Used for planning an operation or evaluating procedures </a:t>
            </a:r>
          </a:p>
          <a:p>
            <a:pPr lvl="2">
              <a:lnSpc>
                <a:spcPct val="150000"/>
              </a:lnSpc>
            </a:pPr>
            <a:r>
              <a:rPr lang="en-US" sz="2200" dirty="0" smtClean="0"/>
              <a:t>Most effective when conducted in a group </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28</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LEVELS OF ORM</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In-Depth</a:t>
            </a:r>
          </a:p>
          <a:p>
            <a:pPr lvl="1">
              <a:defRPr/>
            </a:pPr>
            <a:r>
              <a:rPr lang="en-US" dirty="0" smtClean="0"/>
              <a:t>Deliberate process with a more thorough assessment </a:t>
            </a:r>
          </a:p>
          <a:p>
            <a:pPr lvl="2">
              <a:lnSpc>
                <a:spcPct val="150000"/>
              </a:lnSpc>
              <a:defRPr/>
            </a:pPr>
            <a:r>
              <a:rPr lang="en-US" sz="2200" dirty="0" smtClean="0"/>
              <a:t>Research of available data </a:t>
            </a:r>
          </a:p>
          <a:p>
            <a:pPr lvl="2">
              <a:lnSpc>
                <a:spcPct val="150000"/>
              </a:lnSpc>
              <a:defRPr/>
            </a:pPr>
            <a:r>
              <a:rPr lang="en-US" sz="2200" dirty="0" smtClean="0"/>
              <a:t>Use of diagram and analysis tools </a:t>
            </a:r>
          </a:p>
          <a:p>
            <a:pPr lvl="2">
              <a:lnSpc>
                <a:spcPct val="150000"/>
              </a:lnSpc>
              <a:defRPr/>
            </a:pPr>
            <a:r>
              <a:rPr lang="en-US" sz="2200" dirty="0" smtClean="0"/>
              <a:t>formal testing </a:t>
            </a:r>
          </a:p>
          <a:p>
            <a:pPr lvl="2">
              <a:lnSpc>
                <a:spcPct val="150000"/>
              </a:lnSpc>
              <a:defRPr/>
            </a:pPr>
            <a:r>
              <a:rPr lang="en-US" sz="2200" dirty="0" smtClean="0"/>
              <a:t>Long term tracking of the hazards</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29</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FOUR PRINCIPALS OF ORM</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1) Accept risk when the benefits outweigh the cost </a:t>
            </a:r>
          </a:p>
          <a:p>
            <a:pPr lvl="1">
              <a:defRPr/>
            </a:pPr>
            <a:r>
              <a:rPr lang="en-US" dirty="0" smtClean="0"/>
              <a:t>MCDP, War fighting, states</a:t>
            </a:r>
          </a:p>
          <a:p>
            <a:pPr lvl="1">
              <a:buNone/>
              <a:defRPr/>
            </a:pPr>
            <a:endParaRPr lang="en-US" dirty="0" smtClean="0"/>
          </a:p>
          <a:p>
            <a:pPr marL="0" indent="0" algn="ctr">
              <a:buNone/>
              <a:defRPr/>
            </a:pPr>
            <a:r>
              <a:rPr lang="en-US" dirty="0" smtClean="0"/>
              <a:t>“Risk is inherent in war and is involved in every mission. Risk is also related to gain; normally greater potential gain requires greater risk.”</a:t>
            </a:r>
          </a:p>
          <a:p>
            <a:pPr marL="0" lvl="1" indent="0">
              <a:spcBef>
                <a:spcPts val="580"/>
              </a:spcBef>
              <a:buClr>
                <a:schemeClr val="accent1"/>
              </a:buClr>
              <a:buNone/>
              <a:defRPr/>
            </a:pPr>
            <a:endParaRPr lang="en-US" dirty="0" smtClean="0"/>
          </a:p>
          <a:p>
            <a:pPr marL="274320" lvl="1" indent="-274320">
              <a:spcBef>
                <a:spcPts val="580"/>
              </a:spcBef>
              <a:buClr>
                <a:schemeClr val="accent1"/>
              </a:buClr>
              <a:defRPr/>
            </a:pPr>
            <a:r>
              <a:rPr lang="en-US" sz="2600" dirty="0" smtClean="0"/>
              <a:t>The goal of ORM is not to eliminate risk, but to manage the risk so that the mission can be accomplished with a minimum amount of loss. </a:t>
            </a:r>
          </a:p>
          <a:p>
            <a:pPr marL="0" indent="0">
              <a:buNone/>
              <a:defRPr/>
            </a:pPr>
            <a:r>
              <a:rPr lang="en-US" sz="4000" dirty="0" smtClean="0"/>
              <a:t> </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1981200"/>
            <a:ext cx="8839200" cy="4648200"/>
          </a:xfrm>
        </p:spPr>
        <p:txBody>
          <a:bodyPr>
            <a:normAutofit fontScale="85000" lnSpcReduction="10000"/>
          </a:bodyPr>
          <a:lstStyle/>
          <a:p>
            <a:pPr marL="274320" indent="-274320" fontAlgn="auto">
              <a:spcBef>
                <a:spcPts val="580"/>
              </a:spcBef>
              <a:spcAft>
                <a:spcPts val="0"/>
              </a:spcAft>
              <a:buFont typeface="Wingdings 2"/>
              <a:buChar char=""/>
              <a:defRPr/>
            </a:pPr>
            <a:r>
              <a:rPr lang="en-US" sz="2000" dirty="0" smtClean="0"/>
              <a:t>Provided references, identify the operational risk management process, per the MCO 3500.27, OPNAVINST 3500.39, and MCDP 1. (1341-ADMN-1001a) </a:t>
            </a:r>
          </a:p>
          <a:p>
            <a:pPr marL="274320" indent="-274320" fontAlgn="auto">
              <a:spcBef>
                <a:spcPts val="580"/>
              </a:spcBef>
              <a:spcAft>
                <a:spcPts val="0"/>
              </a:spcAft>
              <a:buFont typeface="Wingdings 2"/>
              <a:buChar char=""/>
              <a:defRPr/>
            </a:pPr>
            <a:r>
              <a:rPr lang="en-US" sz="2000" dirty="0" smtClean="0"/>
              <a:t>Provided reference, identify maintenance levels, per the MARADMIN 581/03. (1341-ADMN-1001b) </a:t>
            </a:r>
          </a:p>
          <a:p>
            <a:pPr marL="274320" indent="-274320" fontAlgn="auto">
              <a:spcBef>
                <a:spcPts val="580"/>
              </a:spcBef>
              <a:spcAft>
                <a:spcPts val="0"/>
              </a:spcAft>
              <a:buFont typeface="Wingdings 2"/>
              <a:buChar char=""/>
              <a:defRPr/>
            </a:pPr>
            <a:r>
              <a:rPr lang="en-US" sz="2000" dirty="0" smtClean="0"/>
              <a:t>Provided reference, identify maintenance phases to conduct engineer equipment maintenance per the MCO 4790.2_. (1341-ADMN-1001c)  </a:t>
            </a:r>
          </a:p>
          <a:p>
            <a:pPr marL="274320" indent="-274320" fontAlgn="auto">
              <a:spcBef>
                <a:spcPts val="580"/>
              </a:spcBef>
              <a:spcAft>
                <a:spcPts val="0"/>
              </a:spcAft>
              <a:buFont typeface="Wingdings 2"/>
              <a:buChar char=""/>
              <a:defRPr/>
            </a:pPr>
            <a:r>
              <a:rPr lang="en-US" sz="2000" dirty="0" smtClean="0"/>
              <a:t>Provided the reference, identify the characteristics of engineer equipment, per the TM 11275-15/3D. (1341-ADMN-1001d)</a:t>
            </a:r>
          </a:p>
          <a:p>
            <a:pPr marL="274320" indent="-274320" fontAlgn="auto">
              <a:spcBef>
                <a:spcPts val="580"/>
              </a:spcBef>
              <a:spcAft>
                <a:spcPts val="0"/>
              </a:spcAft>
              <a:buFont typeface="Wingdings 2"/>
              <a:buChar char=""/>
              <a:defRPr/>
            </a:pPr>
            <a:r>
              <a:rPr lang="en-US" sz="2000" dirty="0" smtClean="0"/>
              <a:t>Provided references, and student handout, perform technical manual research per the 11503A-OI/3, TM 10794A-24/2, TM 10794A/B-24P/3 and TM 11503A-OI/4. (1341-ADMN-1001e)</a:t>
            </a:r>
          </a:p>
          <a:p>
            <a:pPr marL="274320" indent="-274320" fontAlgn="auto">
              <a:spcBef>
                <a:spcPts val="580"/>
              </a:spcBef>
              <a:spcAft>
                <a:spcPts val="0"/>
              </a:spcAft>
              <a:buFont typeface="Wingdings 2"/>
              <a:buChar char=""/>
              <a:defRPr/>
            </a:pPr>
            <a:r>
              <a:rPr lang="en-US" sz="2000" dirty="0" smtClean="0"/>
              <a:t>Provided reference, identify the technical manual that provides instructions for preparation, use, and disposition of engineer equipment records and forms per the student handout. (1341-ADMN-1001g) </a:t>
            </a:r>
          </a:p>
          <a:p>
            <a:pPr marL="274320" indent="-274320" fontAlgn="auto">
              <a:spcBef>
                <a:spcPts val="580"/>
              </a:spcBef>
              <a:spcAft>
                <a:spcPts val="0"/>
              </a:spcAft>
              <a:buFont typeface="Wingdings 2"/>
              <a:buChar char=""/>
              <a:defRPr/>
            </a:pPr>
            <a:r>
              <a:rPr lang="en-US" sz="2000" dirty="0" smtClean="0"/>
              <a:t> </a:t>
            </a:r>
            <a:r>
              <a:rPr lang="en-US" sz="1800" dirty="0" smtClean="0"/>
              <a:t>Provided reference, identify engineer equipment records and forms per the TM 4700-15/1_. (1341-ADMN-1001h)</a:t>
            </a:r>
          </a:p>
          <a:p>
            <a:pPr marL="274320" indent="-274320" fontAlgn="auto">
              <a:spcBef>
                <a:spcPts val="580"/>
              </a:spcBef>
              <a:spcAft>
                <a:spcPts val="0"/>
              </a:spcAft>
              <a:buFont typeface="Wingdings 2"/>
              <a:buChar char=""/>
              <a:defRPr/>
            </a:pPr>
            <a:r>
              <a:rPr lang="en-US" sz="1800" dirty="0" smtClean="0"/>
              <a:t> Provided reference, engineer equipment records and forms, identify the mechanics required entries per the TM 4700-15/1_. (1341-ADMN-1001i)</a:t>
            </a:r>
          </a:p>
          <a:p>
            <a:pPr marL="274320" indent="-274320" fontAlgn="auto">
              <a:spcBef>
                <a:spcPts val="580"/>
              </a:spcBef>
              <a:spcAft>
                <a:spcPts val="0"/>
              </a:spcAft>
              <a:buFont typeface="Wingdings 2"/>
              <a:buChar char=""/>
              <a:defRPr/>
            </a:pPr>
            <a:r>
              <a:rPr lang="en-US" sz="1800" dirty="0" smtClean="0"/>
              <a:t> Provided references, and student handout, perform parts research per the TM 10794A/B-24P/3 and TM 11503A-OI/3. (1341-ADMN-1001f)</a:t>
            </a:r>
          </a:p>
          <a:p>
            <a:pPr marL="274320" indent="-274320" fontAlgn="auto">
              <a:spcBef>
                <a:spcPts val="580"/>
              </a:spcBef>
              <a:spcAft>
                <a:spcPts val="0"/>
              </a:spcAft>
              <a:buFont typeface="Wingdings 2"/>
              <a:buChar char=""/>
              <a:defRPr/>
            </a:pPr>
            <a:endParaRPr lang="en-US" sz="2000" dirty="0" smtClean="0"/>
          </a:p>
          <a:p>
            <a:pPr marL="274320" indent="-274320" fontAlgn="auto">
              <a:spcBef>
                <a:spcPts val="580"/>
              </a:spcBef>
              <a:spcAft>
                <a:spcPts val="0"/>
              </a:spcAft>
              <a:buFont typeface="Wingdings 2"/>
              <a:buChar char=""/>
              <a:defRPr/>
            </a:pPr>
            <a:endParaRPr lang="en-US" sz="2000" dirty="0"/>
          </a:p>
        </p:txBody>
      </p:sp>
      <p:sp>
        <p:nvSpPr>
          <p:cNvPr id="4" name="TextBox 3"/>
          <p:cNvSpPr txBox="1"/>
          <p:nvPr/>
        </p:nvSpPr>
        <p:spPr>
          <a:xfrm>
            <a:off x="152400" y="1524000"/>
            <a:ext cx="8839200" cy="523875"/>
          </a:xfrm>
          <a:prstGeom prst="rect">
            <a:avLst/>
          </a:prstGeom>
          <a:noFill/>
        </p:spPr>
        <p:txBody>
          <a:bodyPr wrap="square">
            <a:spAutoFit/>
          </a:bodyPr>
          <a:lstStyle/>
          <a:p>
            <a:pPr algn="ctr" fontAlgn="auto">
              <a:spcBef>
                <a:spcPts val="0"/>
              </a:spcBef>
              <a:spcAft>
                <a:spcPts val="0"/>
              </a:spcAft>
              <a:defRPr/>
            </a:pPr>
            <a:r>
              <a:rPr lang="en-US" sz="2800" b="1" u="sng" dirty="0">
                <a:latin typeface="+mj-lt"/>
              </a:rPr>
              <a:t>ENABLING LEARNING OBJECTIVES</a:t>
            </a:r>
          </a:p>
        </p:txBody>
      </p:sp>
      <p:sp>
        <p:nvSpPr>
          <p:cNvPr id="5" name="Date Placeholder 4"/>
          <p:cNvSpPr>
            <a:spLocks noGrp="1"/>
          </p:cNvSpPr>
          <p:nvPr>
            <p:ph type="dt" sz="half" idx="10"/>
          </p:nvPr>
        </p:nvSpPr>
        <p:spPr/>
        <p:txBody>
          <a:bodyPr/>
          <a:lstStyle/>
          <a:p>
            <a:pPr>
              <a:defRPr/>
            </a:pPr>
            <a:fld id="{FD207DFE-18C5-4E2C-A549-56993B22C1E4}"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30</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FOUR PRINCIPALS OF ORM</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2) Accept no unnecessary risk </a:t>
            </a:r>
          </a:p>
          <a:p>
            <a:pPr lvl="1">
              <a:buNone/>
              <a:defRPr/>
            </a:pPr>
            <a:r>
              <a:rPr lang="en-US" dirty="0" smtClean="0"/>
              <a:t>MCDP also states,</a:t>
            </a:r>
          </a:p>
          <a:p>
            <a:pPr marL="0" indent="0">
              <a:buNone/>
              <a:defRPr/>
            </a:pPr>
            <a:r>
              <a:rPr lang="en-US" sz="2800" dirty="0" smtClean="0"/>
              <a:t>	“We should clearly understand that the acceptance of risk does not equate to the imprudent willingness to gamble…” </a:t>
            </a:r>
          </a:p>
          <a:p>
            <a:pPr lvl="1">
              <a:defRPr/>
            </a:pPr>
            <a:r>
              <a:rPr lang="en-US" dirty="0" smtClean="0"/>
              <a:t>Take only risks necessary to accomplish the mission </a:t>
            </a:r>
          </a:p>
          <a:p>
            <a:pPr marL="0" indent="0">
              <a:buNone/>
              <a:defRPr/>
            </a:pPr>
            <a:r>
              <a:rPr lang="en-US" sz="4000" dirty="0" smtClean="0"/>
              <a:t> </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31</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FOUR PRINCIPALS OF ORM</a:t>
            </a:r>
          </a:p>
        </p:txBody>
      </p:sp>
      <p:sp>
        <p:nvSpPr>
          <p:cNvPr id="6" name="Rectangle 3"/>
          <p:cNvSpPr>
            <a:spLocks noGrp="1" noChangeArrowheads="1"/>
          </p:cNvSpPr>
          <p:nvPr>
            <p:ph idx="1"/>
          </p:nvPr>
        </p:nvSpPr>
        <p:spPr>
          <a:xfrm>
            <a:off x="152400" y="2209800"/>
            <a:ext cx="8839200" cy="4343400"/>
          </a:xfrm>
        </p:spPr>
        <p:txBody>
          <a:bodyPr/>
          <a:lstStyle/>
          <a:p>
            <a:pPr marL="0" indent="0">
              <a:buNone/>
            </a:pPr>
            <a:r>
              <a:rPr lang="en-US" dirty="0" smtClean="0"/>
              <a:t>3) Anticipate and manage risk by planning</a:t>
            </a:r>
          </a:p>
          <a:p>
            <a:pPr marL="0" indent="0">
              <a:buNone/>
            </a:pPr>
            <a:r>
              <a:rPr lang="en-US" dirty="0" smtClean="0"/>
              <a:t> </a:t>
            </a:r>
          </a:p>
          <a:p>
            <a:pPr lvl="1"/>
            <a:r>
              <a:rPr lang="en-US" dirty="0" smtClean="0"/>
              <a:t>Controlled easier when identified early</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32</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FOUR PRINCIPALS OF ORM</a:t>
            </a:r>
          </a:p>
        </p:txBody>
      </p:sp>
      <p:sp>
        <p:nvSpPr>
          <p:cNvPr id="6" name="Rectangle 3"/>
          <p:cNvSpPr>
            <a:spLocks noGrp="1" noChangeArrowheads="1"/>
          </p:cNvSpPr>
          <p:nvPr>
            <p:ph idx="1"/>
          </p:nvPr>
        </p:nvSpPr>
        <p:spPr>
          <a:xfrm>
            <a:off x="152400" y="2209800"/>
            <a:ext cx="8839200" cy="4343400"/>
          </a:xfrm>
        </p:spPr>
        <p:txBody>
          <a:bodyPr/>
          <a:lstStyle/>
          <a:p>
            <a:pPr marL="0" indent="0">
              <a:buNone/>
              <a:defRPr/>
            </a:pPr>
            <a:r>
              <a:rPr lang="en-US" dirty="0" smtClean="0"/>
              <a:t>4) Make risk decisions at the right level </a:t>
            </a:r>
          </a:p>
          <a:p>
            <a:pPr lvl="1">
              <a:defRPr/>
            </a:pPr>
            <a:r>
              <a:rPr lang="en-US" dirty="0" smtClean="0"/>
              <a:t>Leader directly responsible for the operation makes risk management decisions </a:t>
            </a:r>
          </a:p>
          <a:p>
            <a:pPr lvl="1">
              <a:defRPr/>
            </a:pPr>
            <a:r>
              <a:rPr lang="en-US" dirty="0" smtClean="0"/>
              <a:t>Critical Elements:</a:t>
            </a:r>
          </a:p>
          <a:p>
            <a:pPr lvl="2">
              <a:defRPr/>
            </a:pPr>
            <a:r>
              <a:rPr lang="en-US" sz="2200" dirty="0" smtClean="0"/>
              <a:t>Prudence</a:t>
            </a:r>
          </a:p>
          <a:p>
            <a:pPr lvl="2">
              <a:defRPr/>
            </a:pPr>
            <a:r>
              <a:rPr lang="en-US" sz="2200" dirty="0" smtClean="0"/>
              <a:t>Experience</a:t>
            </a:r>
          </a:p>
          <a:p>
            <a:pPr lvl="2">
              <a:defRPr/>
            </a:pPr>
            <a:r>
              <a:rPr lang="en-US" sz="2200" dirty="0" smtClean="0"/>
              <a:t>Intuition</a:t>
            </a:r>
          </a:p>
          <a:p>
            <a:pPr lvl="2">
              <a:defRPr/>
            </a:pPr>
            <a:r>
              <a:rPr lang="en-US" sz="2200" dirty="0" smtClean="0"/>
              <a:t>Situational awareness of leaders </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33</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r>
              <a:rPr lang="en-US" dirty="0" smtClean="0"/>
              <a:t>Used during the second step of ORM</a:t>
            </a:r>
          </a:p>
          <a:p>
            <a:r>
              <a:rPr lang="en-US" dirty="0" smtClean="0"/>
              <a:t>Can provide a consistent framework for evaluating work</a:t>
            </a:r>
          </a:p>
          <a:p>
            <a:r>
              <a:rPr lang="en-US" dirty="0" smtClean="0"/>
              <a:t>Based on:</a:t>
            </a:r>
          </a:p>
          <a:p>
            <a:pPr lvl="1"/>
            <a:r>
              <a:rPr lang="en-US" dirty="0" smtClean="0"/>
              <a:t>Elements of hazard severity</a:t>
            </a:r>
          </a:p>
          <a:p>
            <a:pPr lvl="1"/>
            <a:r>
              <a:rPr lang="en-US" dirty="0" smtClean="0"/>
              <a:t>Mishap probability</a:t>
            </a:r>
            <a:endParaRPr lang="en-US" sz="2600" dirty="0" smtClean="0"/>
          </a:p>
        </p:txBody>
      </p:sp>
      <p:pic>
        <p:nvPicPr>
          <p:cNvPr id="5" name="Picture 5" descr="ORM_Matrix_Card_Thumbnail"/>
          <p:cNvPicPr>
            <a:picLocks noChangeAspect="1" noChangeArrowheads="1"/>
          </p:cNvPicPr>
          <p:nvPr/>
        </p:nvPicPr>
        <p:blipFill>
          <a:blip r:embed="rId2" cstate="print"/>
          <a:stretch>
            <a:fillRect/>
          </a:stretch>
        </p:blipFill>
        <p:spPr bwMode="auto">
          <a:xfrm>
            <a:off x="4114800" y="3733800"/>
            <a:ext cx="4191002" cy="2590800"/>
          </a:xfrm>
          <a:prstGeom prst="rect">
            <a:avLst/>
          </a:prstGeom>
          <a:noFill/>
          <a:ln>
            <a:noFill/>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34</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Hazard severity: </a:t>
            </a:r>
          </a:p>
          <a:p>
            <a:pPr lvl="1">
              <a:defRPr/>
            </a:pPr>
            <a:r>
              <a:rPr lang="en-US" dirty="0" smtClean="0"/>
              <a:t>Assessment of the worst consequence or  result of a hazard.</a:t>
            </a:r>
          </a:p>
          <a:p>
            <a:pPr lvl="1">
              <a:defRPr/>
            </a:pPr>
            <a:r>
              <a:rPr lang="en-US" dirty="0" smtClean="0"/>
              <a:t>Severity - potential degree of:</a:t>
            </a:r>
          </a:p>
          <a:p>
            <a:pPr lvl="2">
              <a:defRPr/>
            </a:pPr>
            <a:r>
              <a:rPr lang="en-US" sz="2200" dirty="0" smtClean="0"/>
              <a:t>Injury</a:t>
            </a:r>
          </a:p>
          <a:p>
            <a:pPr lvl="2">
              <a:defRPr/>
            </a:pPr>
            <a:r>
              <a:rPr lang="en-US" sz="2200" dirty="0" smtClean="0"/>
              <a:t>Illness</a:t>
            </a:r>
          </a:p>
          <a:p>
            <a:pPr lvl="2">
              <a:defRPr/>
            </a:pPr>
            <a:r>
              <a:rPr lang="en-US" sz="2200" dirty="0" smtClean="0"/>
              <a:t>Property damage</a:t>
            </a:r>
          </a:p>
          <a:p>
            <a:pPr lvl="2">
              <a:defRPr/>
            </a:pPr>
            <a:r>
              <a:rPr lang="en-US" sz="2200" dirty="0" smtClean="0"/>
              <a:t>Loss of assets (time - $ - personnel)</a:t>
            </a:r>
          </a:p>
          <a:p>
            <a:pPr lvl="2">
              <a:defRPr/>
            </a:pPr>
            <a:r>
              <a:rPr lang="en-US" sz="2200" dirty="0" smtClean="0"/>
              <a:t>Effect on mission</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35</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Hazard severity:  Four categories</a:t>
            </a:r>
          </a:p>
          <a:p>
            <a:pPr lvl="1">
              <a:defRPr/>
            </a:pPr>
            <a:r>
              <a:rPr lang="en-US" dirty="0" smtClean="0"/>
              <a:t>Category I</a:t>
            </a:r>
          </a:p>
          <a:p>
            <a:pPr lvl="2">
              <a:defRPr/>
            </a:pPr>
            <a:r>
              <a:rPr lang="en-US" dirty="0" smtClean="0"/>
              <a:t>Death</a:t>
            </a:r>
          </a:p>
          <a:p>
            <a:pPr lvl="2">
              <a:defRPr/>
            </a:pPr>
            <a:r>
              <a:rPr lang="en-US" dirty="0" smtClean="0"/>
              <a:t>Loss of facility</a:t>
            </a:r>
          </a:p>
          <a:p>
            <a:pPr lvl="2">
              <a:defRPr/>
            </a:pPr>
            <a:r>
              <a:rPr lang="en-US" dirty="0" smtClean="0"/>
              <a:t>Grave damage to national interests</a:t>
            </a:r>
          </a:p>
          <a:p>
            <a:pPr lvl="1">
              <a:defRPr/>
            </a:pPr>
            <a:r>
              <a:rPr lang="en-US" dirty="0" smtClean="0"/>
              <a:t>Category II:</a:t>
            </a:r>
          </a:p>
          <a:p>
            <a:pPr lvl="2">
              <a:defRPr/>
            </a:pPr>
            <a:r>
              <a:rPr lang="en-US" dirty="0" smtClean="0"/>
              <a:t>Severe injury</a:t>
            </a:r>
          </a:p>
          <a:p>
            <a:pPr lvl="2">
              <a:defRPr/>
            </a:pPr>
            <a:r>
              <a:rPr lang="en-US" dirty="0" smtClean="0"/>
              <a:t>Property damage</a:t>
            </a:r>
          </a:p>
          <a:p>
            <a:pPr lvl="2">
              <a:defRPr/>
            </a:pPr>
            <a:r>
              <a:rPr lang="en-US" dirty="0" smtClean="0"/>
              <a:t>Damage to national interests</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36</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Hazard severity:  Four categories (Cont.)</a:t>
            </a:r>
          </a:p>
          <a:p>
            <a:pPr lvl="1"/>
            <a:r>
              <a:rPr lang="en-US" dirty="0" smtClean="0"/>
              <a:t>Category III:</a:t>
            </a:r>
          </a:p>
          <a:p>
            <a:pPr lvl="2"/>
            <a:r>
              <a:rPr lang="en-US" sz="2200" dirty="0" smtClean="0"/>
              <a:t>Minor injury</a:t>
            </a:r>
          </a:p>
          <a:p>
            <a:pPr lvl="2"/>
            <a:r>
              <a:rPr lang="en-US" sz="2200" dirty="0" smtClean="0"/>
              <a:t>Minor property damage</a:t>
            </a:r>
          </a:p>
          <a:p>
            <a:pPr lvl="2"/>
            <a:r>
              <a:rPr lang="en-US" sz="2200" dirty="0" smtClean="0"/>
              <a:t>Minor damage to national interests</a:t>
            </a:r>
          </a:p>
          <a:p>
            <a:pPr lvl="2">
              <a:buNone/>
            </a:pPr>
            <a:endParaRPr lang="en-US" dirty="0" smtClean="0"/>
          </a:p>
          <a:p>
            <a:pPr lvl="1"/>
            <a:r>
              <a:rPr lang="en-US" dirty="0" smtClean="0"/>
              <a:t>Category IV: Minimal Threat</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37</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Mishap Probability: </a:t>
            </a:r>
          </a:p>
          <a:p>
            <a:pPr lvl="1"/>
            <a:r>
              <a:rPr lang="en-US" dirty="0" smtClean="0"/>
              <a:t>Hazard will result in a mishap/loss based on:</a:t>
            </a:r>
          </a:p>
          <a:p>
            <a:pPr lvl="2"/>
            <a:r>
              <a:rPr lang="en-US" sz="2200" dirty="0" smtClean="0"/>
              <a:t>Location</a:t>
            </a:r>
          </a:p>
          <a:p>
            <a:pPr lvl="2"/>
            <a:r>
              <a:rPr lang="en-US" sz="2200" dirty="0" smtClean="0"/>
              <a:t>Exposure</a:t>
            </a:r>
          </a:p>
          <a:p>
            <a:pPr lvl="2"/>
            <a:r>
              <a:rPr lang="en-US" sz="2200" dirty="0" smtClean="0"/>
              <a:t>Affected populations</a:t>
            </a:r>
          </a:p>
          <a:p>
            <a:pPr lvl="2"/>
            <a:r>
              <a:rPr lang="en-US" sz="2200" dirty="0" smtClean="0"/>
              <a:t>Experience</a:t>
            </a:r>
          </a:p>
          <a:p>
            <a:pPr lvl="2"/>
            <a:r>
              <a:rPr lang="en-US" sz="2200" dirty="0" smtClean="0"/>
              <a:t>Previous information</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38</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sp>
        <p:nvSpPr>
          <p:cNvPr id="6" name="Rectangle 3"/>
          <p:cNvSpPr>
            <a:spLocks noGrp="1" noChangeArrowheads="1"/>
          </p:cNvSpPr>
          <p:nvPr>
            <p:ph idx="1"/>
          </p:nvPr>
        </p:nvSpPr>
        <p:spPr>
          <a:xfrm>
            <a:off x="152400" y="2209800"/>
            <a:ext cx="8839200" cy="4343400"/>
          </a:xfrm>
        </p:spPr>
        <p:txBody>
          <a:bodyPr/>
          <a:lstStyle/>
          <a:p>
            <a:pPr>
              <a:lnSpc>
                <a:spcPct val="90000"/>
              </a:lnSpc>
              <a:defRPr/>
            </a:pPr>
            <a:r>
              <a:rPr lang="en-US" dirty="0" smtClean="0"/>
              <a:t>Mishap Probability: 4 sub-categories</a:t>
            </a:r>
          </a:p>
          <a:p>
            <a:pPr lvl="1">
              <a:lnSpc>
                <a:spcPct val="90000"/>
              </a:lnSpc>
              <a:defRPr/>
            </a:pPr>
            <a:r>
              <a:rPr lang="en-US" dirty="0" smtClean="0"/>
              <a:t>Sub-category </a:t>
            </a:r>
            <a:r>
              <a:rPr lang="en-US" b="1" dirty="0" smtClean="0"/>
              <a:t>A</a:t>
            </a:r>
            <a:r>
              <a:rPr lang="en-US" dirty="0" smtClean="0"/>
              <a:t>:</a:t>
            </a:r>
          </a:p>
          <a:p>
            <a:pPr lvl="2">
              <a:lnSpc>
                <a:spcPct val="90000"/>
              </a:lnSpc>
              <a:defRPr/>
            </a:pPr>
            <a:r>
              <a:rPr lang="en-US" sz="2200" dirty="0" smtClean="0"/>
              <a:t>Likely to occur immediately or within a short period of time</a:t>
            </a:r>
          </a:p>
          <a:p>
            <a:pPr lvl="2">
              <a:lnSpc>
                <a:spcPct val="90000"/>
              </a:lnSpc>
              <a:buNone/>
              <a:defRPr/>
            </a:pPr>
            <a:endParaRPr lang="en-US" dirty="0" smtClean="0"/>
          </a:p>
          <a:p>
            <a:pPr lvl="1">
              <a:lnSpc>
                <a:spcPct val="90000"/>
              </a:lnSpc>
              <a:defRPr/>
            </a:pPr>
            <a:r>
              <a:rPr lang="en-US" dirty="0" smtClean="0"/>
              <a:t>Sub-category </a:t>
            </a:r>
            <a:r>
              <a:rPr lang="en-US" b="1" dirty="0" smtClean="0"/>
              <a:t>B</a:t>
            </a:r>
            <a:r>
              <a:rPr lang="en-US" dirty="0" smtClean="0"/>
              <a:t>:</a:t>
            </a:r>
          </a:p>
          <a:p>
            <a:pPr lvl="2">
              <a:lnSpc>
                <a:spcPct val="90000"/>
              </a:lnSpc>
              <a:defRPr/>
            </a:pPr>
            <a:r>
              <a:rPr lang="en-US" sz="2200" dirty="0" smtClean="0"/>
              <a:t>Probably will occur in time</a:t>
            </a:r>
          </a:p>
          <a:p>
            <a:pPr lvl="2">
              <a:lnSpc>
                <a:spcPct val="90000"/>
              </a:lnSpc>
              <a:buNone/>
              <a:defRPr/>
            </a:pPr>
            <a:endParaRPr lang="en-US" dirty="0" smtClean="0"/>
          </a:p>
          <a:p>
            <a:pPr lvl="1">
              <a:lnSpc>
                <a:spcPct val="90000"/>
              </a:lnSpc>
              <a:defRPr/>
            </a:pPr>
            <a:r>
              <a:rPr lang="en-US" dirty="0" smtClean="0"/>
              <a:t>Sub-category </a:t>
            </a:r>
            <a:r>
              <a:rPr lang="en-US" b="1" dirty="0" smtClean="0"/>
              <a:t>C</a:t>
            </a:r>
            <a:r>
              <a:rPr lang="en-US" dirty="0" smtClean="0"/>
              <a:t>:</a:t>
            </a:r>
          </a:p>
          <a:p>
            <a:pPr lvl="2">
              <a:lnSpc>
                <a:spcPct val="90000"/>
              </a:lnSpc>
              <a:defRPr/>
            </a:pPr>
            <a:r>
              <a:rPr lang="en-US" sz="2200" dirty="0" smtClean="0"/>
              <a:t>May occur in time</a:t>
            </a:r>
          </a:p>
          <a:p>
            <a:pPr lvl="2">
              <a:lnSpc>
                <a:spcPct val="90000"/>
              </a:lnSpc>
              <a:buNone/>
              <a:defRPr/>
            </a:pPr>
            <a:endParaRPr lang="en-US" dirty="0" smtClean="0"/>
          </a:p>
          <a:p>
            <a:pPr lvl="1">
              <a:lnSpc>
                <a:spcPct val="90000"/>
              </a:lnSpc>
              <a:defRPr/>
            </a:pPr>
            <a:r>
              <a:rPr lang="en-US" dirty="0" smtClean="0"/>
              <a:t>Sub-category </a:t>
            </a:r>
            <a:r>
              <a:rPr lang="en-US" b="1" dirty="0" smtClean="0"/>
              <a:t>D</a:t>
            </a:r>
            <a:r>
              <a:rPr lang="en-US" dirty="0" smtClean="0"/>
              <a:t>:</a:t>
            </a:r>
          </a:p>
          <a:p>
            <a:pPr lvl="2">
              <a:lnSpc>
                <a:spcPct val="90000"/>
              </a:lnSpc>
              <a:defRPr/>
            </a:pPr>
            <a:r>
              <a:rPr lang="en-US" sz="2200" dirty="0" smtClean="0"/>
              <a:t>Unlikely to occur</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39</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RISK ASSESSMENT MATRIX</a:t>
            </a:r>
          </a:p>
        </p:txBody>
      </p:sp>
      <p:grpSp>
        <p:nvGrpSpPr>
          <p:cNvPr id="2" name="Group 82"/>
          <p:cNvGrpSpPr>
            <a:grpSpLocks/>
          </p:cNvGrpSpPr>
          <p:nvPr/>
        </p:nvGrpSpPr>
        <p:grpSpPr bwMode="auto">
          <a:xfrm>
            <a:off x="228600" y="2362200"/>
            <a:ext cx="6362700" cy="3886200"/>
            <a:chOff x="888" y="1272"/>
            <a:chExt cx="4008" cy="2388"/>
          </a:xfrm>
        </p:grpSpPr>
        <p:grpSp>
          <p:nvGrpSpPr>
            <p:cNvPr id="3" name="Group 5"/>
            <p:cNvGrpSpPr>
              <a:grpSpLocks/>
            </p:cNvGrpSpPr>
            <p:nvPr/>
          </p:nvGrpSpPr>
          <p:grpSpPr bwMode="auto">
            <a:xfrm>
              <a:off x="2603" y="1566"/>
              <a:ext cx="2063" cy="365"/>
              <a:chOff x="2246" y="1435"/>
              <a:chExt cx="2619" cy="574"/>
            </a:xfrm>
          </p:grpSpPr>
          <p:sp>
            <p:nvSpPr>
              <p:cNvPr id="55" name="Text Box 6"/>
              <p:cNvSpPr txBox="1">
                <a:spLocks noChangeArrowheads="1"/>
              </p:cNvSpPr>
              <p:nvPr/>
            </p:nvSpPr>
            <p:spPr bwMode="auto">
              <a:xfrm>
                <a:off x="2246" y="1435"/>
                <a:ext cx="382" cy="57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latin typeface="Times New Roman" pitchFamily="18" charset="0"/>
                  </a:rPr>
                  <a:t>A</a:t>
                </a:r>
              </a:p>
            </p:txBody>
          </p:sp>
          <p:sp>
            <p:nvSpPr>
              <p:cNvPr id="56" name="Text Box 7"/>
              <p:cNvSpPr txBox="1">
                <a:spLocks noChangeArrowheads="1"/>
              </p:cNvSpPr>
              <p:nvPr/>
            </p:nvSpPr>
            <p:spPr bwMode="auto">
              <a:xfrm>
                <a:off x="3006" y="1482"/>
                <a:ext cx="337"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B</a:t>
                </a:r>
              </a:p>
            </p:txBody>
          </p:sp>
          <p:sp>
            <p:nvSpPr>
              <p:cNvPr id="57" name="Text Box 8"/>
              <p:cNvSpPr txBox="1">
                <a:spLocks noChangeArrowheads="1"/>
              </p:cNvSpPr>
              <p:nvPr/>
            </p:nvSpPr>
            <p:spPr bwMode="auto">
              <a:xfrm>
                <a:off x="3752" y="1482"/>
                <a:ext cx="353"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C</a:t>
                </a:r>
              </a:p>
            </p:txBody>
          </p:sp>
          <p:sp>
            <p:nvSpPr>
              <p:cNvPr id="58" name="Text Box 9"/>
              <p:cNvSpPr txBox="1">
                <a:spLocks noChangeArrowheads="1"/>
              </p:cNvSpPr>
              <p:nvPr/>
            </p:nvSpPr>
            <p:spPr bwMode="auto">
              <a:xfrm>
                <a:off x="4512" y="1482"/>
                <a:ext cx="353"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D</a:t>
                </a:r>
              </a:p>
            </p:txBody>
          </p:sp>
        </p:grpSp>
        <p:grpSp>
          <p:nvGrpSpPr>
            <p:cNvPr id="5" name="Group 10"/>
            <p:cNvGrpSpPr>
              <a:grpSpLocks/>
            </p:cNvGrpSpPr>
            <p:nvPr/>
          </p:nvGrpSpPr>
          <p:grpSpPr bwMode="auto">
            <a:xfrm>
              <a:off x="1302" y="2089"/>
              <a:ext cx="417" cy="1527"/>
              <a:chOff x="826" y="1633"/>
              <a:chExt cx="530" cy="2397"/>
            </a:xfrm>
          </p:grpSpPr>
          <p:sp>
            <p:nvSpPr>
              <p:cNvPr id="51" name="Text Box 11"/>
              <p:cNvSpPr txBox="1">
                <a:spLocks noChangeArrowheads="1"/>
              </p:cNvSpPr>
              <p:nvPr/>
            </p:nvSpPr>
            <p:spPr bwMode="auto">
              <a:xfrm>
                <a:off x="914" y="1633"/>
                <a:ext cx="275" cy="57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latin typeface="Times New Roman" pitchFamily="18" charset="0"/>
                  </a:rPr>
                  <a:t>I</a:t>
                </a:r>
              </a:p>
            </p:txBody>
          </p:sp>
          <p:sp>
            <p:nvSpPr>
              <p:cNvPr id="52" name="Text Box 12"/>
              <p:cNvSpPr txBox="1">
                <a:spLocks noChangeArrowheads="1"/>
              </p:cNvSpPr>
              <p:nvPr/>
            </p:nvSpPr>
            <p:spPr bwMode="auto">
              <a:xfrm>
                <a:off x="871" y="2240"/>
                <a:ext cx="402" cy="57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latin typeface="Times New Roman" pitchFamily="18" charset="0"/>
                  </a:rPr>
                  <a:t>II</a:t>
                </a:r>
              </a:p>
            </p:txBody>
          </p:sp>
          <p:sp>
            <p:nvSpPr>
              <p:cNvPr id="53" name="Text Box 13"/>
              <p:cNvSpPr txBox="1">
                <a:spLocks noChangeArrowheads="1"/>
              </p:cNvSpPr>
              <p:nvPr/>
            </p:nvSpPr>
            <p:spPr bwMode="auto">
              <a:xfrm>
                <a:off x="826" y="2849"/>
                <a:ext cx="530" cy="57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latin typeface="Times New Roman" pitchFamily="18" charset="0"/>
                  </a:rPr>
                  <a:t>III</a:t>
                </a:r>
              </a:p>
            </p:txBody>
          </p:sp>
          <p:sp>
            <p:nvSpPr>
              <p:cNvPr id="54" name="Text Box 14"/>
              <p:cNvSpPr txBox="1">
                <a:spLocks noChangeArrowheads="1"/>
              </p:cNvSpPr>
              <p:nvPr/>
            </p:nvSpPr>
            <p:spPr bwMode="auto">
              <a:xfrm>
                <a:off x="832" y="3457"/>
                <a:ext cx="511" cy="57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ysClr val="windowText" lastClr="000000"/>
                    </a:solidFill>
                    <a:effectLst/>
                    <a:uLnTx/>
                    <a:uFillTx/>
                    <a:latin typeface="Times New Roman" pitchFamily="18" charset="0"/>
                  </a:rPr>
                  <a:t>IV</a:t>
                </a:r>
              </a:p>
            </p:txBody>
          </p:sp>
        </p:grpSp>
        <p:grpSp>
          <p:nvGrpSpPr>
            <p:cNvPr id="6" name="Group 15"/>
            <p:cNvGrpSpPr>
              <a:grpSpLocks/>
            </p:cNvGrpSpPr>
            <p:nvPr/>
          </p:nvGrpSpPr>
          <p:grpSpPr bwMode="auto">
            <a:xfrm>
              <a:off x="2590" y="2078"/>
              <a:ext cx="229" cy="1552"/>
              <a:chOff x="2630" y="1578"/>
              <a:chExt cx="291" cy="2433"/>
            </a:xfrm>
          </p:grpSpPr>
          <p:sp>
            <p:nvSpPr>
              <p:cNvPr id="47" name="Text Box 16"/>
              <p:cNvSpPr txBox="1">
                <a:spLocks noChangeArrowheads="1"/>
              </p:cNvSpPr>
              <p:nvPr/>
            </p:nvSpPr>
            <p:spPr bwMode="auto">
              <a:xfrm>
                <a:off x="2630" y="1578"/>
                <a:ext cx="290"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1</a:t>
                </a:r>
              </a:p>
            </p:txBody>
          </p:sp>
          <p:sp>
            <p:nvSpPr>
              <p:cNvPr id="48" name="Text Box 17"/>
              <p:cNvSpPr txBox="1">
                <a:spLocks noChangeArrowheads="1"/>
              </p:cNvSpPr>
              <p:nvPr/>
            </p:nvSpPr>
            <p:spPr bwMode="auto">
              <a:xfrm>
                <a:off x="2630" y="2218"/>
                <a:ext cx="290"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1</a:t>
                </a:r>
              </a:p>
            </p:txBody>
          </p:sp>
          <p:sp>
            <p:nvSpPr>
              <p:cNvPr id="49" name="Text Box 18"/>
              <p:cNvSpPr txBox="1">
                <a:spLocks noChangeArrowheads="1"/>
              </p:cNvSpPr>
              <p:nvPr/>
            </p:nvSpPr>
            <p:spPr bwMode="auto">
              <a:xfrm>
                <a:off x="2630" y="2857"/>
                <a:ext cx="290"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2</a:t>
                </a:r>
              </a:p>
            </p:txBody>
          </p:sp>
          <p:sp>
            <p:nvSpPr>
              <p:cNvPr id="50" name="Text Box 19"/>
              <p:cNvSpPr txBox="1">
                <a:spLocks noChangeArrowheads="1"/>
              </p:cNvSpPr>
              <p:nvPr/>
            </p:nvSpPr>
            <p:spPr bwMode="auto">
              <a:xfrm>
                <a:off x="2630" y="3498"/>
                <a:ext cx="291"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3</a:t>
                </a:r>
              </a:p>
            </p:txBody>
          </p:sp>
        </p:grpSp>
        <p:grpSp>
          <p:nvGrpSpPr>
            <p:cNvPr id="7" name="Group 20"/>
            <p:cNvGrpSpPr>
              <a:grpSpLocks/>
            </p:cNvGrpSpPr>
            <p:nvPr/>
          </p:nvGrpSpPr>
          <p:grpSpPr bwMode="auto">
            <a:xfrm>
              <a:off x="3194" y="2078"/>
              <a:ext cx="228" cy="1552"/>
              <a:chOff x="2630" y="1578"/>
              <a:chExt cx="289" cy="2433"/>
            </a:xfrm>
          </p:grpSpPr>
          <p:sp>
            <p:nvSpPr>
              <p:cNvPr id="43" name="Text Box 21"/>
              <p:cNvSpPr txBox="1">
                <a:spLocks noChangeArrowheads="1"/>
              </p:cNvSpPr>
              <p:nvPr/>
            </p:nvSpPr>
            <p:spPr bwMode="auto">
              <a:xfrm>
                <a:off x="2630" y="1578"/>
                <a:ext cx="289"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1</a:t>
                </a:r>
              </a:p>
            </p:txBody>
          </p:sp>
          <p:sp>
            <p:nvSpPr>
              <p:cNvPr id="44" name="Text Box 22"/>
              <p:cNvSpPr txBox="1">
                <a:spLocks noChangeArrowheads="1"/>
              </p:cNvSpPr>
              <p:nvPr/>
            </p:nvSpPr>
            <p:spPr bwMode="auto">
              <a:xfrm>
                <a:off x="2630" y="2218"/>
                <a:ext cx="289"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2</a:t>
                </a:r>
              </a:p>
            </p:txBody>
          </p:sp>
          <p:sp>
            <p:nvSpPr>
              <p:cNvPr id="45" name="Text Box 23"/>
              <p:cNvSpPr txBox="1">
                <a:spLocks noChangeArrowheads="1"/>
              </p:cNvSpPr>
              <p:nvPr/>
            </p:nvSpPr>
            <p:spPr bwMode="auto">
              <a:xfrm>
                <a:off x="2630" y="2857"/>
                <a:ext cx="289"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3</a:t>
                </a:r>
              </a:p>
            </p:txBody>
          </p:sp>
          <p:sp>
            <p:nvSpPr>
              <p:cNvPr id="46" name="Text Box 24"/>
              <p:cNvSpPr txBox="1">
                <a:spLocks noChangeArrowheads="1"/>
              </p:cNvSpPr>
              <p:nvPr/>
            </p:nvSpPr>
            <p:spPr bwMode="auto">
              <a:xfrm>
                <a:off x="2630" y="3498"/>
                <a:ext cx="289"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4</a:t>
                </a:r>
              </a:p>
            </p:txBody>
          </p:sp>
        </p:grpSp>
        <p:grpSp>
          <p:nvGrpSpPr>
            <p:cNvPr id="8" name="Group 25"/>
            <p:cNvGrpSpPr>
              <a:grpSpLocks/>
            </p:cNvGrpSpPr>
            <p:nvPr/>
          </p:nvGrpSpPr>
          <p:grpSpPr bwMode="auto">
            <a:xfrm>
              <a:off x="3799" y="2078"/>
              <a:ext cx="229" cy="1552"/>
              <a:chOff x="2630" y="1578"/>
              <a:chExt cx="291" cy="2433"/>
            </a:xfrm>
          </p:grpSpPr>
          <p:sp>
            <p:nvSpPr>
              <p:cNvPr id="39" name="Text Box 26"/>
              <p:cNvSpPr txBox="1">
                <a:spLocks noChangeArrowheads="1"/>
              </p:cNvSpPr>
              <p:nvPr/>
            </p:nvSpPr>
            <p:spPr bwMode="auto">
              <a:xfrm>
                <a:off x="2630" y="1578"/>
                <a:ext cx="290"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2</a:t>
                </a:r>
              </a:p>
            </p:txBody>
          </p:sp>
          <p:sp>
            <p:nvSpPr>
              <p:cNvPr id="40" name="Text Box 27"/>
              <p:cNvSpPr txBox="1">
                <a:spLocks noChangeArrowheads="1"/>
              </p:cNvSpPr>
              <p:nvPr/>
            </p:nvSpPr>
            <p:spPr bwMode="auto">
              <a:xfrm>
                <a:off x="2630" y="2218"/>
                <a:ext cx="290"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3</a:t>
                </a:r>
              </a:p>
            </p:txBody>
          </p:sp>
          <p:sp>
            <p:nvSpPr>
              <p:cNvPr id="41" name="Text Box 28"/>
              <p:cNvSpPr txBox="1">
                <a:spLocks noChangeArrowheads="1"/>
              </p:cNvSpPr>
              <p:nvPr/>
            </p:nvSpPr>
            <p:spPr bwMode="auto">
              <a:xfrm>
                <a:off x="2630" y="2857"/>
                <a:ext cx="290"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4</a:t>
                </a:r>
              </a:p>
            </p:txBody>
          </p:sp>
          <p:sp>
            <p:nvSpPr>
              <p:cNvPr id="42" name="Text Box 29"/>
              <p:cNvSpPr txBox="1">
                <a:spLocks noChangeArrowheads="1"/>
              </p:cNvSpPr>
              <p:nvPr/>
            </p:nvSpPr>
            <p:spPr bwMode="auto">
              <a:xfrm>
                <a:off x="2630" y="3498"/>
                <a:ext cx="291"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5</a:t>
                </a:r>
              </a:p>
            </p:txBody>
          </p:sp>
        </p:grpSp>
        <p:grpSp>
          <p:nvGrpSpPr>
            <p:cNvPr id="9" name="Group 30"/>
            <p:cNvGrpSpPr>
              <a:grpSpLocks/>
            </p:cNvGrpSpPr>
            <p:nvPr/>
          </p:nvGrpSpPr>
          <p:grpSpPr bwMode="auto">
            <a:xfrm>
              <a:off x="4403" y="2078"/>
              <a:ext cx="228" cy="1552"/>
              <a:chOff x="2630" y="1578"/>
              <a:chExt cx="289" cy="2433"/>
            </a:xfrm>
          </p:grpSpPr>
          <p:sp>
            <p:nvSpPr>
              <p:cNvPr id="35" name="Text Box 31"/>
              <p:cNvSpPr txBox="1">
                <a:spLocks noChangeArrowheads="1"/>
              </p:cNvSpPr>
              <p:nvPr/>
            </p:nvSpPr>
            <p:spPr bwMode="auto">
              <a:xfrm>
                <a:off x="2630" y="1578"/>
                <a:ext cx="289"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3</a:t>
                </a:r>
              </a:p>
            </p:txBody>
          </p:sp>
          <p:sp>
            <p:nvSpPr>
              <p:cNvPr id="36" name="Text Box 32"/>
              <p:cNvSpPr txBox="1">
                <a:spLocks noChangeArrowheads="1"/>
              </p:cNvSpPr>
              <p:nvPr/>
            </p:nvSpPr>
            <p:spPr bwMode="auto">
              <a:xfrm>
                <a:off x="2630" y="2218"/>
                <a:ext cx="289"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4</a:t>
                </a:r>
              </a:p>
            </p:txBody>
          </p:sp>
          <p:sp>
            <p:nvSpPr>
              <p:cNvPr id="37" name="Text Box 33"/>
              <p:cNvSpPr txBox="1">
                <a:spLocks noChangeArrowheads="1"/>
              </p:cNvSpPr>
              <p:nvPr/>
            </p:nvSpPr>
            <p:spPr bwMode="auto">
              <a:xfrm>
                <a:off x="2630" y="2857"/>
                <a:ext cx="289" cy="514"/>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5</a:t>
                </a:r>
              </a:p>
            </p:txBody>
          </p:sp>
          <p:sp>
            <p:nvSpPr>
              <p:cNvPr id="38" name="Text Box 34"/>
              <p:cNvSpPr txBox="1">
                <a:spLocks noChangeArrowheads="1"/>
              </p:cNvSpPr>
              <p:nvPr/>
            </p:nvSpPr>
            <p:spPr bwMode="auto">
              <a:xfrm>
                <a:off x="2630" y="3498"/>
                <a:ext cx="289" cy="513"/>
              </a:xfrm>
              <a:prstGeom prst="rect">
                <a:avLst/>
              </a:prstGeom>
              <a:noFill/>
              <a:ln w="50800">
                <a:noFill/>
                <a:miter lim="800000"/>
                <a:headEnd/>
                <a:tailEnd type="none" w="lg" len="lg"/>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Times New Roman" pitchFamily="18" charset="0"/>
                  </a:rPr>
                  <a:t>5</a:t>
                </a:r>
              </a:p>
            </p:txBody>
          </p:sp>
        </p:grpSp>
        <p:sp>
          <p:nvSpPr>
            <p:cNvPr id="13" name="Line 46"/>
            <p:cNvSpPr>
              <a:spLocks noChangeShapeType="1"/>
            </p:cNvSpPr>
            <p:nvPr/>
          </p:nvSpPr>
          <p:spPr bwMode="auto">
            <a:xfrm flipH="1">
              <a:off x="3018" y="1644"/>
              <a:ext cx="12" cy="2016"/>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Text Box 53"/>
            <p:cNvSpPr txBox="1">
              <a:spLocks noChangeArrowheads="1"/>
            </p:cNvSpPr>
            <p:nvPr/>
          </p:nvSpPr>
          <p:spPr bwMode="auto">
            <a:xfrm>
              <a:off x="2460" y="1872"/>
              <a:ext cx="552"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Likely</a:t>
              </a:r>
            </a:p>
          </p:txBody>
        </p:sp>
        <p:sp>
          <p:nvSpPr>
            <p:cNvPr id="15" name="Text Box 54"/>
            <p:cNvSpPr txBox="1">
              <a:spLocks noChangeArrowheads="1"/>
            </p:cNvSpPr>
            <p:nvPr/>
          </p:nvSpPr>
          <p:spPr bwMode="auto">
            <a:xfrm>
              <a:off x="3000" y="1872"/>
              <a:ext cx="648"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Probable</a:t>
              </a:r>
            </a:p>
          </p:txBody>
        </p:sp>
        <p:sp>
          <p:nvSpPr>
            <p:cNvPr id="16" name="Text Box 55"/>
            <p:cNvSpPr txBox="1">
              <a:spLocks noChangeArrowheads="1"/>
            </p:cNvSpPr>
            <p:nvPr/>
          </p:nvSpPr>
          <p:spPr bwMode="auto">
            <a:xfrm>
              <a:off x="4296" y="1872"/>
              <a:ext cx="552"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Unlikely</a:t>
              </a:r>
            </a:p>
          </p:txBody>
        </p:sp>
        <p:sp>
          <p:nvSpPr>
            <p:cNvPr id="17" name="Text Box 56"/>
            <p:cNvSpPr txBox="1">
              <a:spLocks noChangeArrowheads="1"/>
            </p:cNvSpPr>
            <p:nvPr/>
          </p:nvSpPr>
          <p:spPr bwMode="auto">
            <a:xfrm>
              <a:off x="3642" y="1872"/>
              <a:ext cx="552" cy="19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May</a:t>
              </a:r>
            </a:p>
          </p:txBody>
        </p:sp>
        <p:sp>
          <p:nvSpPr>
            <p:cNvPr id="18" name="Text Box 57"/>
            <p:cNvSpPr txBox="1">
              <a:spLocks noChangeArrowheads="1"/>
            </p:cNvSpPr>
            <p:nvPr/>
          </p:nvSpPr>
          <p:spPr bwMode="auto">
            <a:xfrm>
              <a:off x="1632" y="2076"/>
              <a:ext cx="912" cy="393"/>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Death, </a:t>
              </a: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Loss of Asset</a:t>
              </a:r>
            </a:p>
          </p:txBody>
        </p:sp>
        <p:sp>
          <p:nvSpPr>
            <p:cNvPr id="19" name="Text Box 58"/>
            <p:cNvSpPr txBox="1">
              <a:spLocks noChangeArrowheads="1"/>
            </p:cNvSpPr>
            <p:nvPr/>
          </p:nvSpPr>
          <p:spPr bwMode="auto">
            <a:xfrm>
              <a:off x="1632" y="2448"/>
              <a:ext cx="912" cy="393"/>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Severe Injury,</a:t>
              </a: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Damage</a:t>
              </a:r>
            </a:p>
          </p:txBody>
        </p:sp>
        <p:sp>
          <p:nvSpPr>
            <p:cNvPr id="20" name="Text Box 59"/>
            <p:cNvSpPr txBox="1">
              <a:spLocks noChangeArrowheads="1"/>
            </p:cNvSpPr>
            <p:nvPr/>
          </p:nvSpPr>
          <p:spPr bwMode="auto">
            <a:xfrm>
              <a:off x="1644" y="2856"/>
              <a:ext cx="912" cy="393"/>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Minor Injury,</a:t>
              </a: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Damage</a:t>
              </a:r>
            </a:p>
          </p:txBody>
        </p:sp>
        <p:sp>
          <p:nvSpPr>
            <p:cNvPr id="21" name="Text Box 60"/>
            <p:cNvSpPr txBox="1">
              <a:spLocks noChangeArrowheads="1"/>
            </p:cNvSpPr>
            <p:nvPr/>
          </p:nvSpPr>
          <p:spPr bwMode="auto">
            <a:xfrm>
              <a:off x="1644" y="3264"/>
              <a:ext cx="672" cy="393"/>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Minimal</a:t>
              </a:r>
            </a:p>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smtClean="0">
                  <a:ln>
                    <a:noFill/>
                  </a:ln>
                  <a:solidFill>
                    <a:sysClr val="windowText" lastClr="000000"/>
                  </a:solidFill>
                  <a:effectLst/>
                  <a:uLnTx/>
                  <a:uFillTx/>
                </a:rPr>
                <a:t>Damage</a:t>
              </a:r>
            </a:p>
          </p:txBody>
        </p:sp>
        <p:sp>
          <p:nvSpPr>
            <p:cNvPr id="22" name="Line 64"/>
            <p:cNvSpPr>
              <a:spLocks noChangeShapeType="1"/>
            </p:cNvSpPr>
            <p:nvPr/>
          </p:nvSpPr>
          <p:spPr bwMode="auto">
            <a:xfrm>
              <a:off x="1266" y="2472"/>
              <a:ext cx="3612" cy="0"/>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Line 65"/>
            <p:cNvSpPr>
              <a:spLocks noChangeShapeType="1"/>
            </p:cNvSpPr>
            <p:nvPr/>
          </p:nvSpPr>
          <p:spPr bwMode="auto">
            <a:xfrm>
              <a:off x="1266" y="2856"/>
              <a:ext cx="3612" cy="0"/>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Line 66"/>
            <p:cNvSpPr>
              <a:spLocks noChangeShapeType="1"/>
            </p:cNvSpPr>
            <p:nvPr/>
          </p:nvSpPr>
          <p:spPr bwMode="auto">
            <a:xfrm>
              <a:off x="1266" y="3264"/>
              <a:ext cx="3612" cy="0"/>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Line 67"/>
            <p:cNvSpPr>
              <a:spLocks noChangeShapeType="1"/>
            </p:cNvSpPr>
            <p:nvPr/>
          </p:nvSpPr>
          <p:spPr bwMode="auto">
            <a:xfrm flipH="1">
              <a:off x="3642" y="1632"/>
              <a:ext cx="12" cy="2016"/>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Line 68"/>
            <p:cNvSpPr>
              <a:spLocks noChangeShapeType="1"/>
            </p:cNvSpPr>
            <p:nvPr/>
          </p:nvSpPr>
          <p:spPr bwMode="auto">
            <a:xfrm flipH="1">
              <a:off x="4218" y="1644"/>
              <a:ext cx="12" cy="2016"/>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Line 69"/>
            <p:cNvSpPr>
              <a:spLocks noChangeShapeType="1"/>
            </p:cNvSpPr>
            <p:nvPr/>
          </p:nvSpPr>
          <p:spPr bwMode="auto">
            <a:xfrm>
              <a:off x="1260" y="2064"/>
              <a:ext cx="0" cy="1584"/>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Line 71"/>
            <p:cNvSpPr>
              <a:spLocks noChangeShapeType="1"/>
            </p:cNvSpPr>
            <p:nvPr/>
          </p:nvSpPr>
          <p:spPr bwMode="auto">
            <a:xfrm>
              <a:off x="2448" y="1632"/>
              <a:ext cx="2442" cy="0"/>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Text Box 73"/>
            <p:cNvSpPr txBox="1">
              <a:spLocks noChangeArrowheads="1"/>
            </p:cNvSpPr>
            <p:nvPr/>
          </p:nvSpPr>
          <p:spPr bwMode="auto">
            <a:xfrm>
              <a:off x="2984" y="1282"/>
              <a:ext cx="1310" cy="3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ysClr val="windowText" lastClr="000000"/>
                  </a:solidFill>
                  <a:effectLst/>
                  <a:uLnTx/>
                  <a:uFillTx/>
                </a:rPr>
                <a:t>Probability</a:t>
              </a:r>
            </a:p>
          </p:txBody>
        </p:sp>
        <p:sp>
          <p:nvSpPr>
            <p:cNvPr id="30" name="Text Box 74"/>
            <p:cNvSpPr txBox="1">
              <a:spLocks noChangeArrowheads="1"/>
            </p:cNvSpPr>
            <p:nvPr/>
          </p:nvSpPr>
          <p:spPr bwMode="auto">
            <a:xfrm rot="-5400000">
              <a:off x="552" y="2677"/>
              <a:ext cx="1040" cy="3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ysClr val="windowText" lastClr="000000"/>
                  </a:solidFill>
                  <a:effectLst/>
                  <a:uLnTx/>
                  <a:uFillTx/>
                </a:rPr>
                <a:t>Severity</a:t>
              </a:r>
            </a:p>
          </p:txBody>
        </p:sp>
        <p:sp>
          <p:nvSpPr>
            <p:cNvPr id="31" name="Rectangle 76"/>
            <p:cNvSpPr>
              <a:spLocks noChangeArrowheads="1"/>
            </p:cNvSpPr>
            <p:nvPr/>
          </p:nvSpPr>
          <p:spPr bwMode="auto">
            <a:xfrm>
              <a:off x="900" y="1272"/>
              <a:ext cx="3996" cy="2388"/>
            </a:xfrm>
            <a:prstGeom prst="rect">
              <a:avLst/>
            </a:prstGeom>
            <a:noFill/>
            <a:ln w="381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77"/>
            <p:cNvSpPr>
              <a:spLocks noChangeShapeType="1"/>
            </p:cNvSpPr>
            <p:nvPr/>
          </p:nvSpPr>
          <p:spPr bwMode="auto">
            <a:xfrm>
              <a:off x="2448" y="1272"/>
              <a:ext cx="0" cy="2388"/>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Text Box 79"/>
            <p:cNvSpPr txBox="1">
              <a:spLocks noChangeArrowheads="1"/>
            </p:cNvSpPr>
            <p:nvPr/>
          </p:nvSpPr>
          <p:spPr bwMode="auto">
            <a:xfrm>
              <a:off x="984" y="1284"/>
              <a:ext cx="1392" cy="74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Risk Management Matrix</a:t>
              </a:r>
            </a:p>
          </p:txBody>
        </p:sp>
        <p:sp>
          <p:nvSpPr>
            <p:cNvPr id="34" name="Line 80"/>
            <p:cNvSpPr>
              <a:spLocks noChangeShapeType="1"/>
            </p:cNvSpPr>
            <p:nvPr/>
          </p:nvSpPr>
          <p:spPr bwMode="auto">
            <a:xfrm>
              <a:off x="888" y="2052"/>
              <a:ext cx="4008" cy="0"/>
            </a:xfrm>
            <a:prstGeom prst="line">
              <a:avLst/>
            </a:prstGeom>
            <a:noFill/>
            <a:ln w="381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9" name="TextBox 58"/>
          <p:cNvSpPr txBox="1"/>
          <p:nvPr/>
        </p:nvSpPr>
        <p:spPr>
          <a:xfrm>
            <a:off x="5029200" y="3657600"/>
            <a:ext cx="4114800" cy="2862322"/>
          </a:xfrm>
          <a:prstGeom prst="rect">
            <a:avLst/>
          </a:prstGeom>
          <a:noFill/>
        </p:spPr>
        <p:txBody>
          <a:bodyPr wrap="square" rtlCol="0">
            <a:spAutoFit/>
          </a:bodyPr>
          <a:lstStyle/>
          <a:p>
            <a:pPr lvl="4"/>
            <a:r>
              <a:rPr lang="en-US" dirty="0" smtClean="0"/>
              <a:t>RAC 1 – Critical</a:t>
            </a:r>
          </a:p>
          <a:p>
            <a:pPr lvl="4"/>
            <a:endParaRPr lang="en-US" dirty="0" smtClean="0"/>
          </a:p>
          <a:p>
            <a:pPr lvl="4"/>
            <a:r>
              <a:rPr lang="en-US" dirty="0" smtClean="0"/>
              <a:t>RAC 2 – Serious</a:t>
            </a:r>
          </a:p>
          <a:p>
            <a:pPr lvl="4"/>
            <a:endParaRPr lang="en-US" dirty="0" smtClean="0"/>
          </a:p>
          <a:p>
            <a:pPr lvl="4"/>
            <a:r>
              <a:rPr lang="en-US" dirty="0" smtClean="0"/>
              <a:t>RAC 3 – Moderate</a:t>
            </a:r>
          </a:p>
          <a:p>
            <a:pPr lvl="4"/>
            <a:endParaRPr lang="en-US" dirty="0" smtClean="0"/>
          </a:p>
          <a:p>
            <a:pPr lvl="4"/>
            <a:r>
              <a:rPr lang="en-US" dirty="0" smtClean="0"/>
              <a:t>RAC 4 – Minor</a:t>
            </a:r>
          </a:p>
          <a:p>
            <a:pPr lvl="4"/>
            <a:endParaRPr lang="en-US" dirty="0" smtClean="0"/>
          </a:p>
          <a:p>
            <a:pPr lvl="4"/>
            <a:r>
              <a:rPr lang="en-US" dirty="0" smtClean="0"/>
              <a:t>RAC 5 – Negligible</a:t>
            </a:r>
          </a:p>
          <a:p>
            <a:endParaRPr lang="en-US" dirty="0"/>
          </a:p>
        </p:txBody>
      </p:sp>
      <p:sp>
        <p:nvSpPr>
          <p:cNvPr id="60" name="Rectangle 59"/>
          <p:cNvSpPr/>
          <p:nvPr/>
        </p:nvSpPr>
        <p:spPr>
          <a:xfrm>
            <a:off x="2743200" y="3657600"/>
            <a:ext cx="838200" cy="609600"/>
          </a:xfrm>
          <a:prstGeom prst="rect">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581400" y="3657600"/>
            <a:ext cx="990600" cy="609600"/>
          </a:xfrm>
          <a:prstGeom prst="rect">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743200" y="4267200"/>
            <a:ext cx="838200" cy="685800"/>
          </a:xfrm>
          <a:prstGeom prst="rect">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48200" y="3657600"/>
            <a:ext cx="914400" cy="609600"/>
          </a:xfrm>
          <a:prstGeom prst="rect">
            <a:avLst/>
          </a:prstGeom>
          <a:solidFill>
            <a:srgbClr val="FF7315">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57600" y="4267200"/>
            <a:ext cx="914400" cy="685800"/>
          </a:xfrm>
          <a:prstGeom prst="rect">
            <a:avLst/>
          </a:prstGeom>
          <a:solidFill>
            <a:srgbClr val="FF7315">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743200" y="4953000"/>
            <a:ext cx="838200" cy="685800"/>
          </a:xfrm>
          <a:prstGeom prst="rect">
            <a:avLst/>
          </a:prstGeom>
          <a:solidFill>
            <a:srgbClr val="FF7315">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743200" y="5638800"/>
            <a:ext cx="838200" cy="609600"/>
          </a:xfrm>
          <a:prstGeom prst="rect">
            <a:avLst/>
          </a:prstGeom>
          <a:solidFill>
            <a:srgbClr val="FFC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657600" y="4953000"/>
            <a:ext cx="914400" cy="609600"/>
          </a:xfrm>
          <a:prstGeom prst="rect">
            <a:avLst/>
          </a:prstGeom>
          <a:solidFill>
            <a:srgbClr val="FFC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486400" y="3657600"/>
            <a:ext cx="1066800" cy="609600"/>
          </a:xfrm>
          <a:prstGeom prst="rect">
            <a:avLst/>
          </a:prstGeom>
          <a:solidFill>
            <a:srgbClr val="FFC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572000" y="4343400"/>
            <a:ext cx="914400" cy="609600"/>
          </a:xfrm>
          <a:prstGeom prst="rect">
            <a:avLst/>
          </a:prstGeom>
          <a:solidFill>
            <a:srgbClr val="FFC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57600" y="5638800"/>
            <a:ext cx="914400" cy="609600"/>
          </a:xfrm>
          <a:prstGeom prst="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572000" y="4953000"/>
            <a:ext cx="914400" cy="609600"/>
          </a:xfrm>
          <a:prstGeom prst="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562600" y="4343400"/>
            <a:ext cx="990600" cy="609600"/>
          </a:xfrm>
          <a:prstGeom prst="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72000" y="5638800"/>
            <a:ext cx="914400" cy="609600"/>
          </a:xfrm>
          <a:prstGeom prst="rect">
            <a:avLst/>
          </a:prstGeom>
          <a:solidFill>
            <a:srgbClr val="00B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562600" y="5638800"/>
            <a:ext cx="990600" cy="609600"/>
          </a:xfrm>
          <a:prstGeom prst="rect">
            <a:avLst/>
          </a:prstGeom>
          <a:solidFill>
            <a:srgbClr val="00B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562600" y="4953000"/>
            <a:ext cx="990600" cy="609600"/>
          </a:xfrm>
          <a:prstGeom prst="rect">
            <a:avLst/>
          </a:prstGeom>
          <a:solidFill>
            <a:srgbClr val="00B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 calcmode="lin" valueType="num">
                                      <p:cBhvr>
                                        <p:cTn id="15" dur="500" decel="50000" fill="hold">
                                          <p:stCondLst>
                                            <p:cond delay="0"/>
                                          </p:stCondLst>
                                        </p:cTn>
                                        <p:tgtEl>
                                          <p:spTgt spid="59">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59">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59">
                                            <p:txEl>
                                              <p:pRg st="2" end="2"/>
                                            </p:txEl>
                                          </p:spTgt>
                                        </p:tgtEl>
                                        <p:attrNameLst>
                                          <p:attrName>style.visibility</p:attrName>
                                        </p:attrNameLst>
                                      </p:cBhvr>
                                      <p:to>
                                        <p:strVal val="visible"/>
                                      </p:to>
                                    </p:set>
                                    <p:anim calcmode="lin" valueType="num">
                                      <p:cBhvr>
                                        <p:cTn id="35" dur="500" decel="50000" fill="hold">
                                          <p:stCondLst>
                                            <p:cond delay="0"/>
                                          </p:stCondLst>
                                        </p:cTn>
                                        <p:tgtEl>
                                          <p:spTgt spid="59">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9">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9">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59">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9">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9">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9">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59">
                                            <p:txEl>
                                              <p:pRg st="4" end="4"/>
                                            </p:txEl>
                                          </p:spTgt>
                                        </p:tgtEl>
                                        <p:attrNameLst>
                                          <p:attrName>style.visibility</p:attrName>
                                        </p:attrNameLst>
                                      </p:cBhvr>
                                      <p:to>
                                        <p:strVal val="visible"/>
                                      </p:to>
                                    </p:set>
                                    <p:anim calcmode="lin" valueType="num">
                                      <p:cBhvr>
                                        <p:cTn id="57" dur="500" decel="50000" fill="hold">
                                          <p:stCondLst>
                                            <p:cond delay="0"/>
                                          </p:stCondLst>
                                        </p:cTn>
                                        <p:tgtEl>
                                          <p:spTgt spid="59">
                                            <p:txEl>
                                              <p:pRg st="4" end="4"/>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9">
                                            <p:txEl>
                                              <p:pRg st="4" end="4"/>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9">
                                            <p:txEl>
                                              <p:pRg st="4" end="4"/>
                                            </p:txEl>
                                          </p:spTgt>
                                        </p:tgtEl>
                                        <p:attrNameLst>
                                          <p:attrName>ppt_w</p:attrName>
                                        </p:attrNameLst>
                                      </p:cBhvr>
                                      <p:tavLst>
                                        <p:tav tm="0">
                                          <p:val>
                                            <p:strVal val="#ppt_w*.05"/>
                                          </p:val>
                                        </p:tav>
                                        <p:tav tm="100000">
                                          <p:val>
                                            <p:strVal val="#ppt_w"/>
                                          </p:val>
                                        </p:tav>
                                      </p:tavLst>
                                    </p:anim>
                                    <p:anim calcmode="lin" valueType="num">
                                      <p:cBhvr>
                                        <p:cTn id="60" dur="1000" fill="hold"/>
                                        <p:tgtEl>
                                          <p:spTgt spid="59">
                                            <p:txEl>
                                              <p:pRg st="4" end="4"/>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9">
                                            <p:txEl>
                                              <p:pRg st="4" end="4"/>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9">
                                            <p:txEl>
                                              <p:pRg st="4" end="4"/>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9">
                                            <p:txEl>
                                              <p:pRg st="4" end="4"/>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9">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59">
                                            <p:txEl>
                                              <p:pRg st="6" end="6"/>
                                            </p:txEl>
                                          </p:spTgt>
                                        </p:tgtEl>
                                        <p:attrNameLst>
                                          <p:attrName>style.visibility</p:attrName>
                                        </p:attrNameLst>
                                      </p:cBhvr>
                                      <p:to>
                                        <p:strVal val="visible"/>
                                      </p:to>
                                    </p:set>
                                    <p:anim calcmode="lin" valueType="num">
                                      <p:cBhvr>
                                        <p:cTn id="77" dur="500" decel="50000" fill="hold">
                                          <p:stCondLst>
                                            <p:cond delay="0"/>
                                          </p:stCondLst>
                                        </p:cTn>
                                        <p:tgtEl>
                                          <p:spTgt spid="59">
                                            <p:txEl>
                                              <p:pRg st="6" end="6"/>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9">
                                            <p:txEl>
                                              <p:pRg st="6" end="6"/>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9">
                                            <p:txEl>
                                              <p:pRg st="6" end="6"/>
                                            </p:txEl>
                                          </p:spTgt>
                                        </p:tgtEl>
                                        <p:attrNameLst>
                                          <p:attrName>ppt_w</p:attrName>
                                        </p:attrNameLst>
                                      </p:cBhvr>
                                      <p:tavLst>
                                        <p:tav tm="0">
                                          <p:val>
                                            <p:strVal val="#ppt_w*.05"/>
                                          </p:val>
                                        </p:tav>
                                        <p:tav tm="100000">
                                          <p:val>
                                            <p:strVal val="#ppt_w"/>
                                          </p:val>
                                        </p:tav>
                                      </p:tavLst>
                                    </p:anim>
                                    <p:anim calcmode="lin" valueType="num">
                                      <p:cBhvr>
                                        <p:cTn id="80" dur="1000" fill="hold"/>
                                        <p:tgtEl>
                                          <p:spTgt spid="59">
                                            <p:txEl>
                                              <p:pRg st="6" end="6"/>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9">
                                            <p:txEl>
                                              <p:pRg st="6" end="6"/>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9">
                                            <p:txEl>
                                              <p:pRg st="6" end="6"/>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9">
                                            <p:txEl>
                                              <p:pRg st="6" end="6"/>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9">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59">
                                            <p:txEl>
                                              <p:pRg st="8" end="8"/>
                                            </p:txEl>
                                          </p:spTgt>
                                        </p:tgtEl>
                                        <p:attrNameLst>
                                          <p:attrName>style.visibility</p:attrName>
                                        </p:attrNameLst>
                                      </p:cBhvr>
                                      <p:to>
                                        <p:strVal val="visible"/>
                                      </p:to>
                                    </p:set>
                                    <p:anim calcmode="lin" valueType="num">
                                      <p:cBhvr>
                                        <p:cTn id="97" dur="500" decel="50000" fill="hold">
                                          <p:stCondLst>
                                            <p:cond delay="0"/>
                                          </p:stCondLst>
                                        </p:cTn>
                                        <p:tgtEl>
                                          <p:spTgt spid="59">
                                            <p:txEl>
                                              <p:pRg st="8" end="8"/>
                                            </p:tx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9">
                                            <p:txEl>
                                              <p:pRg st="8" end="8"/>
                                            </p:tx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9">
                                            <p:txEl>
                                              <p:pRg st="8" end="8"/>
                                            </p:txEl>
                                          </p:spTgt>
                                        </p:tgtEl>
                                        <p:attrNameLst>
                                          <p:attrName>ppt_w</p:attrName>
                                        </p:attrNameLst>
                                      </p:cBhvr>
                                      <p:tavLst>
                                        <p:tav tm="0">
                                          <p:val>
                                            <p:strVal val="#ppt_w*.05"/>
                                          </p:val>
                                        </p:tav>
                                        <p:tav tm="100000">
                                          <p:val>
                                            <p:strVal val="#ppt_w"/>
                                          </p:val>
                                        </p:tav>
                                      </p:tavLst>
                                    </p:anim>
                                    <p:anim calcmode="lin" valueType="num">
                                      <p:cBhvr>
                                        <p:cTn id="100" dur="1000" fill="hold"/>
                                        <p:tgtEl>
                                          <p:spTgt spid="59">
                                            <p:txEl>
                                              <p:pRg st="8" end="8"/>
                                            </p:tx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9">
                                            <p:txEl>
                                              <p:pRg st="8" end="8"/>
                                            </p:tx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9">
                                            <p:txEl>
                                              <p:pRg st="8" end="8"/>
                                            </p:tx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9">
                                            <p:txEl>
                                              <p:pRg st="8" end="8"/>
                                            </p:tx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normAutofit fontScale="92500" lnSpcReduction="10000"/>
          </a:bodyPr>
          <a:lstStyle/>
          <a:p>
            <a:pPr marL="274320" indent="-274320" fontAlgn="auto">
              <a:spcBef>
                <a:spcPts val="580"/>
              </a:spcBef>
              <a:spcAft>
                <a:spcPts val="0"/>
              </a:spcAft>
              <a:buFont typeface="Wingdings 2"/>
              <a:buChar char=""/>
              <a:defRPr/>
            </a:pPr>
            <a:r>
              <a:rPr lang="en-US" sz="2000" dirty="0" smtClean="0"/>
              <a:t>Provided reference, identify tools kits, per the TM 10510-OD/1K. (1341-ADMN-1001j) </a:t>
            </a:r>
          </a:p>
          <a:p>
            <a:pPr marL="274320" indent="-274320" fontAlgn="auto">
              <a:spcBef>
                <a:spcPts val="580"/>
              </a:spcBef>
              <a:spcAft>
                <a:spcPts val="0"/>
              </a:spcAft>
              <a:buFont typeface="Wingdings 2"/>
              <a:buChar char=""/>
              <a:defRPr/>
            </a:pPr>
            <a:r>
              <a:rPr lang="en-US" sz="2000" dirty="0" smtClean="0"/>
              <a:t>Provided reference, demonstrate correct use of tools, per the TM 10209-10/1. (1341-ADMN-1001k) </a:t>
            </a:r>
          </a:p>
          <a:p>
            <a:pPr marL="274320" indent="-274320" fontAlgn="auto">
              <a:spcBef>
                <a:spcPts val="580"/>
              </a:spcBef>
              <a:spcAft>
                <a:spcPts val="0"/>
              </a:spcAft>
              <a:buFont typeface="Wingdings 2"/>
              <a:buChar char=""/>
              <a:defRPr/>
            </a:pPr>
            <a:r>
              <a:rPr lang="en-US" sz="2000" dirty="0" smtClean="0"/>
              <a:t>Provided a general mechanics tool kit (GMTK), an inventory sheet, and references, inventory the GMTK for accountability per the TM 4700-15/1_, and SL-3-11668A. (1341-ADMN-1002a)</a:t>
            </a:r>
          </a:p>
          <a:p>
            <a:r>
              <a:rPr lang="en-US" sz="2000" dirty="0" smtClean="0"/>
              <a:t>Provided a GMTK, an inventory sheet, and references, inventory the GMTK for serviceability of tools per the TM 4700-15/1_, and SL-3-11668A. (1341-ADMN-1002b)</a:t>
            </a:r>
          </a:p>
          <a:p>
            <a:r>
              <a:rPr lang="en-US" sz="2000" dirty="0" smtClean="0"/>
              <a:t>Given an assigned maintenance role, computer and required equipment forms/records, create a service request for approval, per the established maintenance policy. (1341-ADMN-10XXa)</a:t>
            </a:r>
          </a:p>
          <a:p>
            <a:r>
              <a:rPr lang="en-US" sz="2000" dirty="0" smtClean="0"/>
              <a:t>  Given an assigned maintenance role, computer and required equipment forms/records, create a parts request for approval, per the established maintenance policy. (1341-ADMN-10XXb)</a:t>
            </a:r>
          </a:p>
          <a:p>
            <a:r>
              <a:rPr lang="en-US" sz="2000" dirty="0" smtClean="0"/>
              <a:t> </a:t>
            </a:r>
            <a:r>
              <a:rPr lang="en-US" sz="1800" dirty="0" smtClean="0"/>
              <a:t>Given an assigned maintenance role, computer and required equipment forms/records, update the service request to record maintenance status, per the established maintenance policy. (1341-ADMN-10XXc)</a:t>
            </a:r>
            <a:endParaRPr lang="en-US" sz="2000" dirty="0" smtClean="0"/>
          </a:p>
          <a:p>
            <a:pPr marL="274320" indent="-274320" fontAlgn="auto">
              <a:spcBef>
                <a:spcPts val="580"/>
              </a:spcBef>
              <a:spcAft>
                <a:spcPts val="0"/>
              </a:spcAft>
              <a:buNone/>
              <a:defRPr/>
            </a:pPr>
            <a:endParaRPr lang="en-US" sz="2000"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a:latin typeface="+mj-lt"/>
              </a:rPr>
              <a:t>ENABLING LEARNING OBJECTIVES</a:t>
            </a:r>
          </a:p>
        </p:txBody>
      </p:sp>
      <p:sp>
        <p:nvSpPr>
          <p:cNvPr id="5" name="Date Placeholder 4"/>
          <p:cNvSpPr>
            <a:spLocks noGrp="1"/>
          </p:cNvSpPr>
          <p:nvPr>
            <p:ph type="dt" sz="half" idx="10"/>
          </p:nvPr>
        </p:nvSpPr>
        <p:spPr/>
        <p:txBody>
          <a:bodyPr/>
          <a:lstStyle/>
          <a:p>
            <a:pPr>
              <a:defRPr/>
            </a:pPr>
            <a:fld id="{FD207DFE-18C5-4E2C-A549-56993B22C1E4}"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r>
              <a:rPr lang="en-US"/>
              <a:t>Slide </a:t>
            </a:r>
            <a:fld id="{D6126CB7-4C8F-4D8F-B45E-43E1641D0966}" type="slidenum">
              <a:rPr lang="en-US"/>
              <a:pPr/>
              <a:t>40</a:t>
            </a:fld>
            <a:endParaRPr lang="en-US"/>
          </a:p>
          <a:p>
            <a:endParaRPr lang="en-US"/>
          </a:p>
        </p:txBody>
      </p:sp>
      <p:sp>
        <p:nvSpPr>
          <p:cNvPr id="4" name="Rectangle 2"/>
          <p:cNvSpPr>
            <a:spLocks noGrp="1" noChangeArrowheads="1"/>
          </p:cNvSpPr>
          <p:nvPr>
            <p:ph type="title"/>
          </p:nvPr>
        </p:nvSpPr>
        <p:spPr>
          <a:xfrm>
            <a:off x="152400" y="1600200"/>
            <a:ext cx="8839200" cy="533400"/>
          </a:xfrm>
        </p:spPr>
        <p:txBody>
          <a:bodyPr/>
          <a:lstStyle/>
          <a:p>
            <a:pPr algn="ctr" eaLnBrk="1" hangingPunct="1">
              <a:defRPr/>
            </a:pPr>
            <a:r>
              <a:rPr lang="en-US" sz="2800" b="1" u="sng" dirty="0" smtClean="0">
                <a:solidFill>
                  <a:schemeClr val="tx1"/>
                </a:solidFill>
              </a:rPr>
              <a:t>ORM REVIEW</a:t>
            </a:r>
          </a:p>
        </p:txBody>
      </p:sp>
      <p:sp>
        <p:nvSpPr>
          <p:cNvPr id="6" name="Rectangle 3"/>
          <p:cNvSpPr>
            <a:spLocks noGrp="1" noChangeArrowheads="1"/>
          </p:cNvSpPr>
          <p:nvPr>
            <p:ph idx="1"/>
          </p:nvPr>
        </p:nvSpPr>
        <p:spPr>
          <a:xfrm>
            <a:off x="152400" y="2209800"/>
            <a:ext cx="8839200" cy="4343400"/>
          </a:xfrm>
        </p:spPr>
        <p:txBody>
          <a:bodyPr/>
          <a:lstStyle/>
          <a:p>
            <a:pPr>
              <a:defRPr/>
            </a:pPr>
            <a:r>
              <a:rPr lang="en-US" dirty="0" smtClean="0"/>
              <a:t>ORM concept</a:t>
            </a:r>
          </a:p>
          <a:p>
            <a:pPr>
              <a:defRPr/>
            </a:pPr>
            <a:r>
              <a:rPr lang="en-US" dirty="0" smtClean="0"/>
              <a:t>ORM terms</a:t>
            </a:r>
          </a:p>
          <a:p>
            <a:pPr>
              <a:defRPr/>
            </a:pPr>
            <a:r>
              <a:rPr lang="en-US" dirty="0" smtClean="0"/>
              <a:t>ORM process</a:t>
            </a:r>
          </a:p>
          <a:p>
            <a:pPr>
              <a:defRPr/>
            </a:pPr>
            <a:r>
              <a:rPr lang="en-US" dirty="0" smtClean="0"/>
              <a:t>Levels of ORM</a:t>
            </a:r>
          </a:p>
          <a:p>
            <a:pPr>
              <a:defRPr/>
            </a:pPr>
            <a:r>
              <a:rPr lang="en-US" dirty="0" smtClean="0"/>
              <a:t>Principles of ORM</a:t>
            </a:r>
          </a:p>
          <a:p>
            <a:pPr>
              <a:defRPr/>
            </a:pPr>
            <a:r>
              <a:rPr lang="en-US" dirty="0" smtClean="0"/>
              <a:t>Develop a risk assessment matrix</a:t>
            </a:r>
          </a:p>
          <a:p>
            <a:pPr lvl="2">
              <a:lnSpc>
                <a:spcPct val="90000"/>
              </a:lnSpc>
              <a:defRPr/>
            </a:pPr>
            <a:endParaRPr lang="en-US" sz="2200" dirty="0" smtClean="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53000"/>
          </a:xfrm>
        </p:spPr>
        <p:txBody>
          <a:bodyPr/>
          <a:lstStyle/>
          <a:p>
            <a:pPr algn="ctr">
              <a:buNone/>
            </a:pPr>
            <a:r>
              <a:rPr lang="en-US" b="1" u="sng" dirty="0" smtClean="0"/>
              <a:t>QUESTIONS</a:t>
            </a:r>
          </a:p>
          <a:p>
            <a:pPr>
              <a:buFont typeface="Arial" pitchFamily="34" charset="0"/>
              <a:buChar char="•"/>
            </a:pPr>
            <a:r>
              <a:rPr lang="en-US" dirty="0" smtClean="0"/>
              <a:t> Q.  What are the five steps of the Operational Risk Management Process?</a:t>
            </a:r>
          </a:p>
          <a:p>
            <a:pPr>
              <a:buFont typeface="Arial" pitchFamily="34" charset="0"/>
              <a:buChar char="•"/>
            </a:pPr>
            <a:r>
              <a:rPr lang="en-US" dirty="0" smtClean="0"/>
              <a:t> A. Identify the hazards, Assess the Hazards, Make risk decisions, Implement controls, and Supervise.</a:t>
            </a:r>
          </a:p>
          <a:p>
            <a:pPr>
              <a:buFont typeface="Arial" pitchFamily="34" charset="0"/>
              <a:buChar char="•"/>
            </a:pPr>
            <a:r>
              <a:rPr lang="en-US" dirty="0" smtClean="0"/>
              <a:t>Q. What are the three levels of Operational Risk Management?</a:t>
            </a:r>
          </a:p>
          <a:p>
            <a:pPr>
              <a:buFont typeface="Arial" pitchFamily="34" charset="0"/>
              <a:buChar char="•"/>
            </a:pPr>
            <a:r>
              <a:rPr lang="en-US" dirty="0" smtClean="0"/>
              <a:t>A. Time-critical, deliberate and in-depth.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161794" name="Picture 2" descr="http://t2.gstatic.com/images?q=tbn:ANd9GcSgGGX8PKTQAmJOTv-4YJiy3LE8TLKuN57mDCOJY7sDr4FIXPWJ1zd3Bg">
            <a:hlinkClick r:id="rId3"/>
          </p:cNvPr>
          <p:cNvPicPr>
            <a:picLocks noChangeAspect="1" noChangeArrowheads="1"/>
          </p:cNvPicPr>
          <p:nvPr/>
        </p:nvPicPr>
        <p:blipFill>
          <a:blip r:embed="rId4" cstate="print"/>
          <a:srcRect/>
          <a:stretch>
            <a:fillRect/>
          </a:stretch>
        </p:blipFill>
        <p:spPr bwMode="auto">
          <a:xfrm>
            <a:off x="457200" y="1676400"/>
            <a:ext cx="8229600" cy="4419600"/>
          </a:xfrm>
          <a:prstGeom prst="rect">
            <a:avLst/>
          </a:prstGeom>
          <a:noFill/>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MarinesLogo"/>
          <p:cNvPicPr>
            <a:picLocks noChangeAspect="1" noChangeArrowheads="1"/>
          </p:cNvPicPr>
          <p:nvPr/>
        </p:nvPicPr>
        <p:blipFill>
          <a:blip r:embed="rId3" cstate="print"/>
          <a:srcRect/>
          <a:stretch>
            <a:fillRect/>
          </a:stretch>
        </p:blipFill>
        <p:spPr bwMode="auto">
          <a:xfrm>
            <a:off x="2133600" y="1596232"/>
            <a:ext cx="5105400" cy="5052218"/>
          </a:xfrm>
          <a:prstGeom prst="rect">
            <a:avLst/>
          </a:prstGeom>
          <a:noFill/>
        </p:spPr>
      </p:pic>
      <p:sp>
        <p:nvSpPr>
          <p:cNvPr id="3" name="Date Placeholder 2"/>
          <p:cNvSpPr>
            <a:spLocks noGrp="1"/>
          </p:cNvSpPr>
          <p:nvPr>
            <p:ph type="dt" sz="half" idx="10"/>
          </p:nvPr>
        </p:nvSpPr>
        <p:spPr/>
        <p:txBody>
          <a:bodyPr/>
          <a:lstStyle/>
          <a:p>
            <a:pPr>
              <a:defRPr/>
            </a:pPr>
            <a:fld id="{EDA7D67B-FC0B-4C45-AEFE-154D8D31F064}" type="datetime3">
              <a:rPr lang="en-US" smtClean="0"/>
              <a:pPr>
                <a:defRPr/>
              </a:pPr>
              <a:t>24 October 2012</a:t>
            </a:fld>
            <a:endParaRPr lang="en-US"/>
          </a:p>
        </p:txBody>
      </p:sp>
      <p:sp>
        <p:nvSpPr>
          <p:cNvPr id="4" name="TextBox 3"/>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Pg#25</a:t>
            </a:r>
            <a:endParaRPr lang="en-US" sz="800" b="1" dirty="0">
              <a:solidFill>
                <a:schemeClr val="bg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
          <p:cNvSpPr txBox="1">
            <a:spLocks/>
          </p:cNvSpPr>
          <p:nvPr/>
        </p:nvSpPr>
        <p:spPr>
          <a:xfrm>
            <a:off x="152400" y="2209800"/>
            <a:ext cx="8839200" cy="4343400"/>
          </a:xfrm>
          <a:prstGeom prst="rect">
            <a:avLst/>
          </a:prstGeom>
        </p:spPr>
        <p:txBody>
          <a:bodyPr>
            <a:normAutofit/>
          </a:bodyPr>
          <a:lstStyle/>
          <a:p>
            <a:pPr marL="274320" indent="-274320" fontAlgn="auto">
              <a:spcBef>
                <a:spcPts val="580"/>
              </a:spcBef>
              <a:spcAft>
                <a:spcPts val="0"/>
              </a:spcAft>
              <a:buClr>
                <a:schemeClr val="accent1"/>
              </a:buClr>
              <a:buSzPct val="85000"/>
              <a:defRPr/>
            </a:pPr>
            <a:endParaRPr lang="en-US" sz="2400" dirty="0">
              <a:latin typeface="+mn-lt"/>
            </a:endParaRPr>
          </a:p>
          <a:p>
            <a:pPr marL="274320" lvl="1" indent="-274320" fontAlgn="auto">
              <a:spcBef>
                <a:spcPts val="580"/>
              </a:spcBef>
              <a:spcAft>
                <a:spcPts val="0"/>
              </a:spcAft>
              <a:buClr>
                <a:schemeClr val="accent1"/>
              </a:buClr>
              <a:buSzPct val="85000"/>
              <a:buFont typeface="Wingdings 2"/>
              <a:buChar char=""/>
              <a:defRPr/>
            </a:pPr>
            <a:r>
              <a:rPr lang="en-US" sz="2400" dirty="0">
                <a:latin typeface="+mn-lt"/>
              </a:rPr>
              <a:t>DL: Deadline</a:t>
            </a:r>
          </a:p>
          <a:p>
            <a:pPr marL="731520" lvl="2" indent="-274320" fontAlgn="auto">
              <a:spcBef>
                <a:spcPts val="580"/>
              </a:spcBef>
              <a:spcAft>
                <a:spcPts val="0"/>
              </a:spcAft>
              <a:buClr>
                <a:schemeClr val="accent1"/>
              </a:buClr>
              <a:buSzPct val="85000"/>
              <a:buFont typeface="Wingdings 2"/>
              <a:buChar char=""/>
              <a:defRPr/>
            </a:pPr>
            <a:r>
              <a:rPr lang="en-US" sz="2400" dirty="0">
                <a:latin typeface="+mn-lt"/>
              </a:rPr>
              <a:t>To completely remove a piece of gear from service due to necessary repairs, damage, and/or malfunctions that has already or could eventually render it unsafe or impossible to operate</a:t>
            </a:r>
          </a:p>
          <a:p>
            <a:pPr marL="731520" lvl="1" indent="-274320" fontAlgn="auto">
              <a:spcBef>
                <a:spcPts val="580"/>
              </a:spcBef>
              <a:spcAft>
                <a:spcPts val="0"/>
              </a:spcAft>
              <a:buClr>
                <a:schemeClr val="accent1"/>
              </a:buClr>
              <a:buSzPct val="85000"/>
              <a:buFont typeface="Wingdings 2"/>
              <a:buChar char=""/>
              <a:defRPr/>
            </a:pPr>
            <a:endParaRPr lang="en-US" sz="2600" dirty="0">
              <a:latin typeface="+mn-lt"/>
            </a:endParaRPr>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a:latin typeface="+mj-lt"/>
              </a:rPr>
              <a:t>Terms and Acronyms</a:t>
            </a:r>
          </a:p>
        </p:txBody>
      </p:sp>
      <p:sp>
        <p:nvSpPr>
          <p:cNvPr id="5" name="Date Placeholder 4"/>
          <p:cNvSpPr>
            <a:spLocks noGrp="1"/>
          </p:cNvSpPr>
          <p:nvPr>
            <p:ph type="dt" sz="half" idx="10"/>
          </p:nvPr>
        </p:nvSpPr>
        <p:spPr/>
        <p:txBody>
          <a:bodyPr/>
          <a:lstStyle/>
          <a:p>
            <a:pPr>
              <a:defRPr/>
            </a:pPr>
            <a:fld id="{22CAAA89-C16A-4F2B-BEA6-7A3426B06BC8}"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ns content. Try copying to a blank recordable CD (CD-R) or a rewritable CD (CD-RW).The files cannot be copied because the CD is not writable. What do you want to do?If you cancel while the files are still copying, the CD may be unusable.&#10;Are you sure "/>
          <p:cNvSpPr txBox="1">
            <a:spLocks/>
          </p:cNvSpPr>
          <p:nvPr/>
        </p:nvSpPr>
        <p:spPr>
          <a:xfrm>
            <a:off x="152400" y="2209800"/>
            <a:ext cx="8839200" cy="4343400"/>
          </a:xfrm>
          <a:prstGeom prst="rect">
            <a:avLst/>
          </a:prstGeom>
        </p:spPr>
        <p:txBody>
          <a:bodyPr>
            <a:normAutofit lnSpcReduction="10000"/>
          </a:bodyPr>
          <a:lstStyle/>
          <a:p>
            <a:pPr marL="274320" indent="-274320" fontAlgn="auto">
              <a:spcBef>
                <a:spcPts val="580"/>
              </a:spcBef>
              <a:spcAft>
                <a:spcPts val="0"/>
              </a:spcAft>
              <a:buClr>
                <a:schemeClr val="accent1"/>
              </a:buClr>
              <a:buSzPct val="85000"/>
              <a:buFont typeface="Wingdings 2"/>
              <a:buChar char=""/>
              <a:defRPr/>
            </a:pPr>
            <a:r>
              <a:rPr lang="en-US" sz="2600" dirty="0">
                <a:latin typeface="+mn-lt"/>
              </a:rPr>
              <a:t>PMCS: Preventive Maintenance Checks and Services</a:t>
            </a:r>
          </a:p>
          <a:p>
            <a:pPr marL="731520" lvl="1" indent="-274320" fontAlgn="auto">
              <a:spcBef>
                <a:spcPts val="580"/>
              </a:spcBef>
              <a:spcAft>
                <a:spcPts val="0"/>
              </a:spcAft>
              <a:buClr>
                <a:schemeClr val="accent1"/>
              </a:buClr>
              <a:buSzPct val="85000"/>
              <a:buFont typeface="Wingdings 2"/>
              <a:buChar char=""/>
              <a:defRPr/>
            </a:pPr>
            <a:r>
              <a:rPr lang="en-US" sz="2400" dirty="0">
                <a:latin typeface="+mn-lt"/>
              </a:rPr>
              <a:t>Maintenance performed by mechanics and operators at intervals to preserve the life of components and assemblies.</a:t>
            </a:r>
          </a:p>
          <a:p>
            <a:pPr marL="731520" lvl="1" indent="-274320" fontAlgn="auto">
              <a:spcBef>
                <a:spcPts val="580"/>
              </a:spcBef>
              <a:spcAft>
                <a:spcPts val="0"/>
              </a:spcAft>
              <a:buClr>
                <a:schemeClr val="accent1"/>
              </a:buClr>
              <a:buSzPct val="85000"/>
              <a:buFont typeface="Wingdings 2"/>
              <a:buChar char=""/>
              <a:defRPr/>
            </a:pPr>
            <a:r>
              <a:rPr lang="en-US" sz="2400" dirty="0">
                <a:latin typeface="+mn-lt"/>
              </a:rPr>
              <a:t>Involves inspecting, cleaning, servicing, lubricating, adjusting, and minor repair.</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CM: Corrective Maintenance</a:t>
            </a:r>
          </a:p>
          <a:p>
            <a:pPr marL="731520" lvl="3" indent="-274320" fontAlgn="auto">
              <a:spcBef>
                <a:spcPts val="580"/>
              </a:spcBef>
              <a:spcAft>
                <a:spcPts val="0"/>
              </a:spcAft>
              <a:buClr>
                <a:schemeClr val="accent1"/>
              </a:buClr>
              <a:buSzPct val="85000"/>
              <a:buFont typeface="Wingdings 2"/>
              <a:buChar char=""/>
              <a:defRPr/>
            </a:pPr>
            <a:r>
              <a:rPr lang="en-US" sz="2400" dirty="0">
                <a:latin typeface="+mn-lt"/>
              </a:rPr>
              <a:t>Action taken to repair an item of equipment after failure which degrades its operational capabilities</a:t>
            </a:r>
          </a:p>
          <a:p>
            <a:pPr marL="274320" lvl="2" indent="-274320" fontAlgn="auto">
              <a:spcBef>
                <a:spcPts val="580"/>
              </a:spcBef>
              <a:spcAft>
                <a:spcPts val="0"/>
              </a:spcAft>
              <a:buClr>
                <a:schemeClr val="accent1"/>
              </a:buClr>
              <a:buSzPct val="85000"/>
              <a:buFont typeface="Wingdings 2"/>
              <a:buChar char=""/>
              <a:defRPr/>
            </a:pPr>
            <a:r>
              <a:rPr lang="en-US" sz="2600" dirty="0">
                <a:latin typeface="+mn-lt"/>
              </a:rPr>
              <a:t>PEB: Pre Expended Bin</a:t>
            </a:r>
          </a:p>
          <a:p>
            <a:pPr marL="731520" lvl="3" indent="-274320" fontAlgn="auto">
              <a:spcBef>
                <a:spcPts val="580"/>
              </a:spcBef>
              <a:spcAft>
                <a:spcPts val="0"/>
              </a:spcAft>
              <a:buClr>
                <a:schemeClr val="accent1"/>
              </a:buClr>
              <a:buSzPct val="85000"/>
              <a:buFont typeface="Wingdings 2"/>
              <a:buChar char=""/>
              <a:defRPr/>
            </a:pPr>
            <a:r>
              <a:rPr lang="en-US" sz="2400" dirty="0">
                <a:latin typeface="+mn-lt"/>
              </a:rPr>
              <a:t>Location where high use, low cost items and broken units of issue are kept</a:t>
            </a:r>
          </a:p>
          <a:p>
            <a:pPr marL="274320" indent="-274320" fontAlgn="auto">
              <a:spcBef>
                <a:spcPts val="580"/>
              </a:spcBef>
              <a:spcAft>
                <a:spcPts val="0"/>
              </a:spcAft>
              <a:buClr>
                <a:schemeClr val="accent1"/>
              </a:buClr>
              <a:buSzPct val="85000"/>
              <a:buFont typeface="Wingdings 2"/>
              <a:buChar char=""/>
              <a:defRPr/>
            </a:pPr>
            <a:endParaRPr lang="en-US" sz="2400" dirty="0">
              <a:latin typeface="+mn-lt"/>
            </a:endParaRPr>
          </a:p>
          <a:p>
            <a:pPr marL="731520" lvl="1" indent="-274320" fontAlgn="auto">
              <a:spcBef>
                <a:spcPts val="580"/>
              </a:spcBef>
              <a:spcAft>
                <a:spcPts val="0"/>
              </a:spcAft>
              <a:buClr>
                <a:schemeClr val="accent1"/>
              </a:buClr>
              <a:buSzPct val="85000"/>
              <a:buFont typeface="Wingdings 2"/>
              <a:buChar char=""/>
              <a:defRPr/>
            </a:pPr>
            <a:endParaRPr lang="en-US" sz="2600" dirty="0">
              <a:latin typeface="+mn-lt"/>
            </a:endParaRPr>
          </a:p>
          <a:p>
            <a:pPr marL="731520" lvl="1" indent="-274320" fontAlgn="auto">
              <a:spcBef>
                <a:spcPts val="580"/>
              </a:spcBef>
              <a:spcAft>
                <a:spcPts val="0"/>
              </a:spcAft>
              <a:buClr>
                <a:schemeClr val="accent1"/>
              </a:buClr>
              <a:buSzPct val="85000"/>
              <a:buFont typeface="Wingdings 2"/>
              <a:buChar char=""/>
              <a:defRPr/>
            </a:pPr>
            <a:endParaRPr lang="en-US" sz="2400" dirty="0">
              <a:latin typeface="+mn-lt"/>
            </a:endParaRPr>
          </a:p>
          <a:p>
            <a:pPr marL="731520" lvl="1" indent="-274320" fontAlgn="auto">
              <a:spcBef>
                <a:spcPts val="580"/>
              </a:spcBef>
              <a:spcAft>
                <a:spcPts val="0"/>
              </a:spcAft>
              <a:buClr>
                <a:schemeClr val="accent1"/>
              </a:buClr>
              <a:buSzPct val="85000"/>
              <a:buFont typeface="Wingdings 2"/>
              <a:buChar char=""/>
              <a:defRPr/>
            </a:pPr>
            <a:endParaRPr lang="en-US" sz="2600" dirty="0">
              <a:latin typeface="+mn-lt"/>
            </a:endParaRPr>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a:latin typeface="+mj-lt"/>
              </a:rPr>
              <a:t>Terms and Acronyms (cont.)</a:t>
            </a:r>
          </a:p>
        </p:txBody>
      </p:sp>
      <p:sp>
        <p:nvSpPr>
          <p:cNvPr id="5" name="Date Placeholder 4"/>
          <p:cNvSpPr>
            <a:spLocks noGrp="1"/>
          </p:cNvSpPr>
          <p:nvPr>
            <p:ph type="dt" sz="half" idx="10"/>
          </p:nvPr>
        </p:nvSpPr>
        <p:spPr/>
        <p:txBody>
          <a:bodyPr/>
          <a:lstStyle/>
          <a:p>
            <a:pPr>
              <a:defRPr/>
            </a:pPr>
            <a:fld id="{DCD04831-B46D-4BA9-9863-CC333F6AC3C8}" type="datetime3">
              <a:rPr lang="en-US" smtClean="0"/>
              <a:pPr>
                <a:defRPr/>
              </a:pPr>
              <a:t>24 October 2012</a:t>
            </a:fld>
            <a:endParaRPr lang="en-US" dirty="0"/>
          </a:p>
        </p:txBody>
      </p:sp>
    </p:spTree>
  </p:cSld>
  <p:clrMapOvr>
    <a:masterClrMapping/>
  </p:clrMapOvr>
  <p:transition>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The Marine Corps utilizes different stages or levels of maintenance.</a:t>
            </a:r>
          </a:p>
          <a:p>
            <a:pPr lvl="1"/>
            <a:r>
              <a:rPr lang="en-US" dirty="0" smtClean="0"/>
              <a:t>These levels are identified by categories and further broken down into echelons.</a:t>
            </a:r>
          </a:p>
          <a:p>
            <a:pPr lvl="2">
              <a:buClr>
                <a:schemeClr val="accent2"/>
              </a:buClr>
            </a:pPr>
            <a:r>
              <a:rPr lang="en-US" sz="2200" dirty="0" smtClean="0"/>
              <a:t>Specific responsibilities are assigned to each category of maintenance</a:t>
            </a:r>
          </a:p>
          <a:p>
            <a:pPr lvl="2">
              <a:buClr>
                <a:schemeClr val="accent2"/>
              </a:buClr>
            </a:pPr>
            <a:r>
              <a:rPr lang="en-US" sz="2200" dirty="0" smtClean="0"/>
              <a:t>Categories are further subdivided into echelons to more accurately define capabilities and responsibilities</a:t>
            </a:r>
          </a:p>
          <a:p>
            <a:pPr lvl="2">
              <a:buClr>
                <a:schemeClr val="accent2"/>
              </a:buClr>
            </a:pPr>
            <a:r>
              <a:rPr lang="en-US" sz="2200" dirty="0" smtClean="0"/>
              <a:t>Maintenance is allocated according to personnel, tools, equipment, and parts availability</a:t>
            </a:r>
          </a:p>
        </p:txBody>
      </p:sp>
      <p:sp>
        <p:nvSpPr>
          <p:cNvPr id="4" name="TextBox 3"/>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Maintenance overview</a:t>
            </a:r>
            <a:endParaRPr lang="en-US" sz="2800" b="1" u="sng" cap="all" dirty="0">
              <a:latin typeface="+mj-lt"/>
            </a:endParaRPr>
          </a:p>
        </p:txBody>
      </p:sp>
      <p:sp>
        <p:nvSpPr>
          <p:cNvPr id="5" name="Date Placeholder 4"/>
          <p:cNvSpPr>
            <a:spLocks noGrp="1"/>
          </p:cNvSpPr>
          <p:nvPr>
            <p:ph type="dt" sz="half" idx="10"/>
          </p:nvPr>
        </p:nvSpPr>
        <p:spPr/>
        <p:txBody>
          <a:bodyPr/>
          <a:lstStyle/>
          <a:p>
            <a:pPr>
              <a:defRPr/>
            </a:pPr>
            <a:fld id="{E09396D8-5CE5-47AA-800F-7D5922313A59}"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a:latin typeface="+mj-lt"/>
              </a:rPr>
              <a:t>Categories AND ECHELONS OF MAINTENANCE</a:t>
            </a:r>
          </a:p>
        </p:txBody>
      </p:sp>
      <p:sp>
        <p:nvSpPr>
          <p:cNvPr id="31746"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Three categories and five echelons of maintenance</a:t>
            </a:r>
          </a:p>
          <a:p>
            <a:pPr lvl="1"/>
            <a:r>
              <a:rPr lang="en-US" dirty="0" smtClean="0"/>
              <a:t>Organizational Maintenance</a:t>
            </a:r>
          </a:p>
          <a:p>
            <a:pPr lvl="2">
              <a:buClr>
                <a:schemeClr val="accent2"/>
              </a:buClr>
            </a:pPr>
            <a:r>
              <a:rPr lang="en-US" sz="2200" dirty="0" smtClean="0"/>
              <a:t>1</a:t>
            </a:r>
            <a:r>
              <a:rPr lang="en-US" sz="2200" baseline="30000" dirty="0" smtClean="0"/>
              <a:t>st</a:t>
            </a:r>
            <a:r>
              <a:rPr lang="en-US" sz="2200" dirty="0" smtClean="0"/>
              <a:t> and 2</a:t>
            </a:r>
            <a:r>
              <a:rPr lang="en-US" sz="2200" baseline="30000" dirty="0" smtClean="0"/>
              <a:t>nd</a:t>
            </a:r>
            <a:r>
              <a:rPr lang="en-US" sz="2200" dirty="0" smtClean="0"/>
              <a:t> echelons of maintenance (EOM)</a:t>
            </a:r>
          </a:p>
          <a:p>
            <a:pPr lvl="1"/>
            <a:r>
              <a:rPr lang="en-US" dirty="0" smtClean="0"/>
              <a:t>Intermediate Maintenance</a:t>
            </a:r>
          </a:p>
          <a:p>
            <a:pPr lvl="2">
              <a:buClr>
                <a:schemeClr val="accent2"/>
              </a:buClr>
            </a:pPr>
            <a:r>
              <a:rPr lang="en-US" sz="2200" dirty="0" smtClean="0"/>
              <a:t>3</a:t>
            </a:r>
            <a:r>
              <a:rPr lang="en-US" sz="2200" baseline="30000" dirty="0" smtClean="0"/>
              <a:t>rd</a:t>
            </a:r>
            <a:r>
              <a:rPr lang="en-US" sz="2200" dirty="0" smtClean="0"/>
              <a:t> and 4</a:t>
            </a:r>
            <a:r>
              <a:rPr lang="en-US" sz="2200" baseline="30000" dirty="0" smtClean="0"/>
              <a:t>th</a:t>
            </a:r>
            <a:r>
              <a:rPr lang="en-US" sz="2200" dirty="0" smtClean="0"/>
              <a:t> echelons of maintenance (EOM)</a:t>
            </a:r>
          </a:p>
          <a:p>
            <a:pPr lvl="1"/>
            <a:r>
              <a:rPr lang="en-US" dirty="0" smtClean="0"/>
              <a:t>Depot Maintenance</a:t>
            </a:r>
          </a:p>
          <a:p>
            <a:pPr lvl="2">
              <a:buClr>
                <a:schemeClr val="accent2"/>
              </a:buClr>
            </a:pPr>
            <a:r>
              <a:rPr lang="en-US" sz="2200" dirty="0" smtClean="0"/>
              <a:t>5</a:t>
            </a:r>
            <a:r>
              <a:rPr lang="en-US" sz="2200" baseline="30000" dirty="0" smtClean="0"/>
              <a:t>th</a:t>
            </a:r>
            <a:r>
              <a:rPr lang="en-US" sz="2200" dirty="0" smtClean="0"/>
              <a:t> echelon of maintenance (EOM)</a:t>
            </a:r>
          </a:p>
        </p:txBody>
      </p:sp>
      <p:sp>
        <p:nvSpPr>
          <p:cNvPr id="4" name="Date Placeholder 3"/>
          <p:cNvSpPr>
            <a:spLocks noGrp="1"/>
          </p:cNvSpPr>
          <p:nvPr>
            <p:ph type="dt" sz="half" idx="10"/>
          </p:nvPr>
        </p:nvSpPr>
        <p:spPr/>
        <p:txBody>
          <a:bodyPr/>
          <a:lstStyle/>
          <a:p>
            <a:pPr>
              <a:defRPr/>
            </a:pPr>
            <a:fld id="{F32728C2-2CB9-462E-BE48-99D80A44958F}"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ORGANIZATIONAL MAINTENANCE</a:t>
            </a:r>
            <a:endParaRPr lang="en-US" sz="2800" b="1" u="sng" cap="all" dirty="0">
              <a:latin typeface="+mj-lt"/>
            </a:endParaRPr>
          </a:p>
        </p:txBody>
      </p:sp>
      <p:sp>
        <p:nvSpPr>
          <p:cNvPr id="32770"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Maintenance performed by, and is the responsibility of, the using unit on its assigned equipment</a:t>
            </a:r>
          </a:p>
          <a:p>
            <a:r>
              <a:rPr lang="en-US" dirty="0" smtClean="0"/>
              <a:t>Operators (1</a:t>
            </a:r>
            <a:r>
              <a:rPr lang="en-US" baseline="30000" dirty="0" smtClean="0"/>
              <a:t>st</a:t>
            </a:r>
            <a:r>
              <a:rPr lang="en-US" dirty="0" smtClean="0"/>
              <a:t> EOM) and mechanics (2</a:t>
            </a:r>
            <a:r>
              <a:rPr lang="en-US" baseline="30000" dirty="0" smtClean="0"/>
              <a:t>nd</a:t>
            </a:r>
            <a:r>
              <a:rPr lang="en-US" dirty="0" smtClean="0"/>
              <a:t> EOM) share responsibilities for ensuring maintenance is performed</a:t>
            </a:r>
          </a:p>
          <a:p>
            <a:r>
              <a:rPr lang="en-US" dirty="0" smtClean="0"/>
              <a:t>Maintenance performed ensures equipment readiness through PMCS and CM </a:t>
            </a:r>
          </a:p>
        </p:txBody>
      </p:sp>
      <p:sp>
        <p:nvSpPr>
          <p:cNvPr id="4" name="Date Placeholder 3"/>
          <p:cNvSpPr>
            <a:spLocks noGrp="1"/>
          </p:cNvSpPr>
          <p:nvPr>
            <p:ph type="dt" sz="half" idx="10"/>
          </p:nvPr>
        </p:nvSpPr>
        <p:spPr/>
        <p:txBody>
          <a:bodyPr/>
          <a:lstStyle/>
          <a:p>
            <a:pPr>
              <a:defRPr/>
            </a:pPr>
            <a:fld id="{CCF27F7E-FE01-49A6-9183-1D39003E1DC2}"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89916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1</a:t>
            </a:r>
            <a:r>
              <a:rPr lang="en-US" sz="2800" b="1" u="sng" cap="all" baseline="30000" dirty="0" smtClean="0">
                <a:latin typeface="+mj-lt"/>
              </a:rPr>
              <a:t>ST</a:t>
            </a:r>
            <a:r>
              <a:rPr lang="en-US" sz="2800" b="1" u="sng" cap="all" dirty="0" smtClean="0">
                <a:latin typeface="+mj-lt"/>
              </a:rPr>
              <a:t> </a:t>
            </a:r>
            <a:r>
              <a:rPr lang="en-US" sz="2800" b="1" u="sng" cap="all" dirty="0" err="1" smtClean="0">
                <a:latin typeface="+mj-lt"/>
              </a:rPr>
              <a:t>eom</a:t>
            </a:r>
            <a:endParaRPr lang="en-US" sz="2800" b="1" u="sng" cap="all" dirty="0">
              <a:latin typeface="+mj-lt"/>
            </a:endParaRPr>
          </a:p>
        </p:txBody>
      </p:sp>
      <p:sp>
        <p:nvSpPr>
          <p:cNvPr id="35842"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Performed by the user, wearer, or operator</a:t>
            </a:r>
          </a:p>
          <a:p>
            <a:r>
              <a:rPr lang="en-US" dirty="0" smtClean="0"/>
              <a:t>It includes the proper care, use, operation, cleaning, preservation, lubrication, and adjustment</a:t>
            </a:r>
          </a:p>
          <a:p>
            <a:r>
              <a:rPr lang="en-US" dirty="0" smtClean="0"/>
              <a:t>They are authorized to perform minor repairs, testing, and parts replacement according to applicable TMs (TM-10 series) and authorized repair parts and tools</a:t>
            </a:r>
          </a:p>
        </p:txBody>
      </p:sp>
      <p:sp>
        <p:nvSpPr>
          <p:cNvPr id="4" name="Date Placeholder 3"/>
          <p:cNvSpPr>
            <a:spLocks noGrp="1"/>
          </p:cNvSpPr>
          <p:nvPr>
            <p:ph type="dt" sz="half" idx="10"/>
          </p:nvPr>
        </p:nvSpPr>
        <p:spPr/>
        <p:txBody>
          <a:bodyPr/>
          <a:lstStyle/>
          <a:p>
            <a:pPr>
              <a:defRPr/>
            </a:pPr>
            <a:fld id="{B0EE7B27-4E48-4087-A4CA-E58A050A2AD5}"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513" y="3244334"/>
            <a:ext cx="2056973" cy="369332"/>
          </a:xfrm>
          <a:prstGeom prst="rect">
            <a:avLst/>
          </a:prstGeom>
        </p:spPr>
        <p:txBody>
          <a:bodyPr wrap="none">
            <a:spAutoFit/>
          </a:bodyPr>
          <a:lstStyle/>
          <a:p>
            <a:r>
              <a:rPr lang="en-US" b="1" u="sng" dirty="0" smtClean="0"/>
              <a:t>METHOD/MEDIA.</a:t>
            </a:r>
            <a:endParaRPr lang="en-US" dirty="0"/>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2</a:t>
            </a:r>
            <a:r>
              <a:rPr lang="en-US" sz="2800" b="1" u="sng" cap="all" baseline="30000" dirty="0" smtClean="0">
                <a:latin typeface="+mj-lt"/>
              </a:rPr>
              <a:t>ND</a:t>
            </a:r>
            <a:r>
              <a:rPr lang="en-US" sz="2800" b="1" u="sng" cap="all" dirty="0" smtClean="0">
                <a:latin typeface="+mj-lt"/>
              </a:rPr>
              <a:t> </a:t>
            </a:r>
            <a:r>
              <a:rPr lang="en-US" sz="2800" b="1" u="sng" cap="all" dirty="0" err="1" smtClean="0">
                <a:latin typeface="+mj-lt"/>
              </a:rPr>
              <a:t>eom</a:t>
            </a:r>
            <a:endParaRPr lang="en-US" sz="2800" b="1" u="sng" cap="all" dirty="0">
              <a:latin typeface="+mj-lt"/>
            </a:endParaRPr>
          </a:p>
        </p:txBody>
      </p:sp>
      <p:sp>
        <p:nvSpPr>
          <p:cNvPr id="36866"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Performed by specially trained personnel (mechanics). </a:t>
            </a:r>
          </a:p>
          <a:p>
            <a:r>
              <a:rPr lang="en-US" dirty="0" smtClean="0"/>
              <a:t>Authorized additional tools and parts, supplies, test equipment, and skilled personnel to perform maintenance beyond the capabilities and facilities of first echelon. </a:t>
            </a:r>
          </a:p>
          <a:p>
            <a:r>
              <a:rPr lang="en-US" dirty="0" smtClean="0"/>
              <a:t>Responsibilities include performance of scheduled maintenance, diagnosis and isolation of readily traced equipment malfunctions; replacement of major assemblies/components which can be readily removed/installed and do not require critical adjustment</a:t>
            </a:r>
          </a:p>
          <a:p>
            <a:r>
              <a:rPr lang="en-US" dirty="0" smtClean="0"/>
              <a:t>Replacement of easily accessible parts not authorized at first echelon.</a:t>
            </a:r>
          </a:p>
        </p:txBody>
      </p:sp>
      <p:sp>
        <p:nvSpPr>
          <p:cNvPr id="4" name="Date Placeholder 3"/>
          <p:cNvSpPr>
            <a:spLocks noGrp="1"/>
          </p:cNvSpPr>
          <p:nvPr>
            <p:ph type="dt" sz="half" idx="10"/>
          </p:nvPr>
        </p:nvSpPr>
        <p:spPr/>
        <p:txBody>
          <a:bodyPr/>
          <a:lstStyle/>
          <a:p>
            <a:pPr>
              <a:defRPr/>
            </a:pPr>
            <a:fld id="{60AFAF10-90B2-4985-9F67-D47E9EA159E5}"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INTERMEDIATE MAINTENANCE</a:t>
            </a:r>
            <a:endParaRPr lang="en-US" sz="2800" b="1" u="sng" cap="all" dirty="0">
              <a:latin typeface="+mj-lt"/>
            </a:endParaRPr>
          </a:p>
        </p:txBody>
      </p:sp>
      <p:sp>
        <p:nvSpPr>
          <p:cNvPr id="33794"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Maintenance performed by designated activities in support of using units</a:t>
            </a:r>
          </a:p>
          <a:p>
            <a:r>
              <a:rPr lang="en-US" dirty="0" smtClean="0"/>
              <a:t>Maintenance includes the calibration and repair or replacement of damaged or unserviceable parts and provides contact team support to using organizations</a:t>
            </a:r>
          </a:p>
          <a:p>
            <a:r>
              <a:rPr lang="en-US" dirty="0" smtClean="0"/>
              <a:t>Made up of 3</a:t>
            </a:r>
            <a:r>
              <a:rPr lang="en-US" baseline="30000" dirty="0" smtClean="0"/>
              <a:t>rd</a:t>
            </a:r>
            <a:r>
              <a:rPr lang="en-US" dirty="0" smtClean="0"/>
              <a:t> and 4</a:t>
            </a:r>
            <a:r>
              <a:rPr lang="en-US" baseline="30000" dirty="0" smtClean="0"/>
              <a:t>th</a:t>
            </a:r>
            <a:r>
              <a:rPr lang="en-US" dirty="0" smtClean="0"/>
              <a:t> echelons but may include some 2</a:t>
            </a:r>
            <a:r>
              <a:rPr lang="en-US" baseline="30000" dirty="0" smtClean="0"/>
              <a:t>nd</a:t>
            </a:r>
            <a:r>
              <a:rPr lang="en-US" dirty="0" smtClean="0"/>
              <a:t> echelon to fulfill organizational overflow requirements</a:t>
            </a:r>
          </a:p>
        </p:txBody>
      </p:sp>
      <p:sp>
        <p:nvSpPr>
          <p:cNvPr id="4" name="Date Placeholder 3"/>
          <p:cNvSpPr>
            <a:spLocks noGrp="1"/>
          </p:cNvSpPr>
          <p:nvPr>
            <p:ph type="dt" sz="half" idx="10"/>
          </p:nvPr>
        </p:nvSpPr>
        <p:spPr/>
        <p:txBody>
          <a:bodyPr/>
          <a:lstStyle/>
          <a:p>
            <a:pPr>
              <a:defRPr/>
            </a:pPr>
            <a:fld id="{3554C3F4-6ECB-4B46-A1C5-42B937AD44F2}"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220"/>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3</a:t>
            </a:r>
            <a:r>
              <a:rPr lang="en-US" sz="2800" b="1" u="sng" baseline="30000" dirty="0" smtClean="0">
                <a:latin typeface="+mj-lt"/>
              </a:rPr>
              <a:t>rd</a:t>
            </a:r>
            <a:r>
              <a:rPr lang="en-US" sz="2800" b="1" u="sng" dirty="0" smtClean="0">
                <a:latin typeface="+mj-lt"/>
              </a:rPr>
              <a:t> EOM</a:t>
            </a:r>
          </a:p>
        </p:txBody>
      </p:sp>
      <p:sp>
        <p:nvSpPr>
          <p:cNvPr id="37890"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Diagnosis and isolation of equipment/modular malfunctions</a:t>
            </a:r>
          </a:p>
          <a:p>
            <a:r>
              <a:rPr lang="en-US" dirty="0" smtClean="0"/>
              <a:t>Adjustment and alignment of modules using test, measurement, and diagnostic equipment (TMDE)</a:t>
            </a:r>
          </a:p>
          <a:p>
            <a:r>
              <a:rPr lang="en-US" dirty="0" smtClean="0"/>
              <a:t>Repair by replacement of modular components and parts which do not require extensive post-maintenance testing or adjustment</a:t>
            </a:r>
          </a:p>
          <a:p>
            <a:r>
              <a:rPr lang="en-US" dirty="0" smtClean="0"/>
              <a:t>Limited repair of modular components requiring cleaning, seal Replacement, application of external parts, and repair kits</a:t>
            </a:r>
          </a:p>
          <a:p>
            <a:r>
              <a:rPr lang="en-US" dirty="0" smtClean="0"/>
              <a:t>Accomplishment of minor body work and evaluation of emissions of internal combustion engines.</a:t>
            </a:r>
          </a:p>
        </p:txBody>
      </p:sp>
      <p:sp>
        <p:nvSpPr>
          <p:cNvPr id="4" name="Date Placeholder 3"/>
          <p:cNvSpPr>
            <a:spLocks noGrp="1"/>
          </p:cNvSpPr>
          <p:nvPr>
            <p:ph type="dt" sz="half" idx="10"/>
          </p:nvPr>
        </p:nvSpPr>
        <p:spPr/>
        <p:txBody>
          <a:bodyPr/>
          <a:lstStyle/>
          <a:p>
            <a:pPr>
              <a:defRPr/>
            </a:pPr>
            <a:fld id="{CED4DF2A-BA30-4A42-9094-126F7184191C}"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4</a:t>
            </a:r>
            <a:r>
              <a:rPr lang="en-US" sz="2800" b="1" u="sng" cap="all" baseline="30000" dirty="0" smtClean="0">
                <a:latin typeface="+mj-lt"/>
              </a:rPr>
              <a:t>TH</a:t>
            </a:r>
            <a:r>
              <a:rPr lang="en-US" sz="2800" b="1" u="sng" cap="all" dirty="0" smtClean="0">
                <a:latin typeface="+mj-lt"/>
              </a:rPr>
              <a:t> EOM</a:t>
            </a:r>
            <a:endParaRPr lang="en-US" sz="2800" b="1" u="sng" cap="all" dirty="0">
              <a:latin typeface="+mj-lt"/>
            </a:endParaRPr>
          </a:p>
        </p:txBody>
      </p:sp>
      <p:sp>
        <p:nvSpPr>
          <p:cNvPr id="38914"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normAutofit fontScale="92500"/>
          </a:bodyPr>
          <a:lstStyle/>
          <a:p>
            <a:r>
              <a:rPr lang="en-US" dirty="0" smtClean="0"/>
              <a:t>Associated with semi fixed or permanent shops of intermediate maintenance activities.  </a:t>
            </a:r>
          </a:p>
          <a:p>
            <a:r>
              <a:rPr lang="en-US" dirty="0" smtClean="0"/>
              <a:t>Maintenance includes diagnosis, isolation, adjustment, calibration, alignment, and repair of malfunctions to internal parts</a:t>
            </a:r>
          </a:p>
          <a:p>
            <a:r>
              <a:rPr lang="en-US" dirty="0" smtClean="0"/>
              <a:t>Replacement of defective modular components not authorized at lower echelons</a:t>
            </a:r>
          </a:p>
          <a:p>
            <a:r>
              <a:rPr lang="en-US" dirty="0" smtClean="0"/>
              <a:t>Repair of major modular components by grinding or adjusting items such as valves, tappets, and seats</a:t>
            </a:r>
          </a:p>
          <a:p>
            <a:r>
              <a:rPr lang="en-US" dirty="0" smtClean="0"/>
              <a:t>Replace internal and external parts such as integrated and printed circuits</a:t>
            </a:r>
          </a:p>
          <a:p>
            <a:r>
              <a:rPr lang="en-US" dirty="0" smtClean="0"/>
              <a:t>Performance of heavy body, hull turret, and frame repair.</a:t>
            </a:r>
          </a:p>
        </p:txBody>
      </p:sp>
      <p:sp>
        <p:nvSpPr>
          <p:cNvPr id="4" name="Date Placeholder 3"/>
          <p:cNvSpPr>
            <a:spLocks noGrp="1"/>
          </p:cNvSpPr>
          <p:nvPr>
            <p:ph type="dt" sz="half" idx="10"/>
          </p:nvPr>
        </p:nvSpPr>
        <p:spPr/>
        <p:txBody>
          <a:bodyPr/>
          <a:lstStyle/>
          <a:p>
            <a:pPr>
              <a:defRPr/>
            </a:pPr>
            <a:fld id="{7DC0F042-4BE6-45BE-A5DE-E3C222931DA6}"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DEPOT MAINTENANCE</a:t>
            </a:r>
            <a:endParaRPr lang="en-US" sz="2800" b="1" u="sng" cap="all" dirty="0">
              <a:latin typeface="+mj-lt"/>
            </a:endParaRPr>
          </a:p>
        </p:txBody>
      </p:sp>
      <p:sp>
        <p:nvSpPr>
          <p:cNvPr id="34818"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Maintenance requiring major overhaul or the complete rebuilding of parts, subassemblies, assemblies, and end items</a:t>
            </a:r>
          </a:p>
          <a:p>
            <a:pPr lvl="1"/>
            <a:r>
              <a:rPr lang="en-US" dirty="0" smtClean="0"/>
              <a:t>Commonly referred to as rebuild centers</a:t>
            </a:r>
          </a:p>
          <a:p>
            <a:r>
              <a:rPr lang="en-US" dirty="0" smtClean="0"/>
              <a:t>Manufactures parts</a:t>
            </a:r>
          </a:p>
          <a:p>
            <a:r>
              <a:rPr lang="en-US" dirty="0" smtClean="0"/>
              <a:t>Performs required modifications and testing</a:t>
            </a:r>
          </a:p>
          <a:p>
            <a:r>
              <a:rPr lang="en-US" dirty="0" smtClean="0"/>
              <a:t>Performs maintenance beyond the responsibilities of lower echelons and provides them with technical assistance</a:t>
            </a:r>
          </a:p>
          <a:p>
            <a:r>
              <a:rPr lang="en-US" dirty="0" smtClean="0"/>
              <a:t>Provides stocks of serviceable equipment</a:t>
            </a:r>
          </a:p>
          <a:p>
            <a:r>
              <a:rPr lang="en-US" dirty="0" smtClean="0"/>
              <a:t>5th echelon of maintenance</a:t>
            </a:r>
          </a:p>
        </p:txBody>
      </p:sp>
      <p:sp>
        <p:nvSpPr>
          <p:cNvPr id="4" name="Date Placeholder 3"/>
          <p:cNvSpPr>
            <a:spLocks noGrp="1"/>
          </p:cNvSpPr>
          <p:nvPr>
            <p:ph type="dt" sz="half" idx="10"/>
          </p:nvPr>
        </p:nvSpPr>
        <p:spPr/>
        <p:txBody>
          <a:bodyPr/>
          <a:lstStyle/>
          <a:p>
            <a:pPr>
              <a:defRPr/>
            </a:pPr>
            <a:fld id="{E0CABC01-9FDB-4EAD-A84E-08F80D1A164C}"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cap="all" dirty="0" smtClean="0">
                <a:latin typeface="+mj-lt"/>
              </a:rPr>
              <a:t>5</a:t>
            </a:r>
            <a:r>
              <a:rPr lang="en-US" sz="2800" b="1" u="sng" cap="all" baseline="30000" dirty="0" smtClean="0">
                <a:latin typeface="+mj-lt"/>
              </a:rPr>
              <a:t>TH</a:t>
            </a:r>
            <a:r>
              <a:rPr lang="en-US" sz="2800" b="1" u="sng" cap="all" dirty="0" smtClean="0">
                <a:latin typeface="+mj-lt"/>
              </a:rPr>
              <a:t> EOM</a:t>
            </a:r>
            <a:endParaRPr lang="en-US" sz="2800" b="1" u="sng" cap="all" dirty="0">
              <a:latin typeface="+mj-lt"/>
            </a:endParaRPr>
          </a:p>
        </p:txBody>
      </p:sp>
      <p:sp>
        <p:nvSpPr>
          <p:cNvPr id="39938"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Maintenance normally performed by depot maintenance activities and at intermediate maintenance activities when authorized</a:t>
            </a:r>
          </a:p>
          <a:p>
            <a:r>
              <a:rPr lang="en-US" dirty="0" smtClean="0"/>
              <a:t>It includes overhaul or rebuild of end items and modular components</a:t>
            </a:r>
          </a:p>
          <a:p>
            <a:r>
              <a:rPr lang="en-US" dirty="0" smtClean="0"/>
              <a:t>Repairs which exceed the capability of lower echelon units where special environmental facilities or specific tolerances are required</a:t>
            </a:r>
          </a:p>
          <a:p>
            <a:r>
              <a:rPr lang="en-US" dirty="0" smtClean="0"/>
              <a:t>Special inspection and modification requiring extensive disassembly or elaborate test equipment</a:t>
            </a:r>
          </a:p>
          <a:p>
            <a:r>
              <a:rPr lang="en-US" dirty="0" smtClean="0"/>
              <a:t>Manufacturing items not available through Marine Corps supply</a:t>
            </a:r>
          </a:p>
          <a:p>
            <a:r>
              <a:rPr lang="en-US" dirty="0" smtClean="0"/>
              <a:t>Provides stocks of serviceable equipment for exchange support</a:t>
            </a:r>
          </a:p>
        </p:txBody>
      </p:sp>
      <p:sp>
        <p:nvSpPr>
          <p:cNvPr id="4" name="Date Placeholder 3"/>
          <p:cNvSpPr>
            <a:spLocks noGrp="1"/>
          </p:cNvSpPr>
          <p:nvPr>
            <p:ph type="dt" sz="half" idx="10"/>
          </p:nvPr>
        </p:nvSpPr>
        <p:spPr/>
        <p:txBody>
          <a:bodyPr/>
          <a:lstStyle/>
          <a:p>
            <a:pPr>
              <a:defRPr/>
            </a:pPr>
            <a:fld id="{F8655C1D-D35E-437E-A866-95E478DC141B}"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lstStyle/>
          <a:p>
            <a:r>
              <a:rPr lang="en-US" dirty="0" smtClean="0"/>
              <a:t>The Marine Corps will soon structure its maintenance priority into what will be considered Levels of Maintenance (LOM, formerly categories and echelons)</a:t>
            </a:r>
          </a:p>
          <a:p>
            <a:pPr lvl="1"/>
            <a:r>
              <a:rPr lang="en-US" dirty="0" smtClean="0"/>
              <a:t>These levels have been identified by name to clarify responsibilities according to the type and depth of maintenance being performed</a:t>
            </a:r>
          </a:p>
          <a:p>
            <a:pPr lvl="2">
              <a:buClr>
                <a:schemeClr val="accent2"/>
              </a:buClr>
            </a:pPr>
            <a:r>
              <a:rPr lang="en-US" sz="2200" dirty="0" smtClean="0"/>
              <a:t>Specific responsibilities are assigned to each level of maintenance</a:t>
            </a:r>
          </a:p>
          <a:p>
            <a:pPr lvl="2">
              <a:buClr>
                <a:schemeClr val="accent2"/>
              </a:buClr>
            </a:pPr>
            <a:r>
              <a:rPr lang="en-US" sz="2200" dirty="0" smtClean="0"/>
              <a:t>Maintenance is allocated according to personnel, tools, equipment, and parts availability</a:t>
            </a:r>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cap="all" dirty="0">
                <a:solidFill>
                  <a:prstClr val="black"/>
                </a:solidFill>
                <a:latin typeface="Franklin Gothic Book"/>
                <a:ea typeface="+mn-ea"/>
                <a:cs typeface="+mn-cs"/>
              </a:rPr>
              <a:t>Levels of Maintenance</a:t>
            </a:r>
          </a:p>
        </p:txBody>
      </p:sp>
      <p:sp>
        <p:nvSpPr>
          <p:cNvPr id="5" name="Date Placeholder 4"/>
          <p:cNvSpPr>
            <a:spLocks noGrp="1"/>
          </p:cNvSpPr>
          <p:nvPr>
            <p:ph type="dt" sz="half" idx="10"/>
          </p:nvPr>
        </p:nvSpPr>
        <p:spPr/>
        <p:txBody>
          <a:bodyPr/>
          <a:lstStyle/>
          <a:p>
            <a:pPr algn="r" rtl="0">
              <a:defRPr/>
            </a:pPr>
            <a:fld id="{E09396D8-5CE5-47AA-800F-7D5922313A59}"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rtl="0">
              <a:defRPr/>
            </a:pPr>
            <a:r>
              <a:rPr lang="en-US" sz="2800" b="1" u="sng" kern="1200" cap="all" dirty="0">
                <a:solidFill>
                  <a:prstClr val="black"/>
                </a:solidFill>
                <a:latin typeface="Franklin Gothic Book"/>
                <a:ea typeface="+mn-ea"/>
                <a:cs typeface="+mn-cs"/>
              </a:rPr>
              <a:t>Levels of Maintenance</a:t>
            </a:r>
          </a:p>
        </p:txBody>
      </p:sp>
      <p:sp>
        <p:nvSpPr>
          <p:cNvPr id="31746"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normAutofit fontScale="92500" lnSpcReduction="10000"/>
          </a:bodyPr>
          <a:lstStyle/>
          <a:p>
            <a:pPr>
              <a:buNone/>
            </a:pPr>
            <a:r>
              <a:rPr lang="en-US" b="1" dirty="0" smtClean="0"/>
              <a:t>Operator/Crew(formerly Organizational consisting of 1</a:t>
            </a:r>
            <a:r>
              <a:rPr lang="en-US" b="1" baseline="30000" dirty="0" smtClean="0"/>
              <a:t>st</a:t>
            </a:r>
            <a:r>
              <a:rPr lang="en-US" b="1" dirty="0" smtClean="0"/>
              <a:t> and 2</a:t>
            </a:r>
            <a:r>
              <a:rPr lang="en-US" b="1" baseline="30000" dirty="0" smtClean="0"/>
              <a:t>nd</a:t>
            </a:r>
            <a:r>
              <a:rPr lang="en-US" b="1" dirty="0" smtClean="0"/>
              <a:t> echelons of maintenance)</a:t>
            </a:r>
          </a:p>
          <a:p>
            <a:r>
              <a:rPr lang="en-US" sz="2800" dirty="0" smtClean="0"/>
              <a:t>Maintenance performed by, and is the responsibility of, the using unit on its assigned equipment</a:t>
            </a:r>
          </a:p>
          <a:p>
            <a:pPr lvl="1"/>
            <a:r>
              <a:rPr lang="en-US" dirty="0" smtClean="0"/>
              <a:t>Includes the proper care, use, operation, cleaning, preservation, lubrication, and adjustment according to their maintenance allocation</a:t>
            </a:r>
          </a:p>
          <a:p>
            <a:pPr lvl="1"/>
            <a:r>
              <a:rPr lang="en-US" dirty="0" smtClean="0"/>
              <a:t>They have been given a more mechanical responsibility (from 2</a:t>
            </a:r>
            <a:r>
              <a:rPr lang="en-US" baseline="30000" dirty="0" smtClean="0"/>
              <a:t>nd</a:t>
            </a:r>
            <a:r>
              <a:rPr lang="en-US" dirty="0" smtClean="0"/>
              <a:t> EOM) than in the past and are now authorized to perform minor corrective maintenance</a:t>
            </a:r>
          </a:p>
          <a:p>
            <a:pPr lvl="2">
              <a:buClr>
                <a:schemeClr val="accent2"/>
              </a:buClr>
            </a:pPr>
            <a:r>
              <a:rPr lang="en-US" sz="2200" dirty="0" smtClean="0"/>
              <a:t>Replacement of some easily accessible parts and components</a:t>
            </a:r>
          </a:p>
          <a:p>
            <a:r>
              <a:rPr lang="en-US" sz="2800" dirty="0" smtClean="0"/>
              <a:t>Their objective is to </a:t>
            </a:r>
            <a:r>
              <a:rPr lang="en-US" sz="2800" u="sng" dirty="0" smtClean="0"/>
              <a:t>sustain</a:t>
            </a:r>
            <a:r>
              <a:rPr lang="en-US" sz="2800" dirty="0" smtClean="0"/>
              <a:t> their equipment in a </a:t>
            </a:r>
            <a:r>
              <a:rPr lang="en-US" sz="2800" u="sng" dirty="0" smtClean="0"/>
              <a:t>mission capable status</a:t>
            </a:r>
          </a:p>
        </p:txBody>
      </p:sp>
      <p:sp>
        <p:nvSpPr>
          <p:cNvPr id="4" name="Date Placeholder 3"/>
          <p:cNvSpPr>
            <a:spLocks noGrp="1"/>
          </p:cNvSpPr>
          <p:nvPr>
            <p:ph type="dt" sz="half" idx="10"/>
          </p:nvPr>
        </p:nvSpPr>
        <p:spPr/>
        <p:txBody>
          <a:bodyPr/>
          <a:lstStyle/>
          <a:p>
            <a:pPr algn="r" rtl="0">
              <a:defRPr/>
            </a:pPr>
            <a:fld id="{F32728C2-2CB9-462E-BE48-99D80A44958F}"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rtl="0">
              <a:defRPr/>
            </a:pPr>
            <a:r>
              <a:rPr lang="en-US" sz="2800" b="1" u="sng" kern="1200" cap="all" dirty="0">
                <a:solidFill>
                  <a:prstClr val="black"/>
                </a:solidFill>
                <a:latin typeface="Franklin Gothic Book"/>
                <a:ea typeface="+mn-ea"/>
                <a:cs typeface="+mn-cs"/>
              </a:rPr>
              <a:t>Levels of Maintenance</a:t>
            </a:r>
          </a:p>
        </p:txBody>
      </p:sp>
      <p:sp>
        <p:nvSpPr>
          <p:cNvPr id="31746"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normAutofit fontScale="92500" lnSpcReduction="10000"/>
          </a:bodyPr>
          <a:lstStyle/>
          <a:p>
            <a:pPr>
              <a:buNone/>
            </a:pPr>
            <a:r>
              <a:rPr lang="en-US" b="1" dirty="0" smtClean="0"/>
              <a:t>Field (Formerly Intermediate consisting of 3</a:t>
            </a:r>
            <a:r>
              <a:rPr lang="en-US" b="1" baseline="30000" dirty="0" smtClean="0"/>
              <a:t>rd</a:t>
            </a:r>
            <a:r>
              <a:rPr lang="en-US" b="1" dirty="0" smtClean="0"/>
              <a:t> and 4</a:t>
            </a:r>
            <a:r>
              <a:rPr lang="en-US" b="1" baseline="30000" dirty="0" smtClean="0"/>
              <a:t>th</a:t>
            </a:r>
            <a:r>
              <a:rPr lang="en-US" b="1" dirty="0" smtClean="0"/>
              <a:t> EOM)</a:t>
            </a:r>
          </a:p>
          <a:p>
            <a:r>
              <a:rPr lang="en-US" dirty="0" smtClean="0"/>
              <a:t>2</a:t>
            </a:r>
            <a:r>
              <a:rPr lang="en-US" baseline="30000" dirty="0" smtClean="0"/>
              <a:t>nd</a:t>
            </a:r>
            <a:r>
              <a:rPr lang="en-US" dirty="0" smtClean="0"/>
              <a:t> EOM is now part of Field LOM and 4</a:t>
            </a:r>
            <a:r>
              <a:rPr lang="en-US" baseline="30000" dirty="0" smtClean="0"/>
              <a:t>th</a:t>
            </a:r>
            <a:r>
              <a:rPr lang="en-US" dirty="0" smtClean="0"/>
              <a:t> EOM has left some of their responsibilities but moved to “Sustainment LOM”</a:t>
            </a:r>
          </a:p>
          <a:p>
            <a:r>
              <a:rPr lang="en-US" dirty="0" smtClean="0"/>
              <a:t>Maintenance performed by designated activities (trained technicians/mechanics) in support of using units</a:t>
            </a:r>
          </a:p>
          <a:p>
            <a:r>
              <a:rPr lang="en-US" dirty="0" smtClean="0"/>
              <a:t>Includes the calibration and repair or replacement of damaged or unserviceable parts/components and provides contact team support to using organizations</a:t>
            </a:r>
          </a:p>
          <a:p>
            <a:r>
              <a:rPr lang="en-US" dirty="0" smtClean="0"/>
              <a:t>Authorized an extended inventory of tools (above the Operator/Crew level) to fulfill maintenance requirements </a:t>
            </a:r>
          </a:p>
          <a:p>
            <a:r>
              <a:rPr lang="en-US" dirty="0" smtClean="0"/>
              <a:t>Their objective is to </a:t>
            </a:r>
            <a:r>
              <a:rPr lang="en-US" u="sng" dirty="0" smtClean="0"/>
              <a:t>return</a:t>
            </a:r>
            <a:r>
              <a:rPr lang="en-US" dirty="0" smtClean="0"/>
              <a:t> equipment to a </a:t>
            </a:r>
            <a:r>
              <a:rPr lang="en-US" u="sng" dirty="0" smtClean="0"/>
              <a:t>mission capable status</a:t>
            </a:r>
          </a:p>
          <a:p>
            <a:pPr lvl="1"/>
            <a:endParaRPr lang="en-US" sz="2200" dirty="0" smtClean="0"/>
          </a:p>
          <a:p>
            <a:pPr lvl="2"/>
            <a:endParaRPr lang="en-US" sz="2200" dirty="0" smtClean="0"/>
          </a:p>
        </p:txBody>
      </p:sp>
      <p:sp>
        <p:nvSpPr>
          <p:cNvPr id="4" name="Date Placeholder 3"/>
          <p:cNvSpPr>
            <a:spLocks noGrp="1"/>
          </p:cNvSpPr>
          <p:nvPr>
            <p:ph type="dt" sz="half" idx="10"/>
          </p:nvPr>
        </p:nvSpPr>
        <p:spPr/>
        <p:txBody>
          <a:bodyPr/>
          <a:lstStyle/>
          <a:p>
            <a:pPr algn="r" rtl="0">
              <a:defRPr/>
            </a:pPr>
            <a:fld id="{F32728C2-2CB9-462E-BE48-99D80A44958F}"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8839200" cy="523875"/>
          </a:xfrm>
          <a:prstGeom prst="rect">
            <a:avLst/>
          </a:prstGeom>
          <a:noFill/>
        </p:spPr>
        <p:txBody>
          <a:bodyPr wrap="square">
            <a:spAutoFit/>
          </a:bodyPr>
          <a:lstStyle/>
          <a:p>
            <a:pPr algn="ctr" rtl="0">
              <a:defRPr/>
            </a:pPr>
            <a:r>
              <a:rPr lang="en-US" sz="2800" b="1" u="sng" kern="1200" cap="all" dirty="0">
                <a:solidFill>
                  <a:prstClr val="black"/>
                </a:solidFill>
                <a:latin typeface="Franklin Gothic Book"/>
                <a:ea typeface="+mn-ea"/>
                <a:cs typeface="+mn-cs"/>
              </a:rPr>
              <a:t>Levels of Maintenance</a:t>
            </a:r>
          </a:p>
        </p:txBody>
      </p:sp>
      <p:sp>
        <p:nvSpPr>
          <p:cNvPr id="31746" name="tains content. Try copying to a blank recordable CD (CD-R) or a rewritable CD (CD-RW).The files cannot be copied because the CD is not writable. What do you want to do?If you cancel while the files are still copying, the CD may be unusable.&#10;Are you sure "/>
          <p:cNvSpPr>
            <a:spLocks noGrp="1"/>
          </p:cNvSpPr>
          <p:nvPr>
            <p:ph idx="1"/>
          </p:nvPr>
        </p:nvSpPr>
        <p:spPr>
          <a:xfrm>
            <a:off x="152400" y="2209800"/>
            <a:ext cx="8839200" cy="4343400"/>
          </a:xfrm>
        </p:spPr>
        <p:txBody>
          <a:bodyPr>
            <a:normAutofit lnSpcReduction="10000"/>
          </a:bodyPr>
          <a:lstStyle/>
          <a:p>
            <a:pPr>
              <a:buNone/>
            </a:pPr>
            <a:r>
              <a:rPr lang="en-US" b="1" dirty="0" smtClean="0"/>
              <a:t>Sustainment (formerly Depot consisting of 5</a:t>
            </a:r>
            <a:r>
              <a:rPr lang="en-US" b="1" baseline="30000" dirty="0" smtClean="0"/>
              <a:t>th</a:t>
            </a:r>
            <a:r>
              <a:rPr lang="en-US" b="1" dirty="0" smtClean="0"/>
              <a:t> EOM)</a:t>
            </a:r>
          </a:p>
          <a:p>
            <a:r>
              <a:rPr lang="en-US" dirty="0" smtClean="0"/>
              <a:t>Now utilizes the flexibility and mobility of 4</a:t>
            </a:r>
            <a:r>
              <a:rPr lang="en-US" baseline="30000" dirty="0" smtClean="0"/>
              <a:t>th</a:t>
            </a:r>
            <a:r>
              <a:rPr lang="en-US" dirty="0" smtClean="0"/>
              <a:t> EOM as well</a:t>
            </a:r>
          </a:p>
          <a:p>
            <a:r>
              <a:rPr lang="en-US" dirty="0" smtClean="0"/>
              <a:t>Maintenance requiring major overhaul or the complete rebuilding of components, subassemblies, assemblies, and end items</a:t>
            </a:r>
          </a:p>
          <a:p>
            <a:r>
              <a:rPr lang="en-US" dirty="0" smtClean="0"/>
              <a:t>Manufactures parts</a:t>
            </a:r>
          </a:p>
          <a:p>
            <a:r>
              <a:rPr lang="en-US" dirty="0" smtClean="0"/>
              <a:t>Performs in depth modifications and testing</a:t>
            </a:r>
          </a:p>
          <a:p>
            <a:r>
              <a:rPr lang="en-US" dirty="0" smtClean="0"/>
              <a:t>Performs maintenance beyond the responsibilities of lower levels and provides them with technical assistance</a:t>
            </a:r>
          </a:p>
          <a:p>
            <a:r>
              <a:rPr lang="en-US" dirty="0" smtClean="0"/>
              <a:t>Provides stocks of serviceable equipment</a:t>
            </a:r>
          </a:p>
          <a:p>
            <a:r>
              <a:rPr lang="en-US" dirty="0" smtClean="0"/>
              <a:t>Their objective is to sustain equipment throughout its lifecycle</a:t>
            </a:r>
          </a:p>
          <a:p>
            <a:pPr lvl="2"/>
            <a:endParaRPr lang="en-US" sz="2200" dirty="0" smtClean="0"/>
          </a:p>
        </p:txBody>
      </p:sp>
      <p:sp>
        <p:nvSpPr>
          <p:cNvPr id="4" name="Date Placeholder 3"/>
          <p:cNvSpPr>
            <a:spLocks noGrp="1"/>
          </p:cNvSpPr>
          <p:nvPr>
            <p:ph type="dt" sz="half" idx="10"/>
          </p:nvPr>
        </p:nvSpPr>
        <p:spPr/>
        <p:txBody>
          <a:bodyPr/>
          <a:lstStyle/>
          <a:p>
            <a:pPr algn="r" rtl="0">
              <a:defRPr/>
            </a:pPr>
            <a:fld id="{F32728C2-2CB9-462E-BE48-99D80A44958F}"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84" y="3244334"/>
            <a:ext cx="3185487" cy="369332"/>
          </a:xfrm>
          <a:prstGeom prst="rect">
            <a:avLst/>
          </a:prstGeom>
        </p:spPr>
        <p:txBody>
          <a:bodyPr wrap="none">
            <a:spAutoFit/>
          </a:bodyPr>
          <a:lstStyle/>
          <a:p>
            <a:r>
              <a:rPr lang="en-US" b="1" u="sng" dirty="0" smtClean="0"/>
              <a:t>Instructional Rating Forms </a:t>
            </a:r>
            <a:endParaRPr lang="en-US" b="1" u="sng" dirty="0"/>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MAINTENANCE  STRUCTURE  REVIEW</a:t>
            </a:r>
          </a:p>
          <a:p>
            <a:pPr>
              <a:buFont typeface="Arial" pitchFamily="34" charset="0"/>
              <a:buChar char="•"/>
            </a:pPr>
            <a:r>
              <a:rPr lang="en-US" dirty="0" smtClean="0"/>
              <a:t> The three Categories of Maintenance</a:t>
            </a:r>
          </a:p>
          <a:p>
            <a:pPr>
              <a:buFont typeface="Arial" pitchFamily="34" charset="0"/>
              <a:buChar char="•"/>
            </a:pPr>
            <a:r>
              <a:rPr lang="en-US" dirty="0" smtClean="0"/>
              <a:t> The five Echelons of Maintenance</a:t>
            </a:r>
          </a:p>
          <a:p>
            <a:pPr>
              <a:buFont typeface="Arial" pitchFamily="34" charset="0"/>
              <a:buChar char="•"/>
            </a:pPr>
            <a:r>
              <a:rPr lang="en-US" dirty="0" smtClean="0"/>
              <a:t> The three Levels of Maintenance</a:t>
            </a:r>
            <a:endParaRPr lang="en-US" dirty="0"/>
          </a:p>
        </p:txBody>
      </p:sp>
      <p:sp>
        <p:nvSpPr>
          <p:cNvPr id="3" name="Date Placeholder 2"/>
          <p:cNvSpPr>
            <a:spLocks noGrp="1"/>
          </p:cNvSpPr>
          <p:nvPr>
            <p:ph type="dt" sz="half" idx="10"/>
          </p:nvPr>
        </p:nvSpPr>
        <p:spPr/>
        <p:txBody>
          <a:bodyPr/>
          <a:lstStyle/>
          <a:p>
            <a:pPr>
              <a:defRPr/>
            </a:pPr>
            <a:fld id="{1530E772-5315-4700-9787-6451DA9808A0}"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QUESTIONS</a:t>
            </a:r>
          </a:p>
          <a:p>
            <a:pPr algn="ctr">
              <a:buNone/>
            </a:pPr>
            <a:endParaRPr lang="en-US" b="1" u="sng" dirty="0" smtClean="0"/>
          </a:p>
          <a:p>
            <a:pPr>
              <a:buFont typeface="Arial" pitchFamily="34" charset="0"/>
              <a:buChar char="•"/>
            </a:pPr>
            <a:r>
              <a:rPr lang="en-US" dirty="0" smtClean="0"/>
              <a:t> Q. Which echelon of Maintenance is the most important?</a:t>
            </a:r>
          </a:p>
          <a:p>
            <a:pPr>
              <a:buFont typeface="Arial" pitchFamily="34" charset="0"/>
              <a:buChar char="•"/>
            </a:pPr>
            <a:r>
              <a:rPr lang="en-US" dirty="0" smtClean="0"/>
              <a:t> A. 1</a:t>
            </a:r>
            <a:r>
              <a:rPr lang="en-US" baseline="30000" dirty="0" smtClean="0"/>
              <a:t>st</a:t>
            </a:r>
            <a:r>
              <a:rPr lang="en-US" dirty="0" smtClean="0"/>
              <a:t> echelon.</a:t>
            </a:r>
          </a:p>
          <a:p>
            <a:pPr>
              <a:buFont typeface="Arial" pitchFamily="34" charset="0"/>
              <a:buChar char="•"/>
            </a:pPr>
            <a:r>
              <a:rPr lang="en-US" dirty="0" smtClean="0"/>
              <a:t> Q. What level of Maintenance sustains stocks of serviceable equipment?</a:t>
            </a:r>
          </a:p>
          <a:p>
            <a:pPr>
              <a:buFont typeface="Arial" pitchFamily="34" charset="0"/>
              <a:buChar char="•"/>
            </a:pPr>
            <a:r>
              <a:rPr lang="en-US" dirty="0" smtClean="0"/>
              <a:t> A. Sustainment level of Maintenance.</a:t>
            </a:r>
            <a:endParaRPr lang="en-US" dirty="0"/>
          </a:p>
        </p:txBody>
      </p:sp>
      <p:sp>
        <p:nvSpPr>
          <p:cNvPr id="3" name="Date Placeholder 2"/>
          <p:cNvSpPr>
            <a:spLocks noGrp="1"/>
          </p:cNvSpPr>
          <p:nvPr>
            <p:ph type="dt" sz="half" idx="10"/>
          </p:nvPr>
        </p:nvSpPr>
        <p:spPr/>
        <p:txBody>
          <a:bodyPr/>
          <a:lstStyle/>
          <a:p>
            <a:pPr>
              <a:defRPr/>
            </a:pPr>
            <a:fld id="{1530E772-5315-4700-9787-6451DA9808A0}" type="datetime3">
              <a:rPr lang="en-US" smtClean="0"/>
              <a:pPr>
                <a:defRPr/>
              </a:pPr>
              <a:t>24 October 2012</a:t>
            </a:fld>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p>
        </p:txBody>
      </p:sp>
      <p:sp>
        <p:nvSpPr>
          <p:cNvPr id="3" name="Date Placeholder 2"/>
          <p:cNvSpPr>
            <a:spLocks noGrp="1"/>
          </p:cNvSpPr>
          <p:nvPr>
            <p:ph type="dt" sz="half" idx="10"/>
          </p:nvPr>
        </p:nvSpPr>
        <p:spPr/>
        <p:txBody>
          <a:bodyPr/>
          <a:lstStyle/>
          <a:p>
            <a:pPr>
              <a:defRPr/>
            </a:pPr>
            <a:fld id="{1530E772-5315-4700-9787-6451DA9808A0}" type="datetime3">
              <a:rPr lang="en-US" smtClean="0"/>
              <a:pPr>
                <a:defRPr/>
              </a:pPr>
              <a:t>24 October 2012</a:t>
            </a:fld>
            <a:endParaRPr lang="en-US"/>
          </a:p>
        </p:txBody>
      </p:sp>
      <p:pic>
        <p:nvPicPr>
          <p:cNvPr id="4" name="Picture 3" descr="break.jpg"/>
          <p:cNvPicPr>
            <a:picLocks noChangeAspect="1"/>
          </p:cNvPicPr>
          <p:nvPr/>
        </p:nvPicPr>
        <p:blipFill>
          <a:blip r:embed="rId2" cstate="print"/>
          <a:stretch>
            <a:fillRect/>
          </a:stretch>
        </p:blipFill>
        <p:spPr>
          <a:xfrm>
            <a:off x="2743200" y="1905000"/>
            <a:ext cx="4043363" cy="4114799"/>
          </a:xfrm>
          <a:prstGeom prst="rect">
            <a:avLst/>
          </a:prstGeom>
        </p:spPr>
      </p:pic>
    </p:spTree>
  </p:cSld>
  <p:clrMapOvr>
    <a:masterClrMapping/>
  </p:clrMapOvr>
  <p:transition>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aterpillar logo.bmp"/>
          <p:cNvPicPr>
            <a:picLocks noGrp="1" noChangeAspect="1"/>
          </p:cNvPicPr>
          <p:nvPr>
            <p:ph idx="1"/>
          </p:nvPr>
        </p:nvPicPr>
        <p:blipFill>
          <a:blip r:embed="rId3" cstate="print"/>
          <a:stretch>
            <a:fillRect/>
          </a:stretch>
        </p:blipFill>
        <p:spPr>
          <a:xfrm>
            <a:off x="228600" y="1676401"/>
            <a:ext cx="2119313" cy="2133600"/>
          </a:xfrm>
        </p:spPr>
      </p:pic>
      <p:pic>
        <p:nvPicPr>
          <p:cNvPr id="4" name="Picture 3" descr="john deere logo.bmp"/>
          <p:cNvPicPr>
            <a:picLocks noChangeAspect="1"/>
          </p:cNvPicPr>
          <p:nvPr/>
        </p:nvPicPr>
        <p:blipFill>
          <a:blip r:embed="rId4" cstate="print"/>
          <a:stretch>
            <a:fillRect/>
          </a:stretch>
        </p:blipFill>
        <p:spPr>
          <a:xfrm>
            <a:off x="228600" y="3810000"/>
            <a:ext cx="3918336" cy="2696583"/>
          </a:xfrm>
          <a:prstGeom prst="rect">
            <a:avLst/>
          </a:prstGeom>
        </p:spPr>
      </p:pic>
      <p:pic>
        <p:nvPicPr>
          <p:cNvPr id="5" name="Picture 4" descr="terex logo.bmp"/>
          <p:cNvPicPr>
            <a:picLocks noChangeAspect="1"/>
          </p:cNvPicPr>
          <p:nvPr/>
        </p:nvPicPr>
        <p:blipFill>
          <a:blip r:embed="rId5" cstate="print"/>
          <a:stretch>
            <a:fillRect/>
          </a:stretch>
        </p:blipFill>
        <p:spPr>
          <a:xfrm>
            <a:off x="3505200" y="1600200"/>
            <a:ext cx="5257800" cy="1466850"/>
          </a:xfrm>
          <a:prstGeom prst="rect">
            <a:avLst/>
          </a:prstGeom>
        </p:spPr>
      </p:pic>
      <p:pic>
        <p:nvPicPr>
          <p:cNvPr id="6" name="Picture 5" descr="case good logo.bmp"/>
          <p:cNvPicPr>
            <a:picLocks noChangeAspect="1"/>
          </p:cNvPicPr>
          <p:nvPr/>
        </p:nvPicPr>
        <p:blipFill>
          <a:blip r:embed="rId6" cstate="print"/>
          <a:stretch>
            <a:fillRect/>
          </a:stretch>
        </p:blipFill>
        <p:spPr>
          <a:xfrm>
            <a:off x="5181600" y="4191000"/>
            <a:ext cx="3505200" cy="1752600"/>
          </a:xfrm>
          <a:prstGeom prst="rect">
            <a:avLst/>
          </a:prstGeom>
        </p:spPr>
      </p:pic>
      <p:sp>
        <p:nvSpPr>
          <p:cNvPr id="7" name="Date Placeholder 6"/>
          <p:cNvSpPr>
            <a:spLocks noGrp="1"/>
          </p:cNvSpPr>
          <p:nvPr>
            <p:ph type="dt" sz="half" idx="10"/>
          </p:nvPr>
        </p:nvSpPr>
        <p:spPr/>
        <p:txBody>
          <a:bodyPr/>
          <a:lstStyle/>
          <a:p>
            <a:pPr>
              <a:defRPr/>
            </a:pPr>
            <a:fld id="{2A72C2AA-2A3D-48CC-8317-38AC9DB20BAF}" type="datetime3">
              <a:rPr lang="en-US" smtClean="0"/>
              <a:pPr>
                <a:defRPr/>
              </a:pPr>
              <a:t>24 October 2012</a:t>
            </a:fld>
            <a:endParaRPr lang="en-US"/>
          </a:p>
        </p:txBody>
      </p:sp>
      <p:pic>
        <p:nvPicPr>
          <p:cNvPr id="8194" name="Picture 2" descr="D:\MMV\JLG-Logo.jpg"/>
          <p:cNvPicPr>
            <a:picLocks noChangeAspect="1" noChangeArrowheads="1"/>
          </p:cNvPicPr>
          <p:nvPr/>
        </p:nvPicPr>
        <p:blipFill>
          <a:blip r:embed="rId7" cstate="print"/>
          <a:srcRect/>
          <a:stretch>
            <a:fillRect/>
          </a:stretch>
        </p:blipFill>
        <p:spPr bwMode="auto">
          <a:xfrm>
            <a:off x="3581400" y="2971800"/>
            <a:ext cx="1619250" cy="847725"/>
          </a:xfrm>
          <a:prstGeom prst="rect">
            <a:avLst/>
          </a:prstGeom>
          <a:noFill/>
        </p:spPr>
      </p:pic>
      <p:sp>
        <p:nvSpPr>
          <p:cNvPr id="8" name="TextBox 7"/>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Pg#35</a:t>
            </a:r>
            <a:endParaRPr lang="en-US" sz="800" b="1" dirty="0">
              <a:solidFill>
                <a:schemeClr val="bg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1983.JPG"/>
          <p:cNvPicPr>
            <a:picLocks noGrp="1" noChangeAspect="1"/>
          </p:cNvPicPr>
          <p:nvPr>
            <p:ph idx="1"/>
          </p:nvPr>
        </p:nvPicPr>
        <p:blipFill>
          <a:blip r:embed="rId2" cstate="print"/>
          <a:stretch>
            <a:fillRect/>
          </a:stretch>
        </p:blipFill>
        <p:spPr>
          <a:xfrm>
            <a:off x="1177527" y="1600200"/>
            <a:ext cx="6788945" cy="4525963"/>
          </a:xfrm>
        </p:spPr>
      </p:pic>
      <p:pic>
        <p:nvPicPr>
          <p:cNvPr id="4" name="Picture 3" descr="IMG_1984.JPG"/>
          <p:cNvPicPr>
            <a:picLocks noChangeAspect="1"/>
          </p:cNvPicPr>
          <p:nvPr/>
        </p:nvPicPr>
        <p:blipFill>
          <a:blip r:embed="rId3" cstate="print"/>
          <a:stretch>
            <a:fillRect/>
          </a:stretch>
        </p:blipFill>
        <p:spPr>
          <a:xfrm>
            <a:off x="6705600" y="4953000"/>
            <a:ext cx="1600200" cy="1066800"/>
          </a:xfrm>
          <a:prstGeom prst="rect">
            <a:avLst/>
          </a:prstGeom>
        </p:spPr>
      </p:pic>
      <p:sp>
        <p:nvSpPr>
          <p:cNvPr id="5" name="TextBox 4"/>
          <p:cNvSpPr txBox="1"/>
          <p:nvPr/>
        </p:nvSpPr>
        <p:spPr>
          <a:xfrm>
            <a:off x="5029200" y="1828800"/>
            <a:ext cx="1494320" cy="646331"/>
          </a:xfrm>
          <a:prstGeom prst="rect">
            <a:avLst/>
          </a:prstGeom>
          <a:noFill/>
        </p:spPr>
        <p:txBody>
          <a:bodyPr wrap="none" rtlCol="0">
            <a:spAutoFit/>
          </a:bodyPr>
          <a:lstStyle/>
          <a:p>
            <a:r>
              <a:rPr lang="en-US" b="1" dirty="0" smtClean="0"/>
              <a:t>JOHN DEERE</a:t>
            </a:r>
          </a:p>
          <a:p>
            <a:pPr algn="ctr"/>
            <a:r>
              <a:rPr lang="en-US" b="1" dirty="0" smtClean="0"/>
              <a:t>TRAM</a:t>
            </a:r>
            <a:endParaRPr lang="en-US" b="1" dirty="0"/>
          </a:p>
        </p:txBody>
      </p:sp>
      <p:pic>
        <p:nvPicPr>
          <p:cNvPr id="6" name="Picture 5" descr="IMG_1960.JPG"/>
          <p:cNvPicPr>
            <a:picLocks noChangeAspect="1"/>
          </p:cNvPicPr>
          <p:nvPr/>
        </p:nvPicPr>
        <p:blipFill>
          <a:blip r:embed="rId4" cstate="print"/>
          <a:stretch>
            <a:fillRect/>
          </a:stretch>
        </p:blipFill>
        <p:spPr>
          <a:xfrm>
            <a:off x="6019800" y="4572000"/>
            <a:ext cx="2667000" cy="1778000"/>
          </a:xfrm>
          <a:prstGeom prst="rect">
            <a:avLst/>
          </a:prstGeom>
        </p:spPr>
      </p:pic>
      <p:sp>
        <p:nvSpPr>
          <p:cNvPr id="7" name="Date Placeholder 6"/>
          <p:cNvSpPr>
            <a:spLocks noGrp="1"/>
          </p:cNvSpPr>
          <p:nvPr>
            <p:ph type="dt" sz="half" idx="10"/>
          </p:nvPr>
        </p:nvSpPr>
        <p:spPr/>
        <p:txBody>
          <a:bodyPr/>
          <a:lstStyle/>
          <a:p>
            <a:pPr>
              <a:defRPr/>
            </a:pPr>
            <a:fld id="{E650B8E0-B793-4FEB-8AC5-35C059F5EA7E}"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Autofit/>
          </a:bodyPr>
          <a:lstStyle/>
          <a:p>
            <a:pPr>
              <a:buNone/>
            </a:pPr>
            <a:r>
              <a:rPr lang="en-US" b="1" dirty="0" smtClean="0"/>
              <a:t>DESCRIPTION AND FUNCTION</a:t>
            </a:r>
          </a:p>
          <a:p>
            <a:r>
              <a:rPr lang="en-US" sz="2400" dirty="0" smtClean="0"/>
              <a:t>Tractor, Rubber-Tired, Articulated Steering, Multipurpose</a:t>
            </a:r>
          </a:p>
          <a:p>
            <a:r>
              <a:rPr lang="en-US" sz="2400" dirty="0" smtClean="0"/>
              <a:t>Diesel-powered, four-wheel drive.</a:t>
            </a:r>
          </a:p>
          <a:p>
            <a:r>
              <a:rPr lang="en-US" sz="2400" dirty="0" smtClean="0"/>
              <a:t>Capable of operating in rough terrain and in up to 60 inches of water. </a:t>
            </a:r>
          </a:p>
          <a:p>
            <a:r>
              <a:rPr lang="en-US" sz="2400" dirty="0" smtClean="0"/>
              <a:t>Outfitted with a 2-1/2 Yard 4-In-1 Multi-Purpose Bucket, a 10,000 pounds Forklift Attachment</a:t>
            </a:r>
          </a:p>
          <a:p>
            <a:r>
              <a:rPr lang="en-US" sz="2400" dirty="0" smtClean="0"/>
              <a:t>Maximum speed 24 mph (39 km/h) </a:t>
            </a:r>
          </a:p>
          <a:p>
            <a:r>
              <a:rPr lang="en-US" sz="2400" dirty="0" smtClean="0"/>
              <a:t>Manufactured by John Deere Co.</a:t>
            </a:r>
          </a:p>
          <a:p>
            <a:pPr lvl="1"/>
            <a:endParaRPr lang="en-US" sz="2400" dirty="0"/>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TRAM</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E17B2EA4-5ADB-4228-B82C-70F208244229}"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1926.JPG"/>
          <p:cNvPicPr>
            <a:picLocks noGrp="1" noChangeAspect="1"/>
          </p:cNvPicPr>
          <p:nvPr>
            <p:ph idx="1"/>
          </p:nvPr>
        </p:nvPicPr>
        <p:blipFill>
          <a:blip r:embed="rId2" cstate="print"/>
          <a:stretch>
            <a:fillRect/>
          </a:stretch>
        </p:blipFill>
        <p:spPr>
          <a:xfrm>
            <a:off x="1177527" y="1600200"/>
            <a:ext cx="6788945" cy="4525963"/>
          </a:xfrm>
        </p:spPr>
      </p:pic>
      <p:pic>
        <p:nvPicPr>
          <p:cNvPr id="4" name="Picture 3" descr="IMG_1923.JPG"/>
          <p:cNvPicPr>
            <a:picLocks noChangeAspect="1"/>
          </p:cNvPicPr>
          <p:nvPr/>
        </p:nvPicPr>
        <p:blipFill>
          <a:blip r:embed="rId3" cstate="print"/>
          <a:stretch>
            <a:fillRect/>
          </a:stretch>
        </p:blipFill>
        <p:spPr>
          <a:xfrm>
            <a:off x="5943600" y="4419600"/>
            <a:ext cx="2895600" cy="1930400"/>
          </a:xfrm>
          <a:prstGeom prst="rect">
            <a:avLst/>
          </a:prstGeom>
        </p:spPr>
      </p:pic>
      <p:sp>
        <p:nvSpPr>
          <p:cNvPr id="5" name="TextBox 4"/>
          <p:cNvSpPr txBox="1"/>
          <p:nvPr/>
        </p:nvSpPr>
        <p:spPr>
          <a:xfrm>
            <a:off x="2057400" y="1828800"/>
            <a:ext cx="2209800" cy="646331"/>
          </a:xfrm>
          <a:prstGeom prst="rect">
            <a:avLst/>
          </a:prstGeom>
          <a:noFill/>
        </p:spPr>
        <p:txBody>
          <a:bodyPr wrap="square" rtlCol="0">
            <a:spAutoFit/>
          </a:bodyPr>
          <a:lstStyle/>
          <a:p>
            <a:r>
              <a:rPr lang="en-US" b="1" dirty="0" smtClean="0"/>
              <a:t>JOHN DEERE</a:t>
            </a:r>
          </a:p>
          <a:p>
            <a:r>
              <a:rPr lang="en-US" b="1" dirty="0" smtClean="0"/>
              <a:t>  850JR MCT</a:t>
            </a:r>
            <a:endParaRPr lang="en-US" b="1" dirty="0"/>
          </a:p>
        </p:txBody>
      </p:sp>
      <p:sp>
        <p:nvSpPr>
          <p:cNvPr id="6" name="Date Placeholder 5"/>
          <p:cNvSpPr>
            <a:spLocks noGrp="1"/>
          </p:cNvSpPr>
          <p:nvPr>
            <p:ph type="dt" sz="half" idx="10"/>
          </p:nvPr>
        </p:nvSpPr>
        <p:spPr/>
        <p:txBody>
          <a:bodyPr/>
          <a:lstStyle/>
          <a:p>
            <a:pPr>
              <a:defRPr/>
            </a:pPr>
            <a:fld id="{CE99C88F-DB61-43C6-84AC-6A5334876855}"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fontScale="92500" lnSpcReduction="10000"/>
          </a:bodyPr>
          <a:lstStyle/>
          <a:p>
            <a:pPr>
              <a:buNone/>
            </a:pPr>
            <a:r>
              <a:rPr lang="en-US" sz="2800" b="1" dirty="0" smtClean="0"/>
              <a:t>DESCRIPTION AND FUNCTION</a:t>
            </a:r>
          </a:p>
          <a:p>
            <a:r>
              <a:rPr lang="en-US" dirty="0" smtClean="0"/>
              <a:t>Diesel-engine </a:t>
            </a:r>
            <a:r>
              <a:rPr lang="en-US" smtClean="0"/>
              <a:t>driven, </a:t>
            </a:r>
            <a:r>
              <a:rPr lang="en-US" dirty="0" smtClean="0"/>
              <a:t>militarized crawler type, medium-drawbar pull tractor. </a:t>
            </a:r>
          </a:p>
          <a:p>
            <a:r>
              <a:rPr lang="en-US" dirty="0" smtClean="0"/>
              <a:t>Equipped with Roll Over Protection Structure (ROPS) and Falling Objects Protective Structure (FOPS)</a:t>
            </a:r>
          </a:p>
          <a:p>
            <a:r>
              <a:rPr lang="en-US" dirty="0" smtClean="0"/>
              <a:t>Hydraulically powered semi-U (straight) type blade with a maximum drawbar pull of 35,000 pounds. </a:t>
            </a:r>
          </a:p>
          <a:p>
            <a:r>
              <a:rPr lang="en-US" dirty="0" smtClean="0"/>
              <a:t>Equipped with all components necessary to enable the tractor to function the following attachments: a 3-shank ripper or a rear-mounted winch and drawbar/towing coupler.</a:t>
            </a:r>
          </a:p>
          <a:p>
            <a:r>
              <a:rPr lang="en-US" dirty="0" smtClean="0"/>
              <a:t>Manufactured by John Deere Co. </a:t>
            </a:r>
          </a:p>
          <a:p>
            <a:pPr lvl="0"/>
            <a:endParaRPr lang="en-US" dirty="0" smtClean="0"/>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MEDIUM CRAWLER TRACTOR (MCT)</a:t>
            </a:r>
            <a:r>
              <a:rPr lang="en-US" sz="2800" u="sng" dirty="0" smtClean="0"/>
              <a:t> </a:t>
            </a:r>
            <a:r>
              <a:rPr lang="en-US" sz="2800" b="1" u="sng" dirty="0" smtClean="0">
                <a:latin typeface="+mj-lt"/>
              </a:rPr>
              <a:t>850JR</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19CF3F21-1FBD-42D6-B59D-C13B6D3DB8AF}"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1997.JPG"/>
          <p:cNvPicPr>
            <a:picLocks noGrp="1" noChangeAspect="1"/>
          </p:cNvPicPr>
          <p:nvPr>
            <p:ph idx="1"/>
          </p:nvPr>
        </p:nvPicPr>
        <p:blipFill>
          <a:blip r:embed="rId2" cstate="print"/>
          <a:stretch>
            <a:fillRect/>
          </a:stretch>
        </p:blipFill>
        <p:spPr>
          <a:xfrm>
            <a:off x="1177527" y="1600200"/>
            <a:ext cx="6788945" cy="4525963"/>
          </a:xfrm>
        </p:spPr>
      </p:pic>
      <p:pic>
        <p:nvPicPr>
          <p:cNvPr id="4" name="Picture 3" descr="IMG_1992.JPG"/>
          <p:cNvPicPr>
            <a:picLocks noChangeAspect="1"/>
          </p:cNvPicPr>
          <p:nvPr/>
        </p:nvPicPr>
        <p:blipFill>
          <a:blip r:embed="rId3" cstate="print"/>
          <a:stretch>
            <a:fillRect/>
          </a:stretch>
        </p:blipFill>
        <p:spPr>
          <a:xfrm>
            <a:off x="5943600" y="4495800"/>
            <a:ext cx="2743200" cy="1828800"/>
          </a:xfrm>
          <a:prstGeom prst="rect">
            <a:avLst/>
          </a:prstGeom>
        </p:spPr>
      </p:pic>
      <p:sp>
        <p:nvSpPr>
          <p:cNvPr id="5" name="TextBox 4"/>
          <p:cNvSpPr txBox="1"/>
          <p:nvPr/>
        </p:nvSpPr>
        <p:spPr>
          <a:xfrm>
            <a:off x="5105400" y="1981200"/>
            <a:ext cx="1981200" cy="646331"/>
          </a:xfrm>
          <a:prstGeom prst="rect">
            <a:avLst/>
          </a:prstGeom>
          <a:noFill/>
        </p:spPr>
        <p:txBody>
          <a:bodyPr wrap="square" rtlCol="0">
            <a:spAutoFit/>
          </a:bodyPr>
          <a:lstStyle/>
          <a:p>
            <a:r>
              <a:rPr lang="en-US" b="1" dirty="0" smtClean="0"/>
              <a:t>CATERPILLAR</a:t>
            </a:r>
          </a:p>
          <a:p>
            <a:r>
              <a:rPr lang="en-US" b="1" dirty="0" smtClean="0"/>
              <a:t>420 BACKHOE</a:t>
            </a:r>
            <a:endParaRPr lang="en-US" b="1" dirty="0"/>
          </a:p>
        </p:txBody>
      </p:sp>
      <p:sp>
        <p:nvSpPr>
          <p:cNvPr id="6" name="Date Placeholder 5"/>
          <p:cNvSpPr>
            <a:spLocks noGrp="1"/>
          </p:cNvSpPr>
          <p:nvPr>
            <p:ph type="dt" sz="half" idx="10"/>
          </p:nvPr>
        </p:nvSpPr>
        <p:spPr/>
        <p:txBody>
          <a:bodyPr/>
          <a:lstStyle/>
          <a:p>
            <a:pPr>
              <a:defRPr/>
            </a:pPr>
            <a:fld id="{6F8F636F-0044-42FA-A17B-7A6A54FC470F}"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lstStyle/>
          <a:p>
            <a:pPr lvl="0">
              <a:buNone/>
            </a:pPr>
            <a:r>
              <a:rPr lang="en-US" b="1" dirty="0" smtClean="0"/>
              <a:t>DESCRIPTION AND FUNCTION</a:t>
            </a:r>
          </a:p>
          <a:p>
            <a:pPr lvl="0"/>
            <a:r>
              <a:rPr lang="en-US" dirty="0" smtClean="0"/>
              <a:t>Highly mobile, light weight, rubber tired</a:t>
            </a:r>
          </a:p>
          <a:p>
            <a:pPr lvl="0"/>
            <a:r>
              <a:rPr lang="en-US" dirty="0" smtClean="0"/>
              <a:t>Equipped with a front-end loader and backhoe excavator</a:t>
            </a:r>
          </a:p>
          <a:p>
            <a:pPr lvl="0"/>
            <a:r>
              <a:rPr lang="en-US" dirty="0" smtClean="0"/>
              <a:t>Capable of operating hydraulic power tools </a:t>
            </a:r>
          </a:p>
          <a:p>
            <a:pPr lvl="0"/>
            <a:r>
              <a:rPr lang="en-US" dirty="0" smtClean="0"/>
              <a:t>Reaches road speeds in excess of 20 mph</a:t>
            </a:r>
          </a:p>
          <a:p>
            <a:pPr lvl="0">
              <a:buNone/>
            </a:pPr>
            <a:endParaRPr lang="en-US" sz="2400" dirty="0" smtClean="0"/>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420EIT BACKHOE LOADER</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97FC0446-222D-42A5-AE42-56C60D410ECA}"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521" y="3244334"/>
            <a:ext cx="1714957" cy="369332"/>
          </a:xfrm>
          <a:prstGeom prst="rect">
            <a:avLst/>
          </a:prstGeom>
        </p:spPr>
        <p:txBody>
          <a:bodyPr wrap="none">
            <a:spAutoFit/>
          </a:bodyPr>
          <a:lstStyle/>
          <a:p>
            <a:r>
              <a:rPr lang="en-US" b="1" u="sng" dirty="0" smtClean="0"/>
              <a:t>EVALUATION</a:t>
            </a:r>
            <a:endParaRPr lang="en-US" dirty="0"/>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2057400"/>
            <a:ext cx="1828800" cy="646331"/>
          </a:xfrm>
          <a:prstGeom prst="rect">
            <a:avLst/>
          </a:prstGeom>
          <a:noFill/>
        </p:spPr>
        <p:txBody>
          <a:bodyPr wrap="square" rtlCol="0">
            <a:spAutoFit/>
          </a:bodyPr>
          <a:lstStyle/>
          <a:p>
            <a:pPr algn="ctr"/>
            <a:r>
              <a:rPr lang="en-US" b="1" dirty="0" smtClean="0"/>
              <a:t>CATERPILLAR</a:t>
            </a:r>
          </a:p>
          <a:p>
            <a:pPr algn="ctr"/>
            <a:r>
              <a:rPr lang="en-US" b="1" dirty="0" smtClean="0"/>
              <a:t>130G GRADER</a:t>
            </a:r>
            <a:endParaRPr lang="en-US" b="1" dirty="0"/>
          </a:p>
        </p:txBody>
      </p:sp>
      <p:sp>
        <p:nvSpPr>
          <p:cNvPr id="6" name="Date Placeholder 5"/>
          <p:cNvSpPr>
            <a:spLocks noGrp="1"/>
          </p:cNvSpPr>
          <p:nvPr>
            <p:ph type="dt" sz="half" idx="10"/>
          </p:nvPr>
        </p:nvSpPr>
        <p:spPr/>
        <p:txBody>
          <a:bodyPr/>
          <a:lstStyle/>
          <a:p>
            <a:pPr>
              <a:defRPr/>
            </a:pPr>
            <a:fld id="{FA369636-361A-4A93-8B14-E836B22DA53D}" type="datetime3">
              <a:rPr lang="en-US" smtClean="0"/>
              <a:pPr>
                <a:defRPr/>
              </a:pPr>
              <a:t>24 October 2012</a:t>
            </a:fld>
            <a:endParaRPr lang="en-US"/>
          </a:p>
        </p:txBody>
      </p:sp>
      <p:pic>
        <p:nvPicPr>
          <p:cNvPr id="8" name="Content Placeholder 7" descr="http://www.army-technology.com/contractor_images/caterpillar/2-cat-120m-motor-grader.jpg"/>
          <p:cNvPicPr>
            <a:picLocks noGrp="1"/>
          </p:cNvPicPr>
          <p:nvPr>
            <p:ph idx="1"/>
          </p:nvPr>
        </p:nvPicPr>
        <p:blipFill>
          <a:blip r:embed="rId2" cstate="print"/>
          <a:srcRect/>
          <a:stretch>
            <a:fillRect/>
          </a:stretch>
        </p:blipFill>
        <p:spPr bwMode="auto">
          <a:xfrm>
            <a:off x="990600" y="1828800"/>
            <a:ext cx="7162800" cy="45720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fontScale="85000" lnSpcReduction="20000"/>
          </a:bodyPr>
          <a:lstStyle/>
          <a:p>
            <a:pPr>
              <a:buNone/>
            </a:pPr>
            <a:r>
              <a:rPr lang="en-US" sz="3100" b="1" dirty="0" smtClean="0"/>
              <a:t>DESCRIPTION AND FUNCTION</a:t>
            </a:r>
            <a:endParaRPr lang="en-US" sz="3100" dirty="0" smtClean="0"/>
          </a:p>
          <a:p>
            <a:r>
              <a:rPr lang="en-US" sz="2800" dirty="0" smtClean="0"/>
              <a:t>Self-propelled grading machine powered by a diesel engine.</a:t>
            </a:r>
          </a:p>
          <a:p>
            <a:r>
              <a:rPr lang="en-US" sz="2800" dirty="0" smtClean="0"/>
              <a:t>Rubber tires, six-wheel drive, and an articulated frame with front-wheel steer design</a:t>
            </a:r>
          </a:p>
          <a:p>
            <a:r>
              <a:rPr lang="en-US" sz="2800" dirty="0" smtClean="0"/>
              <a:t>Equipped with a 12’ blade with a maximum shoulder reach of 6’ outside the wheels and has a maximum lift above ground of 16”. </a:t>
            </a:r>
          </a:p>
          <a:p>
            <a:r>
              <a:rPr lang="en-US" sz="2800" dirty="0" smtClean="0"/>
              <a:t>Reconfigurable to accept an </a:t>
            </a:r>
            <a:r>
              <a:rPr lang="en-US" sz="2800" smtClean="0"/>
              <a:t>armored cab kit. </a:t>
            </a:r>
            <a:r>
              <a:rPr lang="en-US" sz="2800" dirty="0" smtClean="0"/>
              <a:t>The advanced joy stick control system replaces the traditional array of levers and steering wheel, which greatly simplifies motor grader operation by placing total machine, drawbar, and moldboard control into both of the operator’s hands. </a:t>
            </a:r>
          </a:p>
          <a:p>
            <a:r>
              <a:rPr lang="en-US" sz="2800" dirty="0" smtClean="0"/>
              <a:t>Applications of the 120M include grading coarse and fine soil, creating low and high bank slopes, flat and V-ditches</a:t>
            </a:r>
            <a:r>
              <a:rPr lang="en-US" dirty="0" smtClean="0"/>
              <a:t>, scarifying, removing snow, and building and maintaining roads and airfields.</a:t>
            </a:r>
            <a:endParaRPr lang="en-US" dirty="0"/>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120M GRADER</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D27DD474-BFD7-43D1-B99C-6F3A8506CC5E}"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G_2041.JPG"/>
          <p:cNvPicPr>
            <a:picLocks noGrp="1" noChangeAspect="1"/>
          </p:cNvPicPr>
          <p:nvPr>
            <p:ph idx="1"/>
          </p:nvPr>
        </p:nvPicPr>
        <p:blipFill>
          <a:blip r:embed="rId2" cstate="print"/>
          <a:stretch>
            <a:fillRect/>
          </a:stretch>
        </p:blipFill>
        <p:spPr>
          <a:xfrm>
            <a:off x="1177527" y="1600200"/>
            <a:ext cx="6788945" cy="4525963"/>
          </a:xfrm>
        </p:spPr>
      </p:pic>
      <p:pic>
        <p:nvPicPr>
          <p:cNvPr id="4" name="Picture 3" descr="IMG_2028.JPG"/>
          <p:cNvPicPr>
            <a:picLocks noChangeAspect="1"/>
          </p:cNvPicPr>
          <p:nvPr/>
        </p:nvPicPr>
        <p:blipFill>
          <a:blip r:embed="rId3" cstate="print"/>
          <a:stretch>
            <a:fillRect/>
          </a:stretch>
        </p:blipFill>
        <p:spPr>
          <a:xfrm>
            <a:off x="5867400" y="4495800"/>
            <a:ext cx="2819400" cy="1879600"/>
          </a:xfrm>
          <a:prstGeom prst="rect">
            <a:avLst/>
          </a:prstGeom>
        </p:spPr>
      </p:pic>
      <p:sp>
        <p:nvSpPr>
          <p:cNvPr id="5" name="TextBox 4"/>
          <p:cNvSpPr txBox="1"/>
          <p:nvPr/>
        </p:nvSpPr>
        <p:spPr>
          <a:xfrm>
            <a:off x="2209800" y="2057400"/>
            <a:ext cx="1524000" cy="646331"/>
          </a:xfrm>
          <a:prstGeom prst="rect">
            <a:avLst/>
          </a:prstGeom>
          <a:noFill/>
        </p:spPr>
        <p:txBody>
          <a:bodyPr wrap="square" rtlCol="0">
            <a:spAutoFit/>
          </a:bodyPr>
          <a:lstStyle/>
          <a:p>
            <a:pPr algn="ctr"/>
            <a:r>
              <a:rPr lang="en-US" b="1" dirty="0" smtClean="0"/>
              <a:t>TEREX</a:t>
            </a:r>
          </a:p>
          <a:p>
            <a:pPr algn="ctr"/>
            <a:r>
              <a:rPr lang="en-US" b="1" dirty="0" smtClean="0"/>
              <a:t>5K LCRTF</a:t>
            </a:r>
            <a:endParaRPr lang="en-US" b="1" dirty="0"/>
          </a:p>
        </p:txBody>
      </p:sp>
      <p:sp>
        <p:nvSpPr>
          <p:cNvPr id="6" name="Date Placeholder 5"/>
          <p:cNvSpPr>
            <a:spLocks noGrp="1"/>
          </p:cNvSpPr>
          <p:nvPr>
            <p:ph type="dt" sz="half" idx="10"/>
          </p:nvPr>
        </p:nvSpPr>
        <p:spPr/>
        <p:txBody>
          <a:bodyPr/>
          <a:lstStyle/>
          <a:p>
            <a:pPr>
              <a:defRPr/>
            </a:pPr>
            <a:fld id="{5BAD2741-8173-4978-B299-5151B75B8DA3}"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Autofit/>
          </a:bodyPr>
          <a:lstStyle/>
          <a:p>
            <a:pPr>
              <a:buNone/>
            </a:pPr>
            <a:r>
              <a:rPr lang="en-US" b="1" cap="all" dirty="0" smtClean="0"/>
              <a:t>Description and Function</a:t>
            </a:r>
          </a:p>
          <a:p>
            <a:r>
              <a:rPr lang="en-US" sz="2400" dirty="0" smtClean="0"/>
              <a:t>Light Capability Rough Terrain Forklift</a:t>
            </a:r>
          </a:p>
          <a:p>
            <a:r>
              <a:rPr lang="en-US" sz="2400" dirty="0" smtClean="0"/>
              <a:t>Diesel powered, air transportable used for lifting palletized loads up to 5,070 pounds. </a:t>
            </a:r>
          </a:p>
          <a:p>
            <a:r>
              <a:rPr lang="en-US" sz="2400" dirty="0" smtClean="0"/>
              <a:t>Equipped with a telescopic boom, 2-wheel, 4-wheel, and crab steering modes. </a:t>
            </a:r>
          </a:p>
          <a:p>
            <a:r>
              <a:rPr lang="en-US" sz="2400" dirty="0" smtClean="0"/>
              <a:t>Required to clear landing zones of supplies and equipment, to load and unload combat vehicles, aircraft, and ISO containers.</a:t>
            </a:r>
          </a:p>
          <a:p>
            <a:r>
              <a:rPr lang="en-US" sz="2400" dirty="0" smtClean="0"/>
              <a:t>Manufactured by Terex</a:t>
            </a:r>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TEREX  5K  LCRTF</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7F6F7C22-1943-42A7-B159-F8AD1D96390A}"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MV\MMVGallery3.jpg"/>
          <p:cNvPicPr>
            <a:picLocks noGrp="1" noChangeAspect="1" noChangeArrowheads="1"/>
          </p:cNvPicPr>
          <p:nvPr>
            <p:ph idx="1"/>
          </p:nvPr>
        </p:nvPicPr>
        <p:blipFill>
          <a:blip r:embed="rId2" cstate="print"/>
          <a:srcRect/>
          <a:stretch>
            <a:fillRect/>
          </a:stretch>
        </p:blipFill>
        <p:spPr bwMode="auto">
          <a:xfrm>
            <a:off x="1219200" y="1600200"/>
            <a:ext cx="6340694" cy="4526280"/>
          </a:xfrm>
          <a:prstGeom prst="rect">
            <a:avLst/>
          </a:prstGeom>
          <a:noFill/>
        </p:spPr>
      </p:pic>
      <p:pic>
        <p:nvPicPr>
          <p:cNvPr id="4" name="Picture 3" descr="IMG_2010.JPG"/>
          <p:cNvPicPr>
            <a:picLocks noChangeAspect="1"/>
          </p:cNvPicPr>
          <p:nvPr/>
        </p:nvPicPr>
        <p:blipFill>
          <a:blip r:embed="rId3" cstate="print"/>
          <a:stretch>
            <a:fillRect/>
          </a:stretch>
        </p:blipFill>
        <p:spPr>
          <a:xfrm>
            <a:off x="5715000" y="4495800"/>
            <a:ext cx="2857500" cy="1905000"/>
          </a:xfrm>
          <a:prstGeom prst="rect">
            <a:avLst/>
          </a:prstGeom>
        </p:spPr>
      </p:pic>
      <p:sp>
        <p:nvSpPr>
          <p:cNvPr id="5" name="TextBox 4"/>
          <p:cNvSpPr txBox="1"/>
          <p:nvPr/>
        </p:nvSpPr>
        <p:spPr>
          <a:xfrm>
            <a:off x="1143000" y="1981200"/>
            <a:ext cx="2590800" cy="923330"/>
          </a:xfrm>
          <a:prstGeom prst="rect">
            <a:avLst/>
          </a:prstGeom>
          <a:noFill/>
        </p:spPr>
        <p:txBody>
          <a:bodyPr wrap="square" rtlCol="0">
            <a:spAutoFit/>
          </a:bodyPr>
          <a:lstStyle/>
          <a:p>
            <a:pPr algn="ctr"/>
            <a:r>
              <a:rPr lang="en-US" b="1" dirty="0" smtClean="0"/>
              <a:t>SKYTRACK</a:t>
            </a:r>
          </a:p>
          <a:p>
            <a:pPr algn="ctr"/>
            <a:r>
              <a:rPr lang="en-US" b="1" dirty="0" smtClean="0"/>
              <a:t>EBFL MMV</a:t>
            </a:r>
          </a:p>
          <a:p>
            <a:endParaRPr lang="en-US" b="1" dirty="0"/>
          </a:p>
        </p:txBody>
      </p:sp>
      <p:sp>
        <p:nvSpPr>
          <p:cNvPr id="6" name="Date Placeholder 5"/>
          <p:cNvSpPr>
            <a:spLocks noGrp="1"/>
          </p:cNvSpPr>
          <p:nvPr>
            <p:ph type="dt" sz="half" idx="10"/>
          </p:nvPr>
        </p:nvSpPr>
        <p:spPr/>
        <p:txBody>
          <a:bodyPr/>
          <a:lstStyle/>
          <a:p>
            <a:pPr>
              <a:defRPr/>
            </a:pPr>
            <a:fld id="{F21D75AD-A9F0-45C0-83AB-9FD756018E46}"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a:bodyPr>
          <a:lstStyle/>
          <a:p>
            <a:pPr>
              <a:buNone/>
            </a:pPr>
            <a:r>
              <a:rPr lang="en-US" b="1" dirty="0" smtClean="0"/>
              <a:t>DESCRIPTION AND FUNCTIONS</a:t>
            </a:r>
          </a:p>
          <a:p>
            <a:r>
              <a:rPr lang="en-US" sz="2400" dirty="0" smtClean="0"/>
              <a:t>Extendable Boom Fork Lift</a:t>
            </a:r>
          </a:p>
          <a:p>
            <a:r>
              <a:rPr lang="en-US" sz="2400" dirty="0" smtClean="0"/>
              <a:t>Military Millennium Vehicle (MMV)</a:t>
            </a:r>
          </a:p>
          <a:p>
            <a:r>
              <a:rPr lang="en-US" sz="2400" dirty="0" smtClean="0"/>
              <a:t>Diesel powered, for lifting loads up </a:t>
            </a:r>
            <a:r>
              <a:rPr lang="en-US" sz="2400" smtClean="0"/>
              <a:t>to 11,000 </a:t>
            </a:r>
            <a:r>
              <a:rPr lang="en-US" sz="2400" dirty="0" smtClean="0"/>
              <a:t>pounds</a:t>
            </a:r>
          </a:p>
          <a:p>
            <a:r>
              <a:rPr lang="en-US" sz="2400" dirty="0" smtClean="0"/>
              <a:t>Air transportable, rough-terrain, self-deployable material handler. </a:t>
            </a:r>
          </a:p>
          <a:p>
            <a:r>
              <a:rPr lang="en-US" sz="2400" dirty="0" smtClean="0"/>
              <a:t>Primary function is to provide operating forces the capability to move/load/unload supplies, equipment, vehicles, containers, and palletized cargo from amphibious/merchant ships, aircraft, and vehicles over beaches as well as inland via unimproved/hard surfaces.</a:t>
            </a:r>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SKYTRACK EBFL MMV</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7EB023E5-1A04-42BA-8740-2FCDED8EC60F}"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1976.JPG"/>
          <p:cNvPicPr>
            <a:picLocks noGrp="1" noChangeAspect="1"/>
          </p:cNvPicPr>
          <p:nvPr>
            <p:ph idx="1"/>
          </p:nvPr>
        </p:nvPicPr>
        <p:blipFill>
          <a:blip r:embed="rId2" cstate="print"/>
          <a:stretch>
            <a:fillRect/>
          </a:stretch>
        </p:blipFill>
        <p:spPr>
          <a:xfrm>
            <a:off x="1177527" y="1600200"/>
            <a:ext cx="6788945" cy="4525963"/>
          </a:xfrm>
        </p:spPr>
      </p:pic>
      <p:sp>
        <p:nvSpPr>
          <p:cNvPr id="6" name="TextBox 5"/>
          <p:cNvSpPr txBox="1"/>
          <p:nvPr/>
        </p:nvSpPr>
        <p:spPr>
          <a:xfrm>
            <a:off x="1828800" y="1981200"/>
            <a:ext cx="1752600" cy="646331"/>
          </a:xfrm>
          <a:prstGeom prst="rect">
            <a:avLst/>
          </a:prstGeom>
          <a:noFill/>
        </p:spPr>
        <p:txBody>
          <a:bodyPr wrap="square" rtlCol="0">
            <a:spAutoFit/>
          </a:bodyPr>
          <a:lstStyle/>
          <a:p>
            <a:r>
              <a:rPr lang="en-US" b="1" dirty="0" smtClean="0"/>
              <a:t>        CASE</a:t>
            </a:r>
          </a:p>
          <a:p>
            <a:r>
              <a:rPr lang="en-US" b="1" dirty="0" smtClean="0"/>
              <a:t>1150 DOZER</a:t>
            </a:r>
            <a:endParaRPr lang="en-US" b="1" dirty="0"/>
          </a:p>
        </p:txBody>
      </p:sp>
      <p:pic>
        <p:nvPicPr>
          <p:cNvPr id="7" name="Picture 6" descr="IMG_1970.JPG"/>
          <p:cNvPicPr>
            <a:picLocks noChangeAspect="1"/>
          </p:cNvPicPr>
          <p:nvPr/>
        </p:nvPicPr>
        <p:blipFill>
          <a:blip r:embed="rId3" cstate="print"/>
          <a:stretch>
            <a:fillRect/>
          </a:stretch>
        </p:blipFill>
        <p:spPr>
          <a:xfrm>
            <a:off x="5791200" y="4419600"/>
            <a:ext cx="2971800" cy="1981200"/>
          </a:xfrm>
          <a:prstGeom prst="rect">
            <a:avLst/>
          </a:prstGeom>
        </p:spPr>
      </p:pic>
      <p:sp>
        <p:nvSpPr>
          <p:cNvPr id="8" name="Date Placeholder 7"/>
          <p:cNvSpPr>
            <a:spLocks noGrp="1"/>
          </p:cNvSpPr>
          <p:nvPr>
            <p:ph type="dt" sz="half" idx="10"/>
          </p:nvPr>
        </p:nvSpPr>
        <p:spPr/>
        <p:txBody>
          <a:bodyPr/>
          <a:lstStyle/>
          <a:p>
            <a:pPr>
              <a:defRPr/>
            </a:pPr>
            <a:fld id="{042777A3-F2DB-4EAA-81FC-6076F21D8061}"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a:bodyPr>
          <a:lstStyle/>
          <a:p>
            <a:pPr>
              <a:buNone/>
            </a:pPr>
            <a:r>
              <a:rPr lang="en-US" b="1" dirty="0" smtClean="0"/>
              <a:t>DESCRIPTION AND FUNCTION</a:t>
            </a:r>
          </a:p>
          <a:p>
            <a:r>
              <a:rPr lang="en-US" sz="2400" dirty="0" smtClean="0"/>
              <a:t>Full-tracked, diesel engine driven tractor</a:t>
            </a:r>
          </a:p>
          <a:p>
            <a:r>
              <a:rPr lang="en-US" sz="2400" dirty="0" smtClean="0"/>
              <a:t>Hydraulically operated angle blade and winch</a:t>
            </a:r>
          </a:p>
          <a:p>
            <a:r>
              <a:rPr lang="en-US" sz="2400" dirty="0" smtClean="0"/>
              <a:t>Air transportable</a:t>
            </a:r>
          </a:p>
          <a:p>
            <a:r>
              <a:rPr lang="en-US" sz="2400" dirty="0" smtClean="0"/>
              <a:t>Used for earthmoving and general construction work. </a:t>
            </a:r>
          </a:p>
          <a:p>
            <a:r>
              <a:rPr lang="en-US" sz="2400" dirty="0" smtClean="0"/>
              <a:t>Manufactured by Case</a:t>
            </a:r>
          </a:p>
          <a:p>
            <a:r>
              <a:rPr lang="en-US" sz="2400" dirty="0" smtClean="0"/>
              <a:t>Travels up to 6.3 mph (10 km/h).</a:t>
            </a:r>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1150 DOZER</a:t>
            </a:r>
            <a:endParaRPr lang="en-US" sz="2800" b="1" u="sng" dirty="0">
              <a:latin typeface="+mj-lt"/>
            </a:endParaRPr>
          </a:p>
        </p:txBody>
      </p:sp>
      <p:sp>
        <p:nvSpPr>
          <p:cNvPr id="5" name="Date Placeholder 4"/>
          <p:cNvSpPr>
            <a:spLocks noGrp="1"/>
          </p:cNvSpPr>
          <p:nvPr>
            <p:ph type="dt" sz="half" idx="10"/>
          </p:nvPr>
        </p:nvSpPr>
        <p:spPr/>
        <p:txBody>
          <a:bodyPr/>
          <a:lstStyle/>
          <a:p>
            <a:pPr>
              <a:defRPr/>
            </a:pPr>
            <a:fld id="{D863E6B8-25F6-4D20-B8A2-5E135814D958}" type="datetime3">
              <a:rPr lang="en-US" smtClean="0"/>
              <a:pPr>
                <a:defRPr/>
              </a:pPr>
              <a:t>24 October 2012</a:t>
            </a:fld>
            <a:endParaRPr lang="en-US"/>
          </a:p>
        </p:txBody>
      </p:sp>
    </p:spTree>
  </p:cSld>
  <p:clrMapOvr>
    <a:masterClrMapping/>
  </p:clrMapOvr>
  <p:transition>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ENGINEER EQUIPMENT REVIEW</a:t>
            </a:r>
          </a:p>
          <a:p>
            <a:r>
              <a:rPr lang="en-US" dirty="0" smtClean="0"/>
              <a:t>TRAM</a:t>
            </a:r>
          </a:p>
          <a:p>
            <a:r>
              <a:rPr lang="en-US" dirty="0" smtClean="0"/>
              <a:t>MCT</a:t>
            </a:r>
          </a:p>
          <a:p>
            <a:r>
              <a:rPr lang="en-US" dirty="0" smtClean="0"/>
              <a:t>Backhoe loader</a:t>
            </a:r>
          </a:p>
          <a:p>
            <a:r>
              <a:rPr lang="en-US" dirty="0" smtClean="0"/>
              <a:t>Grader</a:t>
            </a:r>
          </a:p>
          <a:p>
            <a:r>
              <a:rPr lang="en-US" dirty="0" smtClean="0"/>
              <a:t>Terex</a:t>
            </a:r>
          </a:p>
          <a:p>
            <a:r>
              <a:rPr lang="en-US" dirty="0" smtClean="0"/>
              <a:t>MMV</a:t>
            </a:r>
          </a:p>
          <a:p>
            <a:r>
              <a:rPr lang="en-US" dirty="0" smtClean="0"/>
              <a:t>1150</a:t>
            </a:r>
            <a:endParaRPr lang="en-US" dirty="0"/>
          </a:p>
        </p:txBody>
      </p:sp>
      <p:sp>
        <p:nvSpPr>
          <p:cNvPr id="3" name="Date Placeholder 2"/>
          <p:cNvSpPr>
            <a:spLocks noGrp="1"/>
          </p:cNvSpPr>
          <p:nvPr>
            <p:ph type="dt" sz="half" idx="10"/>
          </p:nvPr>
        </p:nvSpPr>
        <p:spPr/>
        <p:txBody>
          <a:bodyPr/>
          <a:lstStyle/>
          <a:p>
            <a:pPr algn="r" rtl="0">
              <a:defRPr/>
            </a:pPr>
            <a:fld id="{526C5900-F38B-4DBD-B0EC-32DFDC8B26C3}" type="datetime3">
              <a:rPr lang="en-US" sz="1400" kern="1200" smtClean="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QUESTIONS</a:t>
            </a:r>
          </a:p>
          <a:p>
            <a:r>
              <a:rPr lang="en-US" dirty="0" smtClean="0"/>
              <a:t>Q: What is the maximum lifting capacity of the Terex 5K LCRTF?</a:t>
            </a:r>
          </a:p>
          <a:p>
            <a:r>
              <a:rPr lang="en-US" dirty="0" smtClean="0"/>
              <a:t>A: 5070 lbs.</a:t>
            </a:r>
          </a:p>
          <a:p>
            <a:r>
              <a:rPr lang="en-US" dirty="0" smtClean="0"/>
              <a:t>Q: What company manufactures the TRAM?</a:t>
            </a:r>
          </a:p>
          <a:p>
            <a:r>
              <a:rPr lang="en-US" dirty="0" smtClean="0"/>
              <a:t>A: John Deer</a:t>
            </a:r>
            <a:endParaRPr lang="en-US" dirty="0"/>
          </a:p>
        </p:txBody>
      </p:sp>
      <p:sp>
        <p:nvSpPr>
          <p:cNvPr id="3" name="Date Placeholder 2"/>
          <p:cNvSpPr>
            <a:spLocks noGrp="1"/>
          </p:cNvSpPr>
          <p:nvPr>
            <p:ph type="dt" sz="half" idx="10"/>
          </p:nvPr>
        </p:nvSpPr>
        <p:spPr/>
        <p:txBody>
          <a:bodyPr/>
          <a:lstStyle/>
          <a:p>
            <a:pPr algn="r" rtl="0">
              <a:defRPr/>
            </a:pPr>
            <a:fld id="{526C5900-F38B-4DBD-B0EC-32DFDC8B26C3}" type="datetime3">
              <a:rPr lang="en-US" sz="1400" kern="1200" smtClean="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2375" y="3244334"/>
            <a:ext cx="4519250" cy="369332"/>
          </a:xfrm>
          <a:prstGeom prst="rect">
            <a:avLst/>
          </a:prstGeom>
        </p:spPr>
        <p:txBody>
          <a:bodyPr wrap="none">
            <a:spAutoFit/>
          </a:bodyPr>
          <a:lstStyle/>
          <a:p>
            <a:r>
              <a:rPr lang="en-US" b="1" u="sng" dirty="0" smtClean="0"/>
              <a:t>SAFETY/CEASE TRAINING (CT) BRIEF</a:t>
            </a:r>
            <a:r>
              <a:rPr lang="en-US" dirty="0" smtClean="0"/>
              <a:t> </a:t>
            </a:r>
            <a:endParaRPr lang="en-US" dirty="0"/>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rtl="0">
              <a:defRPr/>
            </a:pPr>
            <a:fld id="{526C5900-F38B-4DBD-B0EC-32DFDC8B26C3}" type="datetime3">
              <a:rPr lang="en-US" sz="1400" kern="1200" smtClean="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pic>
        <p:nvPicPr>
          <p:cNvPr id="2" name="Picture 2" descr="C:\Program Files\Microsoft Office\MEDIA\CAGCAT10\j0299125.wmf"/>
          <p:cNvPicPr>
            <a:picLocks noGrp="1" noChangeAspect="1" noChangeArrowheads="1"/>
          </p:cNvPicPr>
          <p:nvPr>
            <p:ph idx="1"/>
          </p:nvPr>
        </p:nvPicPr>
        <p:blipFill>
          <a:blip r:embed="rId2" cstate="print"/>
          <a:srcRect/>
          <a:stretch>
            <a:fillRect/>
          </a:stretch>
        </p:blipFill>
        <p:spPr bwMode="auto">
          <a:xfrm>
            <a:off x="2438400" y="2895600"/>
            <a:ext cx="4800600" cy="3962400"/>
          </a:xfrm>
          <a:prstGeom prst="rect">
            <a:avLst/>
          </a:prstGeom>
          <a:noFill/>
        </p:spPr>
      </p:pic>
      <p:sp>
        <p:nvSpPr>
          <p:cNvPr id="8" name="TextBox 7"/>
          <p:cNvSpPr txBox="1"/>
          <p:nvPr/>
        </p:nvSpPr>
        <p:spPr>
          <a:xfrm>
            <a:off x="762000" y="1676400"/>
            <a:ext cx="7772400" cy="1200329"/>
          </a:xfrm>
          <a:prstGeom prst="rect">
            <a:avLst/>
          </a:prstGeom>
          <a:noFill/>
        </p:spPr>
        <p:txBody>
          <a:bodyPr wrap="square" rtlCol="0">
            <a:spAutoFit/>
          </a:bodyPr>
          <a:lstStyle/>
          <a:p>
            <a:pPr algn="ctr"/>
            <a:r>
              <a:rPr lang="en-US" sz="7200" b="1" dirty="0" smtClean="0"/>
              <a:t>Break</a:t>
            </a:r>
            <a:endParaRPr lang="en-US" sz="7200" b="1" dirty="0"/>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arinesLogo"/>
          <p:cNvPicPr>
            <a:picLocks noChangeAspect="1" noChangeArrowheads="1"/>
          </p:cNvPicPr>
          <p:nvPr/>
        </p:nvPicPr>
        <p:blipFill>
          <a:blip r:embed="rId3" cstate="print"/>
          <a:srcRect/>
          <a:stretch>
            <a:fillRect/>
          </a:stretch>
        </p:blipFill>
        <p:spPr bwMode="auto">
          <a:xfrm>
            <a:off x="2133600" y="1596232"/>
            <a:ext cx="5105400" cy="5052218"/>
          </a:xfrm>
          <a:prstGeom prst="rect">
            <a:avLst/>
          </a:prstGeom>
          <a:noFill/>
        </p:spPr>
      </p:pic>
      <p:sp>
        <p:nvSpPr>
          <p:cNvPr id="4" name="Content Placeholder 3"/>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pPr algn="r" rtl="0">
              <a:defRPr/>
            </a:pPr>
            <a:fld id="{27DB87B8-249E-45F6-ABE2-F1A8231E35DA}"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a:bodyPr>
          <a:lstStyle/>
          <a:p>
            <a:pPr marL="274320" indent="-274320" fontAlgn="auto">
              <a:spcBef>
                <a:spcPts val="580"/>
              </a:spcBef>
              <a:spcAft>
                <a:spcPts val="0"/>
              </a:spcAft>
              <a:buFont typeface="Wingdings 2"/>
              <a:buChar char=""/>
              <a:defRPr/>
            </a:pPr>
            <a:r>
              <a:rPr lang="en-US" dirty="0" smtClean="0"/>
              <a:t>Every piece of equipment in the Marine Corps utilizes Technical Manuals (TM) and repair parts lists (SL-4, PC, etc.)</a:t>
            </a:r>
          </a:p>
          <a:p>
            <a:pPr marL="548640" lvl="1" fontAlgn="auto">
              <a:spcBef>
                <a:spcPts val="370"/>
              </a:spcBef>
              <a:spcAft>
                <a:spcPts val="0"/>
              </a:spcAft>
              <a:buFont typeface="Wingdings 2"/>
              <a:buChar char=""/>
              <a:defRPr/>
            </a:pPr>
            <a:r>
              <a:rPr lang="en-US" dirty="0" smtClean="0"/>
              <a:t>These manuals are necessary for performing maintenance and ordering parts</a:t>
            </a:r>
          </a:p>
          <a:p>
            <a:pPr marL="548640" lvl="1" fontAlgn="auto">
              <a:spcBef>
                <a:spcPts val="370"/>
              </a:spcBef>
              <a:spcAft>
                <a:spcPts val="0"/>
              </a:spcAft>
              <a:buFont typeface="Wingdings 2"/>
              <a:buChar char=""/>
              <a:defRPr/>
            </a:pPr>
            <a:r>
              <a:rPr lang="en-US" dirty="0" smtClean="0"/>
              <a:t>TMs provide step by step maintenance procedures in order to perform the maintenance accurately and efficiently.</a:t>
            </a:r>
          </a:p>
          <a:p>
            <a:pPr marL="548640" lvl="1" fontAlgn="auto">
              <a:spcBef>
                <a:spcPts val="370"/>
              </a:spcBef>
              <a:spcAft>
                <a:spcPts val="0"/>
              </a:spcAft>
              <a:buFont typeface="Wingdings 2"/>
              <a:buChar char=""/>
              <a:defRPr/>
            </a:pPr>
            <a:r>
              <a:rPr lang="en-US" dirty="0" smtClean="0"/>
              <a:t>Parts lists provide requisitioning data for every component or item on their associated piece of gear</a:t>
            </a:r>
          </a:p>
          <a:p>
            <a:pPr marL="274320" indent="-274320" fontAlgn="auto">
              <a:spcBef>
                <a:spcPts val="580"/>
              </a:spcBef>
              <a:spcAft>
                <a:spcPts val="0"/>
              </a:spcAft>
              <a:buFont typeface="Wingdings 2"/>
              <a:buChar char=""/>
              <a:defRPr/>
            </a:pPr>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INTRODUCTION</a:t>
            </a:r>
          </a:p>
        </p:txBody>
      </p:sp>
      <p:sp>
        <p:nvSpPr>
          <p:cNvPr id="5" name="Date Placeholder 4"/>
          <p:cNvSpPr>
            <a:spLocks noGrp="1"/>
          </p:cNvSpPr>
          <p:nvPr>
            <p:ph type="dt" sz="half" idx="10"/>
          </p:nvPr>
        </p:nvSpPr>
        <p:spPr/>
        <p:txBody>
          <a:bodyPr/>
          <a:lstStyle/>
          <a:p>
            <a:pPr algn="r" rtl="0">
              <a:defRPr/>
            </a:pPr>
            <a:fld id="{B870B2C1-E526-45AA-A6D2-7C7021801A98}"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0" y="2209800"/>
            <a:ext cx="8839200" cy="4343400"/>
          </a:xfrm>
        </p:spPr>
        <p:txBody>
          <a:bodyPr>
            <a:normAutofit fontScale="92500" lnSpcReduction="10000"/>
          </a:bodyPr>
          <a:lstStyle/>
          <a:p>
            <a:pPr marL="274002" fontAlgn="auto">
              <a:spcBef>
                <a:spcPts val="370"/>
              </a:spcBef>
              <a:spcAft>
                <a:spcPts val="0"/>
              </a:spcAft>
              <a:buFont typeface="Wingdings 2"/>
              <a:buChar char=""/>
              <a:defRPr/>
            </a:pPr>
            <a:r>
              <a:rPr lang="en-US" sz="2800" dirty="0" smtClean="0"/>
              <a:t>Ensures the correct action is taken to solve or prevent problems in a timely manner</a:t>
            </a:r>
          </a:p>
          <a:p>
            <a:pPr marL="274002" fontAlgn="auto">
              <a:spcBef>
                <a:spcPts val="370"/>
              </a:spcBef>
              <a:spcAft>
                <a:spcPts val="0"/>
              </a:spcAft>
              <a:buFont typeface="Wingdings 2"/>
              <a:buChar char=""/>
              <a:defRPr/>
            </a:pPr>
            <a:r>
              <a:rPr lang="en-US" sz="2800" dirty="0" smtClean="0"/>
              <a:t>TMs provide the mechanic and operator with PMCS, troubleshooting,  and CM procedures to include:</a:t>
            </a:r>
          </a:p>
          <a:p>
            <a:pPr marL="548323" lvl="1" fontAlgn="auto">
              <a:spcBef>
                <a:spcPts val="370"/>
              </a:spcBef>
              <a:spcAft>
                <a:spcPts val="0"/>
              </a:spcAft>
              <a:buFont typeface="Wingdings 2"/>
              <a:buChar char=""/>
              <a:defRPr/>
            </a:pPr>
            <a:r>
              <a:rPr lang="en-US" sz="2600" dirty="0" smtClean="0"/>
              <a:t>Inspections</a:t>
            </a:r>
          </a:p>
          <a:p>
            <a:pPr marL="548323" lvl="1" fontAlgn="auto">
              <a:spcBef>
                <a:spcPts val="370"/>
              </a:spcBef>
              <a:spcAft>
                <a:spcPts val="0"/>
              </a:spcAft>
              <a:buFont typeface="Wingdings 2"/>
              <a:buChar char=""/>
              <a:defRPr/>
            </a:pPr>
            <a:r>
              <a:rPr lang="en-US" sz="2600" dirty="0" smtClean="0"/>
              <a:t>Adjustments</a:t>
            </a:r>
          </a:p>
          <a:p>
            <a:pPr marL="548323" lvl="1" fontAlgn="auto">
              <a:spcBef>
                <a:spcPts val="370"/>
              </a:spcBef>
              <a:spcAft>
                <a:spcPts val="0"/>
              </a:spcAft>
              <a:buFont typeface="Wingdings 2"/>
              <a:buChar char=""/>
              <a:defRPr/>
            </a:pPr>
            <a:r>
              <a:rPr lang="en-US" sz="2600" dirty="0" smtClean="0"/>
              <a:t>Preventive maintenance intervals</a:t>
            </a:r>
          </a:p>
          <a:p>
            <a:pPr marL="548323" lvl="1" fontAlgn="auto">
              <a:spcBef>
                <a:spcPts val="370"/>
              </a:spcBef>
              <a:spcAft>
                <a:spcPts val="0"/>
              </a:spcAft>
              <a:buFont typeface="Wingdings 2"/>
              <a:buChar char=""/>
              <a:defRPr/>
            </a:pPr>
            <a:r>
              <a:rPr lang="en-US" sz="2600" dirty="0" smtClean="0"/>
              <a:t>Troubleshooting and testing</a:t>
            </a:r>
          </a:p>
          <a:p>
            <a:pPr marL="548323" lvl="1" fontAlgn="auto">
              <a:spcBef>
                <a:spcPts val="370"/>
              </a:spcBef>
              <a:spcAft>
                <a:spcPts val="0"/>
              </a:spcAft>
              <a:buFont typeface="Wingdings 2"/>
              <a:buChar char=""/>
              <a:defRPr/>
            </a:pPr>
            <a:r>
              <a:rPr lang="en-US" sz="2600" dirty="0" smtClean="0"/>
              <a:t>Removal/installation of parts</a:t>
            </a:r>
          </a:p>
          <a:p>
            <a:pPr marL="548323" lvl="1" fontAlgn="auto">
              <a:spcBef>
                <a:spcPts val="370"/>
              </a:spcBef>
              <a:spcAft>
                <a:spcPts val="0"/>
              </a:spcAft>
              <a:buFont typeface="Wingdings 2"/>
              <a:buChar char=""/>
              <a:defRPr/>
            </a:pPr>
            <a:r>
              <a:rPr lang="en-US" sz="2600" dirty="0" smtClean="0"/>
              <a:t>Disassembly/reassembly of components</a:t>
            </a:r>
          </a:p>
          <a:p>
            <a:pPr marL="548323" lvl="1" fontAlgn="auto">
              <a:spcBef>
                <a:spcPts val="370"/>
              </a:spcBef>
              <a:spcAft>
                <a:spcPts val="0"/>
              </a:spcAft>
              <a:buFont typeface="Wingdings 2"/>
              <a:buChar char=""/>
              <a:defRPr/>
            </a:pPr>
            <a:r>
              <a:rPr lang="en-US" sz="2600" dirty="0" smtClean="0"/>
              <a:t>Special tools and TMDE</a:t>
            </a:r>
          </a:p>
          <a:p>
            <a:pPr marL="822960" lvl="2" fontAlgn="auto">
              <a:spcBef>
                <a:spcPts val="370"/>
              </a:spcBef>
              <a:spcAft>
                <a:spcPts val="0"/>
              </a:spcAft>
              <a:buClr>
                <a:schemeClr val="accent1">
                  <a:tint val="60000"/>
                </a:schemeClr>
              </a:buClr>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TECHNICAL MANUAL (TM)</a:t>
            </a:r>
          </a:p>
        </p:txBody>
      </p:sp>
      <p:sp>
        <p:nvSpPr>
          <p:cNvPr id="5" name="Date Placeholder 4"/>
          <p:cNvSpPr>
            <a:spLocks noGrp="1"/>
          </p:cNvSpPr>
          <p:nvPr>
            <p:ph type="dt" sz="half" idx="10"/>
          </p:nvPr>
        </p:nvSpPr>
        <p:spPr/>
        <p:txBody>
          <a:bodyPr/>
          <a:lstStyle/>
          <a:p>
            <a:pPr algn="r" rtl="0">
              <a:defRPr/>
            </a:pPr>
            <a:fld id="{EDD97F58-4D6B-49EF-85C5-BAB8EF5002DE}"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152400" y="2209800"/>
            <a:ext cx="8839200" cy="4343400"/>
          </a:xfrm>
        </p:spPr>
        <p:txBody>
          <a:bodyPr/>
          <a:lstStyle/>
          <a:p>
            <a:r>
              <a:rPr lang="en-US" sz="2800" dirty="0" smtClean="0"/>
              <a:t>With new pieces of gear come new technical manuals (TM)</a:t>
            </a:r>
          </a:p>
          <a:p>
            <a:pPr lvl="1"/>
            <a:r>
              <a:rPr lang="en-US" dirty="0" smtClean="0"/>
              <a:t>Some may be constructed differently than others but they all cover the same basic concept as previously explained</a:t>
            </a:r>
          </a:p>
          <a:p>
            <a:r>
              <a:rPr lang="en-US" sz="2800" dirty="0" smtClean="0"/>
              <a:t>New TMs are generally designed by the Manufacturer of the piece of equipment</a:t>
            </a:r>
          </a:p>
          <a:p>
            <a:pPr lvl="1"/>
            <a:r>
              <a:rPr lang="en-US" dirty="0" smtClean="0"/>
              <a:t>The Marine Corps adds a “Short Title” and information applicable to our supply system and maintenance procedures.</a:t>
            </a:r>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TECHNICAL MANUAL</a:t>
            </a:r>
          </a:p>
        </p:txBody>
      </p:sp>
      <p:sp>
        <p:nvSpPr>
          <p:cNvPr id="5" name="Date Placeholder 4"/>
          <p:cNvSpPr>
            <a:spLocks noGrp="1"/>
          </p:cNvSpPr>
          <p:nvPr>
            <p:ph type="dt" sz="half" idx="10"/>
          </p:nvPr>
        </p:nvSpPr>
        <p:spPr/>
        <p:txBody>
          <a:bodyPr/>
          <a:lstStyle/>
          <a:p>
            <a:pPr algn="r" rtl="0">
              <a:defRPr/>
            </a:pPr>
            <a:fld id="{3FBA0C57-0F44-4570-B6E0-CE1109671D55}"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152400" y="2209800"/>
            <a:ext cx="8839200" cy="4343400"/>
          </a:xfrm>
        </p:spPr>
        <p:txBody>
          <a:bodyPr/>
          <a:lstStyle/>
          <a:p>
            <a:pPr>
              <a:buNone/>
            </a:pPr>
            <a:r>
              <a:rPr lang="en-US" b="1" dirty="0" smtClean="0"/>
              <a:t>Identifying Front Cover Information</a:t>
            </a:r>
          </a:p>
          <a:p>
            <a:r>
              <a:rPr lang="en-US" b="1" dirty="0" smtClean="0"/>
              <a:t>Short Title </a:t>
            </a:r>
            <a:r>
              <a:rPr lang="en-US" dirty="0" smtClean="0"/>
              <a:t>= TM 11503A-OI/4</a:t>
            </a:r>
          </a:p>
          <a:p>
            <a:r>
              <a:rPr lang="en-US" b="1" dirty="0" smtClean="0"/>
              <a:t>TM</a:t>
            </a:r>
            <a:r>
              <a:rPr lang="en-US" dirty="0" smtClean="0"/>
              <a:t> = indicates this is a Technical Manual</a:t>
            </a:r>
          </a:p>
          <a:p>
            <a:r>
              <a:rPr lang="en-US" b="1" dirty="0" smtClean="0"/>
              <a:t>11503</a:t>
            </a:r>
            <a:r>
              <a:rPr lang="en-US" dirty="0" smtClean="0"/>
              <a:t> = Item Designator number (MCT)</a:t>
            </a:r>
          </a:p>
          <a:p>
            <a:r>
              <a:rPr lang="en-US" b="1" dirty="0" smtClean="0"/>
              <a:t>A= indicates this TM covers a particular model.  Lack of this indicates that more than one model is covered.</a:t>
            </a:r>
          </a:p>
          <a:p>
            <a:r>
              <a:rPr lang="en-US" b="1" dirty="0" smtClean="0"/>
              <a:t>OI= This manual covers Organizational(Operator/Crew) and Intermediate(Field) maintenance.</a:t>
            </a:r>
            <a:endParaRPr lang="en-US" dirty="0" smtClean="0"/>
          </a:p>
          <a:p>
            <a:pPr>
              <a:buFont typeface="Wingdings 2" pitchFamily="18" charset="2"/>
              <a:buNone/>
            </a:pPr>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TECHNICAL MANUAL</a:t>
            </a:r>
          </a:p>
        </p:txBody>
      </p:sp>
      <p:sp>
        <p:nvSpPr>
          <p:cNvPr id="5" name="Date Placeholder 4"/>
          <p:cNvSpPr>
            <a:spLocks noGrp="1"/>
          </p:cNvSpPr>
          <p:nvPr>
            <p:ph type="dt" sz="half" idx="10"/>
          </p:nvPr>
        </p:nvSpPr>
        <p:spPr/>
        <p:txBody>
          <a:bodyPr/>
          <a:lstStyle/>
          <a:p>
            <a:pPr algn="r" rtl="0">
              <a:defRPr/>
            </a:pPr>
            <a:fld id="{40FE7AEA-254D-495A-A26B-D86617042F14}"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srgbClr val="FF0000"/>
                </a:solidFill>
                <a:latin typeface="Franklin Gothic Book"/>
                <a:ea typeface="+mn-ea"/>
                <a:cs typeface="+mn-cs"/>
              </a:rPr>
              <a:t>TECHNICAL MANUAL</a:t>
            </a:r>
          </a:p>
        </p:txBody>
      </p:sp>
      <p:pic>
        <p:nvPicPr>
          <p:cNvPr id="53250" name="Picture 4"/>
          <p:cNvPicPr>
            <a:picLocks noChangeAspect="1" noChangeArrowheads="1"/>
          </p:cNvPicPr>
          <p:nvPr/>
        </p:nvPicPr>
        <p:blipFill>
          <a:blip r:embed="rId3" cstate="print"/>
          <a:srcRect/>
          <a:stretch>
            <a:fillRect/>
          </a:stretch>
        </p:blipFill>
        <p:spPr bwMode="auto">
          <a:xfrm>
            <a:off x="685800" y="2133600"/>
            <a:ext cx="3534740" cy="4572000"/>
          </a:xfrm>
          <a:prstGeom prst="rect">
            <a:avLst/>
          </a:prstGeom>
          <a:noFill/>
          <a:ln w="9525">
            <a:solidFill>
              <a:schemeClr val="accent1"/>
            </a:solidFill>
            <a:miter lim="800000"/>
            <a:headEnd/>
            <a:tailEnd/>
          </a:ln>
        </p:spPr>
      </p:pic>
      <p:sp>
        <p:nvSpPr>
          <p:cNvPr id="11" name="Rectangle 10"/>
          <p:cNvSpPr/>
          <p:nvPr/>
        </p:nvSpPr>
        <p:spPr>
          <a:xfrm>
            <a:off x="2514600" y="2286000"/>
            <a:ext cx="1295400" cy="228600"/>
          </a:xfrm>
          <a:prstGeom prst="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prstClr val="white"/>
              </a:solidFill>
              <a:latin typeface="Perpetua"/>
              <a:ea typeface="+mn-ea"/>
              <a:cs typeface="+mn-cs"/>
            </a:endParaRPr>
          </a:p>
        </p:txBody>
      </p:sp>
      <p:sp>
        <p:nvSpPr>
          <p:cNvPr id="15" name="Rectangle 14"/>
          <p:cNvSpPr/>
          <p:nvPr/>
        </p:nvSpPr>
        <p:spPr>
          <a:xfrm>
            <a:off x="1981200" y="4038600"/>
            <a:ext cx="990600" cy="228600"/>
          </a:xfrm>
          <a:prstGeom prst="rect">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prstClr val="white"/>
              </a:solidFill>
              <a:latin typeface="Perpetua"/>
              <a:ea typeface="+mn-ea"/>
              <a:cs typeface="+mn-cs"/>
            </a:endParaRPr>
          </a:p>
        </p:txBody>
      </p:sp>
      <p:sp>
        <p:nvSpPr>
          <p:cNvPr id="10" name="Date Placeholder 9"/>
          <p:cNvSpPr>
            <a:spLocks noGrp="1"/>
          </p:cNvSpPr>
          <p:nvPr>
            <p:ph type="dt" sz="half" idx="10"/>
          </p:nvPr>
        </p:nvSpPr>
        <p:spPr/>
        <p:txBody>
          <a:bodyPr/>
          <a:lstStyle/>
          <a:p>
            <a:pPr algn="r" rtl="0">
              <a:defRPr/>
            </a:pPr>
            <a:fld id="{C0840E94-DD09-4FF2-B611-0394D2043766}"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5105400" y="2133600"/>
            <a:ext cx="3534974" cy="4572000"/>
          </a:xfrm>
          <a:prstGeom prst="rect">
            <a:avLst/>
          </a:prstGeom>
          <a:noFill/>
          <a:ln w="9525">
            <a:solidFill>
              <a:schemeClr val="accent1"/>
            </a:solidFill>
            <a:miter lim="800000"/>
            <a:headEnd/>
            <a:tailEnd/>
          </a:ln>
          <a:effectLst/>
        </p:spPr>
      </p:pic>
      <p:sp>
        <p:nvSpPr>
          <p:cNvPr id="14" name="Rectangle 13"/>
          <p:cNvSpPr/>
          <p:nvPr/>
        </p:nvSpPr>
        <p:spPr>
          <a:xfrm>
            <a:off x="7162800" y="2286000"/>
            <a:ext cx="1295400" cy="228600"/>
          </a:xfrm>
          <a:prstGeom prst="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prstClr val="white"/>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152400" y="2209800"/>
            <a:ext cx="8839200" cy="4343400"/>
          </a:xfrm>
        </p:spPr>
        <p:txBody>
          <a:bodyPr/>
          <a:lstStyle/>
          <a:p>
            <a:r>
              <a:rPr lang="en-US" dirty="0" smtClean="0"/>
              <a:t>The Medium Crawler Tractor utilizes multiple technical manuals to cover various maintenance aspects</a:t>
            </a:r>
          </a:p>
          <a:p>
            <a:pPr lvl="1"/>
            <a:r>
              <a:rPr lang="en-US" dirty="0" smtClean="0"/>
              <a:t>Operation and test (TM 11503A-OI/3)</a:t>
            </a:r>
          </a:p>
          <a:p>
            <a:pPr lvl="2">
              <a:buClr>
                <a:schemeClr val="accent2"/>
              </a:buClr>
            </a:pPr>
            <a:r>
              <a:rPr lang="en-US" sz="2200" dirty="0" smtClean="0"/>
              <a:t>Theories of operation</a:t>
            </a:r>
          </a:p>
          <a:p>
            <a:pPr lvl="2">
              <a:buClr>
                <a:schemeClr val="accent2"/>
              </a:buClr>
            </a:pPr>
            <a:r>
              <a:rPr lang="en-US" sz="2200" dirty="0" smtClean="0"/>
              <a:t>Identifying problems using common sense and diagnostic trouble codes </a:t>
            </a:r>
          </a:p>
          <a:p>
            <a:pPr lvl="1"/>
            <a:r>
              <a:rPr lang="en-US" dirty="0" smtClean="0"/>
              <a:t>Repair (TM 11503A-OI/4)</a:t>
            </a:r>
          </a:p>
          <a:p>
            <a:pPr lvl="2">
              <a:buClr>
                <a:schemeClr val="accent2"/>
              </a:buClr>
            </a:pPr>
            <a:r>
              <a:rPr lang="en-US" sz="2200" dirty="0" smtClean="0"/>
              <a:t>Repair of components</a:t>
            </a:r>
          </a:p>
          <a:p>
            <a:pPr lvl="1"/>
            <a:r>
              <a:rPr lang="en-US" dirty="0" smtClean="0"/>
              <a:t>CTM (Component Technical Manual)</a:t>
            </a:r>
          </a:p>
          <a:p>
            <a:pPr lvl="2">
              <a:buClr>
                <a:schemeClr val="accent2"/>
              </a:buClr>
            </a:pPr>
            <a:r>
              <a:rPr lang="en-US" sz="2200" dirty="0" smtClean="0"/>
              <a:t>Repair of major assemblies</a:t>
            </a:r>
          </a:p>
          <a:p>
            <a:pPr lvl="3">
              <a:buClr>
                <a:schemeClr val="accent2"/>
              </a:buClr>
            </a:pPr>
            <a:r>
              <a:rPr lang="en-US" dirty="0" smtClean="0"/>
              <a:t>Engine, in-depth fuel system, winch</a:t>
            </a:r>
          </a:p>
          <a:p>
            <a:pPr lvl="1"/>
            <a:endParaRPr lang="en-US" dirty="0" smtClean="0"/>
          </a:p>
          <a:p>
            <a:pPr lvl="2"/>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TECHNICAL MANUAL</a:t>
            </a:r>
          </a:p>
        </p:txBody>
      </p:sp>
      <p:sp>
        <p:nvSpPr>
          <p:cNvPr id="5" name="Date Placeholder 4"/>
          <p:cNvSpPr>
            <a:spLocks noGrp="1"/>
          </p:cNvSpPr>
          <p:nvPr>
            <p:ph type="dt" sz="half" idx="10"/>
          </p:nvPr>
        </p:nvSpPr>
        <p:spPr/>
        <p:txBody>
          <a:bodyPr/>
          <a:lstStyle/>
          <a:p>
            <a:pPr algn="r" rtl="0">
              <a:defRPr/>
            </a:pPr>
            <a:fld id="{9B777388-D0C9-474F-AD78-BB9B2FAF25C8}"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lstStyle/>
          <a:p>
            <a:pPr>
              <a:buFont typeface="Wingdings 2" pitchFamily="18" charset="2"/>
              <a:buNone/>
            </a:pPr>
            <a:r>
              <a:rPr lang="en-US" b="1" dirty="0" smtClean="0"/>
              <a:t>How to Read</a:t>
            </a:r>
          </a:p>
          <a:p>
            <a:r>
              <a:rPr lang="en-US" dirty="0" smtClean="0"/>
              <a:t>The manufacturer TMs seem less inclusive than older Marine Corps TMs but goes farther into detail and are seemingly simpler to read and comprehend.  (e.g. Separate manuals for winch, ripper, etc.)</a:t>
            </a:r>
          </a:p>
          <a:p>
            <a:r>
              <a:rPr lang="en-US" dirty="0" smtClean="0"/>
              <a:t>Introductions, safety information, and a table of contents are presented within the first section/s of the TM</a:t>
            </a:r>
          </a:p>
          <a:p>
            <a:pPr marL="273050" lvl="2" indent="-273050">
              <a:spcBef>
                <a:spcPts val="575"/>
              </a:spcBef>
              <a:buClr>
                <a:schemeClr val="accent1"/>
              </a:buClr>
              <a:buNone/>
            </a:pPr>
            <a:endParaRPr lang="en-US" sz="2600" dirty="0" smtClean="0"/>
          </a:p>
          <a:p>
            <a:endParaRPr lang="en-US" dirty="0" smtClean="0"/>
          </a:p>
          <a:p>
            <a:endParaRPr lang="en-US" dirty="0" smtClean="0"/>
          </a:p>
        </p:txBody>
      </p:sp>
      <p:sp>
        <p:nvSpPr>
          <p:cNvPr id="4" name="TextBox 3"/>
          <p:cNvSpPr txBox="1"/>
          <p:nvPr/>
        </p:nvSpPr>
        <p:spPr>
          <a:xfrm>
            <a:off x="152400" y="1600200"/>
            <a:ext cx="8839200" cy="523875"/>
          </a:xfrm>
          <a:prstGeom prst="rect">
            <a:avLst/>
          </a:prstGeom>
          <a:noFill/>
        </p:spPr>
        <p:txBody>
          <a:bodyPr wrap="square">
            <a:spAutoFit/>
          </a:bodyPr>
          <a:lstStyle/>
          <a:p>
            <a:pPr algn="ctr" rtl="0">
              <a:defRPr/>
            </a:pPr>
            <a:r>
              <a:rPr lang="en-US" sz="2800" b="1" u="sng" kern="1200" dirty="0">
                <a:solidFill>
                  <a:prstClr val="black"/>
                </a:solidFill>
                <a:latin typeface="Franklin Gothic Book"/>
                <a:ea typeface="+mn-ea"/>
                <a:cs typeface="+mn-cs"/>
              </a:rPr>
              <a:t>TECHNICAL MANUAL</a:t>
            </a:r>
          </a:p>
        </p:txBody>
      </p:sp>
      <p:sp>
        <p:nvSpPr>
          <p:cNvPr id="5" name="Date Placeholder 4"/>
          <p:cNvSpPr>
            <a:spLocks noGrp="1"/>
          </p:cNvSpPr>
          <p:nvPr>
            <p:ph type="dt" sz="half" idx="10"/>
          </p:nvPr>
        </p:nvSpPr>
        <p:spPr/>
        <p:txBody>
          <a:bodyPr/>
          <a:lstStyle/>
          <a:p>
            <a:pPr algn="r" rtl="0">
              <a:defRPr/>
            </a:pPr>
            <a:fld id="{F071A541-C789-4F55-8CA9-0E9B0828AE95}" type="datetime3">
              <a:rPr lang="en-US" sz="1400" kern="1200">
                <a:solidFill>
                  <a:srgbClr val="696464"/>
                </a:solidFill>
                <a:latin typeface="Perpetua"/>
                <a:ea typeface="+mn-ea"/>
                <a:cs typeface="+mn-cs"/>
              </a:rPr>
              <a:pPr algn="r" rtl="0">
                <a:defRPr/>
              </a:pPr>
              <a:t>24 October 2012</a:t>
            </a:fld>
            <a:endParaRPr lang="en-US" sz="1400" kern="1200">
              <a:solidFill>
                <a:srgbClr val="696464"/>
              </a:solidFill>
              <a:latin typeface="Perpetua"/>
              <a:ea typeface="+mn-ea"/>
              <a:cs typeface="+mn-cs"/>
            </a:endParaRPr>
          </a:p>
        </p:txBody>
      </p:sp>
    </p:spTree>
  </p:cSld>
  <p:clrMapOvr>
    <a:masterClrMapping/>
  </p:clrMapOvr>
  <p:transition>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pPr algn="r" rtl="0">
              <a:defRPr/>
            </a:pPr>
            <a:fld id="{246FF195-EF9D-45AF-8404-7D0E3DEAC8A1}" type="datetime3">
              <a:rPr lang="en-US" sz="1400" kern="1200">
                <a:solidFill>
                  <a:srgbClr val="696464"/>
                </a:solidFill>
                <a:latin typeface="Perpetua"/>
                <a:ea typeface="+mn-ea"/>
                <a:cs typeface="+mn-cs"/>
              </a:rPr>
              <a:pPr algn="r" rtl="0">
                <a:defRPr/>
              </a:pPr>
              <a:t>24 October 2012</a:t>
            </a:fld>
            <a:endParaRPr lang="en-US" sz="1400" kern="1200" dirty="0">
              <a:solidFill>
                <a:srgbClr val="696464"/>
              </a:solidFill>
              <a:latin typeface="Perpetua"/>
              <a:ea typeface="+mn-ea"/>
              <a:cs typeface="+mn-cs"/>
            </a:endParaRPr>
          </a:p>
        </p:txBody>
      </p:sp>
      <p:sp>
        <p:nvSpPr>
          <p:cNvPr id="4" name="TextBox 3"/>
          <p:cNvSpPr txBox="1"/>
          <p:nvPr/>
        </p:nvSpPr>
        <p:spPr>
          <a:xfrm>
            <a:off x="228600" y="1600200"/>
            <a:ext cx="8763000" cy="523875"/>
          </a:xfrm>
          <a:prstGeom prst="rect">
            <a:avLst/>
          </a:prstGeom>
          <a:noFill/>
        </p:spPr>
        <p:txBody>
          <a:bodyPr wrap="square">
            <a:spAutoFit/>
          </a:bodyPr>
          <a:lstStyle/>
          <a:p>
            <a:pPr algn="ctr" rtl="0">
              <a:defRPr/>
            </a:pPr>
            <a:r>
              <a:rPr lang="en-US" sz="2800" b="1" u="sng" kern="1200" dirty="0">
                <a:solidFill>
                  <a:srgbClr val="FF0000"/>
                </a:solidFill>
                <a:latin typeface="Franklin Gothic Book"/>
                <a:ea typeface="+mn-ea"/>
                <a:cs typeface="+mn-cs"/>
              </a:rPr>
              <a:t>MCT </a:t>
            </a:r>
            <a:r>
              <a:rPr lang="en-US" sz="2800" b="1" u="sng" kern="1200" dirty="0">
                <a:solidFill>
                  <a:prstClr val="black"/>
                </a:solidFill>
                <a:latin typeface="Franklin Gothic Book"/>
                <a:ea typeface="+mn-ea"/>
                <a:cs typeface="+mn-cs"/>
              </a:rPr>
              <a:t>TECHNICAL MANUAL</a:t>
            </a:r>
          </a:p>
        </p:txBody>
      </p:sp>
      <p:pic>
        <p:nvPicPr>
          <p:cNvPr id="1029" name="Picture 5"/>
          <p:cNvPicPr>
            <a:picLocks noChangeAspect="1" noChangeArrowheads="1"/>
          </p:cNvPicPr>
          <p:nvPr/>
        </p:nvPicPr>
        <p:blipFill>
          <a:blip r:embed="rId3" cstate="print"/>
          <a:srcRect/>
          <a:stretch>
            <a:fillRect/>
          </a:stretch>
        </p:blipFill>
        <p:spPr bwMode="auto">
          <a:xfrm>
            <a:off x="1066800" y="2057400"/>
            <a:ext cx="3587798" cy="4572000"/>
          </a:xfrm>
          <a:prstGeom prst="rect">
            <a:avLst/>
          </a:prstGeom>
          <a:noFill/>
          <a:ln w="9525">
            <a:solidFill>
              <a:schemeClr val="accent1"/>
            </a:solidFill>
            <a:miter lim="800000"/>
            <a:headEnd/>
            <a:tailEnd/>
          </a:ln>
          <a:effectLst/>
        </p:spPr>
      </p:pic>
      <p:grpSp>
        <p:nvGrpSpPr>
          <p:cNvPr id="2" name="Group 12"/>
          <p:cNvGrpSpPr/>
          <p:nvPr/>
        </p:nvGrpSpPr>
        <p:grpSpPr>
          <a:xfrm>
            <a:off x="152400" y="1600200"/>
            <a:ext cx="1905000" cy="762000"/>
            <a:chOff x="152400" y="1600200"/>
            <a:chExt cx="1905000" cy="762000"/>
          </a:xfrm>
        </p:grpSpPr>
        <p:pic>
          <p:nvPicPr>
            <p:cNvPr id="1034" name="Picture 10"/>
            <p:cNvPicPr>
              <a:picLocks noChangeAspect="1" noChangeArrowheads="1"/>
            </p:cNvPicPr>
            <p:nvPr/>
          </p:nvPicPr>
          <p:blipFill>
            <a:blip r:embed="rId4" cstate="print"/>
            <a:srcRect/>
            <a:stretch>
              <a:fillRect/>
            </a:stretch>
          </p:blipFill>
          <p:spPr bwMode="auto">
            <a:xfrm>
              <a:off x="381000" y="1905000"/>
              <a:ext cx="1571625" cy="200025"/>
            </a:xfrm>
            <a:prstGeom prst="rect">
              <a:avLst/>
            </a:prstGeom>
            <a:noFill/>
            <a:ln w="9525">
              <a:noFill/>
              <a:miter lim="800000"/>
              <a:headEnd/>
              <a:tailEnd/>
            </a:ln>
            <a:effectLst/>
          </p:spPr>
        </p:pic>
        <p:sp>
          <p:nvSpPr>
            <p:cNvPr id="11" name="Oval Callout 10"/>
            <p:cNvSpPr/>
            <p:nvPr/>
          </p:nvSpPr>
          <p:spPr>
            <a:xfrm>
              <a:off x="152400" y="1600200"/>
              <a:ext cx="1905000" cy="762000"/>
            </a:xfrm>
            <a:prstGeom prst="wedgeEllipseCallout">
              <a:avLst>
                <a:gd name="adj1" fmla="val 26703"/>
                <a:gd name="adj2" fmla="val 213000"/>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Perpetua"/>
                <a:ea typeface="+mn-ea"/>
                <a:cs typeface="+mn-cs"/>
              </a:endParaRPr>
            </a:p>
          </p:txBody>
        </p:sp>
      </p:grpSp>
      <p:pic>
        <p:nvPicPr>
          <p:cNvPr id="1035" name="Picture 11"/>
          <p:cNvPicPr>
            <a:picLocks noChangeAspect="1" noChangeArrowheads="1"/>
          </p:cNvPicPr>
          <p:nvPr/>
        </p:nvPicPr>
        <p:blipFill>
          <a:blip r:embed="rId5" cstate="print"/>
          <a:srcRect/>
          <a:stretch>
            <a:fillRect/>
          </a:stretch>
        </p:blipFill>
        <p:spPr bwMode="auto">
          <a:xfrm>
            <a:off x="5257800" y="2057400"/>
            <a:ext cx="3538330" cy="4572000"/>
          </a:xfrm>
          <a:prstGeom prst="rect">
            <a:avLst/>
          </a:prstGeom>
          <a:noFill/>
          <a:ln w="9525">
            <a:solidFill>
              <a:schemeClr val="accent1">
                <a:shade val="50000"/>
              </a:schemeClr>
            </a:solidFill>
            <a:miter lim="800000"/>
            <a:headEnd/>
            <a:tailEnd/>
          </a:ln>
          <a:effectLst/>
        </p:spPr>
      </p:pic>
      <p:grpSp>
        <p:nvGrpSpPr>
          <p:cNvPr id="3" name="Group 13"/>
          <p:cNvGrpSpPr/>
          <p:nvPr/>
        </p:nvGrpSpPr>
        <p:grpSpPr>
          <a:xfrm>
            <a:off x="4800600" y="2514600"/>
            <a:ext cx="838200" cy="914400"/>
            <a:chOff x="4800600" y="2514600"/>
            <a:chExt cx="838200" cy="914400"/>
          </a:xfrm>
        </p:grpSpPr>
        <p:pic>
          <p:nvPicPr>
            <p:cNvPr id="1033" name="Picture 9"/>
            <p:cNvPicPr>
              <a:picLocks noChangeAspect="1" noChangeArrowheads="1"/>
            </p:cNvPicPr>
            <p:nvPr/>
          </p:nvPicPr>
          <p:blipFill>
            <a:blip r:embed="rId6" cstate="print"/>
            <a:srcRect/>
            <a:stretch>
              <a:fillRect/>
            </a:stretch>
          </p:blipFill>
          <p:spPr bwMode="auto">
            <a:xfrm>
              <a:off x="5029200" y="2667000"/>
              <a:ext cx="466725" cy="523875"/>
            </a:xfrm>
            <a:prstGeom prst="rect">
              <a:avLst/>
            </a:prstGeom>
            <a:noFill/>
            <a:ln w="9525">
              <a:noFill/>
              <a:miter lim="800000"/>
              <a:headEnd/>
              <a:tailEnd/>
            </a:ln>
            <a:effectLst/>
          </p:spPr>
        </p:pic>
        <p:sp>
          <p:nvSpPr>
            <p:cNvPr id="15" name="Oval Callout 14"/>
            <p:cNvSpPr/>
            <p:nvPr/>
          </p:nvSpPr>
          <p:spPr>
            <a:xfrm>
              <a:off x="4800600" y="2514600"/>
              <a:ext cx="838200" cy="914400"/>
            </a:xfrm>
            <a:prstGeom prst="wedgeEllipseCallout">
              <a:avLst>
                <a:gd name="adj1" fmla="val -77443"/>
                <a:gd name="adj2" fmla="val 101667"/>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Perpetua"/>
                <a:ea typeface="+mn-ea"/>
                <a:cs typeface="+mn-cs"/>
              </a:endParaRPr>
            </a:p>
          </p:txBody>
        </p:sp>
      </p:grpSp>
      <p:grpSp>
        <p:nvGrpSpPr>
          <p:cNvPr id="5" name="Group 15"/>
          <p:cNvGrpSpPr/>
          <p:nvPr/>
        </p:nvGrpSpPr>
        <p:grpSpPr>
          <a:xfrm>
            <a:off x="4343400" y="4572000"/>
            <a:ext cx="838200" cy="914400"/>
            <a:chOff x="4343400" y="4572000"/>
            <a:chExt cx="838200" cy="914400"/>
          </a:xfrm>
        </p:grpSpPr>
        <p:pic>
          <p:nvPicPr>
            <p:cNvPr id="1037" name="Picture 13"/>
            <p:cNvPicPr>
              <a:picLocks noChangeAspect="1" noChangeArrowheads="1"/>
            </p:cNvPicPr>
            <p:nvPr/>
          </p:nvPicPr>
          <p:blipFill>
            <a:blip r:embed="rId7" cstate="print"/>
            <a:srcRect/>
            <a:stretch>
              <a:fillRect/>
            </a:stretch>
          </p:blipFill>
          <p:spPr bwMode="auto">
            <a:xfrm>
              <a:off x="4572000" y="4724400"/>
              <a:ext cx="447675" cy="626745"/>
            </a:xfrm>
            <a:prstGeom prst="rect">
              <a:avLst/>
            </a:prstGeom>
            <a:noFill/>
            <a:ln w="9525">
              <a:noFill/>
              <a:miter lim="800000"/>
              <a:headEnd/>
              <a:tailEnd/>
            </a:ln>
            <a:effectLst/>
          </p:spPr>
        </p:pic>
        <p:sp>
          <p:nvSpPr>
            <p:cNvPr id="23" name="Oval Callout 22"/>
            <p:cNvSpPr/>
            <p:nvPr/>
          </p:nvSpPr>
          <p:spPr>
            <a:xfrm>
              <a:off x="4343400" y="4572000"/>
              <a:ext cx="838200" cy="914400"/>
            </a:xfrm>
            <a:prstGeom prst="wedgeEllipseCallout">
              <a:avLst>
                <a:gd name="adj1" fmla="val 62557"/>
                <a:gd name="adj2" fmla="val -98333"/>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Perpetua"/>
                <a:ea typeface="+mn-ea"/>
                <a:cs typeface="+mn-cs"/>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chor="ctr"/>
          <a:lstStyle/>
          <a:p>
            <a:pPr algn="ctr">
              <a:buNone/>
            </a:pPr>
            <a:r>
              <a:rPr lang="en-US" sz="5400" dirty="0" smtClean="0"/>
              <a:t>Operational Risk Management</a:t>
            </a:r>
            <a:endParaRPr lang="en-US" sz="5400" dirty="0"/>
          </a:p>
        </p:txBody>
      </p:sp>
      <p:sp>
        <p:nvSpPr>
          <p:cNvPr id="4" name="TextBox 3"/>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Pg#15</a:t>
            </a:r>
            <a:endParaRPr lang="en-US" sz="800" b="1" dirty="0">
              <a:solidFill>
                <a:schemeClr val="bg1">
                  <a:lumMod val="50000"/>
                </a:schemeClr>
              </a:solidFill>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1"/>
          </p:nvPr>
        </p:nvSpPr>
        <p:spPr>
          <a:xfrm>
            <a:off x="152400" y="2209800"/>
            <a:ext cx="8839200" cy="4343400"/>
          </a:xfrm>
        </p:spPr>
        <p:txBody>
          <a:bodyPr>
            <a:normAutofit/>
          </a:bodyPr>
          <a:lstStyle/>
          <a:p>
            <a:pPr>
              <a:buNone/>
            </a:pPr>
            <a:r>
              <a:rPr lang="en-US" b="1" dirty="0" smtClean="0"/>
              <a:t>Table of Contents</a:t>
            </a:r>
          </a:p>
          <a:p>
            <a:r>
              <a:rPr lang="en-US" dirty="0" smtClean="0"/>
              <a:t>located in the front of the manual, lists all chapters in the publication.</a:t>
            </a:r>
          </a:p>
          <a:p>
            <a:pPr lvl="1"/>
            <a:r>
              <a:rPr lang="en-US" dirty="0" smtClean="0"/>
              <a:t>Chapters divide the manual into major categories of information </a:t>
            </a:r>
          </a:p>
          <a:p>
            <a:pPr lvl="1"/>
            <a:r>
              <a:rPr lang="en-US" dirty="0" smtClean="0"/>
              <a:t>Each Chapter is divided into work packages, which are identified by a 6-digit number (e.g., 0001 00, 0108 00) located on the upper right-hand corner of each page. </a:t>
            </a:r>
          </a:p>
          <a:p>
            <a:r>
              <a:rPr lang="en-US" dirty="0" smtClean="0"/>
              <a:t>If you cannot find what you are looking for in the </a:t>
            </a:r>
            <a:r>
              <a:rPr lang="en-US" i="1" dirty="0" smtClean="0"/>
              <a:t>Table of Contents, refer to the </a:t>
            </a:r>
            <a:r>
              <a:rPr lang="en-US" dirty="0" smtClean="0"/>
              <a:t>alphabetical </a:t>
            </a:r>
            <a:r>
              <a:rPr lang="en-US" i="1" dirty="0" smtClean="0"/>
              <a:t>Index at the back of the manual.</a:t>
            </a:r>
          </a:p>
          <a:p>
            <a:pPr>
              <a:buNone/>
            </a:pPr>
            <a:endParaRPr lang="en-US" dirty="0" smtClean="0"/>
          </a:p>
          <a:p>
            <a:endParaRPr lang="en-US" dirty="0" smtClean="0"/>
          </a:p>
        </p:txBody>
      </p:sp>
      <p:sp>
        <p:nvSpPr>
          <p:cNvPr id="4" name="TextBox 3"/>
          <p:cNvSpPr txBox="1"/>
          <p:nvPr/>
        </p:nvSpPr>
        <p:spPr>
          <a:xfrm>
            <a:off x="1524000" y="1600200"/>
            <a:ext cx="7467600" cy="523220"/>
          </a:xfrm>
          <a:prstGeom prst="rect">
            <a:avLst/>
          </a:prstGeom>
          <a:noFill/>
        </p:spPr>
        <p:txBody>
          <a:bodyPr>
            <a:spAutoFit/>
          </a:bodyPr>
          <a:lstStyle/>
          <a:p>
            <a:pPr algn="ctr" rtl="0">
              <a:defRPr/>
            </a:pPr>
            <a:r>
              <a:rPr lang="en-US" sz="2800" b="1" u="sng" kern="1200" dirty="0">
                <a:latin typeface="Franklin Gothic Book"/>
                <a:ea typeface="+mn-ea"/>
                <a:cs typeface="+mn-cs"/>
              </a:rPr>
              <a:t>MMV</a:t>
            </a:r>
            <a:r>
              <a:rPr lang="en-US" sz="2800" b="1" u="sng" kern="1200" dirty="0">
                <a:solidFill>
                  <a:prstClr val="black"/>
                </a:solidFill>
                <a:latin typeface="Franklin Gothic Book"/>
                <a:ea typeface="+mn-ea"/>
                <a:cs typeface="+mn-cs"/>
              </a:rPr>
              <a:t> TECHNICAL MANUAL</a:t>
            </a:r>
          </a:p>
        </p:txBody>
      </p:sp>
      <p:sp>
        <p:nvSpPr>
          <p:cNvPr id="5" name="Date Placeholder 4"/>
          <p:cNvSpPr>
            <a:spLocks noGrp="1"/>
          </p:cNvSpPr>
          <p:nvPr>
            <p:ph type="dt" sz="half" idx="10"/>
          </p:nvPr>
        </p:nvSpPr>
        <p:spPr/>
        <p:txBody>
          <a:bodyPr/>
          <a:lstStyle/>
          <a:p>
            <a:pPr algn="r" rtl="0">
              <a:defRPr/>
            </a:pPr>
            <a:fld id="{F92A873E-4DBF-4D37-B4C5-1B63BD701DD5}" type="datetime3">
              <a:rPr lang="en-US" sz="1400" kern="1200">
                <a:solidFill>
                  <a:srgbClr val="696464"/>
                </a:solidFill>
                <a:latin typeface="Perpetua"/>
                <a:ea typeface="+mn-ea"/>
                <a:cs typeface="+mn-cs"/>
              </a:rPr>
              <a:pPr algn="r" rtl="0">
                <a:defRPr/>
              </a:pPr>
              <a:t>24 October 2012</a:t>
            </a:fld>
            <a:endParaRPr lang="en-US" sz="1400" kern="1200" dirty="0">
              <a:solidFill>
                <a:srgbClr val="696464"/>
              </a:solidFill>
              <a:latin typeface="Perpetua"/>
              <a:ea typeface="+mn-ea"/>
              <a:cs typeface="+mn-cs"/>
            </a:endParaRPr>
          </a:p>
        </p:txBody>
      </p:sp>
      <p:pic>
        <p:nvPicPr>
          <p:cNvPr id="2051" name="Picture 3"/>
          <p:cNvPicPr>
            <a:picLocks noChangeAspect="1" noChangeArrowheads="1"/>
          </p:cNvPicPr>
          <p:nvPr/>
        </p:nvPicPr>
        <p:blipFill>
          <a:blip r:embed="rId3" cstate="print"/>
          <a:srcRect l="6167" r="12334" b="46093"/>
          <a:stretch>
            <a:fillRect/>
          </a:stretch>
        </p:blipFill>
        <p:spPr bwMode="auto">
          <a:xfrm>
            <a:off x="2971800" y="1219200"/>
            <a:ext cx="5344536" cy="4572000"/>
          </a:xfrm>
          <a:prstGeom prst="rect">
            <a:avLst/>
          </a:prstGeom>
          <a:noFill/>
          <a:ln w="9525">
            <a:noFill/>
            <a:miter lim="800000"/>
            <a:headEnd/>
            <a:tailEnd/>
          </a:ln>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5">
                                            <p:txEl>
                                              <p:pRg st="1" end="1"/>
                                            </p:txEl>
                                          </p:spTgt>
                                        </p:tgtEl>
                                        <p:attrNameLst>
                                          <p:attrName>style.visibility</p:attrName>
                                        </p:attrNameLst>
                                      </p:cBhvr>
                                      <p:to>
                                        <p:strVal val="visible"/>
                                      </p:to>
                                    </p:set>
                                    <p:anim calcmode="lin" valueType="num">
                                      <p:cBhvr additive="base">
                                        <p:cTn id="7" dur="500" fill="hold"/>
                                        <p:tgtEl>
                                          <p:spTgt spid="573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345">
                                            <p:txEl>
                                              <p:pRg st="2" end="2"/>
                                            </p:txEl>
                                          </p:spTgt>
                                        </p:tgtEl>
                                        <p:attrNameLst>
                                          <p:attrName>style.visibility</p:attrName>
                                        </p:attrNameLst>
                                      </p:cBhvr>
                                      <p:to>
                                        <p:strVal val="visible"/>
                                      </p:to>
                                    </p:set>
                                    <p:anim calcmode="lin" valueType="num">
                                      <p:cBhvr additive="base">
                                        <p:cTn id="11" dur="500" fill="hold"/>
                                        <p:tgtEl>
                                          <p:spTgt spid="5734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345">
                                            <p:txEl>
                                              <p:pRg st="3" end="3"/>
                                            </p:txEl>
                                          </p:spTgt>
                                        </p:tgtEl>
                                        <p:attrNameLst>
                                          <p:attrName>style.visibility</p:attrName>
                                        </p:attrNameLst>
                                      </p:cBhvr>
                                      <p:to>
                                        <p:strVal val="visible"/>
                                      </p:to>
                                    </p:set>
                                    <p:anim calcmode="lin" valueType="num">
                                      <p:cBhvr additive="base">
                                        <p:cTn id="15" dur="500" fill="hold"/>
                                        <p:tgtEl>
                                          <p:spTgt spid="5734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57345">
                                            <p:txEl>
                                              <p:pRg st="1" end="1"/>
                                            </p:txEl>
                                          </p:spTgt>
                                        </p:tgtEl>
                                      </p:cBhvr>
                                    </p:animEffect>
                                    <p:set>
                                      <p:cBhvr>
                                        <p:cTn id="21" dur="1" fill="hold">
                                          <p:stCondLst>
                                            <p:cond delay="499"/>
                                          </p:stCondLst>
                                        </p:cTn>
                                        <p:tgtEl>
                                          <p:spTgt spid="57345">
                                            <p:txEl>
                                              <p:pRg st="1" end="1"/>
                                            </p:txEl>
                                          </p:spTgt>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7345">
                                            <p:txEl>
                                              <p:pRg st="2" end="2"/>
                                            </p:txEl>
                                          </p:spTgt>
                                        </p:tgtEl>
                                      </p:cBhvr>
                                    </p:animEffect>
                                    <p:set>
                                      <p:cBhvr>
                                        <p:cTn id="24" dur="1" fill="hold">
                                          <p:stCondLst>
                                            <p:cond delay="499"/>
                                          </p:stCondLst>
                                        </p:cTn>
                                        <p:tgtEl>
                                          <p:spTgt spid="57345">
                                            <p:txEl>
                                              <p:pRg st="2" end="2"/>
                                            </p:txEl>
                                          </p:spTgt>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57345">
                                            <p:txEl>
                                              <p:pRg st="3" end="3"/>
                                            </p:txEl>
                                          </p:spTgt>
                                        </p:tgtEl>
                                      </p:cBhvr>
                                    </p:animEffect>
                                    <p:set>
                                      <p:cBhvr>
                                        <p:cTn id="27" dur="1" fill="hold">
                                          <p:stCondLst>
                                            <p:cond delay="499"/>
                                          </p:stCondLst>
                                        </p:cTn>
                                        <p:tgtEl>
                                          <p:spTgt spid="57345">
                                            <p:txEl>
                                              <p:pRg st="3" end="3"/>
                                            </p:txEl>
                                          </p:spTgt>
                                        </p:tgtEl>
                                        <p:attrNameLst>
                                          <p:attrName>style.visibility</p:attrName>
                                        </p:attrNameLst>
                                      </p:cBhvr>
                                      <p:to>
                                        <p:strVal val="hidden"/>
                                      </p:to>
                                    </p:set>
                                  </p:childTnLst>
                                </p:cTn>
                              </p:par>
                              <p:par>
                                <p:cTn id="28" presetID="15"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1000" fill="hold"/>
                                        <p:tgtEl>
                                          <p:spTgt spid="2051"/>
                                        </p:tgtEl>
                                        <p:attrNameLst>
                                          <p:attrName>ppt_w</p:attrName>
                                        </p:attrNameLst>
                                      </p:cBhvr>
                                      <p:tavLst>
                                        <p:tav tm="0">
                                          <p:val>
                                            <p:fltVal val="0"/>
                                          </p:val>
                                        </p:tav>
                                        <p:tav tm="100000">
                                          <p:val>
                                            <p:strVal val="#ppt_w"/>
                                          </p:val>
                                        </p:tav>
                                      </p:tavLst>
                                    </p:anim>
                                    <p:anim calcmode="lin" valueType="num">
                                      <p:cBhvr>
                                        <p:cTn id="31" dur="1000" fill="hold"/>
                                        <p:tgtEl>
                                          <p:spTgt spid="2051"/>
                                        </p:tgtEl>
                                        <p:attrNameLst>
                                          <p:attrName>ppt_h</p:attrName>
                                        </p:attrNameLst>
                                      </p:cBhvr>
                                      <p:tavLst>
                                        <p:tav tm="0">
                                          <p:val>
                                            <p:fltVal val="0"/>
                                          </p:val>
                                        </p:tav>
                                        <p:tav tm="100000">
                                          <p:val>
                                            <p:strVal val="#ppt_h"/>
                                          </p:val>
                                        </p:tav>
                                      </p:tavLst>
                                    </p:anim>
                                    <p:anim calcmode="lin" valueType="num">
                                      <p:cBhvr>
                                        <p:cTn id="32"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2051"/>
                                        </p:tgtEl>
                                      </p:cBhvr>
                                    </p:animEffect>
                                    <p:set>
                                      <p:cBhvr>
                                        <p:cTn id="38" dur="1" fill="hold">
                                          <p:stCondLst>
                                            <p:cond delay="499"/>
                                          </p:stCondLst>
                                        </p:cTn>
                                        <p:tgtEl>
                                          <p:spTgt spid="2051"/>
                                        </p:tgtEl>
                                        <p:attrNameLst>
                                          <p:attrName>style.visibility</p:attrName>
                                        </p:attrNameLst>
                                      </p:cBhvr>
                                      <p:to>
                                        <p:strVal val="hidden"/>
                                      </p:to>
                                    </p:set>
                                  </p:childTnLst>
                                </p:cTn>
                              </p:par>
                              <p:par>
                                <p:cTn id="39" presetID="15" presetClass="entr" presetSubtype="0" fill="hold" nodeType="withEffect">
                                  <p:stCondLst>
                                    <p:cond delay="0"/>
                                  </p:stCondLst>
                                  <p:childTnLst>
                                    <p:set>
                                      <p:cBhvr>
                                        <p:cTn id="40" dur="1" fill="hold">
                                          <p:stCondLst>
                                            <p:cond delay="0"/>
                                          </p:stCondLst>
                                        </p:cTn>
                                        <p:tgtEl>
                                          <p:spTgt spid="57345">
                                            <p:txEl>
                                              <p:pRg st="1" end="1"/>
                                            </p:txEl>
                                          </p:spTgt>
                                        </p:tgtEl>
                                        <p:attrNameLst>
                                          <p:attrName>style.visibility</p:attrName>
                                        </p:attrNameLst>
                                      </p:cBhvr>
                                      <p:to>
                                        <p:strVal val="visible"/>
                                      </p:to>
                                    </p:set>
                                    <p:anim calcmode="lin" valueType="num">
                                      <p:cBhvr>
                                        <p:cTn id="41" dur="1000" fill="hold"/>
                                        <p:tgtEl>
                                          <p:spTgt spid="57345">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57345">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5734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7345">
                                            <p:txEl>
                                              <p:pRg st="1" end="1"/>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57345">
                                            <p:txEl>
                                              <p:pRg st="2" end="2"/>
                                            </p:txEl>
                                          </p:spTgt>
                                        </p:tgtEl>
                                        <p:attrNameLst>
                                          <p:attrName>style.visibility</p:attrName>
                                        </p:attrNameLst>
                                      </p:cBhvr>
                                      <p:to>
                                        <p:strVal val="visible"/>
                                      </p:to>
                                    </p:set>
                                    <p:anim calcmode="lin" valueType="num">
                                      <p:cBhvr>
                                        <p:cTn id="47" dur="1000" fill="hold"/>
                                        <p:tgtEl>
                                          <p:spTgt spid="57345">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57345">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5734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345">
                                            <p:txEl>
                                              <p:pRg st="2" end="2"/>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childTnLst>
                                    <p:set>
                                      <p:cBhvr>
                                        <p:cTn id="52" dur="1" fill="hold">
                                          <p:stCondLst>
                                            <p:cond delay="0"/>
                                          </p:stCondLst>
                                        </p:cTn>
                                        <p:tgtEl>
                                          <p:spTgt spid="57345">
                                            <p:txEl>
                                              <p:pRg st="3" end="3"/>
                                            </p:txEl>
                                          </p:spTgt>
                                        </p:tgtEl>
                                        <p:attrNameLst>
                                          <p:attrName>style.visibility</p:attrName>
                                        </p:attrNameLst>
                                      </p:cBhvr>
                                      <p:to>
                                        <p:strVal val="visible"/>
                                      </p:to>
                                    </p:set>
                                    <p:anim calcmode="lin" valueType="num">
                                      <p:cBhvr>
                                        <p:cTn id="53" dur="1000" fill="hold"/>
                                        <p:tgtEl>
                                          <p:spTgt spid="57345">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57345">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5734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734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7345">
                                            <p:txEl>
                                              <p:pRg st="4" end="4"/>
                                            </p:txEl>
                                          </p:spTgt>
                                        </p:tgtEl>
                                        <p:attrNameLst>
                                          <p:attrName>style.visibility</p:attrName>
                                        </p:attrNameLst>
                                      </p:cBhvr>
                                      <p:to>
                                        <p:strVal val="visible"/>
                                      </p:to>
                                    </p:set>
                                    <p:anim calcmode="lin" valueType="num">
                                      <p:cBhvr additive="base">
                                        <p:cTn id="61" dur="500" fill="hold"/>
                                        <p:tgtEl>
                                          <p:spTgt spid="5734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73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7DB87B8-249E-45F6-ABE2-F1A8231E35DA}" type="datetime3">
              <a:rPr lang="en-US">
                <a:solidFill>
                  <a:srgbClr val="696464"/>
                </a:solidFill>
              </a:rPr>
              <a:pPr>
                <a:defRPr/>
              </a:pPr>
              <a:t>24 October 2012</a:t>
            </a:fld>
            <a:endParaRPr lang="en-US">
              <a:solidFill>
                <a:srgbClr val="696464"/>
              </a:solidFill>
            </a:endParaRPr>
          </a:p>
        </p:txBody>
      </p:sp>
      <p:sp>
        <p:nvSpPr>
          <p:cNvPr id="5" name="Rectangle 4"/>
          <p:cNvSpPr/>
          <p:nvPr/>
        </p:nvSpPr>
        <p:spPr>
          <a:xfrm>
            <a:off x="2209800" y="1505397"/>
            <a:ext cx="4648200" cy="3847207"/>
          </a:xfrm>
          <a:prstGeom prst="rect">
            <a:avLst/>
          </a:prstGeom>
        </p:spPr>
        <p:txBody>
          <a:bodyPr wrap="square">
            <a:spAutoFit/>
          </a:bodyPr>
          <a:lstStyle/>
          <a:p>
            <a:pPr marL="274320" indent="-274320" fontAlgn="auto">
              <a:spcBef>
                <a:spcPts val="580"/>
              </a:spcBef>
              <a:spcAft>
                <a:spcPts val="0"/>
              </a:spcAft>
              <a:buFont typeface="Wingdings 2"/>
              <a:buChar char=""/>
              <a:defRPr/>
            </a:pPr>
            <a:r>
              <a:rPr lang="en-US" dirty="0" smtClean="0"/>
              <a:t>Every piece of equipment in the Marine Corps utilizes Technical Manuals (TM) and repair parts lists (SL-4, PC, etc.)</a:t>
            </a:r>
          </a:p>
          <a:p>
            <a:pPr marL="548640" lvl="1" fontAlgn="auto">
              <a:spcBef>
                <a:spcPts val="370"/>
              </a:spcBef>
              <a:spcAft>
                <a:spcPts val="0"/>
              </a:spcAft>
              <a:buFont typeface="Wingdings 2"/>
              <a:buChar char=""/>
              <a:defRPr/>
            </a:pPr>
            <a:r>
              <a:rPr lang="en-US" dirty="0" smtClean="0"/>
              <a:t>These manuals are necessary for performing maintenance and ordering parts</a:t>
            </a:r>
          </a:p>
          <a:p>
            <a:pPr marL="548640" lvl="1" fontAlgn="auto">
              <a:spcBef>
                <a:spcPts val="370"/>
              </a:spcBef>
              <a:spcAft>
                <a:spcPts val="0"/>
              </a:spcAft>
              <a:buFont typeface="Wingdings 2"/>
              <a:buChar char=""/>
              <a:defRPr/>
            </a:pPr>
            <a:r>
              <a:rPr lang="en-US" dirty="0" smtClean="0"/>
              <a:t>TMs provide step by step maintenance procedures in order to perform the maintenance accurately and efficiently.</a:t>
            </a:r>
          </a:p>
          <a:p>
            <a:pPr marL="548640" lvl="1" fontAlgn="auto">
              <a:spcBef>
                <a:spcPts val="370"/>
              </a:spcBef>
              <a:spcAft>
                <a:spcPts val="0"/>
              </a:spcAft>
              <a:buFont typeface="Wingdings 2"/>
              <a:buChar char=""/>
              <a:defRPr/>
            </a:pPr>
            <a:r>
              <a:rPr lang="en-US" dirty="0" smtClean="0"/>
              <a:t>Parts lists provide requisitioning data for every component or item on their associated piece of gear</a:t>
            </a:r>
          </a:p>
        </p:txBody>
      </p:sp>
    </p:spTree>
  </p:cSld>
  <p:clrMapOvr>
    <a:masterClrMapping/>
  </p:clrMapOvr>
  <p:transition>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TECHNICAL MANUAL REVIEW</a:t>
            </a:r>
          </a:p>
          <a:p>
            <a:r>
              <a:rPr lang="en-US" dirty="0" smtClean="0"/>
              <a:t>What a TM covers.</a:t>
            </a:r>
          </a:p>
          <a:p>
            <a:r>
              <a:rPr lang="en-US" dirty="0" smtClean="0"/>
              <a:t>Short titles.</a:t>
            </a:r>
          </a:p>
          <a:p>
            <a:r>
              <a:rPr lang="en-US" dirty="0" smtClean="0"/>
              <a:t>How to read TM’s.</a:t>
            </a:r>
          </a:p>
          <a:p>
            <a:pPr>
              <a:buNone/>
            </a:pPr>
            <a:endParaRPr lang="en-US" dirty="0"/>
          </a:p>
        </p:txBody>
      </p:sp>
      <p:sp>
        <p:nvSpPr>
          <p:cNvPr id="3" name="Date Placeholder 2"/>
          <p:cNvSpPr>
            <a:spLocks noGrp="1"/>
          </p:cNvSpPr>
          <p:nvPr>
            <p:ph type="dt" sz="half" idx="10"/>
          </p:nvPr>
        </p:nvSpPr>
        <p:spPr/>
        <p:txBody>
          <a:body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b="1" u="sng" dirty="0" smtClean="0"/>
              <a:t>QUESTIONS</a:t>
            </a:r>
          </a:p>
          <a:p>
            <a:r>
              <a:rPr lang="en-US" b="1" dirty="0" smtClean="0"/>
              <a:t>Q: </a:t>
            </a:r>
            <a:r>
              <a:rPr lang="en-US" dirty="0" smtClean="0"/>
              <a:t>What does 11503 mean in a short title?</a:t>
            </a:r>
          </a:p>
          <a:p>
            <a:r>
              <a:rPr lang="en-US" b="1" dirty="0" smtClean="0"/>
              <a:t>A: </a:t>
            </a:r>
            <a:r>
              <a:rPr lang="en-US" dirty="0" smtClean="0"/>
              <a:t>This is the ID number.</a:t>
            </a:r>
          </a:p>
          <a:p>
            <a:r>
              <a:rPr lang="en-US" b="1" dirty="0" smtClean="0"/>
              <a:t>Q: </a:t>
            </a:r>
            <a:r>
              <a:rPr lang="en-US" dirty="0" smtClean="0"/>
              <a:t>What does a parts list provide the mechanic?</a:t>
            </a:r>
          </a:p>
          <a:p>
            <a:r>
              <a:rPr lang="en-US" b="1" dirty="0" smtClean="0"/>
              <a:t>A: </a:t>
            </a:r>
            <a:r>
              <a:rPr lang="en-US" dirty="0" smtClean="0"/>
              <a:t>Provides the requisitioning data for every component or item on that associated piece of gear.</a:t>
            </a:r>
            <a:endParaRPr lang="en-US" b="1" dirty="0"/>
          </a:p>
        </p:txBody>
      </p:sp>
      <p:sp>
        <p:nvSpPr>
          <p:cNvPr id="3" name="Date Placeholder 2"/>
          <p:cNvSpPr>
            <a:spLocks noGrp="1"/>
          </p:cNvSpPr>
          <p:nvPr>
            <p:ph type="dt" sz="half" idx="10"/>
          </p:nvPr>
        </p:nvSpPr>
        <p:spPr/>
        <p:txBody>
          <a:body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26C5900-F38B-4DBD-B0EC-32DFDC8B26C3}" type="datetime3">
              <a:rPr lang="en-US" smtClean="0">
                <a:solidFill>
                  <a:srgbClr val="696464"/>
                </a:solidFill>
              </a:rPr>
              <a:pPr>
                <a:defRPr/>
              </a:pPr>
              <a:t>24 October 2012</a:t>
            </a:fld>
            <a:endParaRPr lang="en-US">
              <a:solidFill>
                <a:srgbClr val="696464"/>
              </a:solidFill>
            </a:endParaRPr>
          </a:p>
        </p:txBody>
      </p:sp>
      <p:pic>
        <p:nvPicPr>
          <p:cNvPr id="2050" name="Picture 2" descr="C:\Users\randy.graftema\Desktop\untitled.bmp"/>
          <p:cNvPicPr>
            <a:picLocks noGrp="1" noChangeAspect="1" noChangeArrowheads="1"/>
          </p:cNvPicPr>
          <p:nvPr>
            <p:ph idx="1"/>
          </p:nvPr>
        </p:nvPicPr>
        <p:blipFill>
          <a:blip r:embed="rId2" cstate="print"/>
          <a:srcRect/>
          <a:stretch>
            <a:fillRect/>
          </a:stretch>
        </p:blipFill>
        <p:spPr bwMode="auto">
          <a:xfrm>
            <a:off x="2362200" y="1600200"/>
            <a:ext cx="4953000" cy="5105400"/>
          </a:xfrm>
          <a:prstGeom prst="rect">
            <a:avLst/>
          </a:prstGeom>
          <a:noFill/>
        </p:spPr>
      </p:pic>
    </p:spTree>
  </p:cSld>
  <p:clrMapOvr>
    <a:masterClrMapping/>
  </p:clrMapOvr>
  <p:transition>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arinesLogo"/>
          <p:cNvPicPr>
            <a:picLocks noChangeAspect="1" noChangeArrowheads="1"/>
          </p:cNvPicPr>
          <p:nvPr/>
        </p:nvPicPr>
        <p:blipFill>
          <a:blip r:embed="rId3" cstate="print"/>
          <a:srcRect/>
          <a:stretch>
            <a:fillRect/>
          </a:stretch>
        </p:blipFill>
        <p:spPr bwMode="auto">
          <a:xfrm>
            <a:off x="2133600" y="1596232"/>
            <a:ext cx="5105400" cy="5052218"/>
          </a:xfrm>
          <a:prstGeom prst="rect">
            <a:avLst/>
          </a:prstGeom>
          <a:noFill/>
        </p:spPr>
      </p:pic>
      <p:sp>
        <p:nvSpPr>
          <p:cNvPr id="3" name="Date Placeholder 2"/>
          <p:cNvSpPr>
            <a:spLocks noGrp="1"/>
          </p:cNvSpPr>
          <p:nvPr>
            <p:ph type="dt" sz="half" idx="10"/>
          </p:nvPr>
        </p:nvSpPr>
        <p:spPr/>
        <p:txBody>
          <a:bodyPr/>
          <a:lstStyle/>
          <a:p>
            <a:pPr>
              <a:defRPr/>
            </a:pPr>
            <a:fld id="{4E530710-EB8E-4D92-9F0F-F186CEB58FB8}" type="datetime3">
              <a:rPr lang="en-US" smtClean="0"/>
              <a:pPr>
                <a:defRPr/>
              </a:pPr>
              <a:t>24 October 2012</a:t>
            </a:fld>
            <a:endParaRPr lang="en-US"/>
          </a:p>
        </p:txBody>
      </p:sp>
      <p:sp>
        <p:nvSpPr>
          <p:cNvPr id="4" name="TextBox 3"/>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Pg#71</a:t>
            </a:r>
            <a:endParaRPr lang="en-US" sz="800" b="1" dirty="0">
              <a:solidFill>
                <a:schemeClr val="bg1">
                  <a:lumMod val="50000"/>
                </a:schemeClr>
              </a:solidFill>
            </a:endParaRPr>
          </a:p>
        </p:txBody>
      </p:sp>
    </p:spTree>
  </p:cSld>
  <p:clrMapOvr>
    <a:masterClrMapping/>
  </p:clrMapOvr>
  <p:transition>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370A7A7E-EEE8-4F60-8773-73673435B4F2}" type="datetime3">
              <a:rPr lang="en-US" smtClean="0"/>
              <a:pPr/>
              <a:t>24 October 2012</a:t>
            </a:fld>
            <a:endParaRPr lang="en-US" dirty="0" smtClean="0"/>
          </a:p>
        </p:txBody>
      </p:sp>
      <p:sp>
        <p:nvSpPr>
          <p:cNvPr id="5" name="TextBox 4"/>
          <p:cNvSpPr txBox="1"/>
          <p:nvPr/>
        </p:nvSpPr>
        <p:spPr>
          <a:xfrm>
            <a:off x="152400" y="1600200"/>
            <a:ext cx="8839200" cy="523875"/>
          </a:xfrm>
          <a:prstGeom prst="rect">
            <a:avLst/>
          </a:prstGeom>
          <a:noFill/>
        </p:spPr>
        <p:txBody>
          <a:bodyPr wrap="square">
            <a:spAutoFit/>
          </a:bodyPr>
          <a:lstStyle/>
          <a:p>
            <a:pPr algn="ctr" fontAlgn="auto">
              <a:spcBef>
                <a:spcPts val="0"/>
              </a:spcBef>
              <a:spcAft>
                <a:spcPts val="0"/>
              </a:spcAft>
              <a:defRPr/>
            </a:pPr>
            <a:r>
              <a:rPr lang="en-US" sz="2800" b="1" u="sng" dirty="0" smtClean="0">
                <a:latin typeface="+mj-lt"/>
              </a:rPr>
              <a:t>RESPONSIBILITIES</a:t>
            </a:r>
            <a:endParaRPr lang="en-US" sz="2800" b="1" u="sng" dirty="0">
              <a:latin typeface="+mj-lt"/>
            </a:endParaRPr>
          </a:p>
        </p:txBody>
      </p:sp>
      <p:sp>
        <p:nvSpPr>
          <p:cNvPr id="6" name="Content Placeholder 1"/>
          <p:cNvSpPr txBox="1">
            <a:spLocks/>
          </p:cNvSpPr>
          <p:nvPr/>
        </p:nvSpPr>
        <p:spPr bwMode="auto">
          <a:xfrm>
            <a:off x="152400" y="2209800"/>
            <a:ext cx="8839200" cy="4343400"/>
          </a:xfrm>
          <a:prstGeom prst="rect">
            <a:avLst/>
          </a:prstGeom>
          <a:noFill/>
          <a:ln w="9525">
            <a:noFill/>
            <a:miter lim="800000"/>
            <a:headEnd/>
            <a:tailEnd/>
          </a:ln>
        </p:spPr>
        <p:txBody>
          <a:bodyPr/>
          <a:lstStyle/>
          <a:p>
            <a:pPr marL="273050" indent="-273050" eaLnBrk="1" hangingPunct="1">
              <a:spcBef>
                <a:spcPts val="575"/>
              </a:spcBef>
              <a:buClr>
                <a:schemeClr val="accent1"/>
              </a:buClr>
              <a:buSzPct val="85000"/>
              <a:buFont typeface="Wingdings 2" pitchFamily="18" charset="2"/>
              <a:buChar char=""/>
            </a:pPr>
            <a:r>
              <a:rPr lang="en-US" sz="2600" dirty="0" smtClean="0">
                <a:latin typeface="Perpetua" pitchFamily="18" charset="0"/>
              </a:rPr>
              <a:t>It is your responsibility to ensure you are using the proper record or form and that you are using it correctly.</a:t>
            </a:r>
          </a:p>
          <a:p>
            <a:pPr marL="273050" indent="-273050" eaLnBrk="1" hangingPunct="1">
              <a:spcBef>
                <a:spcPts val="575"/>
              </a:spcBef>
              <a:buClr>
                <a:schemeClr val="accent1"/>
              </a:buClr>
              <a:buSzPct val="85000"/>
              <a:buFont typeface="Wingdings 2" pitchFamily="18" charset="2"/>
              <a:buChar char=""/>
            </a:pPr>
            <a:r>
              <a:rPr lang="en-US" sz="2600" dirty="0" smtClean="0">
                <a:latin typeface="Perpetua" pitchFamily="18" charset="0"/>
              </a:rPr>
              <a:t>TM 4700-15/1 and UM 4790-2C are the references that provide guidance in regards to the use of maintenance records and forms.</a:t>
            </a:r>
          </a:p>
          <a:p>
            <a:pPr marL="730250" lvl="2" indent="-273050">
              <a:spcBef>
                <a:spcPts val="575"/>
              </a:spcBef>
              <a:buClr>
                <a:schemeClr val="accent1"/>
              </a:buClr>
              <a:buSzPct val="85000"/>
              <a:buFont typeface="Wingdings 2" pitchFamily="18" charset="2"/>
              <a:buChar char=""/>
            </a:pPr>
            <a:r>
              <a:rPr lang="en-US" sz="2400" dirty="0" smtClean="0">
                <a:latin typeface="Perpetua" pitchFamily="18" charset="0"/>
              </a:rPr>
              <a:t>TM 4700-15/1 provides instructions for the preparation, use, and disposition of required records and forms.</a:t>
            </a:r>
          </a:p>
          <a:p>
            <a:pPr marL="730250" lvl="2" indent="-273050">
              <a:spcBef>
                <a:spcPts val="575"/>
              </a:spcBef>
              <a:buClr>
                <a:schemeClr val="accent1"/>
              </a:buClr>
              <a:buSzPct val="85000"/>
              <a:buFont typeface="Wingdings 2" pitchFamily="18" charset="2"/>
              <a:buChar char=""/>
            </a:pPr>
            <a:r>
              <a:rPr lang="en-US" sz="2400" dirty="0" smtClean="0">
                <a:latin typeface="Perpetua" pitchFamily="18" charset="0"/>
              </a:rPr>
              <a:t>UM 4790-2C provides functional procedures of the </a:t>
            </a:r>
            <a:r>
              <a:rPr lang="en-US" sz="2400" dirty="0" smtClean="0">
                <a:latin typeface="+mn-lt"/>
              </a:rPr>
              <a:t>maintenance</a:t>
            </a:r>
            <a:r>
              <a:rPr lang="en-US" sz="2400" dirty="0" smtClean="0">
                <a:latin typeface="Perpetua" pitchFamily="18" charset="0"/>
              </a:rPr>
              <a:t> </a:t>
            </a:r>
            <a:r>
              <a:rPr lang="en-US" sz="2400" smtClean="0">
                <a:latin typeface="Perpetua" pitchFamily="18" charset="0"/>
              </a:rPr>
              <a:t>Process.</a:t>
            </a:r>
            <a:endParaRPr lang="en-US" sz="2400" dirty="0" smtClean="0">
              <a:latin typeface="Perpetua" pitchFamily="18" charset="0"/>
            </a:endParaRPr>
          </a:p>
        </p:txBody>
      </p:sp>
    </p:spTree>
  </p:cSld>
  <p:clrMapOvr>
    <a:masterClrMapping/>
  </p:clrMapOvr>
  <p:transition>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1"/>
          <p:cNvSpPr txBox="1">
            <a:spLocks/>
          </p:cNvSpPr>
          <p:nvPr/>
        </p:nvSpPr>
        <p:spPr>
          <a:xfrm>
            <a:off x="152400" y="2209800"/>
            <a:ext cx="8839200" cy="4343400"/>
          </a:xfrm>
          <a:prstGeom prst="rect">
            <a:avLst/>
          </a:prstGeom>
        </p:spPr>
        <p:txBody>
          <a:bodyPr vert="horz" lIns="91440" tIns="45720" rIns="91440" bIns="45720" rtlCol="0">
            <a:normAutofit/>
          </a:bodyPr>
          <a:lstStyle/>
          <a:p>
            <a:pPr marL="273050" indent="-273050">
              <a:spcBef>
                <a:spcPts val="575"/>
              </a:spcBef>
              <a:buClr>
                <a:schemeClr val="accent1"/>
              </a:buClr>
              <a:buSzPct val="85000"/>
            </a:pPr>
            <a:r>
              <a:rPr lang="en-US" sz="2600" dirty="0" smtClean="0">
                <a:latin typeface="Perpetua" pitchFamily="18" charset="0"/>
              </a:rPr>
              <a:t>PURPOSE</a:t>
            </a:r>
          </a:p>
          <a:p>
            <a:pPr marL="273050" indent="-273050">
              <a:spcBef>
                <a:spcPts val="575"/>
              </a:spcBef>
              <a:buClr>
                <a:schemeClr val="accent1"/>
              </a:buClr>
              <a:buSzPct val="85000"/>
              <a:buFont typeface="Wingdings 2" pitchFamily="18" charset="2"/>
              <a:buChar char=""/>
            </a:pPr>
            <a:r>
              <a:rPr lang="en-US" sz="2600" dirty="0" smtClean="0">
                <a:latin typeface="Perpetua" pitchFamily="18" charset="0"/>
              </a:rPr>
              <a:t>Provides a checklist for performing and recording preventive maintenance checks and services (PMCS) and Limited Technical Inspections (LTI).</a:t>
            </a:r>
          </a:p>
          <a:p>
            <a:pPr marL="273050" indent="-273050">
              <a:spcBef>
                <a:spcPts val="575"/>
              </a:spcBef>
              <a:buClr>
                <a:schemeClr val="accent1"/>
              </a:buClr>
              <a:buSzPct val="85000"/>
              <a:buFont typeface="Wingdings 2" pitchFamily="18" charset="2"/>
              <a:buChar char=""/>
            </a:pPr>
            <a:r>
              <a:rPr lang="en-US" sz="2600" dirty="0" smtClean="0">
                <a:latin typeface="Perpetua" pitchFamily="18" charset="0"/>
              </a:rPr>
              <a:t>The equipment owner, user or custodian is responsible for initial preparation to include the heading</a:t>
            </a:r>
          </a:p>
          <a:p>
            <a:pPr marL="273050" indent="-273050">
              <a:spcBef>
                <a:spcPts val="575"/>
              </a:spcBef>
              <a:buClr>
                <a:schemeClr val="accent1"/>
              </a:buClr>
              <a:buSzPct val="85000"/>
              <a:buFont typeface="Wingdings 2" pitchFamily="18" charset="2"/>
              <a:buChar char=""/>
            </a:pPr>
            <a:endParaRPr lang="en-US" sz="2600" dirty="0" smtClean="0">
              <a:latin typeface="Perpetua" pitchFamily="18" charset="0"/>
            </a:endParaRPr>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NAVMC</a:t>
            </a:r>
            <a:r>
              <a:rPr lang="en-US" sz="2800" b="1" u="sng" dirty="0" smtClean="0"/>
              <a:t> 10560</a:t>
            </a:r>
            <a:endParaRPr lang="en-US" sz="2800" b="1" u="sng" dirty="0"/>
          </a:p>
        </p:txBody>
      </p:sp>
      <p:sp>
        <p:nvSpPr>
          <p:cNvPr id="5" name="Date Placeholder 4"/>
          <p:cNvSpPr>
            <a:spLocks noGrp="1"/>
          </p:cNvSpPr>
          <p:nvPr>
            <p:ph type="dt" sz="half" idx="10"/>
          </p:nvPr>
        </p:nvSpPr>
        <p:spPr/>
        <p:txBody>
          <a:bodyPr/>
          <a:lstStyle/>
          <a:p>
            <a:pPr>
              <a:defRPr/>
            </a:pPr>
            <a:fld id="{8DC86C69-BD47-4F55-8EC3-EE5283F3E849}" type="datetime3">
              <a:rPr lang="en-US" smtClean="0"/>
              <a:pPr>
                <a:defRPr/>
              </a:pPr>
              <a:t>24 October 2012</a:t>
            </a:fld>
            <a:endParaRPr lang="en-US"/>
          </a:p>
        </p:txBody>
      </p:sp>
      <p:sp>
        <p:nvSpPr>
          <p:cNvPr id="6" name="TextBox 5"/>
          <p:cNvSpPr txBox="1"/>
          <p:nvPr/>
        </p:nvSpPr>
        <p:spPr>
          <a:xfrm>
            <a:off x="152400" y="6400800"/>
            <a:ext cx="609600" cy="338554"/>
          </a:xfrm>
          <a:prstGeom prst="rect">
            <a:avLst/>
          </a:prstGeom>
          <a:noFill/>
        </p:spPr>
        <p:txBody>
          <a:bodyPr wrap="square" rtlCol="0">
            <a:spAutoFit/>
          </a:bodyPr>
          <a:lstStyle/>
          <a:p>
            <a:r>
              <a:rPr lang="en-US" sz="800" b="1" dirty="0" smtClean="0">
                <a:solidFill>
                  <a:schemeClr val="bg1">
                    <a:lumMod val="50000"/>
                  </a:schemeClr>
                </a:solidFill>
              </a:rPr>
              <a:t>SG  Pg#74</a:t>
            </a:r>
            <a:endParaRPr lang="en-US" sz="800" b="1" dirty="0">
              <a:solidFill>
                <a:schemeClr val="bg1">
                  <a:lumMod val="50000"/>
                </a:schemeClr>
              </a:solidFill>
            </a:endParaRPr>
          </a:p>
        </p:txBody>
      </p:sp>
    </p:spTree>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1"/>
          <p:cNvSpPr txBox="1">
            <a:spLocks/>
          </p:cNvSpPr>
          <p:nvPr/>
        </p:nvSpPr>
        <p:spPr>
          <a:xfrm>
            <a:off x="152400" y="2209800"/>
            <a:ext cx="8839200" cy="4343400"/>
          </a:xfrm>
          <a:prstGeom prst="rect">
            <a:avLst/>
          </a:prstGeom>
        </p:spPr>
        <p:txBody>
          <a:bodyPr vert="horz" lIns="91440" tIns="45720" rIns="91440" bIns="45720" rtlCol="0">
            <a:normAutofit/>
          </a:bodyPr>
          <a:lstStyle/>
          <a:p>
            <a:pPr marL="273050" lvl="0" indent="-273050">
              <a:spcBef>
                <a:spcPts val="575"/>
              </a:spcBef>
              <a:buClr>
                <a:schemeClr val="accent1"/>
              </a:buClr>
              <a:buSzPct val="85000"/>
            </a:pPr>
            <a:r>
              <a:rPr lang="en-US" sz="2600" dirty="0" smtClean="0">
                <a:latin typeface="Perpetua" pitchFamily="18" charset="0"/>
              </a:rPr>
              <a:t>TYPES</a:t>
            </a:r>
          </a:p>
          <a:p>
            <a:pPr marL="273050" lvl="0" indent="-273050">
              <a:spcBef>
                <a:spcPts val="575"/>
              </a:spcBef>
              <a:buClr>
                <a:schemeClr val="accent1"/>
              </a:buClr>
              <a:buSzPct val="85000"/>
              <a:buFont typeface="Wingdings 2" pitchFamily="18" charset="2"/>
              <a:buChar char=""/>
            </a:pPr>
            <a:r>
              <a:rPr lang="en-US" sz="2600" dirty="0" smtClean="0">
                <a:latin typeface="Perpetua" pitchFamily="18" charset="0"/>
              </a:rPr>
              <a:t>Acceptance LTI's - Performed by maintenance personnel upon receipt of equipment and prior to placing the equipment in service.</a:t>
            </a:r>
          </a:p>
          <a:p>
            <a:pPr marL="273050" lvl="0" indent="-273050">
              <a:spcBef>
                <a:spcPts val="575"/>
              </a:spcBef>
              <a:buClr>
                <a:schemeClr val="accent1"/>
              </a:buClr>
              <a:buSzPct val="85000"/>
              <a:buFont typeface="Wingdings 2" pitchFamily="18" charset="2"/>
              <a:buChar char=""/>
            </a:pPr>
            <a:r>
              <a:rPr lang="en-US" sz="2600" dirty="0" smtClean="0">
                <a:latin typeface="Perpetua" pitchFamily="18" charset="0"/>
              </a:rPr>
              <a:t>LTI's prior to Repair - The equipment chief will ensure that any equipment requiring repairs is inspected and results recorded on the NAVMC 10560 before the equipment is repaired.</a:t>
            </a:r>
          </a:p>
          <a:p>
            <a:pPr marL="273050" lvl="0" indent="-273050">
              <a:spcBef>
                <a:spcPts val="575"/>
              </a:spcBef>
              <a:buClr>
                <a:schemeClr val="accent1"/>
              </a:buClr>
              <a:buSzPct val="85000"/>
              <a:buFont typeface="Wingdings 2" pitchFamily="18" charset="2"/>
              <a:buChar char=""/>
            </a:pPr>
            <a:r>
              <a:rPr lang="en-US" sz="2600" dirty="0" smtClean="0">
                <a:latin typeface="Perpetua" pitchFamily="18" charset="0"/>
              </a:rPr>
              <a:t>Preventive Maintenance - The maintenance unit, with the assistance of the operator performs required services, records them on the NAVMC 10560, and signs the worksheet indicating that the services have been performed.</a:t>
            </a:r>
          </a:p>
          <a:p>
            <a:pPr marL="273050" indent="-273050">
              <a:spcBef>
                <a:spcPts val="575"/>
              </a:spcBef>
              <a:buClr>
                <a:schemeClr val="accent1"/>
              </a:buClr>
              <a:buSzPct val="85000"/>
              <a:buFont typeface="Wingdings 2" pitchFamily="18" charset="2"/>
              <a:buChar char=""/>
            </a:pPr>
            <a:endParaRPr lang="en-US" sz="2600" dirty="0" smtClean="0">
              <a:latin typeface="Perpetua" pitchFamily="18" charset="0"/>
            </a:endParaRPr>
          </a:p>
        </p:txBody>
      </p:sp>
      <p:sp>
        <p:nvSpPr>
          <p:cNvPr id="4" name="TextBox 3"/>
          <p:cNvSpPr txBox="1"/>
          <p:nvPr/>
        </p:nvSpPr>
        <p:spPr>
          <a:xfrm>
            <a:off x="152400" y="1600200"/>
            <a:ext cx="8839200" cy="523220"/>
          </a:xfrm>
          <a:prstGeom prst="rect">
            <a:avLst/>
          </a:prstGeom>
          <a:noFill/>
        </p:spPr>
        <p:txBody>
          <a:bodyPr wrap="square" rtlCol="0">
            <a:spAutoFit/>
          </a:bodyPr>
          <a:lstStyle/>
          <a:p>
            <a:pPr algn="ctr"/>
            <a:r>
              <a:rPr lang="en-US" sz="2800" b="1" u="sng" dirty="0" smtClean="0">
                <a:latin typeface="+mj-lt"/>
              </a:rPr>
              <a:t>NAVMC</a:t>
            </a:r>
            <a:r>
              <a:rPr lang="en-US" sz="2800" b="1" u="sng" dirty="0" smtClean="0"/>
              <a:t> 10560</a:t>
            </a:r>
            <a:endParaRPr lang="en-US" sz="2800" b="1" u="sng" dirty="0"/>
          </a:p>
        </p:txBody>
      </p:sp>
      <p:sp>
        <p:nvSpPr>
          <p:cNvPr id="5" name="Date Placeholder 4"/>
          <p:cNvSpPr>
            <a:spLocks noGrp="1"/>
          </p:cNvSpPr>
          <p:nvPr>
            <p:ph type="dt" sz="half" idx="10"/>
          </p:nvPr>
        </p:nvSpPr>
        <p:spPr/>
        <p:txBody>
          <a:bodyPr/>
          <a:lstStyle/>
          <a:p>
            <a:pPr>
              <a:defRPr/>
            </a:pPr>
            <a:fld id="{8DC86C69-BD47-4F55-8EC3-EE5283F3E849}" type="datetime3">
              <a:rPr lang="en-US" smtClean="0"/>
              <a:pPr>
                <a:defRPr/>
              </a:pPr>
              <a:t>24 October 2012</a:t>
            </a:fld>
            <a:endParaRPr lang="en-US"/>
          </a:p>
        </p:txBody>
      </p:sp>
    </p:spTree>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p>
            <a:fld id="{B84C878D-D894-40E7-8CDD-73DBED83567F}" type="datetime3">
              <a:rPr lang="en-US" smtClean="0"/>
              <a:pPr/>
              <a:t>24 October 2012</a:t>
            </a:fld>
            <a:endParaRPr lang="en-US" smtClean="0"/>
          </a:p>
        </p:txBody>
      </p:sp>
      <p:sp>
        <p:nvSpPr>
          <p:cNvPr id="9229" name="Text Box 14"/>
          <p:cNvSpPr txBox="1">
            <a:spLocks noChangeArrowheads="1"/>
          </p:cNvSpPr>
          <p:nvPr/>
        </p:nvSpPr>
        <p:spPr bwMode="auto">
          <a:xfrm>
            <a:off x="990600" y="1666875"/>
            <a:ext cx="1600200" cy="244475"/>
          </a:xfrm>
          <a:prstGeom prst="rect">
            <a:avLst/>
          </a:prstGeom>
          <a:noFill/>
          <a:ln w="9525">
            <a:noFill/>
            <a:miter lim="800000"/>
            <a:headEnd/>
            <a:tailEnd/>
          </a:ln>
        </p:spPr>
        <p:txBody>
          <a:bodyPr>
            <a:spAutoFit/>
          </a:bodyPr>
          <a:lstStyle/>
          <a:p>
            <a:pPr algn="ctr">
              <a:spcBef>
                <a:spcPct val="50000"/>
              </a:spcBef>
            </a:pPr>
            <a:endParaRPr lang="en-US" sz="1000">
              <a:latin typeface="Lucida Sans" pitchFamily="34" charset="0"/>
            </a:endParaRPr>
          </a:p>
        </p:txBody>
      </p:sp>
      <p:grpSp>
        <p:nvGrpSpPr>
          <p:cNvPr id="28" name="Group 27"/>
          <p:cNvGrpSpPr/>
          <p:nvPr/>
        </p:nvGrpSpPr>
        <p:grpSpPr>
          <a:xfrm>
            <a:off x="0" y="0"/>
            <a:ext cx="9144000" cy="6858000"/>
            <a:chOff x="0" y="0"/>
            <a:chExt cx="9144000" cy="6309130"/>
          </a:xfrm>
        </p:grpSpPr>
        <p:pic>
          <p:nvPicPr>
            <p:cNvPr id="9219" name="Picture 2" descr="10560-1"/>
            <p:cNvPicPr>
              <a:picLocks noChangeAspect="1" noChangeArrowheads="1"/>
            </p:cNvPicPr>
            <p:nvPr/>
          </p:nvPicPr>
          <p:blipFill>
            <a:blip r:embed="rId3" cstate="print">
              <a:lum bright="-35000" contrast="62000"/>
            </a:blip>
            <a:srcRect b="7273"/>
            <a:stretch>
              <a:fillRect/>
            </a:stretch>
          </p:blipFill>
          <p:spPr bwMode="auto">
            <a:xfrm>
              <a:off x="0" y="0"/>
              <a:ext cx="9144000" cy="6309130"/>
            </a:xfrm>
            <a:prstGeom prst="rect">
              <a:avLst/>
            </a:prstGeom>
            <a:noFill/>
            <a:ln w="9525">
              <a:noFill/>
              <a:miter lim="800000"/>
              <a:headEnd/>
              <a:tailEnd/>
            </a:ln>
          </p:spPr>
        </p:pic>
        <p:sp>
          <p:nvSpPr>
            <p:cNvPr id="9220" name="Text Box 5"/>
            <p:cNvSpPr txBox="1">
              <a:spLocks noChangeArrowheads="1"/>
            </p:cNvSpPr>
            <p:nvPr/>
          </p:nvSpPr>
          <p:spPr bwMode="auto">
            <a:xfrm>
              <a:off x="6934200" y="1828800"/>
              <a:ext cx="304800" cy="214313"/>
            </a:xfrm>
            <a:prstGeom prst="rect">
              <a:avLst/>
            </a:prstGeom>
            <a:noFill/>
            <a:ln w="9525">
              <a:noFill/>
              <a:miter lim="800000"/>
              <a:headEnd/>
              <a:tailEnd/>
            </a:ln>
          </p:spPr>
          <p:txBody>
            <a:bodyPr>
              <a:spAutoFit/>
            </a:bodyPr>
            <a:lstStyle/>
            <a:p>
              <a:pPr algn="ctr">
                <a:spcBef>
                  <a:spcPct val="50000"/>
                </a:spcBef>
              </a:pPr>
              <a:r>
                <a:rPr lang="en-US" sz="800">
                  <a:latin typeface="Times New Roman" charset="0"/>
                </a:rPr>
                <a:t>X</a:t>
              </a:r>
            </a:p>
          </p:txBody>
        </p:sp>
        <p:sp>
          <p:nvSpPr>
            <p:cNvPr id="9221" name="Text Box 6"/>
            <p:cNvSpPr txBox="1">
              <a:spLocks noChangeArrowheads="1"/>
            </p:cNvSpPr>
            <p:nvPr/>
          </p:nvSpPr>
          <p:spPr bwMode="auto">
            <a:xfrm>
              <a:off x="1066800" y="1066800"/>
              <a:ext cx="24384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Medium Crawler Tractor</a:t>
              </a:r>
            </a:p>
          </p:txBody>
        </p:sp>
        <p:sp>
          <p:nvSpPr>
            <p:cNvPr id="9222" name="Text Box 7"/>
            <p:cNvSpPr txBox="1">
              <a:spLocks noChangeArrowheads="1"/>
            </p:cNvSpPr>
            <p:nvPr/>
          </p:nvSpPr>
          <p:spPr bwMode="auto">
            <a:xfrm>
              <a:off x="3962400" y="1066800"/>
              <a:ext cx="17526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John Deere</a:t>
              </a:r>
            </a:p>
          </p:txBody>
        </p:sp>
        <p:sp>
          <p:nvSpPr>
            <p:cNvPr id="9223" name="Text Box 8"/>
            <p:cNvSpPr txBox="1">
              <a:spLocks noChangeArrowheads="1"/>
            </p:cNvSpPr>
            <p:nvPr/>
          </p:nvSpPr>
          <p:spPr bwMode="auto">
            <a:xfrm>
              <a:off x="6096000" y="1143000"/>
              <a:ext cx="7620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850 JR</a:t>
              </a:r>
            </a:p>
          </p:txBody>
        </p:sp>
        <p:sp>
          <p:nvSpPr>
            <p:cNvPr id="9224" name="Text Box 9"/>
            <p:cNvSpPr txBox="1">
              <a:spLocks noChangeArrowheads="1"/>
            </p:cNvSpPr>
            <p:nvPr/>
          </p:nvSpPr>
          <p:spPr bwMode="auto">
            <a:xfrm>
              <a:off x="914400" y="1295400"/>
              <a:ext cx="19812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2D Maintenance BN</a:t>
              </a:r>
            </a:p>
          </p:txBody>
        </p:sp>
        <p:sp>
          <p:nvSpPr>
            <p:cNvPr id="17418" name="Text Box 10"/>
            <p:cNvSpPr txBox="1">
              <a:spLocks noChangeArrowheads="1"/>
            </p:cNvSpPr>
            <p:nvPr/>
          </p:nvSpPr>
          <p:spPr bwMode="auto">
            <a:xfrm>
              <a:off x="3657600" y="1285875"/>
              <a:ext cx="685800" cy="226515"/>
            </a:xfrm>
            <a:prstGeom prst="rect">
              <a:avLst/>
            </a:prstGeom>
            <a:noFill/>
            <a:ln w="9525">
              <a:noFill/>
              <a:miter lim="800000"/>
              <a:headEnd/>
              <a:tailEnd/>
            </a:ln>
          </p:spPr>
          <p:txBody>
            <a:bodyPr>
              <a:spAutoFit/>
            </a:bodyPr>
            <a:lstStyle/>
            <a:p>
              <a:pPr>
                <a:spcBef>
                  <a:spcPct val="50000"/>
                </a:spcBef>
              </a:pPr>
              <a:r>
                <a:rPr lang="en-US" sz="1000" dirty="0">
                  <a:latin typeface="Lucida Sans" pitchFamily="34" charset="0"/>
                </a:rPr>
                <a:t>9</a:t>
              </a:r>
              <a:r>
                <a:rPr lang="en-US" sz="1000" dirty="0" smtClean="0">
                  <a:latin typeface="Lucida Sans" pitchFamily="34" charset="0"/>
                </a:rPr>
                <a:t>249</a:t>
              </a:r>
              <a:endParaRPr lang="en-US" sz="1000" dirty="0">
                <a:latin typeface="Lucida Sans" pitchFamily="34" charset="0"/>
              </a:endParaRPr>
            </a:p>
          </p:txBody>
        </p:sp>
        <p:sp>
          <p:nvSpPr>
            <p:cNvPr id="9226" name="Text Box 11"/>
            <p:cNvSpPr txBox="1">
              <a:spLocks noChangeArrowheads="1"/>
            </p:cNvSpPr>
            <p:nvPr/>
          </p:nvSpPr>
          <p:spPr bwMode="auto">
            <a:xfrm>
              <a:off x="4495800" y="12954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832</a:t>
              </a:r>
            </a:p>
          </p:txBody>
        </p:sp>
        <p:sp>
          <p:nvSpPr>
            <p:cNvPr id="9227" name="Text Box 12"/>
            <p:cNvSpPr txBox="1">
              <a:spLocks noChangeArrowheads="1"/>
            </p:cNvSpPr>
            <p:nvPr/>
          </p:nvSpPr>
          <p:spPr bwMode="auto">
            <a:xfrm>
              <a:off x="5181600" y="1295400"/>
              <a:ext cx="5334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9228" name="Text Box 13"/>
            <p:cNvSpPr txBox="1">
              <a:spLocks noChangeArrowheads="1"/>
            </p:cNvSpPr>
            <p:nvPr/>
          </p:nvSpPr>
          <p:spPr bwMode="auto">
            <a:xfrm>
              <a:off x="6400800" y="1371600"/>
              <a:ext cx="762000" cy="214313"/>
            </a:xfrm>
            <a:prstGeom prst="rect">
              <a:avLst/>
            </a:prstGeom>
            <a:noFill/>
            <a:ln w="9525">
              <a:noFill/>
              <a:miter lim="800000"/>
              <a:headEnd/>
              <a:tailEnd/>
            </a:ln>
          </p:spPr>
          <p:txBody>
            <a:bodyPr>
              <a:spAutoFit/>
            </a:bodyPr>
            <a:lstStyle/>
            <a:p>
              <a:pPr>
                <a:spcBef>
                  <a:spcPct val="50000"/>
                </a:spcBef>
              </a:pPr>
              <a:r>
                <a:rPr lang="en-US" sz="800">
                  <a:latin typeface="Lucida Sans" pitchFamily="34" charset="0"/>
                </a:rPr>
                <a:t>640616</a:t>
              </a:r>
            </a:p>
          </p:txBody>
        </p:sp>
        <p:sp>
          <p:nvSpPr>
            <p:cNvPr id="9230" name="Text Box 15"/>
            <p:cNvSpPr txBox="1">
              <a:spLocks noChangeArrowheads="1"/>
            </p:cNvSpPr>
            <p:nvPr/>
          </p:nvSpPr>
          <p:spPr bwMode="auto">
            <a:xfrm>
              <a:off x="762000" y="1676400"/>
              <a:ext cx="16002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John Deere / 6090</a:t>
              </a:r>
            </a:p>
          </p:txBody>
        </p:sp>
        <p:sp>
          <p:nvSpPr>
            <p:cNvPr id="9231" name="Text Box 16"/>
            <p:cNvSpPr txBox="1">
              <a:spLocks noChangeArrowheads="1"/>
            </p:cNvSpPr>
            <p:nvPr/>
          </p:nvSpPr>
          <p:spPr bwMode="auto">
            <a:xfrm>
              <a:off x="2057400" y="1676400"/>
              <a:ext cx="16764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08Z40429</a:t>
              </a:r>
            </a:p>
          </p:txBody>
        </p:sp>
        <p:sp>
          <p:nvSpPr>
            <p:cNvPr id="9232" name="Text Box 17"/>
            <p:cNvSpPr txBox="1">
              <a:spLocks noChangeArrowheads="1"/>
            </p:cNvSpPr>
            <p:nvPr/>
          </p:nvSpPr>
          <p:spPr bwMode="auto">
            <a:xfrm>
              <a:off x="4953000" y="1485900"/>
              <a:ext cx="609600" cy="244475"/>
            </a:xfrm>
            <a:prstGeom prst="rect">
              <a:avLst/>
            </a:prstGeom>
            <a:noFill/>
            <a:ln w="9525">
              <a:noFill/>
              <a:miter lim="800000"/>
              <a:headEnd/>
              <a:tailEnd/>
            </a:ln>
          </p:spPr>
          <p:txBody>
            <a:bodyPr>
              <a:spAutoFit/>
            </a:bodyPr>
            <a:lstStyle/>
            <a:p>
              <a:pPr>
                <a:spcBef>
                  <a:spcPct val="50000"/>
                </a:spcBef>
              </a:pPr>
              <a:r>
                <a:rPr lang="en-US" sz="1000">
                  <a:latin typeface="Lucida Sans" pitchFamily="34" charset="0"/>
                </a:rPr>
                <a:t>N/A</a:t>
              </a:r>
            </a:p>
          </p:txBody>
        </p:sp>
        <p:sp>
          <p:nvSpPr>
            <p:cNvPr id="9233" name="Text Box 18"/>
            <p:cNvSpPr txBox="1">
              <a:spLocks noChangeArrowheads="1"/>
            </p:cNvSpPr>
            <p:nvPr/>
          </p:nvSpPr>
          <p:spPr bwMode="auto">
            <a:xfrm>
              <a:off x="4724400" y="1676400"/>
              <a:ext cx="1828800" cy="226515"/>
            </a:xfrm>
            <a:prstGeom prst="rect">
              <a:avLst/>
            </a:prstGeom>
            <a:noFill/>
            <a:ln w="9525">
              <a:noFill/>
              <a:miter lim="800000"/>
              <a:headEnd/>
              <a:tailEnd/>
            </a:ln>
          </p:spPr>
          <p:txBody>
            <a:bodyPr>
              <a:spAutoFit/>
            </a:bodyPr>
            <a:lstStyle/>
            <a:p>
              <a:pPr algn="ctr">
                <a:spcBef>
                  <a:spcPct val="50000"/>
                </a:spcBef>
              </a:pPr>
              <a:r>
                <a:rPr lang="en-US" sz="1000" dirty="0" smtClean="0">
                  <a:latin typeface="Lucida Sans" pitchFamily="34" charset="0"/>
                </a:rPr>
                <a:t>N/A</a:t>
              </a:r>
              <a:endParaRPr lang="en-US" sz="1000" dirty="0">
                <a:latin typeface="Lucida Sans" pitchFamily="34" charset="0"/>
              </a:endParaRPr>
            </a:p>
          </p:txBody>
        </p:sp>
        <p:sp>
          <p:nvSpPr>
            <p:cNvPr id="9234" name="Text Box 19"/>
            <p:cNvSpPr txBox="1">
              <a:spLocks noChangeArrowheads="1"/>
            </p:cNvSpPr>
            <p:nvPr/>
          </p:nvSpPr>
          <p:spPr bwMode="auto">
            <a:xfrm>
              <a:off x="4648200" y="1905000"/>
              <a:ext cx="1905000" cy="226515"/>
            </a:xfrm>
            <a:prstGeom prst="rect">
              <a:avLst/>
            </a:prstGeom>
            <a:noFill/>
            <a:ln w="9525">
              <a:noFill/>
              <a:miter lim="800000"/>
              <a:headEnd/>
              <a:tailEnd/>
            </a:ln>
          </p:spPr>
          <p:txBody>
            <a:bodyPr>
              <a:spAutoFit/>
            </a:bodyPr>
            <a:lstStyle/>
            <a:p>
              <a:pPr>
                <a:spcBef>
                  <a:spcPct val="50000"/>
                </a:spcBef>
              </a:pPr>
              <a:r>
                <a:rPr lang="en-US" sz="1000" dirty="0" smtClean="0">
                  <a:latin typeface="Lucida Sans" pitchFamily="34" charset="0"/>
                </a:rPr>
                <a:t>       N/A</a:t>
              </a:r>
              <a:endParaRPr lang="en-US" sz="1000" dirty="0">
                <a:latin typeface="Lucida Sans" pitchFamily="34" charset="0"/>
              </a:endParaRPr>
            </a:p>
          </p:txBody>
        </p:sp>
        <p:sp>
          <p:nvSpPr>
            <p:cNvPr id="9235" name="Text Box 20"/>
            <p:cNvSpPr txBox="1">
              <a:spLocks noChangeArrowheads="1"/>
            </p:cNvSpPr>
            <p:nvPr/>
          </p:nvSpPr>
          <p:spPr bwMode="auto">
            <a:xfrm>
              <a:off x="533400" y="2057400"/>
              <a:ext cx="533400" cy="457200"/>
            </a:xfrm>
            <a:prstGeom prst="rect">
              <a:avLst/>
            </a:prstGeom>
            <a:noFill/>
            <a:ln w="9525">
              <a:noFill/>
              <a:miter lim="800000"/>
              <a:headEnd/>
              <a:tailEnd/>
            </a:ln>
          </p:spPr>
          <p:txBody>
            <a:bodyPr>
              <a:spAutoFit/>
            </a:bodyPr>
            <a:lstStyle/>
            <a:p>
              <a:pPr algn="ctr">
                <a:spcBef>
                  <a:spcPct val="50000"/>
                </a:spcBef>
              </a:pPr>
              <a:r>
                <a:rPr lang="en-US" sz="2400" dirty="0">
                  <a:latin typeface="Wingdings" pitchFamily="2" charset="2"/>
                </a:rPr>
                <a:t>ü</a:t>
              </a:r>
            </a:p>
          </p:txBody>
        </p:sp>
        <p:sp>
          <p:nvSpPr>
            <p:cNvPr id="9236" name="Text Box 21"/>
            <p:cNvSpPr txBox="1">
              <a:spLocks noChangeArrowheads="1"/>
            </p:cNvSpPr>
            <p:nvPr/>
          </p:nvSpPr>
          <p:spPr bwMode="auto">
            <a:xfrm>
              <a:off x="1981200" y="2057400"/>
              <a:ext cx="4572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9237" name="Text Box 22"/>
            <p:cNvSpPr txBox="1">
              <a:spLocks noChangeArrowheads="1"/>
            </p:cNvSpPr>
            <p:nvPr/>
          </p:nvSpPr>
          <p:spPr bwMode="auto">
            <a:xfrm>
              <a:off x="3276600" y="2057400"/>
              <a:ext cx="3810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9238" name="Text Box 23"/>
            <p:cNvSpPr txBox="1">
              <a:spLocks noChangeArrowheads="1"/>
            </p:cNvSpPr>
            <p:nvPr/>
          </p:nvSpPr>
          <p:spPr bwMode="auto">
            <a:xfrm>
              <a:off x="4343400" y="2057400"/>
              <a:ext cx="609600" cy="457200"/>
            </a:xfrm>
            <a:prstGeom prst="rect">
              <a:avLst/>
            </a:prstGeom>
            <a:noFill/>
            <a:ln w="9525">
              <a:noFill/>
              <a:miter lim="800000"/>
              <a:headEnd/>
              <a:tailEnd/>
            </a:ln>
          </p:spPr>
          <p:txBody>
            <a:bodyPr>
              <a:spAutoFit/>
            </a:bodyPr>
            <a:lstStyle/>
            <a:p>
              <a:pPr algn="ctr">
                <a:spcBef>
                  <a:spcPct val="50000"/>
                </a:spcBef>
              </a:pPr>
              <a:r>
                <a:rPr lang="en-US" sz="2400">
                  <a:latin typeface="Wingdings" pitchFamily="2" charset="2"/>
                </a:rPr>
                <a:t>ü</a:t>
              </a:r>
            </a:p>
          </p:txBody>
        </p:sp>
        <p:sp>
          <p:nvSpPr>
            <p:cNvPr id="9239" name="Text Box 24"/>
            <p:cNvSpPr txBox="1">
              <a:spLocks noChangeArrowheads="1"/>
            </p:cNvSpPr>
            <p:nvPr/>
          </p:nvSpPr>
          <p:spPr bwMode="auto">
            <a:xfrm>
              <a:off x="5638800" y="219075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9240" name="Text Box 25"/>
            <p:cNvSpPr txBox="1">
              <a:spLocks noChangeArrowheads="1"/>
            </p:cNvSpPr>
            <p:nvPr/>
          </p:nvSpPr>
          <p:spPr bwMode="auto">
            <a:xfrm>
              <a:off x="7239000" y="2209800"/>
              <a:ext cx="457200" cy="244475"/>
            </a:xfrm>
            <a:prstGeom prst="rect">
              <a:avLst/>
            </a:prstGeom>
            <a:noFill/>
            <a:ln w="9525">
              <a:noFill/>
              <a:miter lim="800000"/>
              <a:headEnd/>
              <a:tailEnd/>
            </a:ln>
          </p:spPr>
          <p:txBody>
            <a:bodyPr>
              <a:spAutoFit/>
            </a:bodyPr>
            <a:lstStyle/>
            <a:p>
              <a:pPr algn="ctr">
                <a:spcBef>
                  <a:spcPct val="50000"/>
                </a:spcBef>
              </a:pPr>
              <a:r>
                <a:rPr lang="en-US" sz="1000">
                  <a:latin typeface="Lucida Sans" pitchFamily="34" charset="0"/>
                </a:rPr>
                <a:t>N/A</a:t>
              </a:r>
            </a:p>
          </p:txBody>
        </p:sp>
        <p:sp>
          <p:nvSpPr>
            <p:cNvPr id="9241" name="Rectangle 26"/>
            <p:cNvSpPr>
              <a:spLocks noChangeArrowheads="1"/>
            </p:cNvSpPr>
            <p:nvPr/>
          </p:nvSpPr>
          <p:spPr bwMode="auto">
            <a:xfrm>
              <a:off x="1143000" y="0"/>
              <a:ext cx="527050" cy="366713"/>
            </a:xfrm>
            <a:prstGeom prst="rect">
              <a:avLst/>
            </a:prstGeom>
            <a:noFill/>
            <a:ln w="9525">
              <a:noFill/>
              <a:miter lim="800000"/>
              <a:headEnd/>
              <a:tailEnd/>
            </a:ln>
          </p:spPr>
          <p:txBody>
            <a:bodyPr wrap="none">
              <a:spAutoFit/>
            </a:bodyPr>
            <a:lstStyle/>
            <a:p>
              <a:r>
                <a:rPr lang="en-US" i="1"/>
                <a:t>PM</a:t>
              </a:r>
            </a:p>
          </p:txBody>
        </p:sp>
        <p:sp>
          <p:nvSpPr>
            <p:cNvPr id="9242" name="Rectangle 27"/>
            <p:cNvSpPr>
              <a:spLocks noChangeArrowheads="1"/>
            </p:cNvSpPr>
            <p:nvPr/>
          </p:nvSpPr>
          <p:spPr bwMode="auto">
            <a:xfrm>
              <a:off x="7620000" y="0"/>
              <a:ext cx="539750" cy="366713"/>
            </a:xfrm>
            <a:prstGeom prst="rect">
              <a:avLst/>
            </a:prstGeom>
            <a:noFill/>
            <a:ln w="9525">
              <a:noFill/>
              <a:miter lim="800000"/>
              <a:headEnd/>
              <a:tailEnd/>
            </a:ln>
          </p:spPr>
          <p:txBody>
            <a:bodyPr wrap="none">
              <a:spAutoFit/>
            </a:bodyPr>
            <a:lstStyle/>
            <a:p>
              <a:r>
                <a:rPr lang="en-US" i="1"/>
                <a:t>CM</a:t>
              </a:r>
            </a:p>
          </p:txBody>
        </p:sp>
      </p:grpSp>
      <p:sp>
        <p:nvSpPr>
          <p:cNvPr id="9243" name="Rectangle 28"/>
          <p:cNvSpPr>
            <a:spLocks noGrp="1" noChangeArrowheads="1"/>
          </p:cNvSpPr>
          <p:nvPr>
            <p:ph type="title" idx="4294967295"/>
          </p:nvPr>
        </p:nvSpPr>
        <p:spPr>
          <a:xfrm>
            <a:off x="533400" y="4038600"/>
            <a:ext cx="8229600" cy="1143000"/>
          </a:xfrm>
          <a:prstGeom prst="rect">
            <a:avLst/>
          </a:prstGeom>
        </p:spPr>
        <p:txBody>
          <a:bodyPr/>
          <a:lstStyle/>
          <a:p>
            <a:pPr eaLnBrk="1" hangingPunct="1"/>
            <a:r>
              <a:rPr lang="en-US" dirty="0" smtClean="0"/>
              <a:t>	</a:t>
            </a:r>
          </a:p>
        </p:txBody>
      </p:sp>
    </p:spTree>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4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5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6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7_Equity">
  <a:themeElements>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696464"/>
    </a:dk2>
    <a:lt2>
      <a:srgbClr val="E9E5DC"/>
    </a:lt2>
    <a:accent1>
      <a:srgbClr val="9B2D1F"/>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EA1ECC-6E74-46C2-B961-38FA7604526C}">
  <ds:schemaRefs>
    <ds:schemaRef ds:uri="http://schemas.microsoft.com/sharepoint/v3/contenttype/forms"/>
  </ds:schemaRefs>
</ds:datastoreItem>
</file>

<file path=customXml/itemProps2.xml><?xml version="1.0" encoding="utf-8"?>
<ds:datastoreItem xmlns:ds="http://schemas.openxmlformats.org/officeDocument/2006/customXml" ds:itemID="{C27C6BB4-502D-4BC0-B3DF-92C67AB137DB}">
  <ds:schemaRefs>
    <ds:schemaRef ds:uri="http://schemas.microsoft.com/office/2006/metadata/properties"/>
  </ds:schemaRefs>
</ds:datastoreItem>
</file>

<file path=customXml/itemProps3.xml><?xml version="1.0" encoding="utf-8"?>
<ds:datastoreItem xmlns:ds="http://schemas.openxmlformats.org/officeDocument/2006/customXml" ds:itemID="{3A9E25A3-0705-479F-89D9-71D518562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12906</TotalTime>
  <Words>8263</Words>
  <Application>Microsoft Office PowerPoint</Application>
  <PresentationFormat>On-screen Show (4:3)</PresentationFormat>
  <Paragraphs>1387</Paragraphs>
  <Slides>161</Slides>
  <Notes>66</Notes>
  <HiddenSlides>0</HiddenSlides>
  <MMClips>0</MMClips>
  <ScaleCrop>false</ScaleCrop>
  <HeadingPairs>
    <vt:vector size="4" baseType="variant">
      <vt:variant>
        <vt:lpstr>Theme</vt:lpstr>
      </vt:variant>
      <vt:variant>
        <vt:i4>8</vt:i4>
      </vt:variant>
      <vt:variant>
        <vt:lpstr>Slide Titles</vt:lpstr>
      </vt:variant>
      <vt:variant>
        <vt:i4>161</vt:i4>
      </vt:variant>
    </vt:vector>
  </HeadingPairs>
  <TitlesOfParts>
    <vt:vector size="169" baseType="lpstr">
      <vt:lpstr>Equity</vt:lpstr>
      <vt:lpstr>1_Equity</vt:lpstr>
      <vt:lpstr>2_Equity</vt:lpstr>
      <vt:lpstr>3_Equity</vt:lpstr>
      <vt:lpstr>4_Equity</vt:lpstr>
      <vt:lpstr>5_Equity</vt:lpstr>
      <vt:lpstr>6_Equity</vt:lpstr>
      <vt:lpstr>7_Equity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ORM CONCEPT</vt:lpstr>
      <vt:lpstr>ORM CONCEPT</vt:lpstr>
      <vt:lpstr>ORM CONCEPT</vt:lpstr>
      <vt:lpstr>ORM TERMS</vt:lpstr>
      <vt:lpstr>ORM TERMS</vt:lpstr>
      <vt:lpstr>ORM PROCESS</vt:lpstr>
      <vt:lpstr>ORM PROCESS</vt:lpstr>
      <vt:lpstr>ORM PROCESS</vt:lpstr>
      <vt:lpstr>ORM PROCESS</vt:lpstr>
      <vt:lpstr>ORM PROCESS</vt:lpstr>
      <vt:lpstr>ORM PROCESS</vt:lpstr>
      <vt:lpstr>ORM PROCESS</vt:lpstr>
      <vt:lpstr>ORM PROCESS</vt:lpstr>
      <vt:lpstr>ORM PROCESS</vt:lpstr>
      <vt:lpstr>LEVELS OF ORM</vt:lpstr>
      <vt:lpstr>LEVELS OF ORM</vt:lpstr>
      <vt:lpstr>LEVELS OF ORM</vt:lpstr>
      <vt:lpstr>LEVELS OF ORM</vt:lpstr>
      <vt:lpstr>LEVELS OF ORM</vt:lpstr>
      <vt:lpstr>FOUR PRINCIPALS OF ORM</vt:lpstr>
      <vt:lpstr>FOUR PRINCIPALS OF ORM</vt:lpstr>
      <vt:lpstr>FOUR PRINCIPALS OF ORM</vt:lpstr>
      <vt:lpstr>FOUR PRINCIPALS OF ORM</vt:lpstr>
      <vt:lpstr>RISK ASSESSMENT MATRIX</vt:lpstr>
      <vt:lpstr>RISK ASSESSMENT MATRIX</vt:lpstr>
      <vt:lpstr>RISK ASSESSMENT MATRIX</vt:lpstr>
      <vt:lpstr>RISK ASSESSMENT MATRIX</vt:lpstr>
      <vt:lpstr>RISK ASSESSMENT MATRIX</vt:lpstr>
      <vt:lpstr>RISK ASSESSMENT MATRIX</vt:lpstr>
      <vt:lpstr>RISK ASSESSMENT MATRIX</vt:lpstr>
      <vt:lpstr>ORM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timothy.munro</dc:creator>
  <cp:lastModifiedBy>Stolley, Jill-Ann,CTR, DMA-Public Web</cp:lastModifiedBy>
  <cp:revision>780</cp:revision>
  <dcterms:created xsi:type="dcterms:W3CDTF">2009-10-14T19:14:41Z</dcterms:created>
  <dcterms:modified xsi:type="dcterms:W3CDTF">2012-10-24T14:23:31Z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