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5" r:id="rId4"/>
  </p:sldMasterIdLst>
  <p:handoutMasterIdLst>
    <p:handoutMasterId r:id="rId101"/>
  </p:handoutMasterIdLst>
  <p:sldIdLst>
    <p:sldId id="256" r:id="rId5"/>
    <p:sldId id="333" r:id="rId6"/>
    <p:sldId id="257" r:id="rId7"/>
    <p:sldId id="334" r:id="rId8"/>
    <p:sldId id="335" r:id="rId9"/>
    <p:sldId id="336" r:id="rId10"/>
    <p:sldId id="337" r:id="rId11"/>
    <p:sldId id="338" r:id="rId12"/>
    <p:sldId id="258" r:id="rId13"/>
    <p:sldId id="259" r:id="rId14"/>
    <p:sldId id="260" r:id="rId15"/>
    <p:sldId id="261" r:id="rId16"/>
    <p:sldId id="262" r:id="rId17"/>
    <p:sldId id="339" r:id="rId18"/>
    <p:sldId id="263" r:id="rId19"/>
    <p:sldId id="264" r:id="rId20"/>
    <p:sldId id="265" r:id="rId21"/>
    <p:sldId id="266" r:id="rId22"/>
    <p:sldId id="267" r:id="rId23"/>
    <p:sldId id="340" r:id="rId24"/>
    <p:sldId id="268" r:id="rId25"/>
    <p:sldId id="269" r:id="rId26"/>
    <p:sldId id="270" r:id="rId27"/>
    <p:sldId id="271" r:id="rId28"/>
    <p:sldId id="272" r:id="rId29"/>
    <p:sldId id="341" r:id="rId30"/>
    <p:sldId id="273" r:id="rId31"/>
    <p:sldId id="274" r:id="rId32"/>
    <p:sldId id="276" r:id="rId33"/>
    <p:sldId id="275" r:id="rId34"/>
    <p:sldId id="342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343" r:id="rId49"/>
    <p:sldId id="290" r:id="rId50"/>
    <p:sldId id="291" r:id="rId51"/>
    <p:sldId id="292" r:id="rId52"/>
    <p:sldId id="293" r:id="rId53"/>
    <p:sldId id="294" r:id="rId54"/>
    <p:sldId id="295" r:id="rId55"/>
    <p:sldId id="344" r:id="rId56"/>
    <p:sldId id="296" r:id="rId57"/>
    <p:sldId id="297" r:id="rId58"/>
    <p:sldId id="298" r:id="rId59"/>
    <p:sldId id="299" r:id="rId60"/>
    <p:sldId id="300" r:id="rId61"/>
    <p:sldId id="301" r:id="rId62"/>
    <p:sldId id="345" r:id="rId63"/>
    <p:sldId id="303" r:id="rId64"/>
    <p:sldId id="304" r:id="rId65"/>
    <p:sldId id="305" r:id="rId66"/>
    <p:sldId id="306" r:id="rId67"/>
    <p:sldId id="346" r:id="rId68"/>
    <p:sldId id="307" r:id="rId69"/>
    <p:sldId id="308" r:id="rId70"/>
    <p:sldId id="309" r:id="rId71"/>
    <p:sldId id="347" r:id="rId72"/>
    <p:sldId id="348" r:id="rId73"/>
    <p:sldId id="349" r:id="rId74"/>
    <p:sldId id="310" r:id="rId75"/>
    <p:sldId id="311" r:id="rId76"/>
    <p:sldId id="312" r:id="rId77"/>
    <p:sldId id="350" r:id="rId78"/>
    <p:sldId id="313" r:id="rId79"/>
    <p:sldId id="314" r:id="rId80"/>
    <p:sldId id="315" r:id="rId81"/>
    <p:sldId id="316" r:id="rId82"/>
    <p:sldId id="332" r:id="rId83"/>
    <p:sldId id="331" r:id="rId84"/>
    <p:sldId id="329" r:id="rId85"/>
    <p:sldId id="328" r:id="rId86"/>
    <p:sldId id="330" r:id="rId87"/>
    <p:sldId id="327" r:id="rId88"/>
    <p:sldId id="351" r:id="rId89"/>
    <p:sldId id="326" r:id="rId90"/>
    <p:sldId id="325" r:id="rId91"/>
    <p:sldId id="324" r:id="rId92"/>
    <p:sldId id="323" r:id="rId93"/>
    <p:sldId id="322" r:id="rId94"/>
    <p:sldId id="321" r:id="rId95"/>
    <p:sldId id="320" r:id="rId96"/>
    <p:sldId id="319" r:id="rId97"/>
    <p:sldId id="318" r:id="rId98"/>
    <p:sldId id="352" r:id="rId99"/>
    <p:sldId id="317" r:id="rId10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837A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2787" autoAdjust="0"/>
    <p:restoredTop sz="90977" autoAdjust="0"/>
  </p:normalViewPr>
  <p:slideViewPr>
    <p:cSldViewPr>
      <p:cViewPr>
        <p:scale>
          <a:sx n="59" d="100"/>
          <a:sy n="59" d="100"/>
        </p:scale>
        <p:origin x="-1230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44" y="3277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presProps" Target="presProp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E9DC25D-320A-4F48-A965-3204706E36A9}" type="datetimeFigureOut">
              <a:rPr lang="en-US"/>
              <a:pPr>
                <a:defRPr/>
              </a:pPr>
              <a:t>10/25/2012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B65FCB7-9A50-4BAE-A897-73F982F5C1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73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1028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1029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1030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1031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1032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1033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34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035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8556" name="Rectangle 1036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8557" name="Rectangle 103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038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039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04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B193ABB6-F368-4608-A962-C811B3EC57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9557A-A986-43E8-9760-BCD3A4D287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E6416-97AC-4E67-B8B2-8F7FD213CB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F6754-77D2-4636-9D5F-3C6D2BCDA8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A4872-812F-415A-BC50-D727C1AF9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184C4-5E83-44FC-9D52-278218B5A0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E7656-98BD-4276-8112-4059508FB2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03E69-F0AF-4AA3-93C4-55F4063BDD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8D31A-EF35-4960-907C-48A5EA2FF3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DE824-8527-473D-928F-59BB22C6D1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F4990-E3C8-4F82-AB79-CDE642678B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2EF02-02CC-4A05-80A2-097FF154EE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7918C-37BE-4A54-BE55-120BF5C1D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10752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10752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10752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10752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10752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10752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75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ADF32CA-DFD2-43D6-83DD-A77DDFF355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wmf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wm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.wmf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363788"/>
            <a:ext cx="7772400" cy="608012"/>
          </a:xfrm>
        </p:spPr>
        <p:txBody>
          <a:bodyPr/>
          <a:lstStyle/>
          <a:p>
            <a:pPr eaLnBrk="1" hangingPunct="1"/>
            <a:r>
              <a:rPr lang="en-US" dirty="0" smtClean="0"/>
              <a:t>Mathematics Review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3506788" cy="754063"/>
          </a:xfrm>
        </p:spPr>
        <p:txBody>
          <a:bodyPr/>
          <a:lstStyle/>
          <a:p>
            <a:pPr eaLnBrk="1" hangingPunct="1"/>
            <a:r>
              <a:rPr lang="en-US" dirty="0" smtClean="0"/>
              <a:t>GySgt Hill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5943600" y="2209800"/>
          <a:ext cx="1857375" cy="399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lip" r:id="rId3" imgW="1857600" imgH="3995640" progId="">
                  <p:embed/>
                </p:oleObj>
              </mc:Choice>
              <mc:Fallback>
                <p:oleObj name="Clip" r:id="rId3" imgW="1857600" imgH="399564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209800"/>
                        <a:ext cx="1857375" cy="3995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Addition</a:t>
            </a:r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Examples:</a:t>
            </a:r>
          </a:p>
          <a:p>
            <a:pPr eaLnBrk="1" hangingPunct="1"/>
            <a:r>
              <a:rPr lang="en-US" smtClean="0"/>
              <a:t>  </a:t>
            </a:r>
            <a:r>
              <a:rPr lang="en-US" smtClean="0">
                <a:solidFill>
                  <a:schemeClr val="accent1"/>
                </a:solidFill>
              </a:rPr>
              <a:t> </a:t>
            </a:r>
            <a:r>
              <a:rPr lang="en-US" smtClean="0">
                <a:solidFill>
                  <a:srgbClr val="FF3300"/>
                </a:solidFill>
              </a:rPr>
              <a:t>7</a:t>
            </a:r>
          </a:p>
          <a:p>
            <a:pPr eaLnBrk="1" hangingPunct="1"/>
            <a:r>
              <a:rPr lang="en-US" smtClean="0"/>
              <a:t>   </a:t>
            </a:r>
            <a:r>
              <a:rPr lang="en-US" smtClean="0">
                <a:solidFill>
                  <a:srgbClr val="FF3300"/>
                </a:solidFill>
              </a:rPr>
              <a:t>6</a:t>
            </a:r>
            <a:r>
              <a:rPr lang="en-US" smtClean="0"/>
              <a:t>        Addends</a:t>
            </a:r>
          </a:p>
          <a:p>
            <a:pPr eaLnBrk="1" hangingPunct="1"/>
            <a:r>
              <a:rPr lang="en-US" u="sng" smtClean="0"/>
              <a:t>+ </a:t>
            </a:r>
            <a:r>
              <a:rPr lang="en-US" u="sng" smtClean="0">
                <a:solidFill>
                  <a:srgbClr val="FF3300"/>
                </a:solidFill>
              </a:rPr>
              <a:t>1</a:t>
            </a:r>
          </a:p>
          <a:p>
            <a:pPr eaLnBrk="1" hangingPunct="1"/>
            <a:r>
              <a:rPr lang="en-US" smtClean="0"/>
              <a:t> </a:t>
            </a:r>
            <a:r>
              <a:rPr lang="en-US" smtClean="0">
                <a:solidFill>
                  <a:schemeClr val="tx2"/>
                </a:solidFill>
              </a:rPr>
              <a:t>14</a:t>
            </a:r>
            <a:r>
              <a:rPr lang="en-US" smtClean="0"/>
              <a:t>        Sum</a:t>
            </a:r>
          </a:p>
          <a:p>
            <a:pPr eaLnBrk="1" hangingPunct="1"/>
            <a:r>
              <a:rPr lang="en-US" sz="2800" smtClean="0">
                <a:solidFill>
                  <a:schemeClr val="accent1"/>
                </a:solidFill>
              </a:rPr>
              <a:t>           </a:t>
            </a:r>
            <a:r>
              <a:rPr lang="en-US" smtClean="0"/>
              <a:t>Addends                 Sum</a:t>
            </a:r>
            <a:endParaRPr lang="en-US" smtClean="0">
              <a:solidFill>
                <a:schemeClr val="accent1"/>
              </a:solidFill>
            </a:endParaRPr>
          </a:p>
          <a:p>
            <a:pPr eaLnBrk="1" hangingPunct="1"/>
            <a:r>
              <a:rPr lang="en-US" smtClean="0">
                <a:solidFill>
                  <a:srgbClr val="FF3300"/>
                </a:solidFill>
              </a:rPr>
              <a:t>125</a:t>
            </a:r>
            <a:r>
              <a:rPr lang="en-US" smtClean="0"/>
              <a:t> + </a:t>
            </a:r>
            <a:r>
              <a:rPr lang="en-US" smtClean="0">
                <a:solidFill>
                  <a:srgbClr val="FF3300"/>
                </a:solidFill>
              </a:rPr>
              <a:t>57</a:t>
            </a:r>
            <a:r>
              <a:rPr lang="en-US" smtClean="0"/>
              <a:t> + </a:t>
            </a:r>
            <a:r>
              <a:rPr lang="en-US" smtClean="0">
                <a:solidFill>
                  <a:srgbClr val="FF3300"/>
                </a:solidFill>
              </a:rPr>
              <a:t>872</a:t>
            </a:r>
            <a:r>
              <a:rPr lang="en-US" smtClean="0"/>
              <a:t> + </a:t>
            </a:r>
            <a:r>
              <a:rPr lang="en-US" smtClean="0">
                <a:solidFill>
                  <a:srgbClr val="FF3300"/>
                </a:solidFill>
              </a:rPr>
              <a:t>2,793</a:t>
            </a:r>
            <a:r>
              <a:rPr lang="en-US" smtClean="0"/>
              <a:t> = </a:t>
            </a:r>
            <a:r>
              <a:rPr lang="en-US" smtClean="0">
                <a:solidFill>
                  <a:schemeClr val="tx2"/>
                </a:solidFill>
              </a:rPr>
              <a:t>3,847</a:t>
            </a:r>
          </a:p>
        </p:txBody>
      </p:sp>
      <p:sp>
        <p:nvSpPr>
          <p:cNvPr id="18436" name="AutoShape 5"/>
          <p:cNvSpPr>
            <a:spLocks/>
          </p:cNvSpPr>
          <p:nvPr/>
        </p:nvSpPr>
        <p:spPr bwMode="auto">
          <a:xfrm>
            <a:off x="2514600" y="2971800"/>
            <a:ext cx="304800" cy="1143000"/>
          </a:xfrm>
          <a:prstGeom prst="rightBrace">
            <a:avLst>
              <a:gd name="adj1" fmla="val 312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7"/>
          <p:cNvSpPr>
            <a:spLocks noChangeShapeType="1"/>
          </p:cNvSpPr>
          <p:nvPr/>
        </p:nvSpPr>
        <p:spPr bwMode="auto">
          <a:xfrm>
            <a:off x="2514600" y="4648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Addition Problems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713038"/>
            <a:ext cx="3813175" cy="2047875"/>
          </a:xfrm>
        </p:spPr>
        <p:txBody>
          <a:bodyPr/>
          <a:lstStyle/>
          <a:p>
            <a:pPr eaLnBrk="1" hangingPunct="1"/>
            <a:r>
              <a:rPr lang="en-US" sz="2800" smtClean="0"/>
              <a:t>Work out the addition problems using the adding machine.</a:t>
            </a:r>
          </a:p>
        </p:txBody>
      </p:sp>
      <p:pic>
        <p:nvPicPr>
          <p:cNvPr id="19460" name="Picture 6" descr="C:\Program Files\Microsoft Office\Clipart\Popular\ACCNTANT.WM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1913" y="2332038"/>
            <a:ext cx="3813175" cy="3484562"/>
          </a:xfrm>
        </p:spPr>
      </p:pic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Addition Solutions</a:t>
            </a:r>
          </a:p>
        </p:txBody>
      </p:sp>
      <p:sp>
        <p:nvSpPr>
          <p:cNvPr id="2048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  81	    346       45        3,720        51,084       3,817</a:t>
            </a:r>
          </a:p>
          <a:p>
            <a:pPr eaLnBrk="1" hangingPunct="1"/>
            <a:r>
              <a:rPr lang="en-US" sz="2400" u="sng" smtClean="0"/>
              <a:t>+15</a:t>
            </a:r>
            <a:r>
              <a:rPr lang="en-US" sz="2400" smtClean="0"/>
              <a:t>   </a:t>
            </a:r>
            <a:r>
              <a:rPr lang="en-US" sz="2400" u="sng" smtClean="0"/>
              <a:t>+252</a:t>
            </a:r>
            <a:r>
              <a:rPr lang="en-US" sz="2400" smtClean="0"/>
              <a:t>     </a:t>
            </a:r>
            <a:r>
              <a:rPr lang="en-US" sz="2400" u="sng" smtClean="0"/>
              <a:t>+42</a:t>
            </a:r>
            <a:r>
              <a:rPr lang="en-US" sz="2400" smtClean="0"/>
              <a:t>      </a:t>
            </a:r>
            <a:r>
              <a:rPr lang="en-US" sz="2400" u="sng" smtClean="0"/>
              <a:t>+4,256</a:t>
            </a:r>
            <a:r>
              <a:rPr lang="en-US" sz="2400" smtClean="0"/>
              <a:t>      </a:t>
            </a:r>
            <a:r>
              <a:rPr lang="en-US" sz="2400" u="sng" smtClean="0"/>
              <a:t>+27,505</a:t>
            </a:r>
            <a:r>
              <a:rPr lang="en-US" sz="2400" smtClean="0"/>
              <a:t>    </a:t>
            </a:r>
            <a:r>
              <a:rPr lang="en-US" sz="2400" u="sng" smtClean="0"/>
              <a:t>+4,162</a:t>
            </a:r>
          </a:p>
          <a:p>
            <a:pPr eaLnBrk="1" hangingPunct="1"/>
            <a:r>
              <a:rPr lang="en-US" sz="2400" smtClean="0"/>
              <a:t>  </a:t>
            </a:r>
            <a:r>
              <a:rPr lang="en-US" sz="2400" smtClean="0">
                <a:solidFill>
                  <a:srgbClr val="FF3300"/>
                </a:solidFill>
              </a:rPr>
              <a:t>96     598       87        7,976        78,589       7,979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</a:t>
            </a:r>
          </a:p>
          <a:p>
            <a:pPr eaLnBrk="1" hangingPunct="1"/>
            <a:r>
              <a:rPr lang="en-US" sz="2400" smtClean="0"/>
              <a:t> 946     415         723         302         729         655</a:t>
            </a:r>
          </a:p>
          <a:p>
            <a:pPr eaLnBrk="1" hangingPunct="1"/>
            <a:r>
              <a:rPr lang="en-US" sz="2400" u="sng" smtClean="0"/>
              <a:t>+ 32</a:t>
            </a:r>
            <a:r>
              <a:rPr lang="en-US" sz="2400" smtClean="0"/>
              <a:t>   </a:t>
            </a:r>
            <a:r>
              <a:rPr lang="en-US" sz="2400" u="sng" smtClean="0"/>
              <a:t>+  61</a:t>
            </a:r>
            <a:r>
              <a:rPr lang="en-US" sz="2400" smtClean="0"/>
              <a:t>       </a:t>
            </a:r>
            <a:r>
              <a:rPr lang="en-US" sz="2400" u="sng" smtClean="0"/>
              <a:t>+ 75</a:t>
            </a:r>
            <a:r>
              <a:rPr lang="en-US" sz="2400" smtClean="0"/>
              <a:t>       </a:t>
            </a:r>
            <a:r>
              <a:rPr lang="en-US" sz="2400" u="sng" smtClean="0"/>
              <a:t>+  83</a:t>
            </a:r>
            <a:r>
              <a:rPr lang="en-US" sz="2400" smtClean="0"/>
              <a:t>       </a:t>
            </a:r>
            <a:r>
              <a:rPr lang="en-US" sz="2400" u="sng" smtClean="0"/>
              <a:t>+  50</a:t>
            </a:r>
            <a:r>
              <a:rPr lang="en-US" sz="2400" smtClean="0"/>
              <a:t>     </a:t>
            </a:r>
            <a:r>
              <a:rPr lang="en-US" sz="2400" u="sng" smtClean="0"/>
              <a:t>+  43</a:t>
            </a:r>
          </a:p>
          <a:p>
            <a:pPr eaLnBrk="1" hangingPunct="1"/>
            <a:r>
              <a:rPr lang="en-US" sz="2400" smtClean="0"/>
              <a:t>  </a:t>
            </a:r>
            <a:r>
              <a:rPr lang="en-US" sz="2400" smtClean="0">
                <a:solidFill>
                  <a:srgbClr val="FF3300"/>
                </a:solidFill>
              </a:rPr>
              <a:t>978     476         798         385          779       698</a:t>
            </a:r>
          </a:p>
          <a:p>
            <a:pPr eaLnBrk="1" hangingPunct="1"/>
            <a:endParaRPr lang="en-US" sz="2400" smtClean="0">
              <a:solidFill>
                <a:srgbClr val="FF3300"/>
              </a:solidFill>
            </a:endParaRPr>
          </a:p>
          <a:p>
            <a:pPr eaLnBrk="1" hangingPunct="1"/>
            <a:endParaRPr lang="en-US" sz="2400" smtClean="0"/>
          </a:p>
        </p:txBody>
      </p:sp>
    </p:spTree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Addition Solutions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  </a:t>
            </a:r>
            <a:r>
              <a:rPr lang="en-US" sz="2400" smtClean="0"/>
              <a:t>518       78      7,360     93 + 55 + 34 = </a:t>
            </a:r>
            <a:r>
              <a:rPr lang="en-US" sz="2400" smtClean="0">
                <a:solidFill>
                  <a:srgbClr val="FF3300"/>
                </a:solidFill>
              </a:rPr>
              <a:t>182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782       12      4,108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762   </a:t>
            </a:r>
            <a:r>
              <a:rPr lang="en-US" sz="2400" u="sng" smtClean="0"/>
              <a:t>+490</a:t>
            </a:r>
            <a:r>
              <a:rPr lang="en-US" sz="2400" smtClean="0"/>
              <a:t>    </a:t>
            </a:r>
            <a:r>
              <a:rPr lang="en-US" sz="2400" u="sng" smtClean="0"/>
              <a:t>+7,068</a:t>
            </a:r>
            <a:r>
              <a:rPr lang="en-US" sz="2400" smtClean="0"/>
              <a:t>     7 + 24 + 806 + 63 = </a:t>
            </a:r>
            <a:r>
              <a:rPr lang="en-US" sz="2400" smtClean="0">
                <a:solidFill>
                  <a:srgbClr val="FF3300"/>
                </a:solidFill>
              </a:rPr>
              <a:t>900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202     </a:t>
            </a:r>
            <a:r>
              <a:rPr lang="en-US" sz="2400" smtClean="0">
                <a:solidFill>
                  <a:srgbClr val="FF3300"/>
                </a:solidFill>
              </a:rPr>
              <a:t>580</a:t>
            </a:r>
            <a:r>
              <a:rPr lang="en-US" sz="2400" smtClean="0">
                <a:solidFill>
                  <a:schemeClr val="accent1"/>
                </a:solidFill>
              </a:rPr>
              <a:t> </a:t>
            </a:r>
            <a:r>
              <a:rPr lang="en-US" sz="2400" smtClean="0"/>
              <a:t>   </a:t>
            </a:r>
            <a:r>
              <a:rPr lang="en-US" sz="2400" smtClean="0">
                <a:solidFill>
                  <a:srgbClr val="FF3300"/>
                </a:solidFill>
              </a:rPr>
              <a:t>18,536</a:t>
            </a:r>
            <a:r>
              <a:rPr lang="en-US" sz="2400" smtClean="0"/>
              <a:t>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</a:t>
            </a:r>
            <a:r>
              <a:rPr lang="en-US" sz="2400" u="sng" smtClean="0"/>
              <a:t>+843</a:t>
            </a: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rgbClr val="FF3300"/>
                </a:solidFill>
              </a:rPr>
              <a:t>3,107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Mathematics Review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Questions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Subtraction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91000" y="1752600"/>
            <a:ext cx="4724400" cy="4267200"/>
          </a:xfrm>
        </p:spPr>
        <p:txBody>
          <a:bodyPr/>
          <a:lstStyle/>
          <a:p>
            <a:pPr eaLnBrk="1" hangingPunct="1"/>
            <a:r>
              <a:rPr lang="en-US" sz="2800" smtClean="0"/>
              <a:t>The operation or process of finding the differences between two numbers or quantities.</a:t>
            </a:r>
          </a:p>
          <a:p>
            <a:pPr lvl="1" eaLnBrk="1" hangingPunct="1"/>
            <a:r>
              <a:rPr lang="en-US" sz="2300" smtClean="0">
                <a:solidFill>
                  <a:srgbClr val="FF3300"/>
                </a:solidFill>
              </a:rPr>
              <a:t>Minuend </a:t>
            </a:r>
          </a:p>
          <a:p>
            <a:pPr lvl="1" eaLnBrk="1" hangingPunct="1"/>
            <a:r>
              <a:rPr lang="en-US" sz="2300" smtClean="0">
                <a:solidFill>
                  <a:srgbClr val="FF3300"/>
                </a:solidFill>
              </a:rPr>
              <a:t>Subtrahend </a:t>
            </a:r>
          </a:p>
          <a:p>
            <a:pPr lvl="1" eaLnBrk="1" hangingPunct="1"/>
            <a:r>
              <a:rPr lang="en-US" sz="2300" smtClean="0">
                <a:solidFill>
                  <a:srgbClr val="FF3300"/>
                </a:solidFill>
              </a:rPr>
              <a:t>Remainder (Difference) </a:t>
            </a:r>
          </a:p>
          <a:p>
            <a:pPr lvl="1" eaLnBrk="1" hangingPunct="1">
              <a:buFont typeface="Wingdings" pitchFamily="2" charset="2"/>
              <a:buNone/>
            </a:pPr>
            <a:endParaRPr lang="en-US" sz="2400" smtClean="0">
              <a:solidFill>
                <a:srgbClr val="FF3300"/>
              </a:solidFill>
            </a:endParaRPr>
          </a:p>
        </p:txBody>
      </p:sp>
      <p:sp>
        <p:nvSpPr>
          <p:cNvPr id="23556" name="Rectangle 4"/>
          <p:cNvSpPr>
            <a:spLocks noGrp="1" noChangeAspect="1" noChangeArrowheads="1" noTextEdit="1"/>
          </p:cNvSpPr>
          <p:nvPr>
            <p:ph type="clipArt" sz="half" idx="1"/>
          </p:nvPr>
        </p:nvSpPr>
        <p:spPr>
          <a:xfrm>
            <a:off x="304800" y="1905000"/>
            <a:ext cx="4013200" cy="4171950"/>
          </a:xfrm>
        </p:spPr>
      </p:sp>
      <p:sp>
        <p:nvSpPr>
          <p:cNvPr id="23557" name="WordArt 5"/>
          <p:cNvSpPr>
            <a:spLocks noChangeArrowheads="1" noChangeShapeType="1" noTextEdit="1"/>
          </p:cNvSpPr>
          <p:nvPr/>
        </p:nvSpPr>
        <p:spPr bwMode="auto">
          <a:xfrm>
            <a:off x="533400" y="2514600"/>
            <a:ext cx="36576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5 - 4 = 1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bldLvl="2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Subtraction</a:t>
            </a: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Examples: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   </a:t>
            </a:r>
            <a:r>
              <a:rPr lang="en-US" dirty="0" smtClean="0">
                <a:solidFill>
                  <a:srgbClr val="FF3300"/>
                </a:solidFill>
              </a:rPr>
              <a:t>7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/>
              <a:t>  </a:t>
            </a:r>
            <a:r>
              <a:rPr lang="en-US" sz="2400" dirty="0" smtClean="0"/>
              <a:t>Minuend</a:t>
            </a:r>
            <a:r>
              <a:rPr lang="en-US" dirty="0" smtClean="0"/>
              <a:t>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u="sng" dirty="0" smtClean="0"/>
              <a:t>-  </a:t>
            </a:r>
            <a:r>
              <a:rPr lang="en-US" u="sng" dirty="0" smtClean="0">
                <a:solidFill>
                  <a:srgbClr val="FF0000"/>
                </a:solidFill>
              </a:rPr>
              <a:t>6</a:t>
            </a:r>
            <a:r>
              <a:rPr lang="en-US" u="sng" dirty="0" smtClean="0"/>
              <a:t>   </a:t>
            </a:r>
            <a:r>
              <a:rPr lang="en-US" sz="2400" dirty="0" smtClean="0"/>
              <a:t>Subtrahend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   </a:t>
            </a:r>
            <a:r>
              <a:rPr lang="en-US" dirty="0" smtClean="0">
                <a:solidFill>
                  <a:schemeClr val="tx2"/>
                </a:solidFill>
              </a:rPr>
              <a:t>1</a:t>
            </a:r>
            <a:r>
              <a:rPr lang="en-US" dirty="0" smtClean="0"/>
              <a:t>   </a:t>
            </a:r>
            <a:r>
              <a:rPr lang="en-US" sz="2400" dirty="0" smtClean="0"/>
              <a:t>Remainder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Minuend    Subtrahend     Remainder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>
                <a:solidFill>
                  <a:srgbClr val="FF3300"/>
                </a:solidFill>
              </a:rPr>
              <a:t>525     -      25</a:t>
            </a:r>
            <a:r>
              <a:rPr lang="en-US" dirty="0" smtClean="0"/>
              <a:t>       =   </a:t>
            </a:r>
            <a:r>
              <a:rPr lang="en-US" dirty="0" smtClean="0">
                <a:solidFill>
                  <a:schemeClr val="tx2"/>
                </a:solidFill>
              </a:rPr>
              <a:t>500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Subtraction Problems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55713" y="2862263"/>
            <a:ext cx="3813175" cy="2274887"/>
          </a:xfrm>
        </p:spPr>
        <p:txBody>
          <a:bodyPr/>
          <a:lstStyle/>
          <a:p>
            <a:pPr eaLnBrk="1" hangingPunct="1"/>
            <a:r>
              <a:rPr lang="en-US" sz="2800" smtClean="0"/>
              <a:t>Work out the subtraction problems using the adding machine</a:t>
            </a:r>
          </a:p>
        </p:txBody>
      </p:sp>
      <p:pic>
        <p:nvPicPr>
          <p:cNvPr id="25604" name="Picture 5" descr="C:\Program Files\Microsoft Office\Clipart\Popular\ACCNTANT.WM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1913" y="2332038"/>
            <a:ext cx="3813175" cy="3484562"/>
          </a:xfr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Subtraction Solutions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34           69           38           52           75           81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u="sng" smtClean="0"/>
              <a:t>- 22</a:t>
            </a:r>
            <a:r>
              <a:rPr lang="en-US" sz="2400" smtClean="0"/>
              <a:t>        </a:t>
            </a:r>
            <a:r>
              <a:rPr lang="en-US" sz="2400" u="sng" smtClean="0"/>
              <a:t>-  35</a:t>
            </a:r>
            <a:r>
              <a:rPr lang="en-US" sz="2400" smtClean="0"/>
              <a:t>        </a:t>
            </a:r>
            <a:r>
              <a:rPr lang="en-US" sz="2400" u="sng" smtClean="0"/>
              <a:t>-  31</a:t>
            </a:r>
            <a:r>
              <a:rPr lang="en-US" sz="2400" smtClean="0"/>
              <a:t>        </a:t>
            </a:r>
            <a:r>
              <a:rPr lang="en-US" sz="2400" u="sng" smtClean="0"/>
              <a:t>-  32</a:t>
            </a:r>
            <a:r>
              <a:rPr lang="en-US" sz="2400" smtClean="0"/>
              <a:t>        </a:t>
            </a:r>
            <a:r>
              <a:rPr lang="en-US" sz="2400" u="sng" smtClean="0"/>
              <a:t>-  51</a:t>
            </a:r>
            <a:r>
              <a:rPr lang="en-US" sz="2400" smtClean="0"/>
              <a:t>        </a:t>
            </a:r>
            <a:r>
              <a:rPr lang="en-US" sz="2400" u="sng" smtClean="0"/>
              <a:t>-  40</a:t>
            </a: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</a:t>
            </a:r>
            <a:r>
              <a:rPr lang="en-US" sz="2400" smtClean="0">
                <a:solidFill>
                  <a:srgbClr val="FF3300"/>
                </a:solidFill>
              </a:rPr>
              <a:t>12           34             7           20           24           41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>
              <a:solidFill>
                <a:srgbClr val="FF33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364         751         523         952         540         686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u="sng" smtClean="0"/>
              <a:t>- 263</a:t>
            </a:r>
            <a:r>
              <a:rPr lang="en-US" sz="2400" smtClean="0"/>
              <a:t>       </a:t>
            </a:r>
            <a:r>
              <a:rPr lang="en-US" sz="2400" u="sng" smtClean="0"/>
              <a:t>- 401</a:t>
            </a:r>
            <a:r>
              <a:rPr lang="en-US" sz="2400" smtClean="0"/>
              <a:t>       </a:t>
            </a:r>
            <a:r>
              <a:rPr lang="en-US" sz="2400" u="sng" smtClean="0"/>
              <a:t>- 231</a:t>
            </a:r>
            <a:r>
              <a:rPr lang="en-US" sz="2400" smtClean="0"/>
              <a:t>       </a:t>
            </a:r>
            <a:r>
              <a:rPr lang="en-US" sz="2400" u="sng" smtClean="0"/>
              <a:t>- 940</a:t>
            </a:r>
            <a:r>
              <a:rPr lang="en-US" sz="2400" smtClean="0"/>
              <a:t>       </a:t>
            </a:r>
            <a:r>
              <a:rPr lang="en-US" sz="2400" u="sng" smtClean="0"/>
              <a:t>- 230</a:t>
            </a:r>
            <a:r>
              <a:rPr lang="en-US" sz="2400" smtClean="0"/>
              <a:t>       </a:t>
            </a:r>
            <a:r>
              <a:rPr lang="en-US" sz="2400" u="sng" smtClean="0"/>
              <a:t>- 251</a:t>
            </a: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</a:t>
            </a:r>
            <a:r>
              <a:rPr lang="en-US" sz="2400" smtClean="0">
                <a:solidFill>
                  <a:srgbClr val="FF3300"/>
                </a:solidFill>
              </a:rPr>
              <a:t>101         350         292           12         310         435</a:t>
            </a:r>
            <a:endParaRPr lang="en-US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Subtraction Solutions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</a:t>
            </a:r>
            <a:r>
              <a:rPr lang="en-US" sz="2400" smtClean="0"/>
              <a:t>896        692        546        695        588        482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</a:t>
            </a:r>
            <a:r>
              <a:rPr lang="en-US" sz="2400" u="sng" smtClean="0"/>
              <a:t>-   88</a:t>
            </a:r>
            <a:r>
              <a:rPr lang="en-US" sz="2400" smtClean="0"/>
              <a:t>      </a:t>
            </a:r>
            <a:r>
              <a:rPr lang="en-US" sz="2400" u="sng" smtClean="0"/>
              <a:t>-   85</a:t>
            </a:r>
            <a:r>
              <a:rPr lang="en-US" sz="2400" smtClean="0"/>
              <a:t>       </a:t>
            </a:r>
            <a:r>
              <a:rPr lang="en-US" sz="2400" u="sng" smtClean="0"/>
              <a:t>-  37</a:t>
            </a:r>
            <a:r>
              <a:rPr lang="en-US" sz="2400" smtClean="0"/>
              <a:t>      </a:t>
            </a:r>
            <a:r>
              <a:rPr lang="en-US" sz="2400" u="sng" smtClean="0"/>
              <a:t>-   88</a:t>
            </a:r>
            <a:r>
              <a:rPr lang="en-US" sz="2400" smtClean="0"/>
              <a:t>       </a:t>
            </a:r>
            <a:r>
              <a:rPr lang="en-US" sz="2400" u="sng" smtClean="0"/>
              <a:t>-  79</a:t>
            </a:r>
            <a:r>
              <a:rPr lang="en-US" sz="2400" smtClean="0"/>
              <a:t>       </a:t>
            </a:r>
            <a:r>
              <a:rPr lang="en-US" sz="2400" u="sng" smtClean="0"/>
              <a:t>-  75</a:t>
            </a: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   </a:t>
            </a:r>
            <a:r>
              <a:rPr lang="en-US" sz="2400" smtClean="0">
                <a:solidFill>
                  <a:srgbClr val="FF3300"/>
                </a:solidFill>
              </a:rPr>
              <a:t>808        607        509        607         509        407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>
              <a:solidFill>
                <a:srgbClr val="FF33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4,080 - 493 = </a:t>
            </a:r>
            <a:r>
              <a:rPr lang="en-US" sz="2400" smtClean="0">
                <a:solidFill>
                  <a:srgbClr val="FF3300"/>
                </a:solidFill>
              </a:rPr>
              <a:t>3,587</a:t>
            </a:r>
            <a:r>
              <a:rPr lang="en-US" sz="2400" smtClean="0"/>
              <a:t>          6,070 - 576 = </a:t>
            </a:r>
            <a:r>
              <a:rPr lang="en-US" sz="2400" smtClean="0">
                <a:solidFill>
                  <a:srgbClr val="FF3300"/>
                </a:solidFill>
              </a:rPr>
              <a:t>5,494</a:t>
            </a:r>
            <a:r>
              <a:rPr lang="en-US" sz="2400" smtClean="0"/>
              <a:t>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2,050 - 288 = </a:t>
            </a:r>
            <a:r>
              <a:rPr lang="en-US" sz="2400" smtClean="0">
                <a:solidFill>
                  <a:srgbClr val="FF3300"/>
                </a:solidFill>
              </a:rPr>
              <a:t>1,762</a:t>
            </a:r>
            <a:r>
              <a:rPr lang="en-US" sz="2400" smtClean="0"/>
              <a:t>          8,004 - 483 = </a:t>
            </a:r>
            <a:r>
              <a:rPr lang="en-US" sz="2400" smtClean="0">
                <a:solidFill>
                  <a:srgbClr val="FF3300"/>
                </a:solidFill>
              </a:rPr>
              <a:t>7,521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40,003 - 927 = </a:t>
            </a:r>
            <a:r>
              <a:rPr lang="en-US" sz="2400" smtClean="0">
                <a:solidFill>
                  <a:srgbClr val="FF3300"/>
                </a:solidFill>
              </a:rPr>
              <a:t>39,076</a:t>
            </a:r>
            <a:r>
              <a:rPr lang="en-US" sz="2400" smtClean="0"/>
              <a:t>     9,002 - 605 = </a:t>
            </a:r>
            <a:r>
              <a:rPr lang="en-US" sz="2400" smtClean="0">
                <a:solidFill>
                  <a:srgbClr val="FF3300"/>
                </a:solidFill>
              </a:rPr>
              <a:t>8,397</a:t>
            </a:r>
            <a:endParaRPr lang="en-US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Mathematics Review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dirty="0" smtClean="0"/>
          </a:p>
          <a:p>
            <a:r>
              <a:rPr lang="en-US" dirty="0" smtClean="0"/>
              <a:t>Overview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Mathematics Review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Questions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Multiplication</a:t>
            </a:r>
          </a:p>
        </p:txBody>
      </p:sp>
      <p:sp>
        <p:nvSpPr>
          <p:cNvPr id="29699" name="Rectangle 3"/>
          <p:cNvSpPr>
            <a:spLocks noGrp="1" noChangeAspect="1" noChangeArrowheads="1" noTextEdit="1"/>
          </p:cNvSpPr>
          <p:nvPr>
            <p:ph type="clipArt" sz="half" idx="1"/>
          </p:nvPr>
        </p:nvSpPr>
        <p:spPr>
          <a:xfrm>
            <a:off x="609600" y="1828800"/>
            <a:ext cx="4013200" cy="4171950"/>
          </a:xfrm>
        </p:spPr>
      </p:sp>
      <p:sp>
        <p:nvSpPr>
          <p:cNvPr id="256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22800" y="1885950"/>
            <a:ext cx="4368800" cy="4819650"/>
          </a:xfrm>
        </p:spPr>
        <p:txBody>
          <a:bodyPr/>
          <a:lstStyle/>
          <a:p>
            <a:pPr eaLnBrk="1" hangingPunct="1"/>
            <a:r>
              <a:rPr lang="en-US" sz="2800" smtClean="0"/>
              <a:t>A mathematical operation signifying, when </a:t>
            </a:r>
            <a:r>
              <a:rPr lang="en-US" sz="2800" b="1" i="1" smtClean="0"/>
              <a:t>A</a:t>
            </a:r>
            <a:r>
              <a:rPr lang="en-US" sz="2800" smtClean="0"/>
              <a:t> and </a:t>
            </a:r>
            <a:r>
              <a:rPr lang="en-US" sz="2800" b="1" i="1" smtClean="0"/>
              <a:t>B</a:t>
            </a:r>
            <a:r>
              <a:rPr lang="en-US" sz="2800" smtClean="0"/>
              <a:t> are positive integers, that </a:t>
            </a:r>
            <a:r>
              <a:rPr lang="en-US" sz="2800" b="1" i="1" smtClean="0"/>
              <a:t>A</a:t>
            </a:r>
            <a:r>
              <a:rPr lang="en-US" sz="2800" smtClean="0"/>
              <a:t> is to be added to itself as many times as there are units in </a:t>
            </a:r>
            <a:r>
              <a:rPr lang="en-US" sz="2800" b="1" i="1" smtClean="0"/>
              <a:t>B.</a:t>
            </a:r>
          </a:p>
          <a:p>
            <a:pPr lvl="1" eaLnBrk="1" hangingPunct="1"/>
            <a:r>
              <a:rPr lang="en-US" sz="2400" smtClean="0">
                <a:solidFill>
                  <a:srgbClr val="FF3300"/>
                </a:solidFill>
              </a:rPr>
              <a:t>Multiplicand</a:t>
            </a:r>
          </a:p>
          <a:p>
            <a:pPr lvl="1" eaLnBrk="1" hangingPunct="1"/>
            <a:r>
              <a:rPr lang="en-US" sz="2400" smtClean="0">
                <a:solidFill>
                  <a:srgbClr val="FF3300"/>
                </a:solidFill>
              </a:rPr>
              <a:t>Multiplier </a:t>
            </a:r>
          </a:p>
          <a:p>
            <a:pPr lvl="1" eaLnBrk="1" hangingPunct="1"/>
            <a:r>
              <a:rPr lang="en-US" sz="2400" smtClean="0">
                <a:solidFill>
                  <a:srgbClr val="FF3300"/>
                </a:solidFill>
              </a:rPr>
              <a:t>Product</a:t>
            </a:r>
            <a:r>
              <a:rPr lang="en-US" sz="2400" smtClean="0"/>
              <a:t> </a:t>
            </a:r>
          </a:p>
        </p:txBody>
      </p:sp>
      <p:sp>
        <p:nvSpPr>
          <p:cNvPr id="29701" name="WordArt 5"/>
          <p:cNvSpPr>
            <a:spLocks noChangeArrowheads="1" noChangeShapeType="1" noTextEdit="1"/>
          </p:cNvSpPr>
          <p:nvPr/>
        </p:nvSpPr>
        <p:spPr bwMode="auto">
          <a:xfrm>
            <a:off x="838200" y="2438400"/>
            <a:ext cx="3886200" cy="2743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5 x 4 = 20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build="p" bldLvl="2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Multiplication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Examples: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</a:t>
            </a:r>
            <a:r>
              <a:rPr lang="en-US" smtClean="0">
                <a:solidFill>
                  <a:srgbClr val="FF3300"/>
                </a:solidFill>
              </a:rPr>
              <a:t>7</a:t>
            </a:r>
            <a:r>
              <a:rPr lang="en-US" smtClean="0"/>
              <a:t>   </a:t>
            </a:r>
            <a:r>
              <a:rPr lang="en-US" sz="2400" smtClean="0"/>
              <a:t>Multiplicand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u="sng" smtClean="0"/>
              <a:t>x </a:t>
            </a:r>
            <a:r>
              <a:rPr lang="en-US" u="sng" smtClean="0">
                <a:solidFill>
                  <a:srgbClr val="FF3300"/>
                </a:solidFill>
              </a:rPr>
              <a:t>6</a:t>
            </a:r>
            <a:r>
              <a:rPr lang="en-US" sz="2400" smtClean="0"/>
              <a:t>    Multiplier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</a:t>
            </a:r>
            <a:r>
              <a:rPr lang="en-US" smtClean="0">
                <a:solidFill>
                  <a:schemeClr val="tx2"/>
                </a:solidFill>
              </a:rPr>
              <a:t>42</a:t>
            </a:r>
            <a:r>
              <a:rPr lang="en-US" smtClean="0"/>
              <a:t>   </a:t>
            </a:r>
            <a:r>
              <a:rPr lang="en-US" sz="2400" smtClean="0"/>
              <a:t>Product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Multiplicand     Multiplier     Product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</a:t>
            </a:r>
            <a:r>
              <a:rPr lang="en-US" smtClean="0">
                <a:solidFill>
                  <a:srgbClr val="FF3300"/>
                </a:solidFill>
              </a:rPr>
              <a:t>27      x     10</a:t>
            </a:r>
            <a:r>
              <a:rPr lang="en-US" smtClean="0"/>
              <a:t>     =   </a:t>
            </a:r>
            <a:r>
              <a:rPr lang="en-US" smtClean="0">
                <a:solidFill>
                  <a:schemeClr val="tx2"/>
                </a:solidFill>
              </a:rPr>
              <a:t>270</a:t>
            </a:r>
          </a:p>
        </p:txBody>
      </p:sp>
    </p:spTree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Multiplication Problems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713038"/>
            <a:ext cx="3813175" cy="2649537"/>
          </a:xfrm>
        </p:spPr>
        <p:txBody>
          <a:bodyPr/>
          <a:lstStyle/>
          <a:p>
            <a:pPr eaLnBrk="1" hangingPunct="1"/>
            <a:r>
              <a:rPr lang="en-US" sz="2800" smtClean="0"/>
              <a:t>Work out the multiplication problems using the calculator.</a:t>
            </a:r>
          </a:p>
        </p:txBody>
      </p:sp>
      <p:pic>
        <p:nvPicPr>
          <p:cNvPr id="31748" name="Picture 6" descr="C:\Program Files\Microsoft Office\Clipart\Popular\ACCNTANT.WM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1913" y="2332038"/>
            <a:ext cx="3813175" cy="3484562"/>
          </a:xfrm>
        </p:spPr>
      </p:pic>
    </p:spTree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Multiplication Solutions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17713"/>
            <a:ext cx="8345488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8 x 4 = </a:t>
            </a:r>
            <a:r>
              <a:rPr lang="en-US" sz="2400" smtClean="0">
                <a:solidFill>
                  <a:srgbClr val="FF3300"/>
                </a:solidFill>
              </a:rPr>
              <a:t>32</a:t>
            </a:r>
            <a:r>
              <a:rPr lang="en-US" sz="2400" smtClean="0"/>
              <a:t>	    7 x 8 = </a:t>
            </a:r>
            <a:r>
              <a:rPr lang="en-US" sz="2400" smtClean="0">
                <a:solidFill>
                  <a:srgbClr val="FF3300"/>
                </a:solidFill>
              </a:rPr>
              <a:t>56</a:t>
            </a:r>
            <a:r>
              <a:rPr lang="en-US" sz="2400" smtClean="0"/>
              <a:t>      3 x 7 = </a:t>
            </a:r>
            <a:r>
              <a:rPr lang="en-US" sz="2400" smtClean="0">
                <a:solidFill>
                  <a:srgbClr val="FF3300"/>
                </a:solidFill>
              </a:rPr>
              <a:t>21</a:t>
            </a:r>
            <a:r>
              <a:rPr lang="en-US" sz="2400" smtClean="0"/>
              <a:t>      28 x 35 = </a:t>
            </a:r>
            <a:r>
              <a:rPr lang="en-US" sz="2400" smtClean="0">
                <a:solidFill>
                  <a:srgbClr val="FF3300"/>
                </a:solidFill>
              </a:rPr>
              <a:t>980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32,021 x 231 = </a:t>
            </a:r>
            <a:r>
              <a:rPr lang="en-US" sz="2400" smtClean="0">
                <a:solidFill>
                  <a:srgbClr val="FF3300"/>
                </a:solidFill>
              </a:rPr>
              <a:t>7,396,851</a:t>
            </a:r>
            <a:r>
              <a:rPr lang="en-US" sz="2400" smtClean="0"/>
              <a:t>   80, 011 x 497 = </a:t>
            </a:r>
            <a:r>
              <a:rPr lang="en-US" sz="2400" smtClean="0">
                <a:solidFill>
                  <a:srgbClr val="FF3300"/>
                </a:solidFill>
              </a:rPr>
              <a:t>39,765,467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>
              <a:solidFill>
                <a:srgbClr val="FF33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50,112 x 314 = </a:t>
            </a:r>
            <a:r>
              <a:rPr lang="en-US" sz="2400" smtClean="0">
                <a:solidFill>
                  <a:srgbClr val="FF3300"/>
                </a:solidFill>
              </a:rPr>
              <a:t>15,735,168</a:t>
            </a:r>
            <a:r>
              <a:rPr lang="en-US" sz="2400" smtClean="0"/>
              <a:t>    10,220 x 123 = </a:t>
            </a:r>
            <a:r>
              <a:rPr lang="en-US" sz="2400" smtClean="0">
                <a:solidFill>
                  <a:srgbClr val="FF3300"/>
                </a:solidFill>
              </a:rPr>
              <a:t>1,257,060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71,011 x 856 = </a:t>
            </a:r>
            <a:r>
              <a:rPr lang="en-US" sz="2400" smtClean="0">
                <a:solidFill>
                  <a:srgbClr val="FF3300"/>
                </a:solidFill>
              </a:rPr>
              <a:t>60,785,416</a:t>
            </a:r>
            <a:r>
              <a:rPr lang="en-US" sz="2400" smtClean="0"/>
              <a:t>  82,159 x 792 = </a:t>
            </a:r>
            <a:r>
              <a:rPr lang="en-US" sz="2400" smtClean="0">
                <a:solidFill>
                  <a:srgbClr val="FF3300"/>
                </a:solidFill>
              </a:rPr>
              <a:t>65,069,928</a:t>
            </a:r>
            <a:r>
              <a:rPr lang="en-US" sz="2400" smtClean="0"/>
              <a:t>   </a:t>
            </a:r>
          </a:p>
        </p:txBody>
      </p:sp>
    </p:spTree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Multiplication Solutions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17713"/>
            <a:ext cx="8345488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401         312         821         611         502         601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</a:t>
            </a:r>
            <a:r>
              <a:rPr lang="en-US" sz="2400" u="sng" smtClean="0"/>
              <a:t>x  6</a:t>
            </a:r>
            <a:r>
              <a:rPr lang="en-US" sz="2400" smtClean="0"/>
              <a:t>         </a:t>
            </a:r>
            <a:r>
              <a:rPr lang="en-US" sz="2400" u="sng" smtClean="0"/>
              <a:t>x  4</a:t>
            </a:r>
            <a:r>
              <a:rPr lang="en-US" sz="2400" smtClean="0"/>
              <a:t>         </a:t>
            </a:r>
            <a:r>
              <a:rPr lang="en-US" sz="2400" u="sng" smtClean="0"/>
              <a:t>x  7</a:t>
            </a:r>
            <a:r>
              <a:rPr lang="en-US" sz="2400" smtClean="0"/>
              <a:t>         </a:t>
            </a:r>
            <a:r>
              <a:rPr lang="en-US" sz="2400" u="sng" smtClean="0"/>
              <a:t>x  9</a:t>
            </a:r>
            <a:r>
              <a:rPr lang="en-US" sz="2400" smtClean="0"/>
              <a:t>         </a:t>
            </a:r>
            <a:r>
              <a:rPr lang="en-US" sz="2400" u="sng" smtClean="0"/>
              <a:t>x  4</a:t>
            </a:r>
            <a:r>
              <a:rPr lang="en-US" sz="2400" smtClean="0"/>
              <a:t>         </a:t>
            </a:r>
            <a:r>
              <a:rPr lang="en-US" sz="2400" u="sng" smtClean="0"/>
              <a:t>x  8</a:t>
            </a: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rgbClr val="FF3300"/>
                </a:solidFill>
              </a:rPr>
              <a:t>2,406</a:t>
            </a:r>
            <a:r>
              <a:rPr lang="en-US" sz="2400" smtClean="0">
                <a:solidFill>
                  <a:schemeClr val="accent1"/>
                </a:solidFill>
              </a:rPr>
              <a:t>       </a:t>
            </a:r>
            <a:r>
              <a:rPr lang="en-US" sz="2400" smtClean="0">
                <a:solidFill>
                  <a:srgbClr val="FF3300"/>
                </a:solidFill>
              </a:rPr>
              <a:t>1,248</a:t>
            </a:r>
            <a:r>
              <a:rPr lang="en-US" sz="2400" smtClean="0">
                <a:solidFill>
                  <a:schemeClr val="accent1"/>
                </a:solidFill>
              </a:rPr>
              <a:t>      </a:t>
            </a:r>
            <a:r>
              <a:rPr lang="en-US" sz="2400" smtClean="0">
                <a:solidFill>
                  <a:srgbClr val="FF3300"/>
                </a:solidFill>
              </a:rPr>
              <a:t>5,747      5,499       2,008      4,808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110         178         125         532         987         581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</a:t>
            </a:r>
            <a:r>
              <a:rPr lang="en-US" sz="2400" u="sng" smtClean="0"/>
              <a:t>x78</a:t>
            </a:r>
            <a:r>
              <a:rPr lang="en-US" sz="2400" smtClean="0"/>
              <a:t>         </a:t>
            </a:r>
            <a:r>
              <a:rPr lang="en-US" sz="2400" u="sng" smtClean="0"/>
              <a:t>x65</a:t>
            </a:r>
            <a:r>
              <a:rPr lang="en-US" sz="2400" smtClean="0"/>
              <a:t>         </a:t>
            </a:r>
            <a:r>
              <a:rPr lang="en-US" sz="2400" u="sng" smtClean="0"/>
              <a:t>x20</a:t>
            </a:r>
            <a:r>
              <a:rPr lang="en-US" sz="2400" smtClean="0"/>
              <a:t>         </a:t>
            </a:r>
            <a:r>
              <a:rPr lang="en-US" sz="2400" u="sng" smtClean="0"/>
              <a:t>x11</a:t>
            </a:r>
            <a:r>
              <a:rPr lang="en-US" sz="2400" smtClean="0"/>
              <a:t>         </a:t>
            </a:r>
            <a:r>
              <a:rPr lang="en-US" sz="2400" u="sng" smtClean="0"/>
              <a:t>x29</a:t>
            </a:r>
            <a:r>
              <a:rPr lang="en-US" sz="2400" smtClean="0"/>
              <a:t>         </a:t>
            </a:r>
            <a:r>
              <a:rPr lang="en-US" sz="2400" u="sng" smtClean="0"/>
              <a:t>x43</a:t>
            </a: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rgbClr val="FF3300"/>
                </a:solidFill>
              </a:rPr>
              <a:t>8,580     11,570      2,500      5,852    28,623     24,983</a:t>
            </a:r>
          </a:p>
        </p:txBody>
      </p:sp>
    </p:spTree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Mathematics Review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Questions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Division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85950"/>
            <a:ext cx="4470400" cy="4591050"/>
          </a:xfrm>
        </p:spPr>
        <p:txBody>
          <a:bodyPr/>
          <a:lstStyle/>
          <a:p>
            <a:pPr eaLnBrk="1" hangingPunct="1"/>
            <a:r>
              <a:rPr lang="en-US" sz="2800" smtClean="0"/>
              <a:t>The operation of determining the number of times a number goes into another.</a:t>
            </a:r>
          </a:p>
          <a:p>
            <a:pPr lvl="1" eaLnBrk="1" hangingPunct="1"/>
            <a:r>
              <a:rPr lang="en-US" sz="2400" smtClean="0">
                <a:solidFill>
                  <a:srgbClr val="FF3300"/>
                </a:solidFill>
              </a:rPr>
              <a:t>Divisor </a:t>
            </a:r>
          </a:p>
          <a:p>
            <a:pPr lvl="1" eaLnBrk="1" hangingPunct="1"/>
            <a:r>
              <a:rPr lang="en-US" sz="2400" smtClean="0">
                <a:solidFill>
                  <a:srgbClr val="FF3300"/>
                </a:solidFill>
              </a:rPr>
              <a:t>Dividend </a:t>
            </a:r>
          </a:p>
          <a:p>
            <a:pPr lvl="1" eaLnBrk="1" hangingPunct="1"/>
            <a:r>
              <a:rPr lang="en-US" sz="2400" smtClean="0">
                <a:solidFill>
                  <a:srgbClr val="FF3300"/>
                </a:solidFill>
              </a:rPr>
              <a:t>Quotient</a:t>
            </a:r>
            <a:r>
              <a:rPr lang="en-US" sz="2400" smtClean="0"/>
              <a:t> </a:t>
            </a:r>
          </a:p>
        </p:txBody>
      </p:sp>
      <p:sp>
        <p:nvSpPr>
          <p:cNvPr id="35844" name="Rectangle 4"/>
          <p:cNvSpPr>
            <a:spLocks noGrp="1" noChangeArrowheads="1" noTextEdit="1"/>
          </p:cNvSpPr>
          <p:nvPr>
            <p:ph type="clipArt" sz="half" idx="2"/>
          </p:nvPr>
        </p:nvSpPr>
        <p:spPr>
          <a:xfrm>
            <a:off x="4762500" y="2017713"/>
            <a:ext cx="3846513" cy="4095750"/>
          </a:xfrm>
        </p:spPr>
      </p:sp>
      <p:sp>
        <p:nvSpPr>
          <p:cNvPr id="35845" name="WordArt 5"/>
          <p:cNvSpPr>
            <a:spLocks noChangeArrowheads="1" noChangeShapeType="1" noTextEdit="1"/>
          </p:cNvSpPr>
          <p:nvPr/>
        </p:nvSpPr>
        <p:spPr bwMode="auto">
          <a:xfrm>
            <a:off x="4724400" y="2743200"/>
            <a:ext cx="3863975" cy="2286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10 / 5 = 2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bldLvl="2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Division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Examples: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             </a:t>
            </a:r>
            <a:r>
              <a:rPr lang="en-US" u="sng" dirty="0" smtClean="0"/>
              <a:t>    </a:t>
            </a:r>
            <a:r>
              <a:rPr lang="en-US" u="sng" dirty="0" smtClean="0">
                <a:solidFill>
                  <a:schemeClr val="accent2"/>
                </a:solidFill>
              </a:rPr>
              <a:t> </a:t>
            </a:r>
            <a:r>
              <a:rPr lang="en-US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 </a:t>
            </a:r>
            <a:r>
              <a:rPr lang="en-US" u="sng" dirty="0" smtClean="0"/>
              <a:t>   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Quotient</a:t>
            </a:r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</a:t>
            </a:r>
            <a:r>
              <a:rPr lang="en-US" sz="2400" dirty="0" smtClean="0">
                <a:solidFill>
                  <a:srgbClr val="FF3300"/>
                </a:solidFill>
              </a:rPr>
              <a:t>Divisor   </a:t>
            </a:r>
            <a:r>
              <a:rPr lang="en-US" dirty="0" smtClean="0">
                <a:solidFill>
                  <a:srgbClr val="FF3300"/>
                </a:solidFill>
              </a:rPr>
              <a:t>6</a:t>
            </a:r>
            <a:r>
              <a:rPr lang="en-US" dirty="0" smtClean="0"/>
              <a:t>)  36     </a:t>
            </a:r>
            <a:r>
              <a:rPr lang="en-US" sz="2400" dirty="0" smtClean="0"/>
              <a:t>Dividend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</a:t>
            </a:r>
            <a:r>
              <a:rPr lang="en-US" sz="2400" dirty="0" smtClean="0"/>
              <a:t>Dividend   </a:t>
            </a:r>
            <a:r>
              <a:rPr lang="en-US" sz="2400" dirty="0" smtClean="0">
                <a:solidFill>
                  <a:srgbClr val="FF3300"/>
                </a:solidFill>
              </a:rPr>
              <a:t>Divisor</a:t>
            </a:r>
            <a:r>
              <a:rPr lang="en-US" sz="2400" dirty="0" smtClean="0"/>
              <a:t>  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Quotient</a:t>
            </a:r>
          </a:p>
          <a:p>
            <a:pPr eaLnBrk="1" hangingPunct="1">
              <a:buFont typeface="Math B" pitchFamily="2" charset="2"/>
              <a:buChar char=" "/>
              <a:defRPr/>
            </a:pPr>
            <a:r>
              <a:rPr lang="en-US" sz="2400" dirty="0" smtClean="0"/>
              <a:t>        </a:t>
            </a:r>
            <a:r>
              <a:rPr lang="en-US" dirty="0" smtClean="0"/>
              <a:t>36 </a:t>
            </a:r>
            <a:r>
              <a:rPr lang="en-US" sz="4000" dirty="0" smtClean="0">
                <a:latin typeface="Symbol" pitchFamily="18" charset="2"/>
              </a:rPr>
              <a:t>¸</a:t>
            </a:r>
            <a:r>
              <a:rPr lang="en-US" dirty="0" smtClean="0">
                <a:latin typeface="Symbol" pitchFamily="18" charset="2"/>
              </a:rPr>
              <a:t>  </a:t>
            </a:r>
            <a:r>
              <a:rPr lang="en-US" dirty="0" smtClean="0">
                <a:solidFill>
                  <a:srgbClr val="FF3300"/>
                </a:solidFill>
                <a:sym typeface="Math B" pitchFamily="2" charset="2"/>
              </a:rPr>
              <a:t>6</a:t>
            </a:r>
            <a:r>
              <a:rPr lang="en-US" dirty="0" smtClean="0">
                <a:sym typeface="Math B" pitchFamily="2" charset="2"/>
              </a:rPr>
              <a:t>     =  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Math B" pitchFamily="2" charset="2"/>
              </a:rPr>
              <a:t>6</a:t>
            </a:r>
          </a:p>
          <a:p>
            <a:pPr eaLnBrk="1" hangingPunct="1">
              <a:buFont typeface="Math B" pitchFamily="2" charset="2"/>
              <a:buChar char=" "/>
              <a:defRPr/>
            </a:pPr>
            <a:r>
              <a:rPr lang="en-US" dirty="0" smtClean="0">
                <a:sym typeface="Math B" pitchFamily="2" charset="2"/>
              </a:rPr>
              <a:t>      36  /  </a:t>
            </a:r>
            <a:r>
              <a:rPr lang="en-US" dirty="0" smtClean="0">
                <a:solidFill>
                  <a:srgbClr val="FF3300"/>
                </a:solidFill>
                <a:sym typeface="Math B" pitchFamily="2" charset="2"/>
              </a:rPr>
              <a:t>6</a:t>
            </a:r>
            <a:r>
              <a:rPr lang="en-US" dirty="0" smtClean="0">
                <a:sym typeface="Math B" pitchFamily="2" charset="2"/>
              </a:rPr>
              <a:t>     =  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Math B" pitchFamily="2" charset="2"/>
              </a:rPr>
              <a:t>6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Division Problems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862263"/>
            <a:ext cx="3813175" cy="2124075"/>
          </a:xfrm>
        </p:spPr>
        <p:txBody>
          <a:bodyPr/>
          <a:lstStyle/>
          <a:p>
            <a:pPr eaLnBrk="1" hangingPunct="1"/>
            <a:r>
              <a:rPr lang="en-US" sz="2800" smtClean="0"/>
              <a:t>Work the division problems using the calculator.</a:t>
            </a:r>
          </a:p>
        </p:txBody>
      </p:sp>
      <p:pic>
        <p:nvPicPr>
          <p:cNvPr id="37892" name="Picture 6" descr="C:\Program Files\Microsoft Office\Clipart\Popular\ACCNTANT.WM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1913" y="2332038"/>
            <a:ext cx="3813175" cy="3484562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Learning Objectives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Terminal Learning Objectives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Enabling Learning Objectives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Mathematics Review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27 </a:t>
            </a:r>
            <a:r>
              <a:rPr lang="en-US" smtClean="0">
                <a:sym typeface="Math B" pitchFamily="2" charset="2"/>
              </a:rPr>
              <a:t>÷</a:t>
            </a:r>
            <a:r>
              <a:rPr lang="en-US" sz="2400" smtClean="0">
                <a:sym typeface="Math B" pitchFamily="2" charset="2"/>
              </a:rPr>
              <a:t> 9 =</a:t>
            </a:r>
            <a:r>
              <a:rPr lang="en-US" sz="2400" smtClean="0">
                <a:solidFill>
                  <a:schemeClr val="accent1"/>
                </a:solidFill>
                <a:sym typeface="Math B" pitchFamily="2" charset="2"/>
              </a:rPr>
              <a:t> </a:t>
            </a:r>
            <a:r>
              <a:rPr lang="en-US" sz="2400" smtClean="0">
                <a:solidFill>
                  <a:srgbClr val="FF3300"/>
                </a:solidFill>
                <a:sym typeface="Math B" pitchFamily="2" charset="2"/>
              </a:rPr>
              <a:t>3</a:t>
            </a:r>
            <a:r>
              <a:rPr lang="en-US" sz="2400" smtClean="0">
                <a:sym typeface="Math B" pitchFamily="2" charset="2"/>
              </a:rPr>
              <a:t>     54 </a:t>
            </a:r>
            <a:r>
              <a:rPr lang="en-US" smtClean="0">
                <a:sym typeface="Math B" pitchFamily="2" charset="2"/>
              </a:rPr>
              <a:t>÷</a:t>
            </a:r>
            <a:r>
              <a:rPr lang="en-US" sz="2400" smtClean="0">
                <a:sym typeface="Math B" pitchFamily="2" charset="2"/>
              </a:rPr>
              <a:t> 6 = </a:t>
            </a:r>
            <a:r>
              <a:rPr lang="en-US" sz="2400" smtClean="0">
                <a:solidFill>
                  <a:srgbClr val="FF3300"/>
                </a:solidFill>
                <a:sym typeface="Math B" pitchFamily="2" charset="2"/>
              </a:rPr>
              <a:t>9</a:t>
            </a:r>
            <a:r>
              <a:rPr lang="en-US" sz="2400" smtClean="0">
                <a:sym typeface="Math B" pitchFamily="2" charset="2"/>
              </a:rPr>
              <a:t>     15 </a:t>
            </a:r>
            <a:r>
              <a:rPr lang="en-US" smtClean="0">
                <a:sym typeface="Math B" pitchFamily="2" charset="2"/>
              </a:rPr>
              <a:t>÷</a:t>
            </a:r>
            <a:r>
              <a:rPr lang="en-US" sz="2400" smtClean="0">
                <a:sym typeface="Math B" pitchFamily="2" charset="2"/>
              </a:rPr>
              <a:t> 5 = </a:t>
            </a:r>
            <a:r>
              <a:rPr lang="en-US" sz="2400" smtClean="0">
                <a:solidFill>
                  <a:srgbClr val="FF3300"/>
                </a:solidFill>
                <a:sym typeface="Math B" pitchFamily="2" charset="2"/>
              </a:rPr>
              <a:t>3</a:t>
            </a:r>
            <a:r>
              <a:rPr lang="en-US" sz="2400" smtClean="0">
                <a:sym typeface="Math B" pitchFamily="2" charset="2"/>
              </a:rPr>
              <a:t>     18 </a:t>
            </a:r>
            <a:r>
              <a:rPr lang="en-US" smtClean="0">
                <a:sym typeface="Math B" pitchFamily="2" charset="2"/>
              </a:rPr>
              <a:t>÷</a:t>
            </a:r>
            <a:r>
              <a:rPr lang="en-US" sz="2400" smtClean="0">
                <a:sym typeface="Math B" pitchFamily="2" charset="2"/>
              </a:rPr>
              <a:t> 3 = </a:t>
            </a:r>
            <a:r>
              <a:rPr lang="en-US" sz="2400" smtClean="0">
                <a:solidFill>
                  <a:srgbClr val="FF3300"/>
                </a:solidFill>
                <a:sym typeface="Math B" pitchFamily="2" charset="2"/>
              </a:rPr>
              <a:t>6</a:t>
            </a:r>
            <a:r>
              <a:rPr lang="en-US" smtClean="0">
                <a:sym typeface="Math B" pitchFamily="2" charset="2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>
              <a:sym typeface="Math B" pitchFamily="2" charset="2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ym typeface="Math B" pitchFamily="2" charset="2"/>
              </a:rPr>
              <a:t>518 </a:t>
            </a:r>
            <a:r>
              <a:rPr lang="en-US" smtClean="0">
                <a:sym typeface="Math B" pitchFamily="2" charset="2"/>
              </a:rPr>
              <a:t>/</a:t>
            </a:r>
            <a:r>
              <a:rPr lang="en-US" sz="2400" smtClean="0">
                <a:sym typeface="Math B" pitchFamily="2" charset="2"/>
              </a:rPr>
              <a:t> 74 = </a:t>
            </a:r>
            <a:r>
              <a:rPr lang="en-US" sz="2400" smtClean="0">
                <a:solidFill>
                  <a:srgbClr val="FF3300"/>
                </a:solidFill>
                <a:sym typeface="Math B" pitchFamily="2" charset="2"/>
              </a:rPr>
              <a:t>7</a:t>
            </a:r>
            <a:r>
              <a:rPr lang="en-US" sz="2400" smtClean="0">
                <a:sym typeface="Math B" pitchFamily="2" charset="2"/>
              </a:rPr>
              <a:t>  260</a:t>
            </a:r>
            <a:r>
              <a:rPr lang="en-US" smtClean="0">
                <a:sym typeface="Math B" pitchFamily="2" charset="2"/>
              </a:rPr>
              <a:t> /</a:t>
            </a:r>
            <a:r>
              <a:rPr lang="en-US" sz="2400" smtClean="0">
                <a:sym typeface="Math B" pitchFamily="2" charset="2"/>
              </a:rPr>
              <a:t> 52 = </a:t>
            </a:r>
            <a:r>
              <a:rPr lang="en-US" sz="2400" smtClean="0">
                <a:solidFill>
                  <a:srgbClr val="FF3300"/>
                </a:solidFill>
                <a:sym typeface="Math B" pitchFamily="2" charset="2"/>
              </a:rPr>
              <a:t>5</a:t>
            </a:r>
            <a:r>
              <a:rPr lang="en-US" sz="2400" smtClean="0">
                <a:sym typeface="Math B" pitchFamily="2" charset="2"/>
              </a:rPr>
              <a:t>   456 </a:t>
            </a:r>
            <a:r>
              <a:rPr lang="en-US" smtClean="0">
                <a:sym typeface="Math B" pitchFamily="2" charset="2"/>
              </a:rPr>
              <a:t>/</a:t>
            </a:r>
            <a:r>
              <a:rPr lang="en-US" sz="2400" smtClean="0">
                <a:sym typeface="Math B" pitchFamily="2" charset="2"/>
              </a:rPr>
              <a:t> 38 = </a:t>
            </a:r>
            <a:r>
              <a:rPr lang="en-US" sz="2400" smtClean="0">
                <a:solidFill>
                  <a:srgbClr val="FF3300"/>
                </a:solidFill>
                <a:sym typeface="Math B" pitchFamily="2" charset="2"/>
              </a:rPr>
              <a:t>12</a:t>
            </a:r>
            <a:r>
              <a:rPr lang="en-US" sz="2400" smtClean="0">
                <a:sym typeface="Math B" pitchFamily="2" charset="2"/>
              </a:rPr>
              <a:t>  164 </a:t>
            </a:r>
            <a:r>
              <a:rPr lang="en-US" smtClean="0">
                <a:sym typeface="Math B" pitchFamily="2" charset="2"/>
              </a:rPr>
              <a:t>/</a:t>
            </a:r>
            <a:r>
              <a:rPr lang="en-US" sz="2400" smtClean="0">
                <a:sym typeface="Math B" pitchFamily="2" charset="2"/>
              </a:rPr>
              <a:t> 41 = </a:t>
            </a:r>
            <a:r>
              <a:rPr lang="en-US" sz="2400" smtClean="0">
                <a:solidFill>
                  <a:srgbClr val="FF3300"/>
                </a:solidFill>
                <a:sym typeface="Math B" pitchFamily="2" charset="2"/>
              </a:rPr>
              <a:t>4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>
              <a:solidFill>
                <a:schemeClr val="accent1"/>
              </a:solidFill>
              <a:sym typeface="Math B" pitchFamily="2" charset="2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ym typeface="Math B" pitchFamily="2" charset="2"/>
              </a:rPr>
              <a:t>  </a:t>
            </a:r>
            <a:r>
              <a:rPr lang="en-US" sz="2400" u="sng" smtClean="0">
                <a:sym typeface="Math B" pitchFamily="2" charset="2"/>
              </a:rPr>
              <a:t>  </a:t>
            </a:r>
            <a:r>
              <a:rPr lang="en-US" sz="2400" u="sng" smtClean="0">
                <a:solidFill>
                  <a:srgbClr val="FF3300"/>
                </a:solidFill>
                <a:sym typeface="Math B" pitchFamily="2" charset="2"/>
              </a:rPr>
              <a:t>54</a:t>
            </a:r>
            <a:r>
              <a:rPr lang="en-US" sz="2400" u="sng" smtClean="0">
                <a:sym typeface="Math B" pitchFamily="2" charset="2"/>
              </a:rPr>
              <a:t>  </a:t>
            </a:r>
            <a:r>
              <a:rPr lang="en-US" sz="2400" smtClean="0">
                <a:sym typeface="Math B" pitchFamily="2" charset="2"/>
              </a:rPr>
              <a:t>       </a:t>
            </a:r>
            <a:r>
              <a:rPr lang="en-US" sz="2400" u="sng" smtClean="0">
                <a:sym typeface="Math B" pitchFamily="2" charset="2"/>
              </a:rPr>
              <a:t> </a:t>
            </a:r>
            <a:r>
              <a:rPr lang="en-US" sz="2400" u="sng" smtClean="0">
                <a:solidFill>
                  <a:srgbClr val="FF3300"/>
                </a:solidFill>
                <a:sym typeface="Math B" pitchFamily="2" charset="2"/>
              </a:rPr>
              <a:t>89 </a:t>
            </a:r>
            <a:r>
              <a:rPr lang="en-US" sz="2400" smtClean="0">
                <a:solidFill>
                  <a:srgbClr val="FF3300"/>
                </a:solidFill>
                <a:sym typeface="Math B" pitchFamily="2" charset="2"/>
              </a:rPr>
              <a:t>       </a:t>
            </a:r>
            <a:r>
              <a:rPr lang="en-US" sz="2400" u="sng" smtClean="0">
                <a:solidFill>
                  <a:srgbClr val="FF3300"/>
                </a:solidFill>
                <a:sym typeface="Math B" pitchFamily="2" charset="2"/>
              </a:rPr>
              <a:t>   63 </a:t>
            </a:r>
            <a:r>
              <a:rPr lang="en-US" sz="2400" smtClean="0">
                <a:solidFill>
                  <a:srgbClr val="FF3300"/>
                </a:solidFill>
                <a:sym typeface="Math B" pitchFamily="2" charset="2"/>
              </a:rPr>
              <a:t>        </a:t>
            </a:r>
            <a:r>
              <a:rPr lang="en-US" sz="2400" u="sng" smtClean="0">
                <a:solidFill>
                  <a:srgbClr val="FF3300"/>
                </a:solidFill>
                <a:sym typeface="Math B" pitchFamily="2" charset="2"/>
              </a:rPr>
              <a:t>  84 </a:t>
            </a:r>
            <a:r>
              <a:rPr lang="en-US" sz="2400" smtClean="0">
                <a:solidFill>
                  <a:srgbClr val="FF3300"/>
                </a:solidFill>
                <a:sym typeface="Math B" pitchFamily="2" charset="2"/>
              </a:rPr>
              <a:t>       </a:t>
            </a:r>
            <a:r>
              <a:rPr lang="en-US" sz="2400" u="sng" smtClean="0">
                <a:solidFill>
                  <a:srgbClr val="FF3300"/>
                </a:solidFill>
                <a:sym typeface="Math B" pitchFamily="2" charset="2"/>
              </a:rPr>
              <a:t> 2,727  </a:t>
            </a:r>
            <a:r>
              <a:rPr lang="en-US" sz="2400" smtClean="0">
                <a:solidFill>
                  <a:srgbClr val="FF3300"/>
                </a:solidFill>
                <a:sym typeface="Math B" pitchFamily="2" charset="2"/>
              </a:rPr>
              <a:t>    </a:t>
            </a:r>
            <a:r>
              <a:rPr lang="en-US" sz="2400" u="sng" smtClean="0">
                <a:solidFill>
                  <a:srgbClr val="FF3300"/>
                </a:solidFill>
                <a:sym typeface="Math B" pitchFamily="2" charset="2"/>
              </a:rPr>
              <a:t> 19,633</a:t>
            </a:r>
            <a:r>
              <a:rPr lang="en-US" sz="2400" u="sng" smtClean="0">
                <a:sym typeface="Math B" pitchFamily="2" charset="2"/>
              </a:rPr>
              <a:t> </a:t>
            </a:r>
            <a:endParaRPr lang="en-US" sz="2400" smtClean="0">
              <a:sym typeface="Math B" pitchFamily="2" charset="2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ym typeface="Math B" pitchFamily="2" charset="2"/>
              </a:rPr>
              <a:t>3)162     9)801     2)126      6)504     8)21,816  5)98,165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>
              <a:sym typeface="Math B" pitchFamily="2" charset="2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ym typeface="Math B" pitchFamily="2" charset="2"/>
              </a:rPr>
              <a:t>                     </a:t>
            </a:r>
            <a:r>
              <a:rPr lang="en-US" sz="2400" u="sng" smtClean="0">
                <a:solidFill>
                  <a:srgbClr val="FF3300"/>
                </a:solidFill>
                <a:sym typeface="Math B" pitchFamily="2" charset="2"/>
              </a:rPr>
              <a:t>15,547 </a:t>
            </a:r>
            <a:r>
              <a:rPr lang="en-US" sz="2400" smtClean="0">
                <a:solidFill>
                  <a:srgbClr val="FF3300"/>
                </a:solidFill>
                <a:sym typeface="Math B" pitchFamily="2" charset="2"/>
              </a:rPr>
              <a:t>               </a:t>
            </a:r>
            <a:r>
              <a:rPr lang="en-US" sz="2400" u="sng" smtClean="0">
                <a:solidFill>
                  <a:srgbClr val="FF3300"/>
                </a:solidFill>
                <a:sym typeface="Math B" pitchFamily="2" charset="2"/>
              </a:rPr>
              <a:t>  6,426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ym typeface="Math B" pitchFamily="2" charset="2"/>
              </a:rPr>
              <a:t>                  4)62,188              7)44,982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Mathematics Review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Questions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Fractions</a:t>
            </a:r>
          </a:p>
        </p:txBody>
      </p:sp>
      <p:sp>
        <p:nvSpPr>
          <p:cNvPr id="36874" name="Rectangle 10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A part of any object, quantity, or digit.</a:t>
            </a:r>
          </a:p>
          <a:p>
            <a:pPr lvl="1" eaLnBrk="1" hangingPunct="1"/>
            <a:r>
              <a:rPr lang="en-US" sz="2400" smtClean="0">
                <a:solidFill>
                  <a:srgbClr val="FF3300"/>
                </a:solidFill>
              </a:rPr>
              <a:t>Numerator  </a:t>
            </a:r>
          </a:p>
          <a:p>
            <a:pPr lvl="1" eaLnBrk="1" hangingPunct="1"/>
            <a:r>
              <a:rPr lang="en-US" sz="2400" smtClean="0">
                <a:solidFill>
                  <a:srgbClr val="FF3300"/>
                </a:solidFill>
              </a:rPr>
              <a:t>Denominator</a:t>
            </a:r>
          </a:p>
          <a:p>
            <a:pPr lvl="1" eaLnBrk="1" hangingPunct="1"/>
            <a:r>
              <a:rPr lang="en-US" sz="2400" smtClean="0">
                <a:solidFill>
                  <a:srgbClr val="FF3300"/>
                </a:solidFill>
              </a:rPr>
              <a:t>Fraction Line</a:t>
            </a:r>
            <a:r>
              <a:rPr lang="en-US" sz="2400" smtClean="0"/>
              <a:t> </a:t>
            </a:r>
          </a:p>
        </p:txBody>
      </p:sp>
      <p:sp>
        <p:nvSpPr>
          <p:cNvPr id="40964" name="Rectangle 11"/>
          <p:cNvSpPr>
            <a:spLocks noGrp="1" noChangeArrowheads="1" noTextEdit="1"/>
          </p:cNvSpPr>
          <p:nvPr>
            <p:ph type="clipArt" sz="half" idx="2"/>
          </p:nvPr>
        </p:nvSpPr>
        <p:spPr/>
      </p:sp>
      <p:sp>
        <p:nvSpPr>
          <p:cNvPr id="40965" name="WordArt 5"/>
          <p:cNvSpPr>
            <a:spLocks noChangeArrowheads="1" noChangeShapeType="1" noTextEdit="1"/>
          </p:cNvSpPr>
          <p:nvPr/>
        </p:nvSpPr>
        <p:spPr bwMode="auto">
          <a:xfrm>
            <a:off x="5715000" y="1600200"/>
            <a:ext cx="1143000" cy="1905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1</a:t>
            </a:r>
          </a:p>
        </p:txBody>
      </p:sp>
      <p:sp>
        <p:nvSpPr>
          <p:cNvPr id="40966" name="WordArt 6"/>
          <p:cNvSpPr>
            <a:spLocks noChangeArrowheads="1" noChangeShapeType="1" noTextEdit="1"/>
          </p:cNvSpPr>
          <p:nvPr/>
        </p:nvSpPr>
        <p:spPr bwMode="auto">
          <a:xfrm>
            <a:off x="5943600" y="3886200"/>
            <a:ext cx="1066800" cy="1905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40967" name="AutoShape 8"/>
          <p:cNvSpPr>
            <a:spLocks noChangeArrowheads="1"/>
          </p:cNvSpPr>
          <p:nvPr/>
        </p:nvSpPr>
        <p:spPr bwMode="auto">
          <a:xfrm>
            <a:off x="5029200" y="3581400"/>
            <a:ext cx="2743200" cy="152400"/>
          </a:xfrm>
          <a:prstGeom prst="flowChartProcess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6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4" grpId="0" build="p" bldLvl="2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Fractions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438400"/>
            <a:ext cx="4013200" cy="329565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FF3300"/>
                </a:solidFill>
              </a:rPr>
              <a:t>Types</a:t>
            </a:r>
            <a:r>
              <a:rPr lang="en-US" sz="2800" smtClean="0"/>
              <a:t> - There are three types of fractions.</a:t>
            </a:r>
          </a:p>
          <a:p>
            <a:pPr lvl="1" eaLnBrk="1" hangingPunct="1"/>
            <a:r>
              <a:rPr lang="en-US" sz="2400" smtClean="0">
                <a:solidFill>
                  <a:srgbClr val="FF3300"/>
                </a:solidFill>
              </a:rPr>
              <a:t>Proper Fraction</a:t>
            </a:r>
            <a:r>
              <a:rPr lang="en-US" sz="2400" smtClean="0"/>
              <a:t> - A fraction in which the numerator is smaller than the denominator.</a:t>
            </a:r>
          </a:p>
        </p:txBody>
      </p:sp>
      <p:sp>
        <p:nvSpPr>
          <p:cNvPr id="41988" name="Rectangle 4"/>
          <p:cNvSpPr>
            <a:spLocks noGrp="1" noChangeArrowheads="1" noTextEdit="1"/>
          </p:cNvSpPr>
          <p:nvPr>
            <p:ph type="clipArt" sz="half" idx="2"/>
          </p:nvPr>
        </p:nvSpPr>
        <p:spPr>
          <a:xfrm>
            <a:off x="4762500" y="2017713"/>
            <a:ext cx="3846513" cy="4095750"/>
          </a:xfrm>
        </p:spPr>
      </p:sp>
      <p:sp>
        <p:nvSpPr>
          <p:cNvPr id="41989" name="WordArt 5"/>
          <p:cNvSpPr>
            <a:spLocks noChangeArrowheads="1" noChangeShapeType="1" noTextEdit="1"/>
          </p:cNvSpPr>
          <p:nvPr/>
        </p:nvSpPr>
        <p:spPr bwMode="auto">
          <a:xfrm>
            <a:off x="5867400" y="2362200"/>
            <a:ext cx="936625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7</a:t>
            </a:r>
          </a:p>
        </p:txBody>
      </p:sp>
      <p:sp>
        <p:nvSpPr>
          <p:cNvPr id="41990" name="WordArt 6"/>
          <p:cNvSpPr>
            <a:spLocks noChangeArrowheads="1" noChangeShapeType="1" noTextEdit="1"/>
          </p:cNvSpPr>
          <p:nvPr/>
        </p:nvSpPr>
        <p:spPr bwMode="auto">
          <a:xfrm>
            <a:off x="5562600" y="4343400"/>
            <a:ext cx="14478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13</a:t>
            </a: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4876800" y="4114800"/>
            <a:ext cx="2895600" cy="1524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bldLvl="2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dirty="0" smtClean="0"/>
              <a:t>Fractions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895600"/>
            <a:ext cx="4013200" cy="2381250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FF3300"/>
                </a:solidFill>
              </a:rPr>
              <a:t>Improper Fraction</a:t>
            </a:r>
            <a:r>
              <a:rPr lang="en-US" sz="2800" dirty="0" smtClean="0"/>
              <a:t> - A fraction in which the numerator is larger or equal to the denominator.</a:t>
            </a:r>
          </a:p>
          <a:p>
            <a:pPr eaLnBrk="1" hangingPunct="1"/>
            <a:endParaRPr lang="en-US" sz="2800" dirty="0" smtClean="0"/>
          </a:p>
        </p:txBody>
      </p:sp>
      <p:sp>
        <p:nvSpPr>
          <p:cNvPr id="43012" name="WordArt 5"/>
          <p:cNvSpPr>
            <a:spLocks noChangeArrowheads="1" noChangeShapeType="1" noTextEdit="1"/>
          </p:cNvSpPr>
          <p:nvPr/>
        </p:nvSpPr>
        <p:spPr bwMode="auto">
          <a:xfrm>
            <a:off x="4648200" y="2286000"/>
            <a:ext cx="12192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14</a:t>
            </a:r>
          </a:p>
        </p:txBody>
      </p:sp>
      <p:sp>
        <p:nvSpPr>
          <p:cNvPr id="43013" name="WordArt 6"/>
          <p:cNvSpPr>
            <a:spLocks noChangeArrowheads="1" noChangeShapeType="1" noTextEdit="1"/>
          </p:cNvSpPr>
          <p:nvPr/>
        </p:nvSpPr>
        <p:spPr bwMode="auto">
          <a:xfrm>
            <a:off x="4876800" y="4267200"/>
            <a:ext cx="930275" cy="148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6</a:t>
            </a:r>
          </a:p>
        </p:txBody>
      </p:sp>
      <p:sp>
        <p:nvSpPr>
          <p:cNvPr id="43014" name="WordArt 7"/>
          <p:cNvSpPr>
            <a:spLocks noChangeArrowheads="1" noChangeShapeType="1" noTextEdit="1"/>
          </p:cNvSpPr>
          <p:nvPr/>
        </p:nvSpPr>
        <p:spPr bwMode="auto">
          <a:xfrm>
            <a:off x="7467600" y="2286000"/>
            <a:ext cx="8382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3</a:t>
            </a:r>
          </a:p>
        </p:txBody>
      </p:sp>
      <p:sp>
        <p:nvSpPr>
          <p:cNvPr id="43015" name="Rectangle 10"/>
          <p:cNvSpPr>
            <a:spLocks noGrp="1" noChangeArrowheads="1" noTextEdit="1"/>
          </p:cNvSpPr>
          <p:nvPr>
            <p:ph type="clipArt" sz="half" idx="2"/>
          </p:nvPr>
        </p:nvSpPr>
        <p:spPr>
          <a:xfrm>
            <a:off x="5141913" y="2017713"/>
            <a:ext cx="3813175" cy="4114800"/>
          </a:xfrm>
        </p:spPr>
      </p:sp>
      <p:sp>
        <p:nvSpPr>
          <p:cNvPr id="43016" name="WordArt 11"/>
          <p:cNvSpPr>
            <a:spLocks noChangeArrowheads="1" noChangeShapeType="1" noTextEdit="1"/>
          </p:cNvSpPr>
          <p:nvPr/>
        </p:nvSpPr>
        <p:spPr bwMode="auto">
          <a:xfrm>
            <a:off x="7543800" y="4191000"/>
            <a:ext cx="8382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3</a:t>
            </a:r>
          </a:p>
        </p:txBody>
      </p:sp>
      <p:sp>
        <p:nvSpPr>
          <p:cNvPr id="43017" name="Rectangle 12"/>
          <p:cNvSpPr>
            <a:spLocks noChangeArrowheads="1"/>
          </p:cNvSpPr>
          <p:nvPr/>
        </p:nvSpPr>
        <p:spPr bwMode="auto">
          <a:xfrm>
            <a:off x="4495800" y="3962400"/>
            <a:ext cx="1600200" cy="1524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8" name="Rectangle 13"/>
          <p:cNvSpPr>
            <a:spLocks noChangeArrowheads="1"/>
          </p:cNvSpPr>
          <p:nvPr/>
        </p:nvSpPr>
        <p:spPr bwMode="auto">
          <a:xfrm>
            <a:off x="6934200" y="3886200"/>
            <a:ext cx="1752600" cy="1524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dirty="0" smtClean="0"/>
              <a:t>Fractions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819400"/>
            <a:ext cx="4013200" cy="238125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FF3300"/>
                </a:solidFill>
              </a:rPr>
              <a:t>Mixed number Fraction</a:t>
            </a:r>
            <a:r>
              <a:rPr lang="en-US" sz="2800" smtClean="0"/>
              <a:t> - A fraction which contains both a whole number, and a fraction.</a:t>
            </a:r>
          </a:p>
        </p:txBody>
      </p:sp>
      <p:sp>
        <p:nvSpPr>
          <p:cNvPr id="44036" name="Rectangle 4"/>
          <p:cNvSpPr>
            <a:spLocks noGrp="1" noChangeArrowheads="1" noTextEdit="1"/>
          </p:cNvSpPr>
          <p:nvPr>
            <p:ph type="clipArt" sz="half" idx="2"/>
          </p:nvPr>
        </p:nvSpPr>
        <p:spPr>
          <a:xfrm>
            <a:off x="5141913" y="2017713"/>
            <a:ext cx="3813175" cy="4114800"/>
          </a:xfrm>
        </p:spPr>
      </p:sp>
      <p:sp>
        <p:nvSpPr>
          <p:cNvPr id="44037" name="WordArt 5"/>
          <p:cNvSpPr>
            <a:spLocks noChangeArrowheads="1" noChangeShapeType="1" noTextEdit="1"/>
          </p:cNvSpPr>
          <p:nvPr/>
        </p:nvSpPr>
        <p:spPr bwMode="auto">
          <a:xfrm>
            <a:off x="4724400" y="3200400"/>
            <a:ext cx="1295400" cy="2438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44038" name="WordArt 6"/>
          <p:cNvSpPr>
            <a:spLocks noChangeArrowheads="1" noChangeShapeType="1" noTextEdit="1"/>
          </p:cNvSpPr>
          <p:nvPr/>
        </p:nvSpPr>
        <p:spPr bwMode="auto">
          <a:xfrm>
            <a:off x="6934200" y="1905000"/>
            <a:ext cx="1012825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1</a:t>
            </a:r>
          </a:p>
        </p:txBody>
      </p:sp>
      <p:sp>
        <p:nvSpPr>
          <p:cNvPr id="44039" name="WordArt 7"/>
          <p:cNvSpPr>
            <a:spLocks noChangeArrowheads="1" noChangeShapeType="1" noTextEdit="1"/>
          </p:cNvSpPr>
          <p:nvPr/>
        </p:nvSpPr>
        <p:spPr bwMode="auto">
          <a:xfrm>
            <a:off x="7086600" y="4267200"/>
            <a:ext cx="936625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7</a:t>
            </a:r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6629400" y="3810000"/>
            <a:ext cx="1828800" cy="1524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Fractions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133600"/>
            <a:ext cx="44196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>
                <a:solidFill>
                  <a:srgbClr val="FF3300"/>
                </a:solidFill>
              </a:rPr>
              <a:t>Changing Mixed Number Fractions to Improper Fractions</a:t>
            </a:r>
            <a:r>
              <a:rPr lang="en-US" sz="2600" smtClean="0"/>
              <a:t> - This can be done by using the following steps: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Multiply the whole number by the denominator of the fraction.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Add the product to the numerator.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Place the sum over the denominator of the fraction.</a:t>
            </a:r>
          </a:p>
        </p:txBody>
      </p:sp>
      <p:sp>
        <p:nvSpPr>
          <p:cNvPr id="45060" name="WordArt 5"/>
          <p:cNvSpPr>
            <a:spLocks noChangeArrowheads="1" noChangeShapeType="1" noTextEdit="1"/>
          </p:cNvSpPr>
          <p:nvPr/>
        </p:nvSpPr>
        <p:spPr bwMode="auto">
          <a:xfrm rot="5400000">
            <a:off x="5405438" y="2062162"/>
            <a:ext cx="800100" cy="4857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45061" name="WordArt 6"/>
          <p:cNvSpPr>
            <a:spLocks noChangeArrowheads="1" noChangeShapeType="1" noTextEdit="1"/>
          </p:cNvSpPr>
          <p:nvPr/>
        </p:nvSpPr>
        <p:spPr bwMode="auto">
          <a:xfrm rot="5400000">
            <a:off x="6545263" y="1684337"/>
            <a:ext cx="533400" cy="3651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45062" name="WordArt 7"/>
          <p:cNvSpPr>
            <a:spLocks noChangeArrowheads="1" noChangeShapeType="1" noTextEdit="1"/>
          </p:cNvSpPr>
          <p:nvPr/>
        </p:nvSpPr>
        <p:spPr bwMode="auto">
          <a:xfrm rot="5400000">
            <a:off x="6469063" y="2598737"/>
            <a:ext cx="685800" cy="3651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45063" name="WordArt 8"/>
          <p:cNvSpPr>
            <a:spLocks noChangeArrowheads="1" noChangeShapeType="1" noTextEdit="1"/>
          </p:cNvSpPr>
          <p:nvPr/>
        </p:nvSpPr>
        <p:spPr bwMode="auto">
          <a:xfrm rot="5400000">
            <a:off x="6004719" y="3748881"/>
            <a:ext cx="533400" cy="503238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45064" name="WordArt 9"/>
          <p:cNvSpPr>
            <a:spLocks noChangeArrowheads="1" noChangeShapeType="1" noTextEdit="1"/>
          </p:cNvSpPr>
          <p:nvPr/>
        </p:nvSpPr>
        <p:spPr bwMode="auto">
          <a:xfrm rot="5400000">
            <a:off x="4830763" y="3779837"/>
            <a:ext cx="533400" cy="4413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45065" name="WordArt 10"/>
          <p:cNvSpPr>
            <a:spLocks noChangeArrowheads="1" noChangeShapeType="1" noTextEdit="1"/>
          </p:cNvSpPr>
          <p:nvPr/>
        </p:nvSpPr>
        <p:spPr bwMode="auto">
          <a:xfrm rot="5400000">
            <a:off x="7612063" y="3894137"/>
            <a:ext cx="533400" cy="3651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45066" name="WordArt 12"/>
          <p:cNvSpPr>
            <a:spLocks noChangeArrowheads="1" noChangeShapeType="1" noTextEdit="1"/>
          </p:cNvSpPr>
          <p:nvPr/>
        </p:nvSpPr>
        <p:spPr bwMode="auto">
          <a:xfrm>
            <a:off x="6172200" y="4876800"/>
            <a:ext cx="457200" cy="517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chemeClr val="accent2"/>
                </a:solidFill>
                <a:latin typeface="Times New Roman"/>
                <a:cs typeface="Times New Roman"/>
              </a:rPr>
              <a:t>15</a:t>
            </a:r>
          </a:p>
        </p:txBody>
      </p:sp>
      <p:sp>
        <p:nvSpPr>
          <p:cNvPr id="45067" name="WordArt 14"/>
          <p:cNvSpPr>
            <a:spLocks noChangeArrowheads="1" noChangeShapeType="1" noTextEdit="1"/>
          </p:cNvSpPr>
          <p:nvPr/>
        </p:nvSpPr>
        <p:spPr bwMode="auto">
          <a:xfrm rot="5400000">
            <a:off x="8511381" y="3833019"/>
            <a:ext cx="258763" cy="5175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45068" name="WordArt 15"/>
          <p:cNvSpPr>
            <a:spLocks noChangeArrowheads="1" noChangeShapeType="1" noTextEdit="1"/>
          </p:cNvSpPr>
          <p:nvPr/>
        </p:nvSpPr>
        <p:spPr bwMode="auto">
          <a:xfrm>
            <a:off x="6172200" y="5943600"/>
            <a:ext cx="3048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chemeClr val="accent2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45069" name="WordArt 16"/>
          <p:cNvSpPr>
            <a:spLocks noChangeArrowheads="1" noChangeShapeType="1" noTextEdit="1"/>
          </p:cNvSpPr>
          <p:nvPr/>
        </p:nvSpPr>
        <p:spPr bwMode="auto">
          <a:xfrm rot="5400000">
            <a:off x="5440363" y="3856037"/>
            <a:ext cx="457200" cy="3651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x</a:t>
            </a:r>
          </a:p>
        </p:txBody>
      </p:sp>
      <p:sp>
        <p:nvSpPr>
          <p:cNvPr id="45070" name="WordArt 17"/>
          <p:cNvSpPr>
            <a:spLocks noChangeArrowheads="1" noChangeShapeType="1" noTextEdit="1"/>
          </p:cNvSpPr>
          <p:nvPr/>
        </p:nvSpPr>
        <p:spPr bwMode="auto">
          <a:xfrm rot="5400000">
            <a:off x="7040563" y="3856037"/>
            <a:ext cx="533400" cy="4413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+</a:t>
            </a:r>
          </a:p>
        </p:txBody>
      </p:sp>
      <p:sp>
        <p:nvSpPr>
          <p:cNvPr id="45071" name="Rectangle 18"/>
          <p:cNvSpPr>
            <a:spLocks noChangeArrowheads="1"/>
          </p:cNvSpPr>
          <p:nvPr/>
        </p:nvSpPr>
        <p:spPr bwMode="auto">
          <a:xfrm>
            <a:off x="6324600" y="2286000"/>
            <a:ext cx="1066800" cy="76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Rectangle 21"/>
          <p:cNvSpPr>
            <a:spLocks noChangeArrowheads="1"/>
          </p:cNvSpPr>
          <p:nvPr/>
        </p:nvSpPr>
        <p:spPr bwMode="auto">
          <a:xfrm>
            <a:off x="5715000" y="5638800"/>
            <a:ext cx="1371600" cy="76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eft Bracket 18"/>
          <p:cNvSpPr>
            <a:spLocks/>
          </p:cNvSpPr>
          <p:nvPr/>
        </p:nvSpPr>
        <p:spPr bwMode="auto">
          <a:xfrm>
            <a:off x="4495800" y="3657600"/>
            <a:ext cx="304800" cy="762000"/>
          </a:xfrm>
          <a:prstGeom prst="leftBracket">
            <a:avLst>
              <a:gd name="adj" fmla="val 81146"/>
            </a:avLst>
          </a:prstGeom>
          <a:solidFill>
            <a:schemeClr val="bg1"/>
          </a:solidFill>
          <a:ln w="38100" algn="ctr">
            <a:solidFill>
              <a:schemeClr val="accent2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5074" name="Left Bracket 19"/>
          <p:cNvSpPr>
            <a:spLocks/>
          </p:cNvSpPr>
          <p:nvPr/>
        </p:nvSpPr>
        <p:spPr bwMode="auto">
          <a:xfrm rot="10800000">
            <a:off x="6553200" y="3657600"/>
            <a:ext cx="304800" cy="762000"/>
          </a:xfrm>
          <a:prstGeom prst="leftBracket">
            <a:avLst>
              <a:gd name="adj" fmla="val 78241"/>
            </a:avLst>
          </a:prstGeom>
          <a:solidFill>
            <a:schemeClr val="bg1"/>
          </a:solidFill>
          <a:ln w="38100" algn="ctr">
            <a:solidFill>
              <a:schemeClr val="accent2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bldLvl="2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Fractions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057400"/>
            <a:ext cx="4470400" cy="48006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FF3300"/>
                </a:solidFill>
              </a:rPr>
              <a:t>Changing Improper Fractions to Mixed number Fractions</a:t>
            </a:r>
            <a:r>
              <a:rPr lang="en-US" sz="2800" smtClean="0"/>
              <a:t> - This can be done by using the following steps:</a:t>
            </a:r>
          </a:p>
          <a:p>
            <a:pPr lvl="1" eaLnBrk="1" hangingPunct="1"/>
            <a:r>
              <a:rPr lang="en-US" sz="2400" smtClean="0"/>
              <a:t>Divide the denominator into the numerator, the quotient is the whole number.</a:t>
            </a:r>
          </a:p>
          <a:p>
            <a:pPr lvl="1" eaLnBrk="1" hangingPunct="1"/>
            <a:r>
              <a:rPr lang="en-US" sz="2400" smtClean="0"/>
              <a:t>Place the remainder over the denominator.</a:t>
            </a:r>
          </a:p>
          <a:p>
            <a:pPr lvl="1" eaLnBrk="1" hangingPunct="1"/>
            <a:endParaRPr lang="en-US" sz="2400" smtClean="0"/>
          </a:p>
        </p:txBody>
      </p:sp>
      <p:sp>
        <p:nvSpPr>
          <p:cNvPr id="46084" name="WordArt 5"/>
          <p:cNvSpPr>
            <a:spLocks noChangeArrowheads="1" noChangeShapeType="1" noTextEdit="1"/>
          </p:cNvSpPr>
          <p:nvPr/>
        </p:nvSpPr>
        <p:spPr bwMode="auto">
          <a:xfrm rot="5400000">
            <a:off x="5707063" y="1760537"/>
            <a:ext cx="533400" cy="3651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46085" name="WordArt 6"/>
          <p:cNvSpPr>
            <a:spLocks noChangeArrowheads="1" noChangeShapeType="1" noTextEdit="1"/>
          </p:cNvSpPr>
          <p:nvPr/>
        </p:nvSpPr>
        <p:spPr bwMode="auto">
          <a:xfrm rot="5400000">
            <a:off x="5554663" y="3970337"/>
            <a:ext cx="533400" cy="3651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46086" name="WordArt 7"/>
          <p:cNvSpPr>
            <a:spLocks noChangeArrowheads="1" noChangeShapeType="1" noTextEdit="1"/>
          </p:cNvSpPr>
          <p:nvPr/>
        </p:nvSpPr>
        <p:spPr bwMode="auto">
          <a:xfrm rot="5400000">
            <a:off x="6202363" y="1722437"/>
            <a:ext cx="533400" cy="4413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46087" name="WordArt 8"/>
          <p:cNvSpPr>
            <a:spLocks noChangeArrowheads="1" noChangeShapeType="1" noTextEdit="1"/>
          </p:cNvSpPr>
          <p:nvPr/>
        </p:nvSpPr>
        <p:spPr bwMode="auto">
          <a:xfrm rot="5400000">
            <a:off x="6049963" y="3932237"/>
            <a:ext cx="533400" cy="4413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46088" name="WordArt 9"/>
          <p:cNvSpPr>
            <a:spLocks noChangeArrowheads="1" noChangeShapeType="1" noTextEdit="1"/>
          </p:cNvSpPr>
          <p:nvPr/>
        </p:nvSpPr>
        <p:spPr bwMode="auto">
          <a:xfrm>
            <a:off x="4419600" y="5257800"/>
            <a:ext cx="6096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chemeClr val="accent2"/>
                </a:solidFill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46089" name="Rectangle 10"/>
          <p:cNvSpPr>
            <a:spLocks noChangeArrowheads="1"/>
          </p:cNvSpPr>
          <p:nvPr/>
        </p:nvSpPr>
        <p:spPr bwMode="auto">
          <a:xfrm>
            <a:off x="5715000" y="2362200"/>
            <a:ext cx="1066800" cy="76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Rectangle 11"/>
          <p:cNvSpPr>
            <a:spLocks noChangeArrowheads="1"/>
          </p:cNvSpPr>
          <p:nvPr/>
        </p:nvSpPr>
        <p:spPr bwMode="auto">
          <a:xfrm>
            <a:off x="5410200" y="5638800"/>
            <a:ext cx="1066800" cy="762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WordArt 13"/>
          <p:cNvSpPr>
            <a:spLocks noChangeArrowheads="1" noChangeShapeType="1" noTextEdit="1"/>
          </p:cNvSpPr>
          <p:nvPr/>
        </p:nvSpPr>
        <p:spPr bwMode="auto">
          <a:xfrm rot="5400000">
            <a:off x="7063581" y="3833019"/>
            <a:ext cx="258763" cy="5175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46092" name="WordArt 14"/>
          <p:cNvSpPr>
            <a:spLocks noChangeArrowheads="1" noChangeShapeType="1" noTextEdit="1"/>
          </p:cNvSpPr>
          <p:nvPr/>
        </p:nvSpPr>
        <p:spPr bwMode="auto">
          <a:xfrm rot="5400000">
            <a:off x="5935663" y="2751137"/>
            <a:ext cx="685800" cy="3651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46093" name="WordArt 15"/>
          <p:cNvSpPr>
            <a:spLocks noChangeArrowheads="1" noChangeShapeType="1" noTextEdit="1"/>
          </p:cNvSpPr>
          <p:nvPr/>
        </p:nvSpPr>
        <p:spPr bwMode="auto">
          <a:xfrm rot="5400000">
            <a:off x="4564063" y="3894137"/>
            <a:ext cx="685800" cy="3651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46094" name="Rectangle 17"/>
          <p:cNvSpPr>
            <a:spLocks noChangeArrowheads="1"/>
          </p:cNvSpPr>
          <p:nvPr/>
        </p:nvSpPr>
        <p:spPr bwMode="auto">
          <a:xfrm>
            <a:off x="5410200" y="3733800"/>
            <a:ext cx="1371600" cy="76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WordArt 18"/>
          <p:cNvSpPr>
            <a:spLocks noChangeArrowheads="1" noChangeShapeType="1" noTextEdit="1"/>
          </p:cNvSpPr>
          <p:nvPr/>
        </p:nvSpPr>
        <p:spPr bwMode="auto">
          <a:xfrm>
            <a:off x="5715000" y="4648200"/>
            <a:ext cx="447675" cy="782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chemeClr val="accent2"/>
                </a:solidFill>
                <a:latin typeface="Arial Black"/>
              </a:rPr>
              <a:t>2</a:t>
            </a:r>
          </a:p>
        </p:txBody>
      </p:sp>
      <p:sp>
        <p:nvSpPr>
          <p:cNvPr id="46096" name="WordArt 19"/>
          <p:cNvSpPr>
            <a:spLocks noChangeArrowheads="1" noChangeShapeType="1" noTextEdit="1"/>
          </p:cNvSpPr>
          <p:nvPr/>
        </p:nvSpPr>
        <p:spPr bwMode="auto">
          <a:xfrm>
            <a:off x="5715000" y="5867400"/>
            <a:ext cx="5334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chemeClr val="accent2"/>
                </a:solidFill>
                <a:latin typeface="Arial Black"/>
              </a:rPr>
              <a:t>3</a:t>
            </a:r>
          </a:p>
        </p:txBody>
      </p:sp>
      <p:sp>
        <p:nvSpPr>
          <p:cNvPr id="46097" name="Rectangle 17"/>
          <p:cNvSpPr>
            <a:spLocks noChangeArrowheads="1"/>
          </p:cNvSpPr>
          <p:nvPr/>
        </p:nvSpPr>
        <p:spPr bwMode="auto">
          <a:xfrm rot="16200000" flipV="1">
            <a:off x="4929982" y="4167981"/>
            <a:ext cx="914400" cy="46037"/>
          </a:xfrm>
          <a:prstGeom prst="rect">
            <a:avLst/>
          </a:prstGeom>
          <a:solidFill>
            <a:schemeClr val="accent2"/>
          </a:solidFill>
          <a:ln w="0" cmpd="dbl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 bldLvl="2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Fractions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667000"/>
            <a:ext cx="4013200" cy="283845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FF3300"/>
                </a:solidFill>
              </a:rPr>
              <a:t>Reducing Fractions</a:t>
            </a:r>
            <a:r>
              <a:rPr lang="en-US" sz="2800" smtClean="0"/>
              <a:t> - This is done by dividing the numerator, and the denominator, by the same number.</a:t>
            </a:r>
          </a:p>
        </p:txBody>
      </p:sp>
      <p:sp>
        <p:nvSpPr>
          <p:cNvPr id="47108" name="WordArt 5"/>
          <p:cNvSpPr>
            <a:spLocks noChangeArrowheads="1" noChangeShapeType="1" noTextEdit="1"/>
          </p:cNvSpPr>
          <p:nvPr/>
        </p:nvSpPr>
        <p:spPr bwMode="auto">
          <a:xfrm>
            <a:off x="7620000" y="5257800"/>
            <a:ext cx="457200" cy="876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chemeClr val="folHlink"/>
                </a:solidFill>
                <a:latin typeface="Arial Black"/>
              </a:rPr>
              <a:t>2</a:t>
            </a:r>
          </a:p>
        </p:txBody>
      </p:sp>
      <p:sp>
        <p:nvSpPr>
          <p:cNvPr id="47109" name="WordArt 6"/>
          <p:cNvSpPr>
            <a:spLocks noChangeArrowheads="1" noChangeShapeType="1" noTextEdit="1"/>
          </p:cNvSpPr>
          <p:nvPr/>
        </p:nvSpPr>
        <p:spPr bwMode="auto">
          <a:xfrm rot="5400000">
            <a:off x="4110038" y="4195762"/>
            <a:ext cx="800100" cy="4857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47110" name="WordArt 7"/>
          <p:cNvSpPr>
            <a:spLocks noChangeArrowheads="1" noChangeShapeType="1" noTextEdit="1"/>
          </p:cNvSpPr>
          <p:nvPr/>
        </p:nvSpPr>
        <p:spPr bwMode="auto">
          <a:xfrm rot="5400000">
            <a:off x="5481638" y="4119562"/>
            <a:ext cx="800100" cy="4857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47111" name="WordArt 8"/>
          <p:cNvSpPr>
            <a:spLocks noChangeArrowheads="1" noChangeShapeType="1" noTextEdit="1"/>
          </p:cNvSpPr>
          <p:nvPr/>
        </p:nvSpPr>
        <p:spPr bwMode="auto">
          <a:xfrm rot="5400000">
            <a:off x="5938838" y="1833562"/>
            <a:ext cx="800100" cy="4857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47112" name="Rectangle 10"/>
          <p:cNvSpPr>
            <a:spLocks noChangeArrowheads="1"/>
          </p:cNvSpPr>
          <p:nvPr/>
        </p:nvSpPr>
        <p:spPr bwMode="auto">
          <a:xfrm>
            <a:off x="5791200" y="2667000"/>
            <a:ext cx="1066800" cy="76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3" name="WordArt 11"/>
          <p:cNvSpPr>
            <a:spLocks noChangeArrowheads="1" noChangeShapeType="1" noTextEdit="1"/>
          </p:cNvSpPr>
          <p:nvPr/>
        </p:nvSpPr>
        <p:spPr bwMode="auto">
          <a:xfrm>
            <a:off x="6172200" y="2819400"/>
            <a:ext cx="3810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4</a:t>
            </a:r>
          </a:p>
        </p:txBody>
      </p:sp>
      <p:sp>
        <p:nvSpPr>
          <p:cNvPr id="47114" name="WordArt 12"/>
          <p:cNvSpPr>
            <a:spLocks noChangeArrowheads="1" noChangeShapeType="1" noTextEdit="1"/>
          </p:cNvSpPr>
          <p:nvPr/>
        </p:nvSpPr>
        <p:spPr bwMode="auto">
          <a:xfrm>
            <a:off x="4267200" y="5334000"/>
            <a:ext cx="3810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4</a:t>
            </a:r>
          </a:p>
        </p:txBody>
      </p:sp>
      <p:sp>
        <p:nvSpPr>
          <p:cNvPr id="47115" name="Rectangle 13"/>
          <p:cNvSpPr>
            <a:spLocks noChangeArrowheads="1"/>
          </p:cNvSpPr>
          <p:nvPr/>
        </p:nvSpPr>
        <p:spPr bwMode="auto">
          <a:xfrm>
            <a:off x="3886200" y="5029200"/>
            <a:ext cx="1066800" cy="76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6" name="WordArt 14"/>
          <p:cNvSpPr>
            <a:spLocks noChangeArrowheads="1" noChangeShapeType="1" noTextEdit="1"/>
          </p:cNvSpPr>
          <p:nvPr/>
        </p:nvSpPr>
        <p:spPr bwMode="auto">
          <a:xfrm rot="5400000">
            <a:off x="5481638" y="5414962"/>
            <a:ext cx="800100" cy="4857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47117" name="Rectangle 15"/>
          <p:cNvSpPr>
            <a:spLocks noChangeArrowheads="1"/>
          </p:cNvSpPr>
          <p:nvPr/>
        </p:nvSpPr>
        <p:spPr bwMode="auto">
          <a:xfrm>
            <a:off x="5257800" y="5029200"/>
            <a:ext cx="1066800" cy="76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8" name="WordArt 16"/>
          <p:cNvSpPr>
            <a:spLocks noChangeArrowheads="1" noChangeShapeType="1" noTextEdit="1"/>
          </p:cNvSpPr>
          <p:nvPr/>
        </p:nvSpPr>
        <p:spPr bwMode="auto">
          <a:xfrm rot="5400000">
            <a:off x="7497763" y="4084637"/>
            <a:ext cx="762000" cy="5175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noFill/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47119" name="Rectangle 17"/>
          <p:cNvSpPr>
            <a:spLocks noChangeArrowheads="1"/>
          </p:cNvSpPr>
          <p:nvPr/>
        </p:nvSpPr>
        <p:spPr bwMode="auto">
          <a:xfrm>
            <a:off x="7315200" y="5029200"/>
            <a:ext cx="1066800" cy="762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20" name="WordArt 18"/>
          <p:cNvSpPr>
            <a:spLocks noChangeArrowheads="1" noChangeShapeType="1" noTextEdit="1"/>
          </p:cNvSpPr>
          <p:nvPr/>
        </p:nvSpPr>
        <p:spPr bwMode="auto">
          <a:xfrm rot="5400000">
            <a:off x="6758781" y="4823619"/>
            <a:ext cx="258763" cy="5175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n-US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53882" dir="2700000" algn="ctr" rotWithShape="0">
                    <a:srgbClr val="CBCBCB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47121" name="Rectangle 19"/>
          <p:cNvSpPr>
            <a:spLocks noChangeArrowheads="1"/>
          </p:cNvSpPr>
          <p:nvPr/>
        </p:nvSpPr>
        <p:spPr bwMode="auto">
          <a:xfrm>
            <a:off x="4953000" y="4419600"/>
            <a:ext cx="457200" cy="76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22" name="Oval 20"/>
          <p:cNvSpPr>
            <a:spLocks noChangeArrowheads="1"/>
          </p:cNvSpPr>
          <p:nvPr/>
        </p:nvSpPr>
        <p:spPr bwMode="auto">
          <a:xfrm>
            <a:off x="5105400" y="419100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23" name="Oval 21"/>
          <p:cNvSpPr>
            <a:spLocks noChangeArrowheads="1"/>
          </p:cNvSpPr>
          <p:nvPr/>
        </p:nvSpPr>
        <p:spPr bwMode="auto">
          <a:xfrm>
            <a:off x="5105400" y="457200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24" name="Oval 22"/>
          <p:cNvSpPr>
            <a:spLocks noChangeArrowheads="1"/>
          </p:cNvSpPr>
          <p:nvPr/>
        </p:nvSpPr>
        <p:spPr bwMode="auto">
          <a:xfrm>
            <a:off x="5105400" y="586740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25" name="Oval 23"/>
          <p:cNvSpPr>
            <a:spLocks noChangeArrowheads="1"/>
          </p:cNvSpPr>
          <p:nvPr/>
        </p:nvSpPr>
        <p:spPr bwMode="auto">
          <a:xfrm>
            <a:off x="5105400" y="548640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26" name="Rectangle 24"/>
          <p:cNvSpPr>
            <a:spLocks noChangeArrowheads="1"/>
          </p:cNvSpPr>
          <p:nvPr/>
        </p:nvSpPr>
        <p:spPr bwMode="auto">
          <a:xfrm>
            <a:off x="4953000" y="5715000"/>
            <a:ext cx="457200" cy="76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bldLvl="2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Addition Of Fractions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3813175" cy="4114800"/>
          </a:xfrm>
        </p:spPr>
        <p:txBody>
          <a:bodyPr/>
          <a:lstStyle/>
          <a:p>
            <a:pPr eaLnBrk="1" hangingPunct="1"/>
            <a:r>
              <a:rPr lang="en-US" smtClean="0"/>
              <a:t>Fractions with common denominators are added by doing the following:</a:t>
            </a:r>
          </a:p>
          <a:p>
            <a:pPr lvl="1" eaLnBrk="1" hangingPunct="1"/>
            <a:r>
              <a:rPr lang="en-US" smtClean="0"/>
              <a:t>Add the numerators.</a:t>
            </a:r>
          </a:p>
          <a:p>
            <a:pPr lvl="1" eaLnBrk="1" hangingPunct="1"/>
            <a:r>
              <a:rPr lang="en-US" smtClean="0"/>
              <a:t>Keep common denominator.</a:t>
            </a:r>
          </a:p>
        </p:txBody>
      </p:sp>
      <p:sp>
        <p:nvSpPr>
          <p:cNvPr id="48132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2017713"/>
            <a:ext cx="4154488" cy="4114800"/>
          </a:xfrm>
        </p:spPr>
        <p:txBody>
          <a:bodyPr/>
          <a:lstStyle/>
          <a:p>
            <a:pPr eaLnBrk="1" hangingPunct="1">
              <a:buFont typeface="Monotype Sorts" pitchFamily="2" charset="2"/>
              <a:buNone/>
            </a:pPr>
            <a:endParaRPr lang="en-US" smtClean="0"/>
          </a:p>
          <a:p>
            <a:pPr eaLnBrk="1" hangingPunct="1">
              <a:buFont typeface="Monotype Sorts" pitchFamily="2" charset="2"/>
              <a:buNone/>
            </a:pPr>
            <a:endParaRPr lang="en-US" u="sng" smtClean="0"/>
          </a:p>
          <a:p>
            <a:pPr eaLnBrk="1" hangingPunct="1">
              <a:buFont typeface="Monotype Sorts" pitchFamily="2" charset="2"/>
              <a:buNone/>
            </a:pPr>
            <a:r>
              <a:rPr lang="en-US" u="sng" smtClean="0"/>
              <a:t>1</a:t>
            </a:r>
            <a:r>
              <a:rPr lang="en-US" smtClean="0"/>
              <a:t>    </a:t>
            </a:r>
            <a:r>
              <a:rPr lang="en-US" u="sng" smtClean="0"/>
              <a:t>5</a:t>
            </a:r>
            <a:r>
              <a:rPr lang="en-US" smtClean="0"/>
              <a:t>     </a:t>
            </a:r>
            <a:r>
              <a:rPr lang="en-US" u="sng" smtClean="0"/>
              <a:t>3</a:t>
            </a:r>
            <a:r>
              <a:rPr lang="en-US" smtClean="0"/>
              <a:t>     </a:t>
            </a:r>
            <a:r>
              <a:rPr lang="en-US" u="sng" smtClean="0"/>
              <a:t>9</a:t>
            </a:r>
            <a:r>
              <a:rPr lang="en-US" smtClean="0"/>
              <a:t>         </a:t>
            </a:r>
            <a:r>
              <a:rPr lang="en-US" u="sng" smtClean="0"/>
              <a:t>1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smtClean="0"/>
              <a:t>2 + 2 + 2  = 2 =  4  2    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 / Media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Lecture Method</a:t>
            </a:r>
          </a:p>
          <a:p>
            <a:r>
              <a:rPr lang="en-US" smtClean="0"/>
              <a:t>Power Point Presentation</a:t>
            </a:r>
          </a:p>
          <a:p>
            <a:r>
              <a:rPr lang="en-US" smtClean="0"/>
              <a:t>Demonstrations</a:t>
            </a:r>
          </a:p>
          <a:p>
            <a:r>
              <a:rPr lang="en-US" smtClean="0"/>
              <a:t>Practical Applications / Worksheets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Addition Of Fractions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3813175" cy="4114800"/>
          </a:xfrm>
        </p:spPr>
        <p:txBody>
          <a:bodyPr/>
          <a:lstStyle/>
          <a:p>
            <a:pPr eaLnBrk="1" hangingPunct="1"/>
            <a:r>
              <a:rPr lang="en-US" sz="2400" smtClean="0"/>
              <a:t>Fractions with unlike denominators are added doing the following procedures:</a:t>
            </a:r>
          </a:p>
          <a:p>
            <a:pPr lvl="1" eaLnBrk="1" hangingPunct="1"/>
            <a:r>
              <a:rPr lang="en-US" sz="2000" smtClean="0"/>
              <a:t>Change the fractions to fractions with common denominators.</a:t>
            </a:r>
          </a:p>
          <a:p>
            <a:pPr lvl="1" eaLnBrk="1" hangingPunct="1"/>
            <a:r>
              <a:rPr lang="en-US" sz="2000" smtClean="0"/>
              <a:t>Add the numerators.</a:t>
            </a:r>
          </a:p>
          <a:p>
            <a:pPr lvl="1" eaLnBrk="1" hangingPunct="1"/>
            <a:r>
              <a:rPr lang="en-US" sz="2000" smtClean="0"/>
              <a:t>Keep the common denominator.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81600" y="2819400"/>
            <a:ext cx="3660775" cy="2971800"/>
          </a:xfrm>
        </p:spPr>
        <p:txBody>
          <a:bodyPr/>
          <a:lstStyle/>
          <a:p>
            <a:pPr eaLnBrk="1" hangingPunct="1">
              <a:buFont typeface="Monotype Sorts" pitchFamily="2" charset="2"/>
              <a:buNone/>
            </a:pPr>
            <a:r>
              <a:rPr lang="en-US" sz="3200" dirty="0" smtClean="0"/>
              <a:t>     ½   =    4/8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sz="3200" dirty="0" smtClean="0"/>
              <a:t>     ¾   =    6/8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sz="3200" u="sng" dirty="0" smtClean="0"/>
              <a:t>+   2/8 =    2/8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sz="3200" dirty="0" smtClean="0"/>
              <a:t>	             12/8 =                             	             1 ½        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bldLvl="2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Addition Of Fractions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057400"/>
            <a:ext cx="4470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Mixed Number Fractions may be added in the following manner: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Change fractions to fractions with common denominators.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Add fractions.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Add whole numbers.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If fraction is improper, change it to a mixed number fraction.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Combine whole numbers.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46600" y="1885950"/>
            <a:ext cx="4521200" cy="4171950"/>
          </a:xfrm>
        </p:spPr>
        <p:txBody>
          <a:bodyPr/>
          <a:lstStyle/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2                 4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2  3       =    2  6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5                 5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en-US" u="sng" smtClean="0"/>
              <a:t>+4   6</a:t>
            </a:r>
            <a:r>
              <a:rPr lang="en-US" smtClean="0"/>
              <a:t>       = </a:t>
            </a:r>
            <a:r>
              <a:rPr lang="en-US" u="sng" smtClean="0"/>
              <a:t>+ 4  6 </a:t>
            </a:r>
            <a:endParaRPr lang="en-US" smtClean="0"/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               </a:t>
            </a:r>
            <a:r>
              <a:rPr lang="en-US" smtClean="0">
                <a:solidFill>
                  <a:srgbClr val="FF3300"/>
                </a:solidFill>
              </a:rPr>
              <a:t>9         1 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>
                <a:solidFill>
                  <a:srgbClr val="FF3300"/>
                </a:solidFill>
              </a:rPr>
              <a:t>                     6         2</a:t>
            </a:r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>
            <a:off x="5334000" y="24384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Line 6"/>
          <p:cNvSpPr>
            <a:spLocks noChangeShapeType="1"/>
          </p:cNvSpPr>
          <p:nvPr/>
        </p:nvSpPr>
        <p:spPr bwMode="auto">
          <a:xfrm>
            <a:off x="7391400" y="24384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>
            <a:off x="5334000" y="34290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>
            <a:off x="7391400" y="34290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>
            <a:off x="7162800" y="4419600"/>
            <a:ext cx="3810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>
            <a:off x="8382000" y="4495800"/>
            <a:ext cx="4572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TextBox 10"/>
          <p:cNvSpPr txBox="1">
            <a:spLocks noChangeArrowheads="1"/>
          </p:cNvSpPr>
          <p:nvPr/>
        </p:nvSpPr>
        <p:spPr bwMode="auto">
          <a:xfrm>
            <a:off x="6705600" y="4038600"/>
            <a:ext cx="533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0188" name="TextBox 11"/>
          <p:cNvSpPr txBox="1">
            <a:spLocks noChangeArrowheads="1"/>
          </p:cNvSpPr>
          <p:nvPr/>
        </p:nvSpPr>
        <p:spPr bwMode="auto">
          <a:xfrm>
            <a:off x="8001000" y="4114800"/>
            <a:ext cx="533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50189" name="TextBox 12"/>
          <p:cNvSpPr txBox="1">
            <a:spLocks noChangeArrowheads="1"/>
          </p:cNvSpPr>
          <p:nvPr/>
        </p:nvSpPr>
        <p:spPr bwMode="auto">
          <a:xfrm>
            <a:off x="7543800" y="4038600"/>
            <a:ext cx="533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=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 bldLvl="2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Addition  Of Fractions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667000"/>
            <a:ext cx="4013200" cy="2076450"/>
          </a:xfrm>
        </p:spPr>
        <p:txBody>
          <a:bodyPr/>
          <a:lstStyle/>
          <a:p>
            <a:pPr eaLnBrk="1" hangingPunct="1"/>
            <a:r>
              <a:rPr lang="en-US" sz="2800" smtClean="0"/>
              <a:t>Do the problems in you handout.</a:t>
            </a:r>
          </a:p>
          <a:p>
            <a:pPr eaLnBrk="1" hangingPunct="1"/>
            <a:r>
              <a:rPr lang="en-US" sz="2800" smtClean="0"/>
              <a:t>Reduce to lowest terms.</a:t>
            </a:r>
          </a:p>
        </p:txBody>
      </p:sp>
      <p:pic>
        <p:nvPicPr>
          <p:cNvPr id="51204" name="Picture 7" descr="E:\pictures\Images\bill21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1913" y="2041525"/>
            <a:ext cx="3813175" cy="4065588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Solutions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895600"/>
            <a:ext cx="8726488" cy="30114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1 a)  </a:t>
            </a:r>
            <a:r>
              <a:rPr lang="en-US" sz="2400" dirty="0" smtClean="0">
                <a:solidFill>
                  <a:srgbClr val="FF3300"/>
                </a:solidFill>
              </a:rPr>
              <a:t>5/9</a:t>
            </a:r>
            <a:r>
              <a:rPr lang="en-US" sz="2400" dirty="0" smtClean="0"/>
              <a:t> 	b)  </a:t>
            </a:r>
            <a:r>
              <a:rPr lang="en-US" sz="2400" dirty="0" smtClean="0">
                <a:solidFill>
                  <a:srgbClr val="FF3300"/>
                </a:solidFill>
              </a:rPr>
              <a:t>4/7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7/8 </a:t>
            </a:r>
            <a:r>
              <a:rPr lang="en-US" sz="2400" dirty="0" smtClean="0"/>
              <a:t>	d)  </a:t>
            </a:r>
            <a:r>
              <a:rPr lang="en-US" sz="2400" dirty="0" smtClean="0">
                <a:solidFill>
                  <a:srgbClr val="FF3300"/>
                </a:solidFill>
              </a:rPr>
              <a:t>7/12</a:t>
            </a:r>
            <a:r>
              <a:rPr lang="en-US" sz="2400" dirty="0" smtClean="0"/>
              <a:t>	e) </a:t>
            </a:r>
            <a:r>
              <a:rPr lang="en-US" sz="2400" dirty="0" smtClean="0">
                <a:solidFill>
                  <a:srgbClr val="FF3300"/>
                </a:solidFill>
              </a:rPr>
              <a:t>10/13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2 a)  </a:t>
            </a:r>
            <a:r>
              <a:rPr lang="en-US" sz="2400" dirty="0" smtClean="0">
                <a:solidFill>
                  <a:srgbClr val="FF3300"/>
                </a:solidFill>
              </a:rPr>
              <a:t>6/11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8/9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13/15</a:t>
            </a:r>
            <a:r>
              <a:rPr lang="en-US" sz="2400" dirty="0" smtClean="0"/>
              <a:t>	d)  </a:t>
            </a:r>
            <a:r>
              <a:rPr lang="en-US" sz="2400" dirty="0" smtClean="0">
                <a:solidFill>
                  <a:srgbClr val="FF3300"/>
                </a:solidFill>
              </a:rPr>
              <a:t>1-4/17</a:t>
            </a:r>
            <a:r>
              <a:rPr lang="en-US" sz="2400" dirty="0" smtClean="0"/>
              <a:t>	e) </a:t>
            </a:r>
            <a:r>
              <a:rPr lang="en-US" sz="2400" dirty="0" smtClean="0">
                <a:solidFill>
                  <a:srgbClr val="FF3300"/>
                </a:solidFill>
              </a:rPr>
              <a:t>16/19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3 a)  </a:t>
            </a:r>
            <a:r>
              <a:rPr lang="en-US" sz="2400" dirty="0" smtClean="0">
                <a:solidFill>
                  <a:srgbClr val="FF3300"/>
                </a:solidFill>
              </a:rPr>
              <a:t>7-3/5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14-9/10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9-9/11</a:t>
            </a:r>
            <a:r>
              <a:rPr lang="en-US" sz="2400" dirty="0" smtClean="0"/>
              <a:t>	d)  </a:t>
            </a:r>
            <a:r>
              <a:rPr lang="en-US" sz="2400" dirty="0" smtClean="0">
                <a:solidFill>
                  <a:srgbClr val="FF3300"/>
                </a:solidFill>
              </a:rPr>
              <a:t>14-11/13</a:t>
            </a:r>
            <a:r>
              <a:rPr lang="en-US" sz="2600" dirty="0" smtClean="0"/>
              <a:t>     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Solutions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743200"/>
            <a:ext cx="8726488" cy="27066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4 a)  </a:t>
            </a:r>
            <a:r>
              <a:rPr lang="en-US" sz="2400" dirty="0" smtClean="0">
                <a:solidFill>
                  <a:srgbClr val="FF3300"/>
                </a:solidFill>
              </a:rPr>
              <a:t>1-1/4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1-1/2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1-5/8</a:t>
            </a:r>
            <a:r>
              <a:rPr lang="en-US" sz="2400" dirty="0" smtClean="0"/>
              <a:t>	d)  </a:t>
            </a:r>
            <a:r>
              <a:rPr lang="en-US" sz="2400" dirty="0" smtClean="0">
                <a:solidFill>
                  <a:srgbClr val="FF3300"/>
                </a:solidFill>
              </a:rPr>
              <a:t>1-1/6</a:t>
            </a:r>
            <a:r>
              <a:rPr lang="en-US" sz="2400" dirty="0" smtClean="0"/>
              <a:t>	e)  </a:t>
            </a:r>
            <a:r>
              <a:rPr lang="en-US" sz="2400" dirty="0" smtClean="0">
                <a:solidFill>
                  <a:srgbClr val="FF3300"/>
                </a:solidFill>
              </a:rPr>
              <a:t>1-2/9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5 a)  </a:t>
            </a:r>
            <a:r>
              <a:rPr lang="en-US" sz="2400" dirty="0" smtClean="0">
                <a:solidFill>
                  <a:srgbClr val="FF3300"/>
                </a:solidFill>
              </a:rPr>
              <a:t>1-5/8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1-1/3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2-3/10</a:t>
            </a:r>
            <a:r>
              <a:rPr lang="en-US" sz="2400" dirty="0" smtClean="0"/>
              <a:t>	d)  </a:t>
            </a:r>
            <a:r>
              <a:rPr lang="en-US" sz="2400" dirty="0" smtClean="0">
                <a:solidFill>
                  <a:srgbClr val="FF3300"/>
                </a:solidFill>
              </a:rPr>
              <a:t>1-1/3</a:t>
            </a:r>
            <a:r>
              <a:rPr lang="en-US" sz="2400" dirty="0" smtClean="0"/>
              <a:t>	e)  </a:t>
            </a:r>
            <a:r>
              <a:rPr lang="en-US" sz="2400" dirty="0" smtClean="0">
                <a:solidFill>
                  <a:srgbClr val="FF3300"/>
                </a:solidFill>
              </a:rPr>
              <a:t>1-1/5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>
              <a:solidFill>
                <a:srgbClr val="FF33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6 a)  </a:t>
            </a:r>
            <a:r>
              <a:rPr lang="en-US" sz="2400" dirty="0" smtClean="0">
                <a:solidFill>
                  <a:srgbClr val="FF3300"/>
                </a:solidFill>
              </a:rPr>
              <a:t>22-29/55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14-1/6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15-1/8</a:t>
            </a:r>
            <a:r>
              <a:rPr lang="en-US" sz="2400" dirty="0" smtClean="0"/>
              <a:t>	d)  </a:t>
            </a:r>
            <a:r>
              <a:rPr lang="en-US" sz="2400" dirty="0" smtClean="0">
                <a:solidFill>
                  <a:srgbClr val="FF3300"/>
                </a:solidFill>
              </a:rPr>
              <a:t>22-1/6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Mathematics Review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Questions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Subtracting Fractions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3813175" cy="4114800"/>
          </a:xfrm>
        </p:spPr>
        <p:txBody>
          <a:bodyPr/>
          <a:lstStyle/>
          <a:p>
            <a:pPr eaLnBrk="1" hangingPunct="1"/>
            <a:r>
              <a:rPr lang="en-US" smtClean="0"/>
              <a:t>To subtract fractions with common denominators, use the following steps:</a:t>
            </a:r>
          </a:p>
          <a:p>
            <a:pPr lvl="1" eaLnBrk="1" hangingPunct="1"/>
            <a:r>
              <a:rPr lang="en-US" smtClean="0"/>
              <a:t>Subtract the numerators.</a:t>
            </a:r>
          </a:p>
          <a:p>
            <a:pPr lvl="1" eaLnBrk="1" hangingPunct="1"/>
            <a:r>
              <a:rPr lang="en-US" smtClean="0"/>
              <a:t>Keep the common denominators.</a:t>
            </a:r>
          </a:p>
        </p:txBody>
      </p:sp>
      <p:sp>
        <p:nvSpPr>
          <p:cNvPr id="54276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141913" y="2017713"/>
            <a:ext cx="3813175" cy="4114800"/>
          </a:xfrm>
        </p:spPr>
        <p:txBody>
          <a:bodyPr/>
          <a:lstStyle/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5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8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3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8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2        </a:t>
            </a:r>
            <a:r>
              <a:rPr lang="en-US" smtClean="0">
                <a:solidFill>
                  <a:schemeClr val="accent1"/>
                </a:solidFill>
              </a:rPr>
              <a:t> </a:t>
            </a:r>
            <a:r>
              <a:rPr lang="en-US" smtClean="0">
                <a:solidFill>
                  <a:srgbClr val="FF3300"/>
                </a:solidFill>
              </a:rPr>
              <a:t>1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8    =   </a:t>
            </a:r>
            <a:r>
              <a:rPr lang="en-US" smtClean="0">
                <a:solidFill>
                  <a:srgbClr val="FF3300"/>
                </a:solidFill>
              </a:rPr>
              <a:t>4</a:t>
            </a:r>
          </a:p>
        </p:txBody>
      </p:sp>
      <p:sp>
        <p:nvSpPr>
          <p:cNvPr id="54277" name="Line 6"/>
          <p:cNvSpPr>
            <a:spLocks noChangeShapeType="1"/>
          </p:cNvSpPr>
          <p:nvPr/>
        </p:nvSpPr>
        <p:spPr bwMode="auto">
          <a:xfrm>
            <a:off x="6858000" y="4572000"/>
            <a:ext cx="3810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Line 7"/>
          <p:cNvSpPr>
            <a:spLocks noChangeShapeType="1"/>
          </p:cNvSpPr>
          <p:nvPr/>
        </p:nvSpPr>
        <p:spPr bwMode="auto">
          <a:xfrm>
            <a:off x="5638800" y="45720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Line 8"/>
          <p:cNvSpPr>
            <a:spLocks noChangeShapeType="1"/>
          </p:cNvSpPr>
          <p:nvPr/>
        </p:nvSpPr>
        <p:spPr bwMode="auto">
          <a:xfrm>
            <a:off x="5715000" y="35814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80" name="Line 9"/>
          <p:cNvSpPr>
            <a:spLocks noChangeShapeType="1"/>
          </p:cNvSpPr>
          <p:nvPr/>
        </p:nvSpPr>
        <p:spPr bwMode="auto">
          <a:xfrm>
            <a:off x="5715000" y="251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81" name="Line 10"/>
          <p:cNvSpPr>
            <a:spLocks noChangeShapeType="1"/>
          </p:cNvSpPr>
          <p:nvPr/>
        </p:nvSpPr>
        <p:spPr bwMode="auto">
          <a:xfrm>
            <a:off x="5181600" y="4038600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1"/>
          <p:cNvSpPr>
            <a:spLocks noChangeShapeType="1"/>
          </p:cNvSpPr>
          <p:nvPr/>
        </p:nvSpPr>
        <p:spPr bwMode="auto">
          <a:xfrm>
            <a:off x="5257800" y="36576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 bldLvl="2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Subtracting Fractions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3813175" cy="4114800"/>
          </a:xfrm>
        </p:spPr>
        <p:txBody>
          <a:bodyPr/>
          <a:lstStyle/>
          <a:p>
            <a:pPr eaLnBrk="1" hangingPunct="1"/>
            <a:r>
              <a:rPr lang="en-US" sz="2400" smtClean="0"/>
              <a:t>To subtract fractions, having unlike denominators, use the following steps:</a:t>
            </a:r>
          </a:p>
          <a:p>
            <a:pPr lvl="1" eaLnBrk="1" hangingPunct="1"/>
            <a:r>
              <a:rPr lang="en-US" sz="2000" smtClean="0"/>
              <a:t>Change fractions to common denominator.</a:t>
            </a:r>
          </a:p>
          <a:p>
            <a:pPr lvl="1" eaLnBrk="1" hangingPunct="1"/>
            <a:r>
              <a:rPr lang="en-US" sz="2000" smtClean="0"/>
              <a:t>Subtract the numerators.</a:t>
            </a:r>
          </a:p>
          <a:p>
            <a:pPr lvl="1" eaLnBrk="1" hangingPunct="1"/>
            <a:r>
              <a:rPr lang="en-US" sz="2000" smtClean="0"/>
              <a:t>Keep the common denominator.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41913" y="2017713"/>
            <a:ext cx="3813175" cy="4114800"/>
          </a:xfrm>
        </p:spPr>
        <p:txBody>
          <a:bodyPr/>
          <a:lstStyle/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3                 6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4       =        8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3                 3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8       =        8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                </a:t>
            </a:r>
            <a:r>
              <a:rPr lang="en-US" smtClean="0">
                <a:solidFill>
                  <a:srgbClr val="FF3300"/>
                </a:solidFill>
              </a:rPr>
              <a:t>3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                </a:t>
            </a:r>
            <a:r>
              <a:rPr lang="en-US" smtClean="0">
                <a:solidFill>
                  <a:srgbClr val="FF3300"/>
                </a:solidFill>
              </a:rPr>
              <a:t>8</a:t>
            </a:r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>
            <a:off x="8001000" y="4572000"/>
            <a:ext cx="3810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2" name="Line 6"/>
          <p:cNvSpPr>
            <a:spLocks noChangeShapeType="1"/>
          </p:cNvSpPr>
          <p:nvPr/>
        </p:nvSpPr>
        <p:spPr bwMode="auto">
          <a:xfrm>
            <a:off x="7924800" y="35052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3" name="Line 7"/>
          <p:cNvSpPr>
            <a:spLocks noChangeShapeType="1"/>
          </p:cNvSpPr>
          <p:nvPr/>
        </p:nvSpPr>
        <p:spPr bwMode="auto">
          <a:xfrm>
            <a:off x="5791200" y="35052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4" name="Line 8"/>
          <p:cNvSpPr>
            <a:spLocks noChangeShapeType="1"/>
          </p:cNvSpPr>
          <p:nvPr/>
        </p:nvSpPr>
        <p:spPr bwMode="auto">
          <a:xfrm>
            <a:off x="7848600" y="251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5" name="Line 9"/>
          <p:cNvSpPr>
            <a:spLocks noChangeShapeType="1"/>
          </p:cNvSpPr>
          <p:nvPr/>
        </p:nvSpPr>
        <p:spPr bwMode="auto">
          <a:xfrm>
            <a:off x="5791200" y="251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6" name="Line 10"/>
          <p:cNvSpPr>
            <a:spLocks noChangeShapeType="1"/>
          </p:cNvSpPr>
          <p:nvPr/>
        </p:nvSpPr>
        <p:spPr bwMode="auto">
          <a:xfrm>
            <a:off x="5257800" y="4038600"/>
            <a:ext cx="3276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7" name="Line 11"/>
          <p:cNvSpPr>
            <a:spLocks noChangeShapeType="1"/>
          </p:cNvSpPr>
          <p:nvPr/>
        </p:nvSpPr>
        <p:spPr bwMode="auto">
          <a:xfrm>
            <a:off x="5410200" y="36576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 bldLvl="2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Subtracting Fractions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85950"/>
            <a:ext cx="4470400" cy="4972050"/>
          </a:xfrm>
        </p:spPr>
        <p:txBody>
          <a:bodyPr/>
          <a:lstStyle/>
          <a:p>
            <a:pPr eaLnBrk="1" hangingPunct="1"/>
            <a:r>
              <a:rPr lang="en-US" sz="2600" smtClean="0"/>
              <a:t>To subtract mixed number fractions, use the following steps:</a:t>
            </a:r>
          </a:p>
          <a:p>
            <a:pPr lvl="1" eaLnBrk="1" hangingPunct="1"/>
            <a:r>
              <a:rPr lang="en-US" smtClean="0"/>
              <a:t>Change fractions to lowest common denominators.</a:t>
            </a:r>
          </a:p>
          <a:p>
            <a:pPr lvl="1" eaLnBrk="1" hangingPunct="1"/>
            <a:r>
              <a:rPr lang="en-US" smtClean="0"/>
              <a:t>Subject fractions.</a:t>
            </a:r>
          </a:p>
          <a:p>
            <a:pPr lvl="1" eaLnBrk="1" hangingPunct="1"/>
            <a:r>
              <a:rPr lang="en-US" smtClean="0"/>
              <a:t>If subtrahend fraction is larger than minuend fraction, borrow one from the whole number.</a:t>
            </a:r>
          </a:p>
          <a:p>
            <a:pPr lvl="1" eaLnBrk="1" hangingPunct="1"/>
            <a:r>
              <a:rPr lang="en-US" smtClean="0"/>
              <a:t>Subtract whole numbers.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62500" y="2017713"/>
            <a:ext cx="4089400" cy="4114800"/>
          </a:xfrm>
        </p:spPr>
        <p:txBody>
          <a:bodyPr/>
          <a:lstStyle/>
          <a:p>
            <a:pPr eaLnBrk="1" hangingPunct="1">
              <a:buFont typeface="Monotype Sorts" pitchFamily="2" charset="2"/>
              <a:buChar char=" "/>
            </a:pPr>
            <a:r>
              <a:rPr lang="en-US" sz="2400" smtClean="0"/>
              <a:t>    1           2           12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z="2400" smtClean="0"/>
              <a:t>7  5  =  7  10  =  6  10 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z="2400" smtClean="0"/>
              <a:t>    1           5            5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z="2400" smtClean="0"/>
              <a:t>4  2  =  4  10  =  4  10 </a:t>
            </a:r>
          </a:p>
          <a:p>
            <a:pPr eaLnBrk="1" hangingPunct="1">
              <a:buFont typeface="Monotype Sorts" pitchFamily="2" charset="2"/>
              <a:buChar char=" "/>
            </a:pPr>
            <a:endParaRPr lang="en-US" sz="2400" smtClean="0"/>
          </a:p>
          <a:p>
            <a:pPr eaLnBrk="1" hangingPunct="1">
              <a:buFont typeface="Monotype Sorts" pitchFamily="2" charset="2"/>
              <a:buChar char=" "/>
            </a:pPr>
            <a:r>
              <a:rPr lang="en-US" sz="2400" smtClean="0"/>
              <a:t>                              </a:t>
            </a:r>
            <a:r>
              <a:rPr lang="en-US" sz="2400" smtClean="0">
                <a:solidFill>
                  <a:srgbClr val="FF3300"/>
                </a:solidFill>
              </a:rPr>
              <a:t>7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z="2400" smtClean="0">
                <a:solidFill>
                  <a:srgbClr val="FF3300"/>
                </a:solidFill>
              </a:rPr>
              <a:t>                          2  10</a:t>
            </a:r>
            <a:r>
              <a:rPr lang="en-US" sz="2400" smtClean="0"/>
              <a:t>  </a:t>
            </a:r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>
            <a:off x="8001000" y="4648200"/>
            <a:ext cx="3810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5410200" y="3352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8001000" y="3352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>
            <a:off x="6629400" y="3352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>
            <a:off x="8001000" y="24384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>
            <a:off x="6705600" y="24384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>
            <a:off x="5410200" y="24384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>
            <a:off x="4572000" y="3962400"/>
            <a:ext cx="426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>
            <a:off x="4648200" y="36576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 bldLvl="2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Subtracting Fractions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938463"/>
            <a:ext cx="3813175" cy="2198687"/>
          </a:xfrm>
        </p:spPr>
        <p:txBody>
          <a:bodyPr/>
          <a:lstStyle/>
          <a:p>
            <a:pPr eaLnBrk="1" hangingPunct="1"/>
            <a:r>
              <a:rPr lang="en-US" sz="2800" smtClean="0"/>
              <a:t>Do the practice problems in your student handout.</a:t>
            </a:r>
          </a:p>
          <a:p>
            <a:pPr eaLnBrk="1" hangingPunct="1"/>
            <a:r>
              <a:rPr lang="en-US" sz="2800" smtClean="0"/>
              <a:t>Subtract and reduce.</a:t>
            </a:r>
          </a:p>
        </p:txBody>
      </p:sp>
      <p:graphicFrame>
        <p:nvGraphicFramePr>
          <p:cNvPr id="2050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762500" y="2130425"/>
          <a:ext cx="3846513" cy="387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Clip" r:id="rId3" imgW="4016520" imgH="3945240" progId="">
                  <p:embed/>
                </p:oleObj>
              </mc:Choice>
              <mc:Fallback>
                <p:oleObj name="Clip" r:id="rId3" imgW="4016520" imgH="394524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2130425"/>
                        <a:ext cx="3846513" cy="3870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Evaluation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Written Exam</a:t>
            </a:r>
          </a:p>
          <a:p>
            <a:r>
              <a:rPr lang="en-US" smtClean="0"/>
              <a:t>70 Mathematical problems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Solutions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438400"/>
            <a:ext cx="8686800" cy="33924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1a)  </a:t>
            </a:r>
            <a:r>
              <a:rPr lang="en-US" sz="2400" smtClean="0">
                <a:solidFill>
                  <a:srgbClr val="FF3300"/>
                </a:solidFill>
              </a:rPr>
              <a:t>1/3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1/10</a:t>
            </a:r>
            <a:r>
              <a:rPr lang="en-US" sz="2400" smtClean="0"/>
              <a:t>	c)  </a:t>
            </a:r>
            <a:r>
              <a:rPr lang="en-US" sz="2400" smtClean="0">
                <a:solidFill>
                  <a:srgbClr val="FF3300"/>
                </a:solidFill>
              </a:rPr>
              <a:t>1/2</a:t>
            </a:r>
            <a:r>
              <a:rPr lang="en-US" sz="2400" smtClean="0"/>
              <a:t>	 	d)  </a:t>
            </a:r>
            <a:r>
              <a:rPr lang="en-US" sz="2400" smtClean="0">
                <a:solidFill>
                  <a:srgbClr val="FF3300"/>
                </a:solidFill>
              </a:rPr>
              <a:t>3/13</a:t>
            </a:r>
            <a:r>
              <a:rPr lang="en-US" sz="2400" smtClean="0"/>
              <a:t>	e)  </a:t>
            </a:r>
            <a:r>
              <a:rPr lang="en-US" sz="2400" smtClean="0">
                <a:solidFill>
                  <a:srgbClr val="FF3300"/>
                </a:solidFill>
              </a:rPr>
              <a:t>6/11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2a)  </a:t>
            </a:r>
            <a:r>
              <a:rPr lang="en-US" sz="2400" smtClean="0">
                <a:solidFill>
                  <a:srgbClr val="FF3300"/>
                </a:solidFill>
              </a:rPr>
              <a:t>1/3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9/16</a:t>
            </a:r>
            <a:r>
              <a:rPr lang="en-US" sz="2400" smtClean="0"/>
              <a:t>	c)  </a:t>
            </a:r>
            <a:r>
              <a:rPr lang="en-US" sz="2400" smtClean="0">
                <a:solidFill>
                  <a:srgbClr val="FF3300"/>
                </a:solidFill>
              </a:rPr>
              <a:t>1/2</a:t>
            </a:r>
            <a:r>
              <a:rPr lang="en-US" sz="2400" smtClean="0"/>
              <a:t>		d)  </a:t>
            </a:r>
            <a:r>
              <a:rPr lang="en-US" sz="2400" smtClean="0">
                <a:solidFill>
                  <a:srgbClr val="FF3300"/>
                </a:solidFill>
              </a:rPr>
              <a:t>3/19</a:t>
            </a:r>
            <a:r>
              <a:rPr lang="en-US" sz="2400" smtClean="0"/>
              <a:t>	e)  </a:t>
            </a:r>
            <a:r>
              <a:rPr lang="en-US" sz="2400" smtClean="0">
                <a:solidFill>
                  <a:srgbClr val="FF3300"/>
                </a:solidFill>
              </a:rPr>
              <a:t>1/5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3a)  </a:t>
            </a:r>
            <a:r>
              <a:rPr lang="en-US" sz="2400" smtClean="0">
                <a:solidFill>
                  <a:srgbClr val="FF3300"/>
                </a:solidFill>
              </a:rPr>
              <a:t>3-4/7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6</a:t>
            </a:r>
            <a:r>
              <a:rPr lang="en-US" sz="2400" smtClean="0"/>
              <a:t>		c)  </a:t>
            </a:r>
            <a:r>
              <a:rPr lang="en-US" sz="2400" smtClean="0">
                <a:solidFill>
                  <a:srgbClr val="FF3300"/>
                </a:solidFill>
              </a:rPr>
              <a:t>1-1/3</a:t>
            </a:r>
            <a:r>
              <a:rPr lang="en-US" sz="2400" smtClean="0"/>
              <a:t>	d)  </a:t>
            </a:r>
            <a:r>
              <a:rPr lang="en-US" sz="2400" smtClean="0">
                <a:solidFill>
                  <a:srgbClr val="FF3300"/>
                </a:solidFill>
              </a:rPr>
              <a:t>4-2/5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Solutions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514600"/>
            <a:ext cx="8726488" cy="36210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4 a)  </a:t>
            </a:r>
            <a:r>
              <a:rPr lang="en-US" sz="2400" dirty="0" smtClean="0">
                <a:solidFill>
                  <a:srgbClr val="FF3300"/>
                </a:solidFill>
              </a:rPr>
              <a:t>1/4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3/8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1/2</a:t>
            </a:r>
            <a:r>
              <a:rPr lang="en-US" sz="2400" dirty="0" smtClean="0"/>
              <a:t>		d)  </a:t>
            </a:r>
            <a:r>
              <a:rPr lang="en-US" sz="2400" dirty="0" smtClean="0">
                <a:solidFill>
                  <a:srgbClr val="FF3300"/>
                </a:solidFill>
              </a:rPr>
              <a:t>9/16</a:t>
            </a:r>
            <a:r>
              <a:rPr lang="en-US" sz="2400" dirty="0" smtClean="0"/>
              <a:t>	</a:t>
            </a:r>
            <a:endParaRPr lang="en-US" sz="2400" dirty="0" smtClean="0">
              <a:solidFill>
                <a:srgbClr val="FF33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5 a)  </a:t>
            </a:r>
            <a:r>
              <a:rPr lang="en-US" sz="2400" dirty="0" smtClean="0">
                <a:solidFill>
                  <a:srgbClr val="FF3300"/>
                </a:solidFill>
              </a:rPr>
              <a:t>6-13/24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6-3/14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7-26/45</a:t>
            </a:r>
            <a:r>
              <a:rPr lang="en-US" sz="2400" dirty="0" smtClean="0"/>
              <a:t>	d)  </a:t>
            </a:r>
            <a:r>
              <a:rPr lang="en-US" sz="2400" dirty="0" smtClean="0">
                <a:solidFill>
                  <a:srgbClr val="FF3300"/>
                </a:solidFill>
              </a:rPr>
              <a:t>3-1/20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>
              <a:solidFill>
                <a:srgbClr val="FF33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6 a)  </a:t>
            </a:r>
            <a:r>
              <a:rPr lang="en-US" sz="2400" dirty="0" smtClean="0">
                <a:solidFill>
                  <a:srgbClr val="FF3300"/>
                </a:solidFill>
              </a:rPr>
              <a:t>10-17/30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6-7/8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13-5/6</a:t>
            </a:r>
            <a:r>
              <a:rPr lang="en-US" sz="2400" dirty="0" smtClean="0"/>
              <a:t>	d)  </a:t>
            </a:r>
            <a:r>
              <a:rPr lang="en-US" sz="2400" dirty="0" smtClean="0">
                <a:solidFill>
                  <a:srgbClr val="FF3300"/>
                </a:solidFill>
              </a:rPr>
              <a:t>17/22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Mathematics Review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Questions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Multiplication of Fractions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209800"/>
            <a:ext cx="3813175" cy="4114800"/>
          </a:xfrm>
        </p:spPr>
        <p:txBody>
          <a:bodyPr/>
          <a:lstStyle/>
          <a:p>
            <a:pPr eaLnBrk="1" hangingPunct="1"/>
            <a:r>
              <a:rPr lang="en-US" smtClean="0"/>
              <a:t>Common fractions may be multiplied by using two methods.</a:t>
            </a:r>
          </a:p>
          <a:p>
            <a:pPr lvl="1" eaLnBrk="1" hangingPunct="1"/>
            <a:r>
              <a:rPr lang="en-US" smtClean="0">
                <a:solidFill>
                  <a:srgbClr val="FF3300"/>
                </a:solidFill>
              </a:rPr>
              <a:t>Multiplication Method</a:t>
            </a:r>
            <a:r>
              <a:rPr lang="en-US" smtClean="0"/>
              <a:t> - Multiply the numerators, then multiply the denominators.</a:t>
            </a:r>
          </a:p>
        </p:txBody>
      </p:sp>
      <p:sp>
        <p:nvSpPr>
          <p:cNvPr id="59396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343400" y="1885950"/>
            <a:ext cx="4800600" cy="4171950"/>
          </a:xfrm>
        </p:spPr>
        <p:txBody>
          <a:bodyPr/>
          <a:lstStyle/>
          <a:p>
            <a:pPr eaLnBrk="1" hangingPunct="1">
              <a:buFont typeface="Monotype Sorts" pitchFamily="2" charset="2"/>
              <a:buChar char=" "/>
            </a:pPr>
            <a:endParaRPr lang="en-US" smtClean="0"/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2   1     2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3 x 3 = 9</a:t>
            </a:r>
          </a:p>
          <a:p>
            <a:pPr eaLnBrk="1" hangingPunct="1">
              <a:buFont typeface="Monotype Sorts" pitchFamily="2" charset="2"/>
              <a:buChar char=" "/>
            </a:pPr>
            <a:endParaRPr lang="en-US" smtClean="0"/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1   4      4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2 x 1 =  2 =2</a:t>
            </a:r>
          </a:p>
        </p:txBody>
      </p:sp>
      <p:sp>
        <p:nvSpPr>
          <p:cNvPr id="59397" name="Line 6"/>
          <p:cNvSpPr>
            <a:spLocks noChangeShapeType="1"/>
          </p:cNvSpPr>
          <p:nvPr/>
        </p:nvSpPr>
        <p:spPr bwMode="auto">
          <a:xfrm>
            <a:off x="4648200" y="2895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8" name="Line 7"/>
          <p:cNvSpPr>
            <a:spLocks noChangeShapeType="1"/>
          </p:cNvSpPr>
          <p:nvPr/>
        </p:nvSpPr>
        <p:spPr bwMode="auto">
          <a:xfrm>
            <a:off x="6019800" y="4495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9" name="Line 8"/>
          <p:cNvSpPr>
            <a:spLocks noChangeShapeType="1"/>
          </p:cNvSpPr>
          <p:nvPr/>
        </p:nvSpPr>
        <p:spPr bwMode="auto">
          <a:xfrm>
            <a:off x="5257800" y="4495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400" name="Line 9"/>
          <p:cNvSpPr>
            <a:spLocks noChangeShapeType="1"/>
          </p:cNvSpPr>
          <p:nvPr/>
        </p:nvSpPr>
        <p:spPr bwMode="auto">
          <a:xfrm>
            <a:off x="5943600" y="2895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401" name="Line 10"/>
          <p:cNvSpPr>
            <a:spLocks noChangeShapeType="1"/>
          </p:cNvSpPr>
          <p:nvPr/>
        </p:nvSpPr>
        <p:spPr bwMode="auto">
          <a:xfrm>
            <a:off x="5181600" y="2895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402" name="Line 11"/>
          <p:cNvSpPr>
            <a:spLocks noChangeShapeType="1"/>
          </p:cNvSpPr>
          <p:nvPr/>
        </p:nvSpPr>
        <p:spPr bwMode="auto">
          <a:xfrm>
            <a:off x="4648200" y="4495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 bldLvl="2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Multiplication Of Fractions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3813175" cy="41148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FF3300"/>
                </a:solidFill>
              </a:rPr>
              <a:t>Cancellation Method</a:t>
            </a:r>
            <a:r>
              <a:rPr lang="en-US" smtClean="0"/>
              <a:t> - Numbers in the numerator may be canceled by numbers in the denominators.</a:t>
            </a:r>
          </a:p>
          <a:p>
            <a:pPr eaLnBrk="1" hangingPunct="1"/>
            <a:endParaRPr lang="en-US" smtClean="0"/>
          </a:p>
        </p:txBody>
      </p:sp>
      <p:sp>
        <p:nvSpPr>
          <p:cNvPr id="60420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141913" y="2017713"/>
            <a:ext cx="3813175" cy="4114800"/>
          </a:xfrm>
        </p:spPr>
        <p:txBody>
          <a:bodyPr/>
          <a:lstStyle/>
          <a:p>
            <a:pPr eaLnBrk="1" hangingPunct="1">
              <a:buFont typeface="Monotype Sorts" pitchFamily="2" charset="2"/>
              <a:buChar char=" "/>
            </a:pPr>
            <a:r>
              <a:rPr lang="en-US" dirty="0" smtClean="0"/>
              <a:t>2       3       8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dirty="0" smtClean="0"/>
              <a:t>3   x  4   x   9  =</a:t>
            </a:r>
          </a:p>
          <a:p>
            <a:pPr eaLnBrk="1" hangingPunct="1">
              <a:buFont typeface="Monotype Sorts" pitchFamily="2" charset="2"/>
              <a:buChar char=" "/>
            </a:pPr>
            <a:endParaRPr lang="en-US" dirty="0" smtClean="0"/>
          </a:p>
          <a:p>
            <a:pPr eaLnBrk="1" hangingPunct="1">
              <a:buFont typeface="Monotype Sorts" pitchFamily="2" charset="2"/>
              <a:buChar char=" "/>
            </a:pPr>
            <a:r>
              <a:rPr lang="en-US" dirty="0" smtClean="0"/>
              <a:t>2        3         8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dirty="0" smtClean="0"/>
              <a:t>3   x   4     x   9    =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dirty="0" smtClean="0"/>
              <a:t>                        </a:t>
            </a:r>
            <a:r>
              <a:rPr lang="en-US" dirty="0" smtClean="0">
                <a:solidFill>
                  <a:srgbClr val="FF3300"/>
                </a:solidFill>
              </a:rPr>
              <a:t>4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dirty="0" smtClean="0">
                <a:solidFill>
                  <a:schemeClr val="accent1"/>
                </a:solidFill>
              </a:rPr>
              <a:t>                        </a:t>
            </a:r>
            <a:r>
              <a:rPr lang="en-US" dirty="0" smtClean="0">
                <a:solidFill>
                  <a:srgbClr val="FF3300"/>
                </a:solidFill>
              </a:rPr>
              <a:t>9</a:t>
            </a:r>
            <a:r>
              <a:rPr lang="en-US" dirty="0" smtClean="0"/>
              <a:t>    </a:t>
            </a:r>
          </a:p>
        </p:txBody>
      </p:sp>
      <p:sp>
        <p:nvSpPr>
          <p:cNvPr id="60421" name="Line 6"/>
          <p:cNvSpPr>
            <a:spLocks noChangeShapeType="1"/>
          </p:cNvSpPr>
          <p:nvPr/>
        </p:nvSpPr>
        <p:spPr bwMode="auto">
          <a:xfrm>
            <a:off x="8153400" y="5105400"/>
            <a:ext cx="3810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2" name="Line 7"/>
          <p:cNvSpPr>
            <a:spLocks noChangeShapeType="1"/>
          </p:cNvSpPr>
          <p:nvPr/>
        </p:nvSpPr>
        <p:spPr bwMode="auto">
          <a:xfrm>
            <a:off x="7924800" y="4114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3" name="Line 8"/>
          <p:cNvSpPr>
            <a:spLocks noChangeShapeType="1"/>
          </p:cNvSpPr>
          <p:nvPr/>
        </p:nvSpPr>
        <p:spPr bwMode="auto">
          <a:xfrm>
            <a:off x="6705600" y="4114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4" name="Line 9"/>
          <p:cNvSpPr>
            <a:spLocks noChangeShapeType="1"/>
          </p:cNvSpPr>
          <p:nvPr/>
        </p:nvSpPr>
        <p:spPr bwMode="auto">
          <a:xfrm>
            <a:off x="5562600" y="4114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5" name="Line 10"/>
          <p:cNvSpPr>
            <a:spLocks noChangeShapeType="1"/>
          </p:cNvSpPr>
          <p:nvPr/>
        </p:nvSpPr>
        <p:spPr bwMode="auto">
          <a:xfrm>
            <a:off x="7391400" y="251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6" name="Line 11"/>
          <p:cNvSpPr>
            <a:spLocks noChangeShapeType="1"/>
          </p:cNvSpPr>
          <p:nvPr/>
        </p:nvSpPr>
        <p:spPr bwMode="auto">
          <a:xfrm>
            <a:off x="5410200" y="251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7" name="Line 12"/>
          <p:cNvSpPr>
            <a:spLocks noChangeShapeType="1"/>
          </p:cNvSpPr>
          <p:nvPr/>
        </p:nvSpPr>
        <p:spPr bwMode="auto">
          <a:xfrm>
            <a:off x="6400800" y="251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3" name="Line 19"/>
          <p:cNvSpPr>
            <a:spLocks noChangeShapeType="1"/>
          </p:cNvSpPr>
          <p:nvPr/>
        </p:nvSpPr>
        <p:spPr bwMode="auto">
          <a:xfrm>
            <a:off x="5486400" y="3657600"/>
            <a:ext cx="304800" cy="3810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2484" name="Line 20"/>
          <p:cNvSpPr>
            <a:spLocks noChangeShapeType="1"/>
          </p:cNvSpPr>
          <p:nvPr/>
        </p:nvSpPr>
        <p:spPr bwMode="auto">
          <a:xfrm>
            <a:off x="6705600" y="3657600"/>
            <a:ext cx="228600" cy="3048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2485" name="Line 21"/>
          <p:cNvSpPr>
            <a:spLocks noChangeShapeType="1"/>
          </p:cNvSpPr>
          <p:nvPr/>
        </p:nvSpPr>
        <p:spPr bwMode="auto">
          <a:xfrm>
            <a:off x="5562600" y="4191000"/>
            <a:ext cx="228600" cy="3048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2486" name="Line 22"/>
          <p:cNvSpPr>
            <a:spLocks noChangeShapeType="1"/>
          </p:cNvSpPr>
          <p:nvPr/>
        </p:nvSpPr>
        <p:spPr bwMode="auto">
          <a:xfrm>
            <a:off x="6629400" y="4191000"/>
            <a:ext cx="304800" cy="3048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2487" name="Line 23"/>
          <p:cNvSpPr>
            <a:spLocks noChangeShapeType="1"/>
          </p:cNvSpPr>
          <p:nvPr/>
        </p:nvSpPr>
        <p:spPr bwMode="auto">
          <a:xfrm>
            <a:off x="6858000" y="4191000"/>
            <a:ext cx="228600" cy="3048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2488" name="Line 24"/>
          <p:cNvSpPr>
            <a:spLocks noChangeShapeType="1"/>
          </p:cNvSpPr>
          <p:nvPr/>
        </p:nvSpPr>
        <p:spPr bwMode="auto">
          <a:xfrm>
            <a:off x="7848600" y="3657600"/>
            <a:ext cx="228600" cy="3048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2489" name="Text Box 25"/>
          <p:cNvSpPr txBox="1">
            <a:spLocks noChangeArrowheads="1"/>
          </p:cNvSpPr>
          <p:nvPr/>
        </p:nvSpPr>
        <p:spPr bwMode="auto">
          <a:xfrm>
            <a:off x="5791200" y="3581400"/>
            <a:ext cx="37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1</a:t>
            </a:r>
          </a:p>
        </p:txBody>
      </p:sp>
      <p:sp>
        <p:nvSpPr>
          <p:cNvPr id="62490" name="Text Box 26"/>
          <p:cNvSpPr txBox="1">
            <a:spLocks noChangeArrowheads="1"/>
          </p:cNvSpPr>
          <p:nvPr/>
        </p:nvSpPr>
        <p:spPr bwMode="auto">
          <a:xfrm>
            <a:off x="6858000" y="35814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1</a:t>
            </a:r>
          </a:p>
        </p:txBody>
      </p:sp>
      <p:sp>
        <p:nvSpPr>
          <p:cNvPr id="62491" name="Text Box 27"/>
          <p:cNvSpPr txBox="1">
            <a:spLocks noChangeArrowheads="1"/>
          </p:cNvSpPr>
          <p:nvPr/>
        </p:nvSpPr>
        <p:spPr bwMode="auto">
          <a:xfrm>
            <a:off x="5791200" y="41148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1</a:t>
            </a:r>
          </a:p>
        </p:txBody>
      </p:sp>
      <p:sp>
        <p:nvSpPr>
          <p:cNvPr id="62492" name="Text Box 28"/>
          <p:cNvSpPr txBox="1">
            <a:spLocks noChangeArrowheads="1"/>
          </p:cNvSpPr>
          <p:nvPr/>
        </p:nvSpPr>
        <p:spPr bwMode="auto">
          <a:xfrm>
            <a:off x="6781800" y="41148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2</a:t>
            </a:r>
          </a:p>
        </p:txBody>
      </p:sp>
      <p:sp>
        <p:nvSpPr>
          <p:cNvPr id="62493" name="Text Box 29"/>
          <p:cNvSpPr txBox="1">
            <a:spLocks noChangeArrowheads="1"/>
          </p:cNvSpPr>
          <p:nvPr/>
        </p:nvSpPr>
        <p:spPr bwMode="auto">
          <a:xfrm>
            <a:off x="7010400" y="41148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1   </a:t>
            </a:r>
          </a:p>
        </p:txBody>
      </p:sp>
      <p:sp>
        <p:nvSpPr>
          <p:cNvPr id="62494" name="Text Box 30"/>
          <p:cNvSpPr txBox="1">
            <a:spLocks noChangeArrowheads="1"/>
          </p:cNvSpPr>
          <p:nvPr/>
        </p:nvSpPr>
        <p:spPr bwMode="auto">
          <a:xfrm>
            <a:off x="8077200" y="35814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4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2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2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2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2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2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2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2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2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2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2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2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2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2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2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2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2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 autoUpdateAnimBg="0"/>
      <p:bldP spid="62483" grpId="0" animBg="1"/>
      <p:bldP spid="62484" grpId="0" animBg="1"/>
      <p:bldP spid="62485" grpId="0" animBg="1"/>
      <p:bldP spid="62486" grpId="0" animBg="1"/>
      <p:bldP spid="62487" grpId="0" animBg="1"/>
      <p:bldP spid="62488" grpId="0" animBg="1"/>
      <p:bldP spid="62489" grpId="0" autoUpdateAnimBg="0"/>
      <p:bldP spid="62490" grpId="0" autoUpdateAnimBg="0"/>
      <p:bldP spid="62491" grpId="0" autoUpdateAnimBg="0"/>
      <p:bldP spid="62492" grpId="0" autoUpdateAnimBg="0"/>
      <p:bldP spid="62493" grpId="0" autoUpdateAnimBg="0"/>
      <p:bldP spid="62494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Multiplication Of Fractions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3813175" cy="41148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FF3300"/>
                </a:solidFill>
              </a:rPr>
              <a:t>Mixed fractions</a:t>
            </a:r>
            <a:r>
              <a:rPr lang="en-US" smtClean="0"/>
              <a:t> - Are multiplied by first changing the fraction to an improper fraction, then multiplying as before.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62500" y="2017713"/>
            <a:ext cx="4162425" cy="4114800"/>
          </a:xfrm>
        </p:spPr>
        <p:txBody>
          <a:bodyPr/>
          <a:lstStyle/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  1            1 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3  3    x   4  5     =</a:t>
            </a:r>
          </a:p>
          <a:p>
            <a:pPr eaLnBrk="1" hangingPunct="1">
              <a:buFont typeface="Monotype Sorts" pitchFamily="2" charset="2"/>
              <a:buChar char=" "/>
            </a:pPr>
            <a:endParaRPr lang="en-US" smtClean="0"/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10 2          21 7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3 1   x       5 1  =</a:t>
            </a:r>
          </a:p>
          <a:p>
            <a:pPr eaLnBrk="1" hangingPunct="1">
              <a:buFont typeface="Monotype Sorts" pitchFamily="2" charset="2"/>
              <a:buChar char=" "/>
            </a:pPr>
            <a:endParaRPr lang="en-US" smtClean="0"/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 14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  1  = </a:t>
            </a:r>
            <a:r>
              <a:rPr lang="en-US" smtClean="0">
                <a:solidFill>
                  <a:srgbClr val="FF3300"/>
                </a:solidFill>
              </a:rPr>
              <a:t>14</a:t>
            </a:r>
          </a:p>
        </p:txBody>
      </p:sp>
      <p:sp>
        <p:nvSpPr>
          <p:cNvPr id="61445" name="Line 5"/>
          <p:cNvSpPr>
            <a:spLocks noChangeShapeType="1"/>
          </p:cNvSpPr>
          <p:nvPr/>
        </p:nvSpPr>
        <p:spPr bwMode="auto">
          <a:xfrm>
            <a:off x="7543800" y="251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Line 6"/>
          <p:cNvSpPr>
            <a:spLocks noChangeShapeType="1"/>
          </p:cNvSpPr>
          <p:nvPr/>
        </p:nvSpPr>
        <p:spPr bwMode="auto">
          <a:xfrm>
            <a:off x="6019800" y="25146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Line 7"/>
          <p:cNvSpPr>
            <a:spLocks noChangeShapeType="1"/>
          </p:cNvSpPr>
          <p:nvPr/>
        </p:nvSpPr>
        <p:spPr bwMode="auto">
          <a:xfrm>
            <a:off x="5486400" y="396240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8" name="Line 8"/>
          <p:cNvSpPr>
            <a:spLocks noChangeShapeType="1"/>
          </p:cNvSpPr>
          <p:nvPr/>
        </p:nvSpPr>
        <p:spPr bwMode="auto">
          <a:xfrm>
            <a:off x="7239000" y="396240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>
            <a:off x="5562600" y="3733800"/>
            <a:ext cx="5334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Line 10"/>
          <p:cNvSpPr>
            <a:spLocks noChangeShapeType="1"/>
          </p:cNvSpPr>
          <p:nvPr/>
        </p:nvSpPr>
        <p:spPr bwMode="auto">
          <a:xfrm>
            <a:off x="5791200" y="4191000"/>
            <a:ext cx="3810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>
            <a:off x="7391400" y="3581400"/>
            <a:ext cx="4572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>
            <a:off x="7467600" y="4191000"/>
            <a:ext cx="4572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>
            <a:off x="5867400" y="55626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  <p:bldP spid="65545" grpId="0" animBg="1"/>
      <p:bldP spid="65546" grpId="0" animBg="1"/>
      <p:bldP spid="65547" grpId="0" animBg="1"/>
      <p:bldP spid="6554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Multiplication Of Fractions</a:t>
            </a:r>
          </a:p>
        </p:txBody>
      </p:sp>
      <p:sp>
        <p:nvSpPr>
          <p:cNvPr id="6246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35525" y="3140075"/>
            <a:ext cx="3846513" cy="2187575"/>
          </a:xfrm>
        </p:spPr>
        <p:txBody>
          <a:bodyPr/>
          <a:lstStyle/>
          <a:p>
            <a:pPr eaLnBrk="1" hangingPunct="1"/>
            <a:r>
              <a:rPr lang="en-US" sz="2800" smtClean="0"/>
              <a:t>Do the practice problems in your student handout.</a:t>
            </a:r>
          </a:p>
          <a:p>
            <a:pPr eaLnBrk="1" hangingPunct="1"/>
            <a:r>
              <a:rPr lang="en-US" sz="2800" smtClean="0"/>
              <a:t>Multiply and reduce.</a:t>
            </a:r>
          </a:p>
        </p:txBody>
      </p:sp>
      <p:pic>
        <p:nvPicPr>
          <p:cNvPr id="62468" name="Picture 6" descr="C:\Program Files\Microsoft Office\Clipart\Popular\DARTTHRW.WMF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2688" y="3176588"/>
            <a:ext cx="3813175" cy="1795462"/>
          </a:xfrm>
        </p:spPr>
      </p:pic>
    </p:spTree>
  </p:cSld>
  <p:clrMapOvr>
    <a:masterClrMapping/>
  </p:clrMapOvr>
  <p:transition>
    <p:random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Solutions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1a)  </a:t>
            </a:r>
            <a:r>
              <a:rPr lang="en-US" sz="2400" smtClean="0">
                <a:solidFill>
                  <a:srgbClr val="FF3300"/>
                </a:solidFill>
              </a:rPr>
              <a:t>8/15</a:t>
            </a:r>
            <a:r>
              <a:rPr lang="en-US" sz="2400" smtClean="0"/>
              <a:t> 	b)  </a:t>
            </a:r>
            <a:r>
              <a:rPr lang="en-US" sz="2400" smtClean="0">
                <a:solidFill>
                  <a:srgbClr val="FF3300"/>
                </a:solidFill>
              </a:rPr>
              <a:t>10/63</a:t>
            </a:r>
            <a:r>
              <a:rPr lang="en-US" sz="2400" smtClean="0"/>
              <a:t>	c)  </a:t>
            </a:r>
            <a:r>
              <a:rPr lang="en-US" sz="2400" smtClean="0">
                <a:solidFill>
                  <a:srgbClr val="FF3300"/>
                </a:solidFill>
              </a:rPr>
              <a:t>7/80</a:t>
            </a:r>
            <a:r>
              <a:rPr lang="en-US" sz="2400" smtClean="0"/>
              <a:t>	d)  </a:t>
            </a:r>
            <a:r>
              <a:rPr lang="en-US" sz="2400" smtClean="0">
                <a:solidFill>
                  <a:srgbClr val="FF3300"/>
                </a:solidFill>
              </a:rPr>
              <a:t>15/88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2a)  </a:t>
            </a:r>
            <a:r>
              <a:rPr lang="en-US" sz="2400" smtClean="0">
                <a:solidFill>
                  <a:srgbClr val="FF3300"/>
                </a:solidFill>
              </a:rPr>
              <a:t>14/45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21/64</a:t>
            </a:r>
            <a:r>
              <a:rPr lang="en-US" sz="2400" smtClean="0"/>
              <a:t>	c)  </a:t>
            </a:r>
            <a:r>
              <a:rPr lang="en-US" sz="2400" smtClean="0">
                <a:solidFill>
                  <a:srgbClr val="FF3300"/>
                </a:solidFill>
              </a:rPr>
              <a:t>5/36</a:t>
            </a:r>
            <a:r>
              <a:rPr lang="en-US" sz="2400" smtClean="0"/>
              <a:t>	d)  </a:t>
            </a:r>
            <a:r>
              <a:rPr lang="en-US" sz="2400" smtClean="0">
                <a:solidFill>
                  <a:srgbClr val="FF3300"/>
                </a:solidFill>
              </a:rPr>
              <a:t>16/81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3a)  </a:t>
            </a:r>
            <a:r>
              <a:rPr lang="en-US" sz="2400" smtClean="0">
                <a:solidFill>
                  <a:srgbClr val="FF3300"/>
                </a:solidFill>
              </a:rPr>
              <a:t>9/40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5/6</a:t>
            </a:r>
            <a:r>
              <a:rPr lang="en-US" sz="2400" smtClean="0"/>
              <a:t>	c)  </a:t>
            </a:r>
            <a:r>
              <a:rPr lang="en-US" sz="2400" smtClean="0">
                <a:solidFill>
                  <a:srgbClr val="FF3300"/>
                </a:solidFill>
              </a:rPr>
              <a:t>10/81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4a)  </a:t>
            </a:r>
            <a:r>
              <a:rPr lang="en-US" sz="2400" smtClean="0">
                <a:solidFill>
                  <a:srgbClr val="FF3300"/>
                </a:solidFill>
              </a:rPr>
              <a:t>16/75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14/135</a:t>
            </a:r>
            <a:r>
              <a:rPr lang="en-US" sz="2400" smtClean="0"/>
              <a:t>	c)  </a:t>
            </a:r>
            <a:r>
              <a:rPr lang="en-US" sz="2400" smtClean="0">
                <a:solidFill>
                  <a:srgbClr val="FF3300"/>
                </a:solidFill>
              </a:rPr>
              <a:t>8/63</a:t>
            </a:r>
          </a:p>
        </p:txBody>
      </p:sp>
    </p:spTree>
  </p:cSld>
  <p:clrMapOvr>
    <a:masterClrMapping/>
  </p:clrMapOvr>
  <p:transition>
    <p:random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Solutions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5a)  </a:t>
            </a:r>
            <a:r>
              <a:rPr lang="en-US" sz="2400" dirty="0" smtClean="0">
                <a:solidFill>
                  <a:srgbClr val="FF3300"/>
                </a:solidFill>
              </a:rPr>
              <a:t>3/10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4/21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7/16</a:t>
            </a:r>
            <a:r>
              <a:rPr lang="en-US" sz="2400" dirty="0" smtClean="0"/>
              <a:t>	d)  </a:t>
            </a:r>
            <a:r>
              <a:rPr lang="en-US" sz="2400" dirty="0" smtClean="0">
                <a:solidFill>
                  <a:srgbClr val="FF3300"/>
                </a:solidFill>
              </a:rPr>
              <a:t>5/14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6a)  </a:t>
            </a:r>
            <a:r>
              <a:rPr lang="en-US" sz="2400" dirty="0" smtClean="0">
                <a:solidFill>
                  <a:srgbClr val="FF3300"/>
                </a:solidFill>
              </a:rPr>
              <a:t>1/6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3/8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1/4</a:t>
            </a:r>
            <a:r>
              <a:rPr lang="en-US" sz="2400" dirty="0" smtClean="0">
                <a:solidFill>
                  <a:schemeClr val="accent1"/>
                </a:solidFill>
              </a:rPr>
              <a:t>	</a:t>
            </a:r>
            <a:r>
              <a:rPr lang="en-US" sz="2400" dirty="0" smtClean="0"/>
              <a:t>	d)  </a:t>
            </a:r>
            <a:r>
              <a:rPr lang="en-US" sz="2400" dirty="0" smtClean="0">
                <a:solidFill>
                  <a:srgbClr val="FF3300"/>
                </a:solidFill>
              </a:rPr>
              <a:t>3/4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7a)  </a:t>
            </a:r>
            <a:r>
              <a:rPr lang="en-US" sz="2400" dirty="0" smtClean="0">
                <a:solidFill>
                  <a:srgbClr val="FF3300"/>
                </a:solidFill>
              </a:rPr>
              <a:t>4/45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2/9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36/625</a:t>
            </a:r>
          </a:p>
        </p:txBody>
      </p:sp>
    </p:spTree>
  </p:cSld>
  <p:clrMapOvr>
    <a:masterClrMapping/>
  </p:clrMapOvr>
  <p:transition>
    <p:random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Mathematics Review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Questions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Safety / Cease Training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Fire exit plan</a:t>
            </a:r>
          </a:p>
          <a:p>
            <a:r>
              <a:rPr lang="en-US" smtClean="0"/>
              <a:t>Inclement weather plan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Division Of Fractions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362200"/>
            <a:ext cx="3813175" cy="3657600"/>
          </a:xfrm>
        </p:spPr>
        <p:txBody>
          <a:bodyPr/>
          <a:lstStyle/>
          <a:p>
            <a:pPr eaLnBrk="1" hangingPunct="1"/>
            <a:r>
              <a:rPr lang="en-US" smtClean="0"/>
              <a:t>Division of Fractions</a:t>
            </a:r>
          </a:p>
          <a:p>
            <a:pPr lvl="1" eaLnBrk="1" hangingPunct="1"/>
            <a:r>
              <a:rPr lang="en-US" smtClean="0">
                <a:solidFill>
                  <a:srgbClr val="FF3300"/>
                </a:solidFill>
              </a:rPr>
              <a:t>Common Fractions</a:t>
            </a:r>
            <a:r>
              <a:rPr lang="en-US" smtClean="0"/>
              <a:t> - May be divided by first changing the fraction to an improper fraction, then proceed as in the multiplication of fractions.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2916238"/>
            <a:ext cx="4681538" cy="1589087"/>
          </a:xfrm>
        </p:spPr>
        <p:txBody>
          <a:bodyPr/>
          <a:lstStyle/>
          <a:p>
            <a:pPr eaLnBrk="1" hangingPunct="1">
              <a:buFont typeface="Monotype Sorts" pitchFamily="2" charset="2"/>
              <a:buChar char=" "/>
            </a:pPr>
            <a:r>
              <a:rPr lang="en-US" u="sng" smtClean="0"/>
              <a:t>1</a:t>
            </a:r>
            <a:r>
              <a:rPr lang="en-US" smtClean="0"/>
              <a:t>     </a:t>
            </a:r>
            <a:r>
              <a:rPr lang="en-US" u="sng" smtClean="0"/>
              <a:t>1</a:t>
            </a:r>
            <a:r>
              <a:rPr lang="en-US" smtClean="0"/>
              <a:t>     </a:t>
            </a:r>
            <a:r>
              <a:rPr lang="en-US" u="sng" smtClean="0"/>
              <a:t>1</a:t>
            </a:r>
            <a:r>
              <a:rPr lang="en-US" smtClean="0"/>
              <a:t>     </a:t>
            </a:r>
            <a:r>
              <a:rPr lang="en-US" u="sng" smtClean="0"/>
              <a:t>4</a:t>
            </a:r>
            <a:r>
              <a:rPr lang="en-US" smtClean="0"/>
              <a:t>     </a:t>
            </a:r>
            <a:r>
              <a:rPr lang="en-US" u="sng" smtClean="0">
                <a:solidFill>
                  <a:srgbClr val="FF3300"/>
                </a:solidFill>
              </a:rPr>
              <a:t>4</a:t>
            </a:r>
            <a:endParaRPr lang="en-US" smtClean="0">
              <a:solidFill>
                <a:srgbClr val="FF3300"/>
              </a:solidFill>
            </a:endParaRP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2  </a:t>
            </a:r>
            <a:r>
              <a:rPr lang="en-US" smtClean="0">
                <a:cs typeface="Tahoma" pitchFamily="34" charset="0"/>
                <a:sym typeface="Math B" pitchFamily="2" charset="2"/>
              </a:rPr>
              <a:t>÷</a:t>
            </a:r>
            <a:r>
              <a:rPr lang="en-US" smtClean="0">
                <a:sym typeface="Math B" pitchFamily="2" charset="2"/>
              </a:rPr>
              <a:t> 4  = 2 x  1 =  </a:t>
            </a:r>
            <a:r>
              <a:rPr lang="en-US" smtClean="0">
                <a:solidFill>
                  <a:srgbClr val="FF3300"/>
                </a:solidFill>
                <a:sym typeface="Math B" pitchFamily="2" charset="2"/>
              </a:rPr>
              <a:t>2 = 2</a:t>
            </a:r>
            <a:r>
              <a:rPr lang="en-US" smtClean="0">
                <a:sym typeface="Math B" pitchFamily="2" charset="2"/>
              </a:rPr>
              <a:t>  </a:t>
            </a:r>
            <a:endParaRPr lang="en-US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bldLvl="2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Division Of Fractions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3813175" cy="41148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0000"/>
                </a:solidFill>
              </a:rPr>
              <a:t>Mixed Number Fractions </a:t>
            </a:r>
            <a:r>
              <a:rPr lang="en-US" dirty="0" smtClean="0"/>
              <a:t>- May be divided by first changing the fraction to an improper fraction, then proceed as before.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22800" y="1885950"/>
            <a:ext cx="4140200" cy="4591050"/>
          </a:xfrm>
        </p:spPr>
        <p:txBody>
          <a:bodyPr/>
          <a:lstStyle/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</a:t>
            </a:r>
            <a:r>
              <a:rPr lang="en-US" u="sng" smtClean="0"/>
              <a:t>1</a:t>
            </a:r>
            <a:r>
              <a:rPr lang="en-US" smtClean="0"/>
              <a:t>             </a:t>
            </a:r>
            <a:r>
              <a:rPr lang="en-US" u="sng" smtClean="0"/>
              <a:t>1</a:t>
            </a:r>
            <a:endParaRPr lang="en-US" smtClean="0"/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3  3     </a:t>
            </a:r>
            <a:r>
              <a:rPr lang="en-US" smtClean="0">
                <a:cs typeface="Tahoma" pitchFamily="34" charset="0"/>
                <a:sym typeface="Math B" pitchFamily="2" charset="2"/>
              </a:rPr>
              <a:t>÷</a:t>
            </a:r>
            <a:r>
              <a:rPr lang="en-US" smtClean="0">
                <a:sym typeface="Math B" pitchFamily="2" charset="2"/>
              </a:rPr>
              <a:t>   2  4   =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>
                <a:sym typeface="Math B" pitchFamily="2" charset="2"/>
              </a:rPr>
              <a:t>   </a:t>
            </a:r>
            <a:r>
              <a:rPr lang="en-US" u="sng" smtClean="0">
                <a:sym typeface="Math B" pitchFamily="2" charset="2"/>
              </a:rPr>
              <a:t>10</a:t>
            </a:r>
            <a:r>
              <a:rPr lang="en-US" smtClean="0">
                <a:sym typeface="Math B" pitchFamily="2" charset="2"/>
              </a:rPr>
              <a:t>            </a:t>
            </a:r>
            <a:r>
              <a:rPr lang="en-US" u="sng" smtClean="0">
                <a:sym typeface="Math B" pitchFamily="2" charset="2"/>
              </a:rPr>
              <a:t>9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>
                <a:sym typeface="Math B" pitchFamily="2" charset="2"/>
              </a:rPr>
              <a:t>    3      </a:t>
            </a:r>
            <a:r>
              <a:rPr lang="en-US" smtClean="0">
                <a:cs typeface="Tahoma" pitchFamily="34" charset="0"/>
                <a:sym typeface="Math B" pitchFamily="2" charset="2"/>
              </a:rPr>
              <a:t>÷</a:t>
            </a:r>
            <a:r>
              <a:rPr lang="en-US" smtClean="0">
                <a:sym typeface="Math B" pitchFamily="2" charset="2"/>
              </a:rPr>
              <a:t>     4     =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>
                <a:sym typeface="Math B" pitchFamily="2" charset="2"/>
              </a:rPr>
              <a:t>   </a:t>
            </a:r>
            <a:r>
              <a:rPr lang="en-US" u="sng" smtClean="0">
                <a:sym typeface="Math B" pitchFamily="2" charset="2"/>
              </a:rPr>
              <a:t>10</a:t>
            </a:r>
            <a:r>
              <a:rPr lang="en-US" smtClean="0">
                <a:sym typeface="Math B" pitchFamily="2" charset="2"/>
              </a:rPr>
              <a:t>            </a:t>
            </a:r>
            <a:r>
              <a:rPr lang="en-US" u="sng" smtClean="0">
                <a:sym typeface="Math B" pitchFamily="2" charset="2"/>
              </a:rPr>
              <a:t>4</a:t>
            </a:r>
            <a:endParaRPr lang="en-US" smtClean="0">
              <a:sym typeface="Math B" pitchFamily="2" charset="2"/>
            </a:endParaRP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>
                <a:sym typeface="Math B" pitchFamily="2" charset="2"/>
              </a:rPr>
              <a:t>    3      x     9     =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>
                <a:sym typeface="Math B" pitchFamily="2" charset="2"/>
              </a:rPr>
              <a:t>   </a:t>
            </a:r>
            <a:r>
              <a:rPr lang="en-US" u="sng" smtClean="0">
                <a:sym typeface="Math B" pitchFamily="2" charset="2"/>
              </a:rPr>
              <a:t>40</a:t>
            </a:r>
            <a:r>
              <a:rPr lang="en-US" smtClean="0">
                <a:sym typeface="Math B" pitchFamily="2" charset="2"/>
              </a:rPr>
              <a:t>        </a:t>
            </a:r>
            <a:r>
              <a:rPr lang="en-US" smtClean="0">
                <a:solidFill>
                  <a:schemeClr val="accent1"/>
                </a:solidFill>
                <a:sym typeface="Math B" pitchFamily="2" charset="2"/>
              </a:rPr>
              <a:t>      </a:t>
            </a:r>
            <a:r>
              <a:rPr lang="en-US" u="sng" smtClean="0">
                <a:solidFill>
                  <a:srgbClr val="FF3300"/>
                </a:solidFill>
                <a:sym typeface="Math B" pitchFamily="2" charset="2"/>
              </a:rPr>
              <a:t>13</a:t>
            </a:r>
            <a:endParaRPr lang="en-US" smtClean="0">
              <a:solidFill>
                <a:srgbClr val="FF3300"/>
              </a:solidFill>
              <a:sym typeface="Math B" pitchFamily="2" charset="2"/>
            </a:endParaRP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>
                <a:sym typeface="Math B" pitchFamily="2" charset="2"/>
              </a:rPr>
              <a:t>   27     =   </a:t>
            </a:r>
            <a:r>
              <a:rPr lang="en-US" smtClean="0">
                <a:solidFill>
                  <a:srgbClr val="FF3300"/>
                </a:solidFill>
                <a:sym typeface="Math B" pitchFamily="2" charset="2"/>
              </a:rPr>
              <a:t>1  27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Division Of Fractions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787650"/>
            <a:ext cx="3813175" cy="2500313"/>
          </a:xfrm>
        </p:spPr>
        <p:txBody>
          <a:bodyPr/>
          <a:lstStyle/>
          <a:p>
            <a:pPr eaLnBrk="1" hangingPunct="1"/>
            <a:r>
              <a:rPr lang="en-US" sz="2800" smtClean="0"/>
              <a:t>Do the practice problems in your student handout.</a:t>
            </a:r>
          </a:p>
          <a:p>
            <a:pPr eaLnBrk="1" hangingPunct="1"/>
            <a:r>
              <a:rPr lang="en-US" sz="2800" smtClean="0"/>
              <a:t>Divide and reduce.</a:t>
            </a:r>
          </a:p>
        </p:txBody>
      </p:sp>
      <p:pic>
        <p:nvPicPr>
          <p:cNvPr id="68612" name="Picture 6" descr="C:\Program Files\Microsoft Office\Clipart\Popular\MICEMAZE.WM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1913" y="2987675"/>
            <a:ext cx="3813175" cy="2174875"/>
          </a:xfrm>
        </p:spPr>
      </p:pic>
    </p:spTree>
  </p:cSld>
  <p:clrMapOvr>
    <a:masterClrMapping/>
  </p:clrMapOvr>
  <p:transition>
    <p:random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Solutions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1a)  </a:t>
            </a:r>
            <a:r>
              <a:rPr lang="en-US" sz="2400" smtClean="0">
                <a:solidFill>
                  <a:srgbClr val="FF3300"/>
                </a:solidFill>
              </a:rPr>
              <a:t>1-1/14</a:t>
            </a:r>
            <a:r>
              <a:rPr lang="en-US" sz="2400" smtClean="0">
                <a:solidFill>
                  <a:schemeClr val="accent1"/>
                </a:solidFill>
              </a:rPr>
              <a:t>	</a:t>
            </a:r>
            <a:r>
              <a:rPr lang="en-US" sz="2400" smtClean="0"/>
              <a:t>b)  </a:t>
            </a:r>
            <a:r>
              <a:rPr lang="en-US" sz="2400" smtClean="0">
                <a:solidFill>
                  <a:srgbClr val="FF3300"/>
                </a:solidFill>
              </a:rPr>
              <a:t>2/3</a:t>
            </a:r>
            <a:r>
              <a:rPr lang="en-US" sz="2400" smtClean="0"/>
              <a:t>	c)  </a:t>
            </a:r>
            <a:r>
              <a:rPr lang="en-US" sz="2400" smtClean="0">
                <a:solidFill>
                  <a:srgbClr val="FF3300"/>
                </a:solidFill>
              </a:rPr>
              <a:t>11/24</a:t>
            </a:r>
            <a:r>
              <a:rPr lang="en-US" sz="2400" smtClean="0"/>
              <a:t>	d)  </a:t>
            </a:r>
            <a:r>
              <a:rPr lang="en-US" sz="2400" smtClean="0">
                <a:solidFill>
                  <a:srgbClr val="FF3300"/>
                </a:solidFill>
              </a:rPr>
              <a:t>7/12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2a)  </a:t>
            </a:r>
            <a:r>
              <a:rPr lang="en-US" sz="2400" smtClean="0">
                <a:solidFill>
                  <a:srgbClr val="FF3300"/>
                </a:solidFill>
              </a:rPr>
              <a:t>30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47-1/2</a:t>
            </a:r>
            <a:r>
              <a:rPr lang="en-US" sz="2400" smtClean="0"/>
              <a:t>	c)  </a:t>
            </a:r>
            <a:r>
              <a:rPr lang="en-US" sz="2400" smtClean="0">
                <a:solidFill>
                  <a:srgbClr val="FF3300"/>
                </a:solidFill>
              </a:rPr>
              <a:t>16-1/2</a:t>
            </a:r>
            <a:r>
              <a:rPr lang="en-US" sz="2400" smtClean="0"/>
              <a:t>	d)  </a:t>
            </a:r>
            <a:r>
              <a:rPr lang="en-US" sz="2400" smtClean="0">
                <a:solidFill>
                  <a:srgbClr val="FF3300"/>
                </a:solidFill>
              </a:rPr>
              <a:t>13-1/3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3a)  </a:t>
            </a:r>
            <a:r>
              <a:rPr lang="en-US" sz="2400" smtClean="0">
                <a:solidFill>
                  <a:srgbClr val="FF3300"/>
                </a:solidFill>
              </a:rPr>
              <a:t>1/15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1/39</a:t>
            </a:r>
            <a:r>
              <a:rPr lang="en-US" sz="2400" smtClean="0"/>
              <a:t>	c)  </a:t>
            </a:r>
            <a:r>
              <a:rPr lang="en-US" sz="2400" smtClean="0">
                <a:solidFill>
                  <a:srgbClr val="FF3300"/>
                </a:solidFill>
              </a:rPr>
              <a:t>3/88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4a)  </a:t>
            </a:r>
            <a:r>
              <a:rPr lang="en-US" sz="2400" smtClean="0">
                <a:solidFill>
                  <a:srgbClr val="FF3300"/>
                </a:solidFill>
              </a:rPr>
              <a:t>2</a:t>
            </a:r>
            <a:r>
              <a:rPr lang="en-US" sz="2400" smtClean="0"/>
              <a:t>		b)  </a:t>
            </a:r>
            <a:r>
              <a:rPr lang="en-US" sz="2400" smtClean="0">
                <a:solidFill>
                  <a:srgbClr val="FF3300"/>
                </a:solidFill>
              </a:rPr>
              <a:t>2-1/2</a:t>
            </a:r>
            <a:r>
              <a:rPr lang="en-US" sz="2400" smtClean="0"/>
              <a:t>	c)  </a:t>
            </a:r>
            <a:r>
              <a:rPr lang="en-US" sz="2400" smtClean="0">
                <a:solidFill>
                  <a:srgbClr val="FF3300"/>
                </a:solidFill>
              </a:rPr>
              <a:t>1-13/20</a:t>
            </a:r>
            <a:r>
              <a:rPr lang="en-US" sz="2400" smtClean="0"/>
              <a:t>	d)  </a:t>
            </a:r>
            <a:r>
              <a:rPr lang="en-US" sz="2400" smtClean="0">
                <a:solidFill>
                  <a:srgbClr val="FF3300"/>
                </a:solidFill>
              </a:rPr>
              <a:t>19-1/2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5a)  </a:t>
            </a:r>
            <a:r>
              <a:rPr lang="en-US" sz="2400" smtClean="0">
                <a:solidFill>
                  <a:srgbClr val="FF3300"/>
                </a:solidFill>
              </a:rPr>
              <a:t>2-11/32</a:t>
            </a:r>
            <a:r>
              <a:rPr lang="en-US" sz="2400" smtClean="0">
                <a:solidFill>
                  <a:schemeClr val="accent1"/>
                </a:solidFill>
              </a:rPr>
              <a:t>   </a:t>
            </a:r>
            <a:r>
              <a:rPr lang="en-US" sz="2400" smtClean="0"/>
              <a:t>b)  </a:t>
            </a:r>
            <a:r>
              <a:rPr lang="en-US" sz="2400" smtClean="0">
                <a:solidFill>
                  <a:srgbClr val="FF3300"/>
                </a:solidFill>
              </a:rPr>
              <a:t>1-221/387</a:t>
            </a:r>
            <a:r>
              <a:rPr lang="en-US" sz="2400" smtClean="0"/>
              <a:t>	c)  </a:t>
            </a:r>
            <a:r>
              <a:rPr lang="en-US" sz="2400" smtClean="0">
                <a:solidFill>
                  <a:srgbClr val="FF3300"/>
                </a:solidFill>
              </a:rPr>
              <a:t>1-29/41</a:t>
            </a:r>
            <a:r>
              <a:rPr lang="en-US" sz="2400" smtClean="0">
                <a:solidFill>
                  <a:schemeClr val="accent1"/>
                </a:solidFill>
              </a:rPr>
              <a:t>	</a:t>
            </a:r>
            <a:r>
              <a:rPr lang="en-US" sz="2400" smtClean="0"/>
              <a:t>d)  </a:t>
            </a:r>
            <a:r>
              <a:rPr lang="en-US" sz="2400" smtClean="0">
                <a:solidFill>
                  <a:srgbClr val="FF3300"/>
                </a:solidFill>
              </a:rPr>
              <a:t>4-13/18</a:t>
            </a:r>
            <a:r>
              <a:rPr lang="en-US" sz="2400" smtClean="0"/>
              <a:t>  </a:t>
            </a:r>
          </a:p>
        </p:txBody>
      </p:sp>
    </p:spTree>
  </p:cSld>
  <p:clrMapOvr>
    <a:masterClrMapping/>
  </p:clrMapOvr>
  <p:transition>
    <p:random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Mathematics Review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Questions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Decimals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743200"/>
            <a:ext cx="4470400" cy="2381250"/>
          </a:xfrm>
        </p:spPr>
        <p:txBody>
          <a:bodyPr/>
          <a:lstStyle/>
          <a:p>
            <a:pPr eaLnBrk="1" hangingPunct="1"/>
            <a:r>
              <a:rPr lang="en-US" smtClean="0"/>
              <a:t>Decimals</a:t>
            </a:r>
          </a:p>
          <a:p>
            <a:pPr lvl="1" eaLnBrk="1" hangingPunct="1"/>
            <a:r>
              <a:rPr lang="en-US" smtClean="0"/>
              <a:t>The representation of the fraction whose denominator is some power of ten.</a:t>
            </a:r>
          </a:p>
        </p:txBody>
      </p:sp>
      <p:sp>
        <p:nvSpPr>
          <p:cNvPr id="70660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141913" y="2017713"/>
            <a:ext cx="3813175" cy="4114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0661" name="WordArt 6"/>
          <p:cNvSpPr>
            <a:spLocks noChangeArrowheads="1" noChangeShapeType="1" noTextEdit="1"/>
          </p:cNvSpPr>
          <p:nvPr/>
        </p:nvSpPr>
        <p:spPr bwMode="auto">
          <a:xfrm>
            <a:off x="4876800" y="2895600"/>
            <a:ext cx="3238500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5.5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2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Converting Decimals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85950"/>
            <a:ext cx="4470400" cy="4972050"/>
          </a:xfrm>
        </p:spPr>
        <p:txBody>
          <a:bodyPr/>
          <a:lstStyle/>
          <a:p>
            <a:pPr eaLnBrk="1" hangingPunct="1"/>
            <a:r>
              <a:rPr lang="en-US" sz="2400" smtClean="0"/>
              <a:t>Converting decimals to fractions can be accomplished by using the following steps:</a:t>
            </a:r>
            <a:endParaRPr lang="en-US" smtClean="0"/>
          </a:p>
          <a:p>
            <a:pPr lvl="1" eaLnBrk="1" hangingPunct="1"/>
            <a:r>
              <a:rPr lang="en-US" sz="2200" smtClean="0"/>
              <a:t>Count the number of digits to the right of the decimal point, then insert the number, less the decimal point, as the numerator.</a:t>
            </a:r>
          </a:p>
          <a:p>
            <a:pPr lvl="1" eaLnBrk="1" hangingPunct="1"/>
            <a:r>
              <a:rPr lang="en-US" sz="2200" smtClean="0"/>
              <a:t>Put the number (1) plus a zero for each digit to the right of the decimal for the denominator.</a:t>
            </a:r>
            <a:endParaRPr lang="en-US" smtClean="0"/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92700" y="3163888"/>
            <a:ext cx="3813175" cy="1897062"/>
          </a:xfrm>
        </p:spPr>
        <p:txBody>
          <a:bodyPr/>
          <a:lstStyle/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.7 = 7/10</a:t>
            </a:r>
          </a:p>
          <a:p>
            <a:pPr eaLnBrk="1" hangingPunct="1">
              <a:buFont typeface="Monotype Sorts" pitchFamily="2" charset="2"/>
              <a:buChar char=" "/>
            </a:pPr>
            <a:endParaRPr lang="en-US" smtClean="0"/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.241 = 241/1000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bldLvl="2" autoUpdateAnimBg="0"/>
      <p:bldP spid="76804" grpId="0" build="p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Converting Fractions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3813175" cy="4114800"/>
          </a:xfrm>
        </p:spPr>
        <p:txBody>
          <a:bodyPr/>
          <a:lstStyle/>
          <a:p>
            <a:pPr eaLnBrk="1" hangingPunct="1"/>
            <a:r>
              <a:rPr lang="en-US" smtClean="0"/>
              <a:t>Converting fractions to decimals can be done by dividing the denominator into the numerator.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41913" y="2017713"/>
            <a:ext cx="3813175" cy="4114800"/>
          </a:xfrm>
        </p:spPr>
        <p:txBody>
          <a:bodyPr/>
          <a:lstStyle/>
          <a:p>
            <a:pPr eaLnBrk="1" hangingPunct="1">
              <a:buFont typeface="Monotype Sorts" pitchFamily="2" charset="2"/>
              <a:buChar char=" "/>
            </a:pPr>
            <a:endParaRPr lang="en-US" smtClean="0"/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     </a:t>
            </a:r>
            <a:r>
              <a:rPr lang="en-US" u="sng" smtClean="0"/>
              <a:t>   .25 </a:t>
            </a:r>
            <a:endParaRPr lang="en-US" smtClean="0"/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1/4 = 4)1.00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         </a:t>
            </a:r>
            <a:r>
              <a:rPr lang="en-US" u="sng" smtClean="0"/>
              <a:t>8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         20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         </a:t>
            </a:r>
            <a:r>
              <a:rPr lang="en-US" u="sng" smtClean="0"/>
              <a:t>20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           0</a:t>
            </a:r>
          </a:p>
        </p:txBody>
      </p:sp>
    </p:spTree>
  </p:cSld>
  <p:clrMapOvr>
    <a:masterClrMapping/>
  </p:clrMapOvr>
  <p:transition>
    <p:random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&amp; Subtracting Decimals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To add or subtract decimals, line up the decimal point and add or subtract as with whole numbers.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2057400"/>
            <a:ext cx="3810000" cy="4114800"/>
          </a:xfrm>
        </p:spPr>
        <p:txBody>
          <a:bodyPr/>
          <a:lstStyle/>
          <a:p>
            <a:r>
              <a:rPr lang="en-US" dirty="0" smtClean="0"/>
              <a:t>Examples:</a:t>
            </a:r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     1.234            2.86</a:t>
            </a:r>
          </a:p>
          <a:p>
            <a:pPr lvl="1">
              <a:buNone/>
            </a:pPr>
            <a:r>
              <a:rPr lang="en-US" u="sng" dirty="0" smtClean="0"/>
              <a:t>+  3.630</a:t>
            </a:r>
            <a:r>
              <a:rPr lang="en-US" dirty="0" smtClean="0"/>
              <a:t>         </a:t>
            </a:r>
            <a:r>
              <a:rPr lang="en-US" u="sng" dirty="0" smtClean="0"/>
              <a:t>-   1.70</a:t>
            </a:r>
          </a:p>
          <a:p>
            <a:pPr lvl="1">
              <a:buNone/>
            </a:pPr>
            <a:r>
              <a:rPr lang="en-US" dirty="0" smtClean="0"/>
              <a:t>     4.864             1.16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Multiplying Decimals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Align all numbers in the problem to the right, not to the decimal, and multiply the same as with whole numbers.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2017713"/>
            <a:ext cx="4002088" cy="4114800"/>
          </a:xfrm>
        </p:spPr>
        <p:txBody>
          <a:bodyPr/>
          <a:lstStyle/>
          <a:p>
            <a:r>
              <a:rPr lang="en-US" dirty="0" smtClean="0"/>
              <a:t>Example:</a:t>
            </a:r>
          </a:p>
          <a:p>
            <a:pPr>
              <a:buNone/>
            </a:pPr>
            <a:r>
              <a:rPr lang="en-US" dirty="0" smtClean="0"/>
              <a:t>		1.234      </a:t>
            </a:r>
            <a:r>
              <a:rPr lang="en-US" dirty="0" smtClean="0">
                <a:solidFill>
                  <a:srgbClr val="FF0000"/>
                </a:solidFill>
              </a:rPr>
              <a:t>3 places</a:t>
            </a:r>
          </a:p>
          <a:p>
            <a:pPr>
              <a:buNone/>
            </a:pPr>
            <a:r>
              <a:rPr lang="en-US" dirty="0" smtClean="0"/>
              <a:t>       </a:t>
            </a:r>
            <a:r>
              <a:rPr lang="en-US" u="sng" dirty="0" smtClean="0"/>
              <a:t>x    3.6</a:t>
            </a:r>
            <a:r>
              <a:rPr lang="en-US" dirty="0" smtClean="0"/>
              <a:t>     </a:t>
            </a:r>
            <a:r>
              <a:rPr lang="en-US" dirty="0" smtClean="0">
                <a:solidFill>
                  <a:srgbClr val="FF0000"/>
                </a:solidFill>
              </a:rPr>
              <a:t>1 place</a:t>
            </a:r>
          </a:p>
          <a:p>
            <a:pPr>
              <a:buNone/>
            </a:pPr>
            <a:r>
              <a:rPr lang="en-US" dirty="0" smtClean="0"/>
              <a:t>          7404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u="sng" dirty="0" smtClean="0"/>
              <a:t>37020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4.4424     </a:t>
            </a:r>
            <a:r>
              <a:rPr lang="en-US" dirty="0" smtClean="0">
                <a:solidFill>
                  <a:srgbClr val="FF0000"/>
                </a:solidFill>
              </a:rPr>
              <a:t>4 places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6934200" y="2743200"/>
            <a:ext cx="457200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H="1">
            <a:off x="6934200" y="3276600"/>
            <a:ext cx="457200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H="1">
            <a:off x="7086600" y="4800600"/>
            <a:ext cx="381000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Are there any questions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Dividing Decimals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2"/>
            <a:ext cx="3810000" cy="4383087"/>
          </a:xfrm>
        </p:spPr>
        <p:txBody>
          <a:bodyPr/>
          <a:lstStyle/>
          <a:p>
            <a:r>
              <a:rPr lang="en-US" dirty="0" smtClean="0"/>
              <a:t>Move the decimal in the divisor to the right making it a whole number, do the same for the dividend and align the decimal in the answer with the decimal in the dividend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1676400"/>
            <a:ext cx="3810000" cy="5181600"/>
          </a:xfrm>
        </p:spPr>
        <p:txBody>
          <a:bodyPr/>
          <a:lstStyle/>
          <a:p>
            <a:r>
              <a:rPr lang="en-US" dirty="0" smtClean="0"/>
              <a:t>Example:</a:t>
            </a:r>
          </a:p>
          <a:p>
            <a:pPr>
              <a:buNone/>
            </a:pPr>
            <a:r>
              <a:rPr lang="en-US" dirty="0" smtClean="0"/>
              <a:t>	16.9 ÷ 6.5 =</a:t>
            </a:r>
          </a:p>
          <a:p>
            <a:pPr>
              <a:buNone/>
            </a:pPr>
            <a:r>
              <a:rPr lang="en-US" dirty="0" smtClean="0"/>
              <a:t>    6.5.) 16.9.   =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2.6</a:t>
            </a:r>
          </a:p>
          <a:p>
            <a:pPr>
              <a:buNone/>
            </a:pPr>
            <a:r>
              <a:rPr lang="en-US" dirty="0" smtClean="0"/>
              <a:t>      65)169.0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u="sng" dirty="0" smtClean="0"/>
              <a:t>- 130</a:t>
            </a:r>
          </a:p>
          <a:p>
            <a:pPr>
              <a:buNone/>
            </a:pPr>
            <a:r>
              <a:rPr lang="en-US" dirty="0" smtClean="0"/>
              <a:t>             390</a:t>
            </a:r>
          </a:p>
          <a:p>
            <a:pPr>
              <a:buNone/>
            </a:pPr>
            <a:r>
              <a:rPr lang="en-US" dirty="0" smtClean="0"/>
              <a:t>          </a:t>
            </a:r>
            <a:r>
              <a:rPr lang="en-US" u="sng" dirty="0" smtClean="0"/>
              <a:t>-  390</a:t>
            </a:r>
          </a:p>
          <a:p>
            <a:pPr>
              <a:buNone/>
            </a:pPr>
            <a:r>
              <a:rPr lang="en-US" dirty="0" smtClean="0"/>
              <a:t>                 0</a:t>
            </a:r>
          </a:p>
          <a:p>
            <a:pPr>
              <a:buNone/>
            </a:pPr>
            <a:r>
              <a:rPr lang="en-US" dirty="0" smtClean="0"/>
              <a:t>	 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6324600" y="2743200"/>
            <a:ext cx="99060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0" name="Curved Up Arrow 9"/>
          <p:cNvSpPr/>
          <p:nvPr/>
        </p:nvSpPr>
        <p:spPr bwMode="auto">
          <a:xfrm>
            <a:off x="5867400" y="3124200"/>
            <a:ext cx="381000" cy="304800"/>
          </a:xfrm>
          <a:prstGeom prst="curved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Curved Up Arrow 10"/>
          <p:cNvSpPr/>
          <p:nvPr/>
        </p:nvSpPr>
        <p:spPr bwMode="auto">
          <a:xfrm>
            <a:off x="6934200" y="3124200"/>
            <a:ext cx="381000" cy="304800"/>
          </a:xfrm>
          <a:prstGeom prst="curved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6324600" y="4343400"/>
            <a:ext cx="167640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Practice Problems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713038"/>
            <a:ext cx="3813175" cy="29321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Do the practice problems in your student handout.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Change to fractions or decimals, multiply, subtract, and divide.</a:t>
            </a:r>
          </a:p>
        </p:txBody>
      </p:sp>
      <p:pic>
        <p:nvPicPr>
          <p:cNvPr id="73732" name="Picture 6" descr="C:\Program Files\Microsoft Office\Clipart\Popular\CLIMBHIL.WM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1913" y="2271713"/>
            <a:ext cx="3813175" cy="3605212"/>
          </a:xfrm>
        </p:spPr>
      </p:pic>
    </p:spTree>
  </p:cSld>
  <p:clrMapOvr>
    <a:masterClrMapping/>
  </p:clrMapOvr>
  <p:transition>
    <p:random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Solutions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1a)  </a:t>
            </a:r>
            <a:r>
              <a:rPr lang="en-US" sz="2400" smtClean="0">
                <a:solidFill>
                  <a:srgbClr val="FF3300"/>
                </a:solidFill>
              </a:rPr>
              <a:t>17/20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81/25,000</a:t>
            </a:r>
            <a:r>
              <a:rPr lang="en-US" sz="2400" smtClean="0"/>
              <a:t>	c)  </a:t>
            </a:r>
            <a:r>
              <a:rPr lang="en-US" sz="2400" smtClean="0">
                <a:solidFill>
                  <a:srgbClr val="FF3300"/>
                </a:solidFill>
              </a:rPr>
              <a:t>3/8</a:t>
            </a:r>
            <a:r>
              <a:rPr lang="en-US" sz="2400" smtClean="0"/>
              <a:t> 	d)  </a:t>
            </a:r>
            <a:r>
              <a:rPr lang="en-US" sz="2400" smtClean="0">
                <a:solidFill>
                  <a:srgbClr val="FF3300"/>
                </a:solidFill>
              </a:rPr>
              <a:t>9-43/50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e)  </a:t>
            </a:r>
            <a:r>
              <a:rPr lang="en-US" sz="2400" smtClean="0">
                <a:solidFill>
                  <a:srgbClr val="FF3300"/>
                </a:solidFill>
              </a:rPr>
              <a:t>3/625</a:t>
            </a:r>
            <a:r>
              <a:rPr lang="en-US" sz="2400" smtClean="0"/>
              <a:t>	f)  </a:t>
            </a:r>
            <a:r>
              <a:rPr lang="en-US" sz="2400" smtClean="0">
                <a:solidFill>
                  <a:srgbClr val="FF3300"/>
                </a:solidFill>
              </a:rPr>
              <a:t>5-2/25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>
              <a:solidFill>
                <a:schemeClr val="accent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2a)  </a:t>
            </a:r>
            <a:r>
              <a:rPr lang="en-US" sz="2400" smtClean="0">
                <a:solidFill>
                  <a:srgbClr val="FF3300"/>
                </a:solidFill>
              </a:rPr>
              <a:t>.25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.4</a:t>
            </a:r>
            <a:r>
              <a:rPr lang="en-US" sz="2400" smtClean="0">
                <a:solidFill>
                  <a:schemeClr val="accent1"/>
                </a:solidFill>
              </a:rPr>
              <a:t>	</a:t>
            </a:r>
            <a:r>
              <a:rPr lang="en-US" sz="2400" smtClean="0"/>
              <a:t>		c)  </a:t>
            </a:r>
            <a:r>
              <a:rPr lang="en-US" sz="2400" smtClean="0">
                <a:solidFill>
                  <a:srgbClr val="FF3300"/>
                </a:solidFill>
              </a:rPr>
              <a:t>.63</a:t>
            </a:r>
            <a:r>
              <a:rPr lang="en-US" sz="2400" smtClean="0"/>
              <a:t>		d)  </a:t>
            </a:r>
            <a:r>
              <a:rPr lang="en-US" sz="2400" smtClean="0">
                <a:solidFill>
                  <a:srgbClr val="FF3300"/>
                </a:solidFill>
              </a:rPr>
              <a:t>.33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3a)  </a:t>
            </a:r>
            <a:r>
              <a:rPr lang="en-US" sz="2400" smtClean="0">
                <a:solidFill>
                  <a:srgbClr val="FF3300"/>
                </a:solidFill>
              </a:rPr>
              <a:t>.22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.24	</a:t>
            </a:r>
            <a:r>
              <a:rPr lang="en-US" sz="2400" smtClean="0">
                <a:solidFill>
                  <a:schemeClr val="accent1"/>
                </a:solidFill>
              </a:rPr>
              <a:t>	</a:t>
            </a:r>
            <a:r>
              <a:rPr lang="en-US" sz="2400" smtClean="0"/>
              <a:t>	c)  </a:t>
            </a:r>
            <a:r>
              <a:rPr lang="en-US" sz="2400" smtClean="0">
                <a:solidFill>
                  <a:srgbClr val="FF3300"/>
                </a:solidFill>
              </a:rPr>
              <a:t>.17</a:t>
            </a:r>
            <a:r>
              <a:rPr lang="en-US" sz="2400" smtClean="0">
                <a:solidFill>
                  <a:schemeClr val="accent1"/>
                </a:solidFill>
              </a:rPr>
              <a:t>	</a:t>
            </a:r>
            <a:r>
              <a:rPr lang="en-US" sz="2400" smtClean="0"/>
              <a:t>	d)  </a:t>
            </a:r>
            <a:r>
              <a:rPr lang="en-US" sz="2400" smtClean="0">
                <a:solidFill>
                  <a:srgbClr val="FF3300"/>
                </a:solidFill>
              </a:rPr>
              <a:t>.38</a:t>
            </a:r>
          </a:p>
        </p:txBody>
      </p:sp>
    </p:spTree>
  </p:cSld>
  <p:clrMapOvr>
    <a:masterClrMapping/>
  </p:clrMapOvr>
  <p:transition>
    <p:random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Solutions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4 a)  </a:t>
            </a:r>
            <a:r>
              <a:rPr lang="en-US" sz="2400" dirty="0" smtClean="0">
                <a:solidFill>
                  <a:srgbClr val="FF3300"/>
                </a:solidFill>
              </a:rPr>
              <a:t>15.2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8.28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5.31</a:t>
            </a:r>
            <a:r>
              <a:rPr lang="en-US" sz="2400" dirty="0" smtClean="0"/>
              <a:t>	d)  </a:t>
            </a:r>
            <a:r>
              <a:rPr lang="en-US" sz="2400" dirty="0" smtClean="0">
                <a:solidFill>
                  <a:srgbClr val="FF3300"/>
                </a:solidFill>
              </a:rPr>
              <a:t>34.4</a:t>
            </a:r>
            <a:r>
              <a:rPr lang="en-US" sz="2400" dirty="0" smtClean="0"/>
              <a:t>	e)  </a:t>
            </a:r>
            <a:r>
              <a:rPr lang="en-US" sz="2400" dirty="0" smtClean="0">
                <a:solidFill>
                  <a:srgbClr val="FF3300"/>
                </a:solidFill>
              </a:rPr>
              <a:t>1.14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5 a)  </a:t>
            </a:r>
            <a:r>
              <a:rPr lang="en-US" sz="2400" dirty="0" smtClean="0">
                <a:solidFill>
                  <a:srgbClr val="FF3300"/>
                </a:solidFill>
              </a:rPr>
              <a:t>63.42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1,341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560.7</a:t>
            </a:r>
            <a:r>
              <a:rPr lang="en-US" sz="2400" dirty="0" smtClean="0"/>
              <a:t>	d)  </a:t>
            </a:r>
            <a:r>
              <a:rPr lang="en-US" sz="2400" dirty="0" smtClean="0">
                <a:solidFill>
                  <a:srgbClr val="FF3300"/>
                </a:solidFill>
              </a:rPr>
              <a:t>550.20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6 a)  </a:t>
            </a:r>
            <a:r>
              <a:rPr lang="en-US" sz="2400" dirty="0" smtClean="0">
                <a:solidFill>
                  <a:srgbClr val="FF3300"/>
                </a:solidFill>
              </a:rPr>
              <a:t>.44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.64	</a:t>
            </a:r>
            <a:r>
              <a:rPr lang="en-US" sz="2400" dirty="0" smtClean="0"/>
              <a:t>	c)  </a:t>
            </a:r>
            <a:r>
              <a:rPr lang="en-US" sz="2400" dirty="0" smtClean="0">
                <a:solidFill>
                  <a:srgbClr val="FF3300"/>
                </a:solidFill>
              </a:rPr>
              <a:t>2.51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7 a)  </a:t>
            </a:r>
            <a:r>
              <a:rPr lang="en-US" sz="2400" dirty="0" smtClean="0">
                <a:solidFill>
                  <a:srgbClr val="FF3300"/>
                </a:solidFill>
              </a:rPr>
              <a:t>9.6</a:t>
            </a:r>
            <a:r>
              <a:rPr lang="en-US" sz="2400" dirty="0" smtClean="0"/>
              <a:t>	b)  </a:t>
            </a:r>
            <a:r>
              <a:rPr lang="en-US" sz="2400" dirty="0" smtClean="0">
                <a:solidFill>
                  <a:srgbClr val="FF3300"/>
                </a:solidFill>
              </a:rPr>
              <a:t>38</a:t>
            </a:r>
            <a:r>
              <a:rPr lang="en-US" sz="2400" dirty="0" smtClean="0"/>
              <a:t>		c)  </a:t>
            </a:r>
            <a:r>
              <a:rPr lang="en-US" sz="2400" dirty="0" smtClean="0">
                <a:solidFill>
                  <a:srgbClr val="FF3300"/>
                </a:solidFill>
              </a:rPr>
              <a:t>.7</a:t>
            </a:r>
            <a:r>
              <a:rPr lang="en-US" sz="2400" dirty="0" smtClean="0"/>
              <a:t>		d)  </a:t>
            </a:r>
            <a:r>
              <a:rPr lang="en-US" sz="2400" dirty="0" smtClean="0">
                <a:solidFill>
                  <a:srgbClr val="FF3300"/>
                </a:solidFill>
              </a:rPr>
              <a:t>6.9</a:t>
            </a:r>
          </a:p>
        </p:txBody>
      </p:sp>
    </p:spTree>
  </p:cSld>
  <p:clrMapOvr>
    <a:masterClrMapping/>
  </p:clrMapOvr>
  <p:transition>
    <p:random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Mathematics Review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Questions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Order of Operations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85950"/>
            <a:ext cx="4470400" cy="4972050"/>
          </a:xfrm>
        </p:spPr>
        <p:txBody>
          <a:bodyPr/>
          <a:lstStyle/>
          <a:p>
            <a:pPr lvl="1" eaLnBrk="1" hangingPunct="1"/>
            <a:r>
              <a:rPr lang="en-US" smtClean="0"/>
              <a:t>To evaluate an expression means to find a single value for it.</a:t>
            </a:r>
          </a:p>
          <a:p>
            <a:pPr lvl="1" eaLnBrk="1" hangingPunct="1"/>
            <a:r>
              <a:rPr lang="en-US" smtClean="0"/>
              <a:t>If you are asked to evaluate 8 + 2 x 3, would your answer be 30 or 14?</a:t>
            </a:r>
          </a:p>
          <a:p>
            <a:pPr lvl="1" eaLnBrk="1" hangingPunct="1"/>
            <a:r>
              <a:rPr lang="en-US" smtClean="0"/>
              <a:t>Since an expression has a unique value, a specific order of operation must be followed.</a:t>
            </a:r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22800" y="1676400"/>
            <a:ext cx="4521200" cy="5181600"/>
          </a:xfrm>
        </p:spPr>
        <p:txBody>
          <a:bodyPr/>
          <a:lstStyle/>
          <a:p>
            <a:pPr eaLnBrk="1" hangingPunct="1"/>
            <a:r>
              <a:rPr lang="en-US" sz="2400" smtClean="0"/>
              <a:t>The value of 8 + 2 x 3 is 14 because multiplication is done before addition.</a:t>
            </a:r>
          </a:p>
          <a:p>
            <a:pPr eaLnBrk="1" hangingPunct="1"/>
            <a:r>
              <a:rPr lang="en-US" sz="2400" smtClean="0"/>
              <a:t>To change the expression so that the value is thirty, write (8+2)x3.</a:t>
            </a:r>
          </a:p>
          <a:p>
            <a:pPr eaLnBrk="1" hangingPunct="1"/>
            <a:r>
              <a:rPr lang="en-US" sz="2400" smtClean="0"/>
              <a:t>Now the operation within the parenthesis must be done first.</a:t>
            </a:r>
          </a:p>
          <a:p>
            <a:pPr eaLnBrk="1" hangingPunct="1"/>
            <a:r>
              <a:rPr lang="en-US" sz="2400" smtClean="0"/>
              <a:t>Sometimes you are given the value of a variable.</a:t>
            </a:r>
          </a:p>
          <a:p>
            <a:pPr eaLnBrk="1" hangingPunct="1"/>
            <a:r>
              <a:rPr lang="en-US" sz="2400" smtClean="0"/>
              <a:t>You can evaluate the expression by substituting.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1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19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19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19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bldLvl="2" autoUpdateAnimBg="0"/>
      <p:bldP spid="81925" grpId="0" build="p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Order of Operations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800600"/>
          </a:xfrm>
        </p:spPr>
        <p:txBody>
          <a:bodyPr/>
          <a:lstStyle/>
          <a:p>
            <a:pPr eaLnBrk="1" hangingPunct="1"/>
            <a:r>
              <a:rPr lang="en-US" smtClean="0"/>
              <a:t>Here are some examples: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1.  12 - 2 x 5 = </a:t>
            </a:r>
            <a:r>
              <a:rPr lang="en-US" smtClean="0">
                <a:solidFill>
                  <a:srgbClr val="FF3300"/>
                </a:solidFill>
              </a:rPr>
              <a:t>2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2.  9(12 + 8) = </a:t>
            </a:r>
            <a:r>
              <a:rPr lang="en-US" smtClean="0">
                <a:solidFill>
                  <a:srgbClr val="FF3300"/>
                </a:solidFill>
              </a:rPr>
              <a:t>180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3.  </a:t>
            </a:r>
            <a:r>
              <a:rPr lang="en-US" u="sng" smtClean="0"/>
              <a:t>3 + 6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1 + 2    =  </a:t>
            </a:r>
            <a:r>
              <a:rPr lang="en-US" smtClean="0">
                <a:solidFill>
                  <a:srgbClr val="FF3300"/>
                </a:solidFill>
              </a:rPr>
              <a:t>3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4.  If r=6 then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r(r -2)  =  </a:t>
            </a:r>
            <a:r>
              <a:rPr lang="en-US" smtClean="0">
                <a:solidFill>
                  <a:srgbClr val="FF3300"/>
                </a:solidFill>
              </a:rPr>
              <a:t>24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5.  If p=4 and q=2 then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7p-1/2q  =  </a:t>
            </a:r>
            <a:r>
              <a:rPr lang="en-US" smtClean="0">
                <a:solidFill>
                  <a:srgbClr val="FF3300"/>
                </a:solidFill>
              </a:rPr>
              <a:t>27</a:t>
            </a:r>
            <a:r>
              <a:rPr lang="en-US" smtClean="0"/>
              <a:t> </a:t>
            </a:r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92700" y="3089275"/>
            <a:ext cx="3813175" cy="1820863"/>
          </a:xfrm>
        </p:spPr>
        <p:txBody>
          <a:bodyPr/>
          <a:lstStyle/>
          <a:p>
            <a:pPr eaLnBrk="1" hangingPunct="1"/>
            <a:r>
              <a:rPr lang="en-US" smtClean="0"/>
              <a:t>Try the practice problems in your handout.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3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 bldLvl="2" autoUpdateAnimBg="0"/>
      <p:bldP spid="83972" grpId="0" build="p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Mathematics Review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382000" cy="46116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1a)  </a:t>
            </a:r>
            <a:r>
              <a:rPr lang="en-US" sz="2400" smtClean="0">
                <a:solidFill>
                  <a:srgbClr val="FF3300"/>
                </a:solidFill>
              </a:rPr>
              <a:t>11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15</a:t>
            </a:r>
            <a:r>
              <a:rPr lang="en-US" sz="2400" smtClean="0"/>
              <a:t>		c)  </a:t>
            </a:r>
            <a:r>
              <a:rPr lang="en-US" sz="2400" smtClean="0">
                <a:solidFill>
                  <a:srgbClr val="FF3300"/>
                </a:solidFill>
              </a:rPr>
              <a:t>10</a:t>
            </a:r>
            <a:r>
              <a:rPr lang="en-US" sz="2400" smtClean="0"/>
              <a:t>		d)  </a:t>
            </a:r>
            <a:r>
              <a:rPr lang="en-US" sz="2400" smtClean="0">
                <a:solidFill>
                  <a:srgbClr val="FF3300"/>
                </a:solidFill>
              </a:rPr>
              <a:t>52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2a)  </a:t>
            </a:r>
            <a:r>
              <a:rPr lang="en-US" sz="2400" smtClean="0">
                <a:solidFill>
                  <a:srgbClr val="FF3300"/>
                </a:solidFill>
              </a:rPr>
              <a:t>4</a:t>
            </a:r>
            <a:r>
              <a:rPr lang="en-US" sz="2400" smtClean="0"/>
              <a:t>		b)  </a:t>
            </a:r>
            <a:r>
              <a:rPr lang="en-US" sz="2400" smtClean="0">
                <a:solidFill>
                  <a:srgbClr val="FF3300"/>
                </a:solidFill>
              </a:rPr>
              <a:t>4</a:t>
            </a:r>
            <a:r>
              <a:rPr lang="en-US" sz="2400" smtClean="0"/>
              <a:t>		c)  </a:t>
            </a:r>
            <a:r>
              <a:rPr lang="en-US" sz="2400" smtClean="0">
                <a:solidFill>
                  <a:srgbClr val="FF3300"/>
                </a:solidFill>
              </a:rPr>
              <a:t>5</a:t>
            </a:r>
            <a:r>
              <a:rPr lang="en-US" sz="2400" smtClean="0"/>
              <a:t>		d)  </a:t>
            </a:r>
            <a:r>
              <a:rPr lang="en-US" sz="2400" smtClean="0">
                <a:solidFill>
                  <a:srgbClr val="FF3300"/>
                </a:solidFill>
              </a:rPr>
              <a:t>2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3a)  </a:t>
            </a:r>
            <a:r>
              <a:rPr lang="en-US" sz="2400" smtClean="0">
                <a:solidFill>
                  <a:srgbClr val="FF3300"/>
                </a:solidFill>
              </a:rPr>
              <a:t>16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16</a:t>
            </a:r>
            <a:r>
              <a:rPr lang="en-US" sz="2400" smtClean="0"/>
              <a:t>		c)  </a:t>
            </a:r>
            <a:r>
              <a:rPr lang="en-US" sz="2400" smtClean="0">
                <a:solidFill>
                  <a:srgbClr val="FF3300"/>
                </a:solidFill>
              </a:rPr>
              <a:t>21</a:t>
            </a:r>
            <a:r>
              <a:rPr lang="en-US" sz="2400" smtClean="0"/>
              <a:t>		d)  </a:t>
            </a:r>
            <a:r>
              <a:rPr lang="en-US" sz="2400" smtClean="0">
                <a:solidFill>
                  <a:srgbClr val="FF3300"/>
                </a:solidFill>
              </a:rPr>
              <a:t>18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4a)  </a:t>
            </a:r>
            <a:r>
              <a:rPr lang="en-US" sz="2400" smtClean="0">
                <a:solidFill>
                  <a:srgbClr val="FF3300"/>
                </a:solidFill>
              </a:rPr>
              <a:t>43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70</a:t>
            </a:r>
            <a:r>
              <a:rPr lang="en-US" sz="2400" smtClean="0"/>
              <a:t>		c)  </a:t>
            </a:r>
            <a:r>
              <a:rPr lang="en-US" sz="2400" smtClean="0">
                <a:solidFill>
                  <a:srgbClr val="FF3300"/>
                </a:solidFill>
              </a:rPr>
              <a:t>27</a:t>
            </a:r>
            <a:r>
              <a:rPr lang="en-US" sz="2400" smtClean="0"/>
              <a:t>		d)  </a:t>
            </a:r>
            <a:r>
              <a:rPr lang="en-US" sz="2400" smtClean="0">
                <a:solidFill>
                  <a:srgbClr val="FF3300"/>
                </a:solidFill>
              </a:rPr>
              <a:t>27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5a)  </a:t>
            </a:r>
            <a:r>
              <a:rPr lang="en-US" sz="2400" smtClean="0">
                <a:solidFill>
                  <a:srgbClr val="FF3300"/>
                </a:solidFill>
              </a:rPr>
              <a:t>42</a:t>
            </a:r>
            <a:r>
              <a:rPr lang="en-US" sz="2400" smtClean="0"/>
              <a:t>	b)  </a:t>
            </a:r>
            <a:r>
              <a:rPr lang="en-US" sz="2400" smtClean="0">
                <a:solidFill>
                  <a:srgbClr val="FF3300"/>
                </a:solidFill>
              </a:rPr>
              <a:t>90</a:t>
            </a:r>
            <a:r>
              <a:rPr lang="en-US" sz="2400" smtClean="0"/>
              <a:t>		c)  </a:t>
            </a:r>
            <a:r>
              <a:rPr lang="en-US" sz="2400" smtClean="0">
                <a:solidFill>
                  <a:srgbClr val="FF3300"/>
                </a:solidFill>
              </a:rPr>
              <a:t>90</a:t>
            </a:r>
            <a:r>
              <a:rPr lang="en-US" sz="2400" smtClean="0"/>
              <a:t>		d)  </a:t>
            </a:r>
            <a:r>
              <a:rPr lang="en-US" sz="2400" smtClean="0">
                <a:solidFill>
                  <a:srgbClr val="FF3300"/>
                </a:solidFill>
              </a:rPr>
              <a:t>34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6a)  </a:t>
            </a:r>
            <a:r>
              <a:rPr lang="en-US" sz="2400" smtClean="0">
                <a:solidFill>
                  <a:srgbClr val="FF3300"/>
                </a:solidFill>
              </a:rPr>
              <a:t>6</a:t>
            </a:r>
            <a:r>
              <a:rPr lang="en-US" sz="2400" smtClean="0"/>
              <a:t>		b)  </a:t>
            </a:r>
            <a:r>
              <a:rPr lang="en-US" sz="2400" smtClean="0">
                <a:solidFill>
                  <a:srgbClr val="FF3300"/>
                </a:solidFill>
              </a:rPr>
              <a:t>6</a:t>
            </a:r>
            <a:r>
              <a:rPr lang="en-US" sz="2400" smtClean="0"/>
              <a:t>		c)  </a:t>
            </a:r>
            <a:r>
              <a:rPr lang="en-US" sz="2400" smtClean="0">
                <a:solidFill>
                  <a:srgbClr val="FF3300"/>
                </a:solidFill>
              </a:rPr>
              <a:t>6</a:t>
            </a:r>
          </a:p>
        </p:txBody>
      </p:sp>
    </p:spTree>
  </p:cSld>
  <p:clrMapOvr>
    <a:masterClrMapping/>
  </p:clrMapOvr>
  <p:transition>
    <p:random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Mathematics Review</a:t>
            </a:r>
          </a:p>
        </p:txBody>
      </p:sp>
      <p:sp>
        <p:nvSpPr>
          <p:cNvPr id="7987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62500" y="3363913"/>
            <a:ext cx="3846513" cy="1290637"/>
          </a:xfrm>
        </p:spPr>
        <p:txBody>
          <a:bodyPr/>
          <a:lstStyle/>
          <a:p>
            <a:pPr eaLnBrk="1" hangingPunct="1"/>
            <a:r>
              <a:rPr lang="en-US" sz="2800" smtClean="0"/>
              <a:t>Are there any questions?</a:t>
            </a:r>
          </a:p>
        </p:txBody>
      </p:sp>
      <p:pic>
        <p:nvPicPr>
          <p:cNvPr id="79876" name="Picture 6" descr="E:\pictures\Images\bss!emp3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2688" y="2022475"/>
            <a:ext cx="3813175" cy="4103688"/>
          </a:xfrm>
        </p:spPr>
      </p:pic>
    </p:spTree>
  </p:cSld>
  <p:clrMapOvr>
    <a:masterClrMapping/>
  </p:clrMapOvr>
  <p:transition>
    <p:random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Areas and Volumes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2057400"/>
            <a:ext cx="4038600" cy="4572000"/>
          </a:xfrm>
        </p:spPr>
        <p:txBody>
          <a:bodyPr/>
          <a:lstStyle/>
          <a:p>
            <a:pPr eaLnBrk="1" hangingPunct="1"/>
            <a:r>
              <a:rPr lang="en-US" sz="2800" smtClean="0"/>
              <a:t>Area</a:t>
            </a:r>
          </a:p>
          <a:p>
            <a:pPr lvl="1" eaLnBrk="1" hangingPunct="1"/>
            <a:r>
              <a:rPr lang="en-US" sz="2400" smtClean="0"/>
              <a:t>To measure an area, find how much surface is taken up by a plane figure.</a:t>
            </a:r>
          </a:p>
          <a:p>
            <a:pPr lvl="1" eaLnBrk="1" hangingPunct="1"/>
            <a:r>
              <a:rPr lang="en-US" sz="2400" smtClean="0"/>
              <a:t>You need this to figure out how to cover a road for example.</a:t>
            </a:r>
          </a:p>
          <a:p>
            <a:pPr lvl="1" eaLnBrk="1" hangingPunct="1"/>
            <a:r>
              <a:rPr lang="en-US" sz="2400" smtClean="0"/>
              <a:t>Measured in square units, i.e. square yards or square feet. </a:t>
            </a:r>
          </a:p>
        </p:txBody>
      </p:sp>
      <p:graphicFrame>
        <p:nvGraphicFramePr>
          <p:cNvPr id="3074" name="Object 4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1182688" y="2027238"/>
          <a:ext cx="3810000" cy="409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Clip" r:id="rId3" imgW="3025440" imgH="3252600" progId="">
                  <p:embed/>
                </p:oleObj>
              </mc:Choice>
              <mc:Fallback>
                <p:oleObj name="Clip" r:id="rId3" imgW="3025440" imgH="325260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2688" y="2027238"/>
                        <a:ext cx="3810000" cy="409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 bldLvl="2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Mathematics Review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Basic Math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Area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828800"/>
            <a:ext cx="4267200" cy="5029200"/>
          </a:xfrm>
        </p:spPr>
        <p:txBody>
          <a:bodyPr/>
          <a:lstStyle/>
          <a:p>
            <a:pPr eaLnBrk="1" hangingPunct="1"/>
            <a:r>
              <a:rPr lang="en-US" smtClean="0"/>
              <a:t>To compute the area of planes most closely associated with production estimation, use these formulas. </a:t>
            </a:r>
          </a:p>
          <a:p>
            <a:pPr eaLnBrk="1" hangingPunct="1"/>
            <a:r>
              <a:rPr lang="en-US" smtClean="0"/>
              <a:t>When working with feet, divide by 9 to convert the answer to square yards.</a:t>
            </a:r>
          </a:p>
          <a:p>
            <a:pPr eaLnBrk="1" hangingPunct="1"/>
            <a:r>
              <a:rPr lang="en-US" smtClean="0"/>
              <a:t>There is 3’ in a yard and 9’ in a square yard.</a:t>
            </a:r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1905000"/>
            <a:ext cx="4114800" cy="472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FF3300"/>
                </a:solidFill>
              </a:rPr>
              <a:t>Squares and Rectangles</a:t>
            </a:r>
            <a:endParaRPr lang="en-US" smtClean="0"/>
          </a:p>
          <a:p>
            <a:pPr lvl="1" eaLnBrk="1" hangingPunct="1"/>
            <a:r>
              <a:rPr lang="en-US" smtClean="0"/>
              <a:t>L x W = Area</a:t>
            </a:r>
          </a:p>
          <a:p>
            <a:pPr eaLnBrk="1" hangingPunct="1"/>
            <a:r>
              <a:rPr lang="en-US" smtClean="0">
                <a:solidFill>
                  <a:srgbClr val="FF3300"/>
                </a:solidFill>
              </a:rPr>
              <a:t>Triangles</a:t>
            </a:r>
            <a:endParaRPr lang="en-US" smtClean="0"/>
          </a:p>
          <a:p>
            <a:pPr lvl="1" eaLnBrk="1" hangingPunct="1"/>
            <a:r>
              <a:rPr lang="en-US" u="sng" smtClean="0"/>
              <a:t>W x H</a:t>
            </a:r>
          </a:p>
          <a:p>
            <a:pPr lvl="1" eaLnBrk="1" hangingPunct="1">
              <a:buClr>
                <a:schemeClr val="tx1"/>
              </a:buClr>
              <a:buFontTx/>
              <a:buChar char=" "/>
            </a:pPr>
            <a:r>
              <a:rPr lang="en-US" smtClean="0"/>
              <a:t>    2      =  Area</a:t>
            </a:r>
          </a:p>
          <a:p>
            <a:pPr eaLnBrk="1" hangingPunct="1"/>
            <a:r>
              <a:rPr lang="en-US" smtClean="0">
                <a:solidFill>
                  <a:srgbClr val="FF3300"/>
                </a:solidFill>
              </a:rPr>
              <a:t>Circles</a:t>
            </a:r>
            <a:endParaRPr lang="en-US" smtClean="0"/>
          </a:p>
          <a:p>
            <a:pPr lvl="1" eaLnBrk="1" hangingPunct="1"/>
            <a:r>
              <a:rPr lang="en-US" smtClean="0"/>
              <a:t>3.14 (r</a:t>
            </a:r>
            <a:r>
              <a:rPr lang="en-US" smtClean="0">
                <a:cs typeface="Tahoma" pitchFamily="34" charset="0"/>
              </a:rPr>
              <a:t>²</a:t>
            </a:r>
            <a:r>
              <a:rPr lang="en-US" smtClean="0"/>
              <a:t>) = Area</a:t>
            </a:r>
          </a:p>
          <a:p>
            <a:pPr lvl="1" eaLnBrk="1" hangingPunct="1"/>
            <a:r>
              <a:rPr lang="en-US" smtClean="0"/>
              <a:t>Radius = ½ diameter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13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3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13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3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13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3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13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3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13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3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013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3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013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3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build="p" bldLvl="2" autoUpdateAnimBg="0"/>
      <p:bldP spid="101380" grpId="0" build="p" bldLvl="2" autoUpdateAnimBg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Volume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057400"/>
            <a:ext cx="3810000" cy="4572000"/>
          </a:xfrm>
        </p:spPr>
        <p:txBody>
          <a:bodyPr/>
          <a:lstStyle/>
          <a:p>
            <a:pPr lvl="1" eaLnBrk="1" hangingPunct="1"/>
            <a:r>
              <a:rPr lang="en-US" smtClean="0"/>
              <a:t>The space occupied by a three-dimensional figure.</a:t>
            </a:r>
          </a:p>
          <a:p>
            <a:pPr lvl="1" eaLnBrk="1" hangingPunct="1"/>
            <a:r>
              <a:rPr lang="en-US" smtClean="0"/>
              <a:t>The unit of measure is cubic yards (CY).</a:t>
            </a:r>
          </a:p>
          <a:p>
            <a:pPr lvl="1" eaLnBrk="1" hangingPunct="1"/>
            <a:r>
              <a:rPr lang="en-US" smtClean="0"/>
              <a:t>To change, use the following formulas if in feet.</a:t>
            </a:r>
          </a:p>
          <a:p>
            <a:pPr lvl="1" eaLnBrk="1" hangingPunct="1"/>
            <a:r>
              <a:rPr lang="en-US" u="sng" smtClean="0"/>
              <a:t>L x W x H</a:t>
            </a:r>
          </a:p>
          <a:p>
            <a:pPr lvl="1" eaLnBrk="1" hangingPunct="1">
              <a:buClr>
                <a:schemeClr val="tx1"/>
              </a:buClr>
              <a:buFontTx/>
              <a:buChar char=" "/>
            </a:pPr>
            <a:r>
              <a:rPr lang="en-US" smtClean="0"/>
              <a:t>      27       =   CY</a:t>
            </a:r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981200"/>
            <a:ext cx="4267200" cy="4114800"/>
          </a:xfrm>
        </p:spPr>
        <p:txBody>
          <a:bodyPr/>
          <a:lstStyle/>
          <a:p>
            <a:pPr eaLnBrk="1" hangingPunct="1"/>
            <a:r>
              <a:rPr lang="en-US" smtClean="0"/>
              <a:t>The number 27 is a constant that will convert to cubic yards.</a:t>
            </a:r>
          </a:p>
          <a:p>
            <a:pPr eaLnBrk="1" hangingPunct="1"/>
            <a:r>
              <a:rPr lang="en-US" smtClean="0"/>
              <a:t>There is 27 cubic feet in 1 cubic yard.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9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9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 bldLvl="2" autoUpdateAnimBg="0"/>
      <p:bldP spid="99332" grpId="0" build="p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Volume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73163" y="1981200"/>
            <a:ext cx="3810000" cy="4419600"/>
          </a:xfrm>
        </p:spPr>
        <p:txBody>
          <a:bodyPr/>
          <a:lstStyle/>
          <a:p>
            <a:pPr eaLnBrk="1" hangingPunct="1"/>
            <a:r>
              <a:rPr lang="en-US" smtClean="0"/>
              <a:t>Example:  (Square or Rectangle)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z="2400" smtClean="0"/>
              <a:t>Note:  If measurements are in inches convert to feet by divining by 12.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35563" y="1981200"/>
            <a:ext cx="3810000" cy="4495800"/>
          </a:xfrm>
        </p:spPr>
        <p:txBody>
          <a:bodyPr/>
          <a:lstStyle/>
          <a:p>
            <a:pPr eaLnBrk="1" hangingPunct="1"/>
            <a:r>
              <a:rPr lang="en-US" u="sng" smtClean="0"/>
              <a:t>700’ x 20’ x 10’</a:t>
            </a: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     27          =</a:t>
            </a:r>
          </a:p>
          <a:p>
            <a:pPr eaLnBrk="1" hangingPunct="1">
              <a:buFont typeface="Monotype Sorts" pitchFamily="2" charset="2"/>
              <a:buChar char=" "/>
            </a:pPr>
            <a:endParaRPr lang="en-US" smtClean="0"/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5185.19 or </a:t>
            </a:r>
            <a:r>
              <a:rPr lang="en-US" smtClean="0">
                <a:solidFill>
                  <a:srgbClr val="FF3300"/>
                </a:solidFill>
              </a:rPr>
              <a:t>5186 CY</a:t>
            </a:r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Note:  Round up CY when determining amount to be removed or needed.</a:t>
            </a:r>
          </a:p>
        </p:txBody>
      </p:sp>
      <p:sp>
        <p:nvSpPr>
          <p:cNvPr id="83973" name="Line 5"/>
          <p:cNvSpPr>
            <a:spLocks noChangeShapeType="1"/>
          </p:cNvSpPr>
          <p:nvPr/>
        </p:nvSpPr>
        <p:spPr bwMode="auto">
          <a:xfrm>
            <a:off x="1447800" y="3505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4" name="Line 6"/>
          <p:cNvSpPr>
            <a:spLocks noChangeShapeType="1"/>
          </p:cNvSpPr>
          <p:nvPr/>
        </p:nvSpPr>
        <p:spPr bwMode="auto">
          <a:xfrm>
            <a:off x="2209800" y="3505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5" name="Line 7"/>
          <p:cNvSpPr>
            <a:spLocks noChangeShapeType="1"/>
          </p:cNvSpPr>
          <p:nvPr/>
        </p:nvSpPr>
        <p:spPr bwMode="auto">
          <a:xfrm>
            <a:off x="2209800" y="4038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6" name="Line 8"/>
          <p:cNvSpPr>
            <a:spLocks noChangeShapeType="1"/>
          </p:cNvSpPr>
          <p:nvPr/>
        </p:nvSpPr>
        <p:spPr bwMode="auto">
          <a:xfrm flipV="1">
            <a:off x="2895600" y="3505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7" name="Line 9"/>
          <p:cNvSpPr>
            <a:spLocks noChangeShapeType="1"/>
          </p:cNvSpPr>
          <p:nvPr/>
        </p:nvSpPr>
        <p:spPr bwMode="auto">
          <a:xfrm>
            <a:off x="2895600" y="3505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8" name="Text Box 10"/>
          <p:cNvSpPr txBox="1">
            <a:spLocks noChangeArrowheads="1"/>
          </p:cNvSpPr>
          <p:nvPr/>
        </p:nvSpPr>
        <p:spPr bwMode="auto">
          <a:xfrm>
            <a:off x="1981200" y="2819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L = 700’</a:t>
            </a:r>
          </a:p>
        </p:txBody>
      </p:sp>
      <p:sp>
        <p:nvSpPr>
          <p:cNvPr id="83979" name="Text Box 11"/>
          <p:cNvSpPr txBox="1">
            <a:spLocks noChangeArrowheads="1"/>
          </p:cNvSpPr>
          <p:nvPr/>
        </p:nvSpPr>
        <p:spPr bwMode="auto">
          <a:xfrm>
            <a:off x="2057400" y="41910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latin typeface="Times New Roman" pitchFamily="18" charset="0"/>
              </a:rPr>
              <a:t>W = 20’</a:t>
            </a:r>
          </a:p>
        </p:txBody>
      </p:sp>
      <p:sp>
        <p:nvSpPr>
          <p:cNvPr id="83980" name="Text Box 12"/>
          <p:cNvSpPr txBox="1">
            <a:spLocks noChangeArrowheads="1"/>
          </p:cNvSpPr>
          <p:nvPr/>
        </p:nvSpPr>
        <p:spPr bwMode="auto">
          <a:xfrm>
            <a:off x="3886200" y="33528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H = 10’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8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8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8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8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8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8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83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83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8" grpId="0" build="p" bldLvl="2" autoUpdateAnimBg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dirty="0" smtClean="0"/>
              <a:t>What Have You Learned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Find the area of the following:</a:t>
            </a: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A.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B.</a:t>
            </a: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1981200"/>
            <a:ext cx="3810000" cy="4648200"/>
          </a:xfrm>
        </p:spPr>
        <p:txBody>
          <a:bodyPr/>
          <a:lstStyle/>
          <a:p>
            <a:pPr eaLnBrk="1" hangingPunct="1"/>
            <a:r>
              <a:rPr lang="en-US" dirty="0" smtClean="0"/>
              <a:t>C.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A.  </a:t>
            </a:r>
            <a:r>
              <a:rPr lang="en-US" dirty="0" smtClean="0">
                <a:solidFill>
                  <a:srgbClr val="FF3300"/>
                </a:solidFill>
              </a:rPr>
              <a:t>375 Sq. Ft.</a:t>
            </a:r>
            <a:endParaRPr lang="en-US" dirty="0" smtClean="0"/>
          </a:p>
          <a:p>
            <a:pPr eaLnBrk="1" hangingPunct="1"/>
            <a:r>
              <a:rPr lang="en-US" dirty="0" smtClean="0"/>
              <a:t>B.  </a:t>
            </a:r>
            <a:r>
              <a:rPr lang="en-US" dirty="0" smtClean="0">
                <a:solidFill>
                  <a:srgbClr val="FF3300"/>
                </a:solidFill>
              </a:rPr>
              <a:t>200 Sq. Ft.</a:t>
            </a:r>
            <a:endParaRPr lang="en-US" dirty="0" smtClean="0"/>
          </a:p>
          <a:p>
            <a:pPr eaLnBrk="1" hangingPunct="1"/>
            <a:r>
              <a:rPr lang="en-US" dirty="0" smtClean="0"/>
              <a:t>C.  </a:t>
            </a:r>
            <a:r>
              <a:rPr lang="en-US" dirty="0" smtClean="0">
                <a:solidFill>
                  <a:srgbClr val="FF3300"/>
                </a:solidFill>
              </a:rPr>
              <a:t>452.16 Sq. Ft.</a:t>
            </a:r>
            <a:endParaRPr lang="en-US" dirty="0" smtClean="0"/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2667000" y="3962400"/>
            <a:ext cx="9906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6" name="AutoShape 6"/>
          <p:cNvSpPr>
            <a:spLocks noChangeArrowheads="1"/>
          </p:cNvSpPr>
          <p:nvPr/>
        </p:nvSpPr>
        <p:spPr bwMode="auto">
          <a:xfrm>
            <a:off x="2590800" y="5334000"/>
            <a:ext cx="1066800" cy="9906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7" name="Text Box 7"/>
          <p:cNvSpPr txBox="1">
            <a:spLocks noChangeArrowheads="1"/>
          </p:cNvSpPr>
          <p:nvPr/>
        </p:nvSpPr>
        <p:spPr bwMode="auto">
          <a:xfrm>
            <a:off x="2057400" y="4191000"/>
            <a:ext cx="45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15’</a:t>
            </a:r>
          </a:p>
        </p:txBody>
      </p:sp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2971800" y="4953000"/>
            <a:ext cx="609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25’</a:t>
            </a:r>
          </a:p>
        </p:txBody>
      </p: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2057400" y="5715000"/>
            <a:ext cx="45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20’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81930" name="Text Box 10"/>
          <p:cNvSpPr txBox="1">
            <a:spLocks noChangeArrowheads="1"/>
          </p:cNvSpPr>
          <p:nvPr/>
        </p:nvSpPr>
        <p:spPr bwMode="auto">
          <a:xfrm>
            <a:off x="2743200" y="6400800"/>
            <a:ext cx="45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20’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81931" name="Oval 11"/>
          <p:cNvSpPr>
            <a:spLocks noChangeArrowheads="1"/>
          </p:cNvSpPr>
          <p:nvPr/>
        </p:nvSpPr>
        <p:spPr bwMode="auto">
          <a:xfrm>
            <a:off x="6324600" y="2743200"/>
            <a:ext cx="9906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2" name="Line 12"/>
          <p:cNvSpPr>
            <a:spLocks noChangeShapeType="1"/>
          </p:cNvSpPr>
          <p:nvPr/>
        </p:nvSpPr>
        <p:spPr bwMode="auto">
          <a:xfrm flipH="1">
            <a:off x="6400800" y="3352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3" name="Text Box 13"/>
          <p:cNvSpPr txBox="1">
            <a:spLocks noChangeArrowheads="1"/>
          </p:cNvSpPr>
          <p:nvPr/>
        </p:nvSpPr>
        <p:spPr bwMode="auto">
          <a:xfrm>
            <a:off x="6705600" y="3124200"/>
            <a:ext cx="685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12’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0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0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0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03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03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03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03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 build="p" autoUpdateAnimBg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Practice Problems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438400"/>
            <a:ext cx="3810000" cy="3886200"/>
          </a:xfrm>
        </p:spPr>
        <p:txBody>
          <a:bodyPr/>
          <a:lstStyle/>
          <a:p>
            <a:pPr eaLnBrk="1" hangingPunct="1"/>
            <a:r>
              <a:rPr lang="en-US" smtClean="0"/>
              <a:t>Trench #1</a:t>
            </a:r>
          </a:p>
          <a:p>
            <a:pPr lvl="1" eaLnBrk="1" hangingPunct="1"/>
            <a:r>
              <a:rPr lang="en-US" smtClean="0"/>
              <a:t>600’ long</a:t>
            </a:r>
          </a:p>
          <a:p>
            <a:pPr lvl="1" eaLnBrk="1" hangingPunct="1"/>
            <a:r>
              <a:rPr lang="en-US" smtClean="0"/>
              <a:t>70’ wide</a:t>
            </a:r>
          </a:p>
          <a:p>
            <a:pPr lvl="1" eaLnBrk="1" hangingPunct="1"/>
            <a:r>
              <a:rPr lang="en-US" smtClean="0"/>
              <a:t>25’ deep</a:t>
            </a:r>
          </a:p>
          <a:p>
            <a:pPr eaLnBrk="1" hangingPunct="1"/>
            <a:r>
              <a:rPr lang="en-US" smtClean="0"/>
              <a:t>Trench #2</a:t>
            </a:r>
          </a:p>
          <a:p>
            <a:pPr lvl="1" eaLnBrk="1" hangingPunct="1"/>
            <a:r>
              <a:rPr lang="en-US" smtClean="0"/>
              <a:t>350’ long</a:t>
            </a:r>
          </a:p>
          <a:p>
            <a:pPr lvl="1" eaLnBrk="1" hangingPunct="1"/>
            <a:r>
              <a:rPr lang="en-US" smtClean="0"/>
              <a:t>22’ wide</a:t>
            </a:r>
          </a:p>
          <a:p>
            <a:pPr lvl="1" eaLnBrk="1" hangingPunct="1"/>
            <a:r>
              <a:rPr lang="en-US" smtClean="0"/>
              <a:t>12’ 8” deep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981200"/>
            <a:ext cx="4648200" cy="4114800"/>
          </a:xfrm>
        </p:spPr>
        <p:txBody>
          <a:bodyPr/>
          <a:lstStyle/>
          <a:p>
            <a:pPr eaLnBrk="1" hangingPunct="1"/>
            <a:r>
              <a:rPr lang="en-US" u="sng" smtClean="0"/>
              <a:t>600’ x 70’ x 25’</a:t>
            </a:r>
            <a:endParaRPr lang="en-US" smtClean="0"/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/>
              <a:t>          27             =</a:t>
            </a:r>
          </a:p>
          <a:p>
            <a:pPr eaLnBrk="1" hangingPunct="1"/>
            <a:r>
              <a:rPr lang="en-US" smtClean="0"/>
              <a:t>38,888.89 or </a:t>
            </a:r>
            <a:r>
              <a:rPr lang="en-US" smtClean="0">
                <a:solidFill>
                  <a:srgbClr val="FF3300"/>
                </a:solidFill>
              </a:rPr>
              <a:t>38,889 CY</a:t>
            </a:r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8 </a:t>
            </a:r>
            <a:r>
              <a:rPr lang="en-US" smtClean="0">
                <a:cs typeface="Tahoma" pitchFamily="34" charset="0"/>
                <a:sym typeface="Math B" pitchFamily="2" charset="2"/>
              </a:rPr>
              <a:t>÷</a:t>
            </a:r>
            <a:r>
              <a:rPr lang="en-US" smtClean="0">
                <a:sym typeface="Math B" pitchFamily="2" charset="2"/>
              </a:rPr>
              <a:t> 12 = .67</a:t>
            </a:r>
          </a:p>
          <a:p>
            <a:pPr eaLnBrk="1" hangingPunct="1"/>
            <a:r>
              <a:rPr lang="en-US" u="sng" smtClean="0">
                <a:sym typeface="Math B" pitchFamily="2" charset="2"/>
              </a:rPr>
              <a:t>350’ x 22’ x 12.67’</a:t>
            </a:r>
            <a:endParaRPr lang="en-US" smtClean="0">
              <a:sym typeface="Math B" pitchFamily="2" charset="2"/>
            </a:endParaRPr>
          </a:p>
          <a:p>
            <a:pPr eaLnBrk="1" hangingPunct="1">
              <a:buFont typeface="Monotype Sorts" pitchFamily="2" charset="2"/>
              <a:buChar char=" "/>
            </a:pPr>
            <a:r>
              <a:rPr lang="en-US" smtClean="0">
                <a:sym typeface="Math B" pitchFamily="2" charset="2"/>
              </a:rPr>
              <a:t>          27                =</a:t>
            </a:r>
          </a:p>
          <a:p>
            <a:pPr eaLnBrk="1" hangingPunct="1"/>
            <a:r>
              <a:rPr lang="en-US" smtClean="0"/>
              <a:t>3,613.3 or </a:t>
            </a:r>
            <a:r>
              <a:rPr lang="en-US" smtClean="0">
                <a:solidFill>
                  <a:srgbClr val="FF3300"/>
                </a:solidFill>
              </a:rPr>
              <a:t>3,614 CY</a:t>
            </a:r>
            <a:endParaRPr lang="en-US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7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7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7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7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72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72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72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 build="p" bldLvl="2" autoUpdateAnimBg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Mathematics Review</a:t>
            </a:r>
          </a:p>
        </p:txBody>
      </p:sp>
      <p:sp>
        <p:nvSpPr>
          <p:cNvPr id="7987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62500" y="3363913"/>
            <a:ext cx="3846513" cy="1290637"/>
          </a:xfrm>
        </p:spPr>
        <p:txBody>
          <a:bodyPr/>
          <a:lstStyle/>
          <a:p>
            <a:pPr eaLnBrk="1" hangingPunct="1"/>
            <a:r>
              <a:rPr lang="en-US" sz="2800" smtClean="0"/>
              <a:t>Are there any questions?</a:t>
            </a:r>
          </a:p>
        </p:txBody>
      </p:sp>
      <p:pic>
        <p:nvPicPr>
          <p:cNvPr id="79876" name="Picture 6" descr="E:\pictures\Images\bss!emp3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2688" y="2022475"/>
            <a:ext cx="3813175" cy="4103688"/>
          </a:xfrm>
        </p:spPr>
      </p:pic>
    </p:spTree>
  </p:cSld>
  <p:clrMapOvr>
    <a:masterClrMapping/>
  </p:clrMapOvr>
  <p:transition>
    <p:random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Volume of a berm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8229600" cy="4648200"/>
          </a:xfrm>
          <a:noFill/>
        </p:spPr>
        <p:txBody>
          <a:bodyPr/>
          <a:lstStyle/>
          <a:p>
            <a:pPr marL="914400" lvl="1" indent="-457200" eaLnBrk="1" hangingPunct="1">
              <a:lnSpc>
                <a:spcPct val="90000"/>
              </a:lnSpc>
            </a:pPr>
            <a:r>
              <a:rPr lang="en-US" sz="2500" smtClean="0"/>
              <a:t>The volume of a berm can be calculated with the use of two formulas.</a:t>
            </a:r>
          </a:p>
          <a:p>
            <a:pPr marL="533400" indent="-533400" eaLnBrk="1" hangingPunct="1">
              <a:lnSpc>
                <a:spcPct val="90000"/>
              </a:lnSpc>
              <a:buSzTx/>
              <a:buFontTx/>
              <a:buNone/>
            </a:pPr>
            <a:r>
              <a:rPr lang="en-US" sz="2500" smtClean="0"/>
              <a:t>The formula to calculate the cubic yards of a </a:t>
            </a:r>
            <a:r>
              <a:rPr lang="en-US" sz="2500" smtClean="0">
                <a:solidFill>
                  <a:srgbClr val="FF3300"/>
                </a:solidFill>
              </a:rPr>
              <a:t>cone.</a:t>
            </a:r>
            <a:endParaRPr lang="en-US" sz="2500" smtClean="0"/>
          </a:p>
          <a:p>
            <a:pPr marL="914400" lvl="1" indent="-457200" eaLnBrk="1" hangingPunct="1">
              <a:lnSpc>
                <a:spcPct val="90000"/>
              </a:lnSpc>
              <a:buSzTx/>
              <a:buFontTx/>
              <a:buNone/>
            </a:pPr>
            <a:r>
              <a:rPr lang="en-US" sz="2500" u="sng" smtClean="0">
                <a:solidFill>
                  <a:srgbClr val="FF3300"/>
                </a:solidFill>
              </a:rPr>
              <a:t>3.14 (r</a:t>
            </a:r>
            <a:r>
              <a:rPr lang="en-US" sz="2500" u="sng" smtClean="0">
                <a:solidFill>
                  <a:srgbClr val="FF3300"/>
                </a:solidFill>
                <a:cs typeface="Tahoma" pitchFamily="34" charset="0"/>
              </a:rPr>
              <a:t>²</a:t>
            </a:r>
            <a:r>
              <a:rPr lang="en-US" sz="2500" u="sng" smtClean="0">
                <a:solidFill>
                  <a:srgbClr val="FF3300"/>
                </a:solidFill>
              </a:rPr>
              <a:t>) H </a:t>
            </a:r>
            <a:r>
              <a:rPr lang="en-US" sz="2500" smtClean="0">
                <a:solidFill>
                  <a:srgbClr val="FF3300"/>
                </a:solidFill>
              </a:rPr>
              <a:t>    </a:t>
            </a:r>
            <a:r>
              <a:rPr lang="en-US" sz="2500" u="sng" smtClean="0">
                <a:solidFill>
                  <a:srgbClr val="FF3300"/>
                </a:solidFill>
              </a:rPr>
              <a:t>  CUBIC FEET</a:t>
            </a:r>
            <a:endParaRPr lang="en-US" sz="2500" smtClean="0">
              <a:solidFill>
                <a:srgbClr val="FF3300"/>
              </a:solidFill>
            </a:endParaRPr>
          </a:p>
          <a:p>
            <a:pPr marL="914400" lvl="1" indent="-457200" eaLnBrk="1" hangingPunct="1">
              <a:lnSpc>
                <a:spcPct val="90000"/>
              </a:lnSpc>
              <a:buClr>
                <a:schemeClr val="tx1"/>
              </a:buClr>
              <a:buSzTx/>
              <a:buFontTx/>
              <a:buNone/>
            </a:pPr>
            <a:r>
              <a:rPr lang="en-US" sz="2500" smtClean="0">
                <a:solidFill>
                  <a:srgbClr val="FF3300"/>
                </a:solidFill>
              </a:rPr>
              <a:t>       3         =         27           =   (CY)</a:t>
            </a:r>
          </a:p>
          <a:p>
            <a:pPr marL="914400" lvl="1" indent="-457200" eaLnBrk="1" hangingPunct="1">
              <a:lnSpc>
                <a:spcPct val="90000"/>
              </a:lnSpc>
              <a:buClr>
                <a:schemeClr val="tx1"/>
              </a:buClr>
              <a:buSzTx/>
              <a:buFontTx/>
              <a:buNone/>
            </a:pPr>
            <a:r>
              <a:rPr lang="en-US" sz="2500" smtClean="0"/>
              <a:t>note:  Radius = ½ the width of the berm.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hlink"/>
              </a:buClr>
              <a:buSzTx/>
              <a:buFontTx/>
              <a:buNone/>
            </a:pPr>
            <a:r>
              <a:rPr lang="en-US" sz="2500" smtClean="0"/>
              <a:t>The formula to calculate the cubic yards of a </a:t>
            </a:r>
            <a:r>
              <a:rPr lang="en-US" sz="2500" smtClean="0">
                <a:solidFill>
                  <a:srgbClr val="FF3300"/>
                </a:solidFill>
              </a:rPr>
              <a:t>prism.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hlink"/>
              </a:buClr>
              <a:buSzTx/>
              <a:buFontTx/>
              <a:buNone/>
            </a:pPr>
            <a:r>
              <a:rPr lang="en-US" sz="2400" smtClean="0"/>
              <a:t>To determine the length subtract the cone from the length of the berm.</a:t>
            </a:r>
          </a:p>
          <a:p>
            <a:pPr marL="914400" lvl="1" indent="-457200" eaLnBrk="1" hangingPunct="1">
              <a:lnSpc>
                <a:spcPct val="90000"/>
              </a:lnSpc>
              <a:buSzTx/>
              <a:buFontTx/>
              <a:buNone/>
            </a:pPr>
            <a:r>
              <a:rPr lang="en-US" sz="2500" u="sng" smtClean="0">
                <a:solidFill>
                  <a:srgbClr val="FF3300"/>
                </a:solidFill>
              </a:rPr>
              <a:t>W x H</a:t>
            </a:r>
            <a:r>
              <a:rPr lang="en-US" sz="2500" smtClean="0">
                <a:solidFill>
                  <a:srgbClr val="FF3300"/>
                </a:solidFill>
              </a:rPr>
              <a:t>                      </a:t>
            </a:r>
            <a:r>
              <a:rPr lang="en-US" sz="2500" u="sng" smtClean="0">
                <a:solidFill>
                  <a:srgbClr val="FF3300"/>
                </a:solidFill>
              </a:rPr>
              <a:t>A x L</a:t>
            </a:r>
            <a:endParaRPr lang="en-US" sz="2500" smtClean="0">
              <a:solidFill>
                <a:srgbClr val="FF3300"/>
              </a:solidFill>
            </a:endParaRPr>
          </a:p>
          <a:p>
            <a:pPr marL="914400" lvl="1" indent="-457200" eaLnBrk="1" hangingPunct="1">
              <a:lnSpc>
                <a:spcPct val="90000"/>
              </a:lnSpc>
              <a:buClr>
                <a:schemeClr val="tx1"/>
              </a:buClr>
              <a:buSzTx/>
              <a:buFontTx/>
              <a:buNone/>
            </a:pPr>
            <a:r>
              <a:rPr lang="en-US" sz="2500" smtClean="0">
                <a:solidFill>
                  <a:srgbClr val="FF3300"/>
                </a:solidFill>
              </a:rPr>
              <a:t>    2       =   Area         27       =  CY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96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62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62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Example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077200" cy="2438400"/>
          </a:xfrm>
        </p:spPr>
        <p:txBody>
          <a:bodyPr/>
          <a:lstStyle/>
          <a:p>
            <a:pPr lvl="1" eaLnBrk="1" hangingPunct="1"/>
            <a:r>
              <a:rPr lang="en-US" smtClean="0"/>
              <a:t>Determine the cubic yards of a berm with the following dimensions:</a:t>
            </a:r>
          </a:p>
          <a:p>
            <a:pPr lvl="1" eaLnBrk="1" hangingPunct="1"/>
            <a:r>
              <a:rPr lang="en-US" smtClean="0"/>
              <a:t>(Step 1)  </a:t>
            </a:r>
            <a:r>
              <a:rPr lang="en-US" smtClean="0">
                <a:solidFill>
                  <a:srgbClr val="FF3300"/>
                </a:solidFill>
              </a:rPr>
              <a:t>Measure:</a:t>
            </a:r>
            <a:r>
              <a:rPr lang="en-US" smtClean="0"/>
              <a:t>  The length, width, and height in feet.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2743200" y="4295775"/>
          <a:ext cx="5486400" cy="256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Document" r:id="rId3" imgW="8184960" imgH="3823920" progId="">
                  <p:embed/>
                </p:oleObj>
              </mc:Choice>
              <mc:Fallback>
                <p:oleObj name="Document" r:id="rId3" imgW="8184960" imgH="382392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295775"/>
                        <a:ext cx="5486400" cy="256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 autoUpdateAnimBg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Dissect the Berm</a:t>
            </a: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2667000" y="3554413"/>
          <a:ext cx="6172200" cy="330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Document" r:id="rId3" imgW="8322120" imgH="4886640" progId="">
                  <p:embed/>
                </p:oleObj>
              </mc:Choice>
              <mc:Fallback>
                <p:oleObj name="Document" r:id="rId3" imgW="8322120" imgH="488664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554413"/>
                        <a:ext cx="6172200" cy="330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33600"/>
            <a:ext cx="8686800" cy="2743200"/>
          </a:xfrm>
        </p:spPr>
        <p:txBody>
          <a:bodyPr/>
          <a:lstStyle/>
          <a:p>
            <a:pPr eaLnBrk="1" hangingPunct="1"/>
            <a:r>
              <a:rPr lang="en-US" sz="2600" smtClean="0"/>
              <a:t>(Step 2)  </a:t>
            </a:r>
            <a:r>
              <a:rPr lang="en-US" sz="2600" smtClean="0">
                <a:solidFill>
                  <a:srgbClr val="FF3300"/>
                </a:solidFill>
              </a:rPr>
              <a:t>Length Of Prism:  </a:t>
            </a:r>
            <a:r>
              <a:rPr lang="en-US" sz="2600" smtClean="0"/>
              <a:t>Mathematically dissect the berm into three portions.  </a:t>
            </a:r>
          </a:p>
          <a:p>
            <a:pPr eaLnBrk="1" hangingPunct="1"/>
            <a:r>
              <a:rPr lang="en-US" sz="2600" smtClean="0"/>
              <a:t>This is done by cutting half of the berm off of each end, thus creating a prism and two half cones.</a:t>
            </a:r>
          </a:p>
          <a:p>
            <a:pPr eaLnBrk="1" hangingPunct="1"/>
            <a:r>
              <a:rPr lang="en-US" sz="2600" smtClean="0"/>
              <a:t>After cutting off the ends, the remaining length, is the length of the prism.</a:t>
            </a:r>
            <a:endParaRPr lang="en-US" sz="2600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 autoUpdateAnimBg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Make a Cone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017713"/>
            <a:ext cx="4383088" cy="4535487"/>
          </a:xfrm>
        </p:spPr>
        <p:txBody>
          <a:bodyPr/>
          <a:lstStyle/>
          <a:p>
            <a:pPr eaLnBrk="1" hangingPunct="1"/>
            <a:r>
              <a:rPr lang="en-US" sz="2400" smtClean="0"/>
              <a:t>(Step 3)  </a:t>
            </a:r>
            <a:r>
              <a:rPr lang="en-US" sz="2400" smtClean="0">
                <a:solidFill>
                  <a:srgbClr val="FF3300"/>
                </a:solidFill>
              </a:rPr>
              <a:t>Radius Of Cone:</a:t>
            </a:r>
            <a:r>
              <a:rPr lang="en-US" sz="2400" smtClean="0"/>
              <a:t>  Take the two half cones and put them together to make a mathematical cone.</a:t>
            </a:r>
          </a:p>
          <a:p>
            <a:pPr eaLnBrk="1" hangingPunct="1"/>
            <a:r>
              <a:rPr lang="en-US" sz="2400" smtClean="0"/>
              <a:t>Remember that half the width of the berm will always be the radius of the cone.</a:t>
            </a:r>
          </a:p>
          <a:p>
            <a:pPr eaLnBrk="1" hangingPunct="1"/>
            <a:r>
              <a:rPr lang="en-US" sz="2400" smtClean="0"/>
              <a:t>For example, the width of this berm is 50’, this means the radius of this cone is 25’</a:t>
            </a: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5145088" y="2470150"/>
          <a:ext cx="3810000" cy="320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Document" r:id="rId3" imgW="8322120" imgH="7008840" progId="">
                  <p:embed/>
                </p:oleObj>
              </mc:Choice>
              <mc:Fallback>
                <p:oleObj name="Document" r:id="rId3" imgW="8322120" imgH="700884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5088" y="2470150"/>
                        <a:ext cx="3810000" cy="320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Addition</a:t>
            </a:r>
          </a:p>
        </p:txBody>
      </p:sp>
      <p:sp>
        <p:nvSpPr>
          <p:cNvPr id="17411" name="Rectangle 3"/>
          <p:cNvSpPr>
            <a:spLocks noGrp="1" noChangeAspect="1" noChangeArrowheads="1" noTextEdit="1"/>
          </p:cNvSpPr>
          <p:nvPr>
            <p:ph type="clipArt" sz="half" idx="1"/>
          </p:nvPr>
        </p:nvSpPr>
        <p:spPr>
          <a:xfrm>
            <a:off x="533400" y="1828800"/>
            <a:ext cx="4013200" cy="4171950"/>
          </a:xfrm>
        </p:spPr>
      </p:sp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22800" y="1885950"/>
            <a:ext cx="4013200" cy="4438650"/>
          </a:xfrm>
        </p:spPr>
        <p:txBody>
          <a:bodyPr/>
          <a:lstStyle/>
          <a:p>
            <a:pPr eaLnBrk="1" hangingPunct="1"/>
            <a:r>
              <a:rPr lang="en-US" sz="2800" smtClean="0"/>
              <a:t>The process of uniting two or more numbers into one sum.</a:t>
            </a:r>
          </a:p>
          <a:p>
            <a:pPr lvl="1" eaLnBrk="1" hangingPunct="1"/>
            <a:r>
              <a:rPr lang="en-US" sz="2400" smtClean="0">
                <a:solidFill>
                  <a:srgbClr val="FF3300"/>
                </a:solidFill>
              </a:rPr>
              <a:t>Addends</a:t>
            </a:r>
            <a:r>
              <a:rPr lang="en-US" sz="2400" smtClean="0"/>
              <a:t> </a:t>
            </a:r>
          </a:p>
          <a:p>
            <a:pPr lvl="1" eaLnBrk="1" hangingPunct="1"/>
            <a:r>
              <a:rPr lang="en-US" sz="2400" smtClean="0">
                <a:solidFill>
                  <a:srgbClr val="FF3300"/>
                </a:solidFill>
              </a:rPr>
              <a:t>Sum</a:t>
            </a:r>
            <a:r>
              <a:rPr lang="en-US" sz="2400" smtClean="0">
                <a:solidFill>
                  <a:schemeClr val="accent1"/>
                </a:solidFill>
              </a:rPr>
              <a:t> </a:t>
            </a:r>
            <a:endParaRPr lang="en-US" sz="2400" smtClean="0"/>
          </a:p>
        </p:txBody>
      </p:sp>
      <p:sp>
        <p:nvSpPr>
          <p:cNvPr id="17413" name="WordArt 6"/>
          <p:cNvSpPr>
            <a:spLocks noChangeArrowheads="1" noChangeShapeType="1" noTextEdit="1"/>
          </p:cNvSpPr>
          <p:nvPr/>
        </p:nvSpPr>
        <p:spPr bwMode="auto">
          <a:xfrm>
            <a:off x="609600" y="2438400"/>
            <a:ext cx="38862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5 + 4 = 9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2" autoUpdateAnimBg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Calculate the Cone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686800" cy="4572000"/>
          </a:xfrm>
        </p:spPr>
        <p:txBody>
          <a:bodyPr/>
          <a:lstStyle/>
          <a:p>
            <a:pPr eaLnBrk="1" hangingPunct="1"/>
            <a:r>
              <a:rPr lang="en-US" sz="3000" smtClean="0"/>
              <a:t>(Step 4)  </a:t>
            </a:r>
            <a:r>
              <a:rPr lang="en-US" sz="3000" smtClean="0">
                <a:solidFill>
                  <a:srgbClr val="FF3300"/>
                </a:solidFill>
              </a:rPr>
              <a:t>Formulate The Cone:</a:t>
            </a:r>
            <a:r>
              <a:rPr lang="en-US" sz="3000" smtClean="0"/>
              <a:t> 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600" u="sng" smtClean="0"/>
              <a:t>3.14 (25 </a:t>
            </a:r>
            <a:r>
              <a:rPr lang="en-US" sz="3200" b="1" u="sng" smtClean="0">
                <a:latin typeface="Times New Roman" pitchFamily="18" charset="0"/>
              </a:rPr>
              <a:t>²</a:t>
            </a:r>
            <a:r>
              <a:rPr lang="en-US" sz="2600" u="sng" smtClean="0"/>
              <a:t>) 30’ H</a:t>
            </a:r>
            <a:endParaRPr lang="en-US" sz="2600" smtClean="0"/>
          </a:p>
          <a:p>
            <a:pPr lvl="1" eaLnBrk="1" hangingPunct="1">
              <a:buClr>
                <a:schemeClr val="tx1"/>
              </a:buClr>
              <a:buFontTx/>
              <a:buNone/>
            </a:pPr>
            <a:r>
              <a:rPr lang="en-US" sz="2600" smtClean="0"/>
              <a:t>          3            =  </a:t>
            </a:r>
            <a:r>
              <a:rPr lang="en-US" sz="2600" u="sng" smtClean="0">
                <a:solidFill>
                  <a:srgbClr val="FF3300"/>
                </a:solidFill>
              </a:rPr>
              <a:t>19,625 Cone Cf</a:t>
            </a:r>
            <a:r>
              <a:rPr lang="en-US" sz="2600" smtClean="0"/>
              <a:t>                                                                                           				27              =  </a:t>
            </a:r>
            <a:r>
              <a:rPr lang="en-US" sz="2600" smtClean="0">
                <a:solidFill>
                  <a:srgbClr val="FF3300"/>
                </a:solidFill>
              </a:rPr>
              <a:t>726.85</a:t>
            </a:r>
            <a:r>
              <a:rPr lang="en-US" sz="2600" smtClean="0"/>
              <a:t> </a:t>
            </a:r>
            <a:r>
              <a:rPr lang="en-US" sz="2600" smtClean="0">
                <a:solidFill>
                  <a:srgbClr val="FF3300"/>
                </a:solidFill>
              </a:rPr>
              <a:t>CONE CY</a:t>
            </a:r>
          </a:p>
          <a:p>
            <a:pPr lvl="1" eaLnBrk="1" hangingPunct="1"/>
            <a:r>
              <a:rPr lang="en-US" sz="2600" smtClean="0"/>
              <a:t>Note:  Do not round off amount of material until the cone and prism are added together.</a:t>
            </a:r>
          </a:p>
          <a:p>
            <a:pPr lvl="1" eaLnBrk="1" hangingPunct="1"/>
            <a:r>
              <a:rPr lang="en-US" sz="2600" smtClean="0"/>
              <a:t>Note:  Radius = ½ width of berm, and in this formula the radius is squared.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 bldLvl="2" autoUpdateAnimBg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Calculate the Prism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017713"/>
            <a:ext cx="8421688" cy="4154487"/>
          </a:xfrm>
        </p:spPr>
        <p:txBody>
          <a:bodyPr/>
          <a:lstStyle/>
          <a:p>
            <a:pPr eaLnBrk="1" hangingPunct="1"/>
            <a:r>
              <a:rPr lang="en-US" sz="3000" smtClean="0"/>
              <a:t>(Step 5)  </a:t>
            </a:r>
            <a:r>
              <a:rPr lang="en-US" sz="3000" smtClean="0">
                <a:solidFill>
                  <a:srgbClr val="FF3300"/>
                </a:solidFill>
              </a:rPr>
              <a:t>Formulate The Prism:</a:t>
            </a:r>
            <a:r>
              <a:rPr lang="en-US" sz="3000" smtClean="0"/>
              <a:t>  </a:t>
            </a:r>
          </a:p>
          <a:p>
            <a:pPr lvl="1" eaLnBrk="1" hangingPunct="1"/>
            <a:r>
              <a:rPr lang="en-US" sz="2600" u="sng" smtClean="0"/>
              <a:t>50’ W x 30’ H</a:t>
            </a:r>
            <a:endParaRPr lang="en-US" sz="2600" smtClean="0"/>
          </a:p>
          <a:p>
            <a:pPr lvl="1" eaLnBrk="1" hangingPunct="1">
              <a:buClr>
                <a:schemeClr val="tx1"/>
              </a:buClr>
              <a:buFontTx/>
              <a:buChar char=" "/>
            </a:pPr>
            <a:r>
              <a:rPr lang="en-US" sz="2600" smtClean="0"/>
              <a:t>        2         =  </a:t>
            </a:r>
            <a:r>
              <a:rPr lang="en-US" sz="2600" u="sng" smtClean="0"/>
              <a:t>750’ A x 350’ L</a:t>
            </a:r>
            <a:endParaRPr lang="en-US" sz="2600" smtClean="0"/>
          </a:p>
          <a:p>
            <a:pPr lvl="1" eaLnBrk="1" hangingPunct="1">
              <a:buClr>
                <a:schemeClr val="tx1"/>
              </a:buClr>
              <a:buFontTx/>
              <a:buChar char=" "/>
            </a:pPr>
            <a:r>
              <a:rPr lang="en-US" sz="2600" smtClean="0"/>
              <a:t>                           27           =  </a:t>
            </a:r>
            <a:r>
              <a:rPr lang="en-US" sz="2600" smtClean="0">
                <a:solidFill>
                  <a:srgbClr val="FF3300"/>
                </a:solidFill>
              </a:rPr>
              <a:t>9,722.22 Prism CY</a:t>
            </a:r>
          </a:p>
          <a:p>
            <a:pPr lvl="1" eaLnBrk="1" hangingPunct="1"/>
            <a:r>
              <a:rPr lang="en-US" sz="2600" smtClean="0"/>
              <a:t>Note:  do not round off amount of material until the cone and prism are added together.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bldLvl="2" autoUpdateAnimBg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C:\Program Files\Microsoft Office\Clipart\Popular\HMM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914400"/>
            <a:ext cx="2149475" cy="581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1" name="Rectangle 3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Volume of the Berm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8610600" cy="3505200"/>
          </a:xfrm>
        </p:spPr>
        <p:txBody>
          <a:bodyPr/>
          <a:lstStyle/>
          <a:p>
            <a:pPr eaLnBrk="1" hangingPunct="1"/>
            <a:r>
              <a:rPr lang="en-US" sz="3000" smtClean="0"/>
              <a:t>(Step 6)  </a:t>
            </a:r>
            <a:r>
              <a:rPr lang="en-US" sz="3000" smtClean="0">
                <a:solidFill>
                  <a:srgbClr val="FF3300"/>
                </a:solidFill>
              </a:rPr>
              <a:t>Add Cone To Prism: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600" smtClean="0"/>
              <a:t>726.85 CY  +  9,722.22 CY  =  10,449 or </a:t>
            </a:r>
            <a:r>
              <a:rPr lang="en-US" sz="2600" smtClean="0">
                <a:solidFill>
                  <a:srgbClr val="FF3300"/>
                </a:solidFill>
              </a:rPr>
              <a:t>10,450 CY</a:t>
            </a:r>
            <a:r>
              <a:rPr lang="en-US" sz="2600" smtClean="0"/>
              <a:t> 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600" smtClean="0"/>
              <a:t>   Cone      +      Prism        =       Berm </a:t>
            </a:r>
          </a:p>
          <a:p>
            <a:pPr lvl="1" eaLnBrk="1" hangingPunct="1"/>
            <a:r>
              <a:rPr lang="en-US" sz="2600" smtClean="0"/>
              <a:t>Note:  Round up to the next full Cubic Yard when removing soil.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37A6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0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0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0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 build="p" bldLvl="2" autoUpdateAnimBg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Practice Problem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133600"/>
            <a:ext cx="5257800" cy="4495800"/>
          </a:xfrm>
        </p:spPr>
        <p:txBody>
          <a:bodyPr/>
          <a:lstStyle/>
          <a:p>
            <a:pPr eaLnBrk="1" hangingPunct="1"/>
            <a:r>
              <a:rPr lang="en-US" sz="2800" smtClean="0"/>
              <a:t>What Have You Learned?</a:t>
            </a:r>
          </a:p>
          <a:p>
            <a:pPr eaLnBrk="1" hangingPunct="1"/>
            <a:r>
              <a:rPr lang="en-US" sz="2400" smtClean="0"/>
              <a:t>Problem #2</a:t>
            </a:r>
          </a:p>
          <a:p>
            <a:pPr lvl="1" eaLnBrk="1" hangingPunct="1"/>
            <a:r>
              <a:rPr lang="en-US" sz="2400" smtClean="0"/>
              <a:t>You have been assigned to remove a berm.  What is the total cubic yards of soil to be removed?</a:t>
            </a:r>
          </a:p>
          <a:p>
            <a:pPr eaLnBrk="1" hangingPunct="1"/>
            <a:r>
              <a:rPr lang="en-US" sz="2800" smtClean="0"/>
              <a:t>Berm Dimensions:</a:t>
            </a:r>
          </a:p>
          <a:p>
            <a:pPr lvl="1" eaLnBrk="1" hangingPunct="1"/>
            <a:r>
              <a:rPr lang="en-US" sz="2400" smtClean="0"/>
              <a:t>650’ Long</a:t>
            </a:r>
          </a:p>
          <a:p>
            <a:pPr lvl="1" eaLnBrk="1" hangingPunct="1"/>
            <a:r>
              <a:rPr lang="en-US" sz="2400" smtClean="0"/>
              <a:t>61’ Wide</a:t>
            </a:r>
          </a:p>
          <a:p>
            <a:pPr lvl="1" eaLnBrk="1" hangingPunct="1"/>
            <a:r>
              <a:rPr lang="en-US" sz="2400" smtClean="0"/>
              <a:t>40’ High</a:t>
            </a:r>
          </a:p>
        </p:txBody>
      </p:sp>
      <p:graphicFrame>
        <p:nvGraphicFramePr>
          <p:cNvPr id="7170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6092825" y="2017713"/>
          <a:ext cx="1912938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Clip" r:id="rId3" imgW="1857600" imgH="3995640" progId="">
                  <p:embed/>
                </p:oleObj>
              </mc:Choice>
              <mc:Fallback>
                <p:oleObj name="Clip" r:id="rId3" imgW="1857600" imgH="399564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2825" y="2017713"/>
                        <a:ext cx="1912938" cy="411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 bldLvl="2" autoUpdateAnimBg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Solution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81200"/>
            <a:ext cx="8031163" cy="44958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chemeClr val="tx2"/>
                </a:solidFill>
              </a:rPr>
              <a:t>Cone:</a:t>
            </a:r>
            <a:endParaRPr lang="en-US" smtClean="0">
              <a:solidFill>
                <a:schemeClr val="tx2"/>
              </a:solidFill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sz="2400" u="sng" smtClean="0"/>
              <a:t>3.14 x (30.5</a:t>
            </a:r>
            <a:r>
              <a:rPr lang="en-US" sz="2400" u="sng" smtClean="0">
                <a:cs typeface="Tahoma" pitchFamily="34" charset="0"/>
              </a:rPr>
              <a:t>²</a:t>
            </a:r>
            <a:r>
              <a:rPr lang="en-US" sz="2400" u="sng" smtClean="0"/>
              <a:t>) x 40  </a:t>
            </a:r>
            <a:r>
              <a:rPr lang="en-US" sz="2400" smtClean="0"/>
              <a:t>   </a:t>
            </a:r>
            <a:r>
              <a:rPr lang="en-US" sz="2400" u="sng" smtClean="0"/>
              <a:t>   38,946.47 cf</a:t>
            </a:r>
            <a:endParaRPr lang="en-US" sz="2400" smtClean="0"/>
          </a:p>
          <a:p>
            <a:pPr lvl="1" eaLnBrk="1" hangingPunct="1">
              <a:buClr>
                <a:schemeClr val="tx1"/>
              </a:buClr>
              <a:buFontTx/>
              <a:buChar char=" "/>
            </a:pPr>
            <a:r>
              <a:rPr lang="en-US" sz="2400" smtClean="0"/>
              <a:t>             3              =      27           =  </a:t>
            </a:r>
            <a:r>
              <a:rPr lang="en-US" sz="2400" smtClean="0">
                <a:solidFill>
                  <a:srgbClr val="FF3300"/>
                </a:solidFill>
              </a:rPr>
              <a:t>1,442.46 CY</a:t>
            </a:r>
            <a:endParaRPr lang="en-US" sz="2400" smtClean="0"/>
          </a:p>
          <a:p>
            <a:pPr eaLnBrk="1" hangingPunct="1"/>
            <a:r>
              <a:rPr lang="en-US" sz="2800" smtClean="0">
                <a:solidFill>
                  <a:schemeClr val="tx2"/>
                </a:solidFill>
              </a:rPr>
              <a:t>Prism: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u="sng" smtClean="0"/>
              <a:t>61 x 40</a:t>
            </a:r>
            <a:endParaRPr lang="en-US" sz="2400" smtClean="0"/>
          </a:p>
          <a:p>
            <a:pPr lvl="1" eaLnBrk="1" hangingPunct="1">
              <a:buClr>
                <a:schemeClr val="tx1"/>
              </a:buClr>
              <a:buFontTx/>
              <a:buChar char=" "/>
            </a:pPr>
            <a:r>
              <a:rPr lang="en-US" sz="2400" smtClean="0"/>
              <a:t>  2      =  </a:t>
            </a:r>
            <a:r>
              <a:rPr lang="en-US" sz="2400" u="sng" smtClean="0"/>
              <a:t>1,220 x 589</a:t>
            </a:r>
            <a:endParaRPr lang="en-US" sz="2400" smtClean="0"/>
          </a:p>
          <a:p>
            <a:pPr lvl="1" eaLnBrk="1" hangingPunct="1">
              <a:buClr>
                <a:schemeClr val="tx1"/>
              </a:buClr>
              <a:buFontTx/>
              <a:buNone/>
            </a:pPr>
            <a:r>
              <a:rPr lang="en-US" sz="2400" smtClean="0"/>
              <a:t>			        27       =   </a:t>
            </a:r>
            <a:r>
              <a:rPr lang="en-US" sz="2400" smtClean="0">
                <a:solidFill>
                  <a:srgbClr val="FF3300"/>
                </a:solidFill>
              </a:rPr>
              <a:t>26,614.07 CY</a:t>
            </a:r>
            <a:endParaRPr lang="en-US" sz="2400" smtClean="0"/>
          </a:p>
          <a:p>
            <a:pPr eaLnBrk="1" hangingPunct="1"/>
            <a:r>
              <a:rPr lang="en-US" sz="2800" smtClean="0">
                <a:solidFill>
                  <a:schemeClr val="tx2"/>
                </a:solidFill>
              </a:rPr>
              <a:t>Total Berm: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smtClean="0"/>
              <a:t>1,442.46  +  26,614.07   =   28,056.53 </a:t>
            </a:r>
            <a:r>
              <a:rPr lang="en-US" sz="2400" smtClean="0">
                <a:sym typeface="Math B" pitchFamily="2" charset="2"/>
              </a:rPr>
              <a:t>=</a:t>
            </a:r>
            <a:r>
              <a:rPr lang="en-US" sz="2400" smtClean="0"/>
              <a:t> </a:t>
            </a:r>
            <a:r>
              <a:rPr lang="en-US" sz="2400" smtClean="0">
                <a:solidFill>
                  <a:srgbClr val="FF3300"/>
                </a:solidFill>
              </a:rPr>
              <a:t>28,057 CY</a:t>
            </a:r>
            <a:endParaRPr lang="en-US" sz="240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80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 autoUpdateAnimBg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Mathematics Review</a:t>
            </a:r>
          </a:p>
        </p:txBody>
      </p:sp>
      <p:sp>
        <p:nvSpPr>
          <p:cNvPr id="7987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62500" y="3363913"/>
            <a:ext cx="3846513" cy="1290637"/>
          </a:xfrm>
        </p:spPr>
        <p:txBody>
          <a:bodyPr/>
          <a:lstStyle/>
          <a:p>
            <a:pPr eaLnBrk="1" hangingPunct="1"/>
            <a:r>
              <a:rPr lang="en-US" sz="2800" smtClean="0"/>
              <a:t>Are there any questions?</a:t>
            </a:r>
          </a:p>
        </p:txBody>
      </p:sp>
      <p:pic>
        <p:nvPicPr>
          <p:cNvPr id="79876" name="Picture 6" descr="E:\pictures\Images\bss!emp3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2688" y="2022475"/>
            <a:ext cx="3813175" cy="4103688"/>
          </a:xfrm>
        </p:spPr>
      </p:pic>
    </p:spTree>
  </p:cSld>
  <p:clrMapOvr>
    <a:masterClrMapping/>
  </p:clrMapOvr>
  <p:transition>
    <p:random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52525"/>
            <a:ext cx="7793037" cy="608013"/>
          </a:xfrm>
        </p:spPr>
        <p:txBody>
          <a:bodyPr/>
          <a:lstStyle/>
          <a:p>
            <a:pPr eaLnBrk="1" hangingPunct="1"/>
            <a:r>
              <a:rPr lang="en-US" smtClean="0"/>
              <a:t>Mathematics Review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114925" y="3389313"/>
            <a:ext cx="3810000" cy="12954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Summary</a:t>
            </a:r>
          </a:p>
          <a:p>
            <a:pPr eaLnBrk="1" hangingPunct="1">
              <a:buNone/>
            </a:pPr>
            <a:endParaRPr lang="en-US" sz="2800" dirty="0" smtClean="0"/>
          </a:p>
          <a:p>
            <a:pPr eaLnBrk="1" hangingPunct="1"/>
            <a:r>
              <a:rPr lang="en-US" sz="2800" dirty="0" smtClean="0"/>
              <a:t>Take a break!</a:t>
            </a:r>
          </a:p>
        </p:txBody>
      </p:sp>
      <p:pic>
        <p:nvPicPr>
          <p:cNvPr id="91140" name="Picture 4" descr="C:\Program Files\Microsoft Office\Clipart\Popular\COFFEE.WMF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0988" y="2017713"/>
            <a:ext cx="3071812" cy="4114800"/>
          </a:xfrm>
        </p:spPr>
      </p:pic>
    </p:spTree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218B144004194C9E44084DD5126DF4" ma:contentTypeVersion="0" ma:contentTypeDescription="Create a new document." ma:contentTypeScope="" ma:versionID="9466372b008559e9e7165f1de714996e">
  <xsd:schema xmlns:xsd="http://www.w3.org/2001/XMLSchema" xmlns:p="http://schemas.microsoft.com/office/2006/metadata/properties" targetNamespace="http://schemas.microsoft.com/office/2006/metadata/properties" ma:root="true" ma:fieldsID="aee6ac39761dd1ece81f6673a3e120e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C8B3F42F-DC4B-4580-AE98-AA76610F93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A88E45-EB3E-461F-B8F5-65468A9C2C90}">
  <ds:schemaRefs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A930330-F6D3-4DDE-AFB9-EEF34461DA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6029</TotalTime>
  <Words>2751</Words>
  <Application>Microsoft Office PowerPoint</Application>
  <PresentationFormat>On-screen Show (4:3)</PresentationFormat>
  <Paragraphs>663</Paragraphs>
  <Slides>96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96</vt:i4>
      </vt:variant>
    </vt:vector>
  </HeadingPairs>
  <TitlesOfParts>
    <vt:vector size="99" baseType="lpstr">
      <vt:lpstr>Blends</vt:lpstr>
      <vt:lpstr>Clip</vt:lpstr>
      <vt:lpstr>Document</vt:lpstr>
      <vt:lpstr>Mathematics Review</vt:lpstr>
      <vt:lpstr>Mathematics Review</vt:lpstr>
      <vt:lpstr>Learning Objectives</vt:lpstr>
      <vt:lpstr>Method / Media</vt:lpstr>
      <vt:lpstr>Evaluation</vt:lpstr>
      <vt:lpstr>Safety / Cease Training</vt:lpstr>
      <vt:lpstr>Questions</vt:lpstr>
      <vt:lpstr>Mathematics Review</vt:lpstr>
      <vt:lpstr>Addition</vt:lpstr>
      <vt:lpstr>Addition</vt:lpstr>
      <vt:lpstr>Addition Problems</vt:lpstr>
      <vt:lpstr>Addition Solutions</vt:lpstr>
      <vt:lpstr>Addition Solutions</vt:lpstr>
      <vt:lpstr>Mathematics Review</vt:lpstr>
      <vt:lpstr>Subtraction</vt:lpstr>
      <vt:lpstr>Subtraction</vt:lpstr>
      <vt:lpstr>Subtraction Problems</vt:lpstr>
      <vt:lpstr>Subtraction Solutions</vt:lpstr>
      <vt:lpstr>Subtraction Solutions</vt:lpstr>
      <vt:lpstr>Mathematics Review</vt:lpstr>
      <vt:lpstr>Multiplication</vt:lpstr>
      <vt:lpstr>Multiplication</vt:lpstr>
      <vt:lpstr>Multiplication Problems</vt:lpstr>
      <vt:lpstr>Multiplication Solutions</vt:lpstr>
      <vt:lpstr>Multiplication Solutions</vt:lpstr>
      <vt:lpstr>Mathematics Review</vt:lpstr>
      <vt:lpstr>Division</vt:lpstr>
      <vt:lpstr>Division</vt:lpstr>
      <vt:lpstr>Division Problems</vt:lpstr>
      <vt:lpstr>Mathematics Review</vt:lpstr>
      <vt:lpstr>Mathematics Review</vt:lpstr>
      <vt:lpstr>Fractions</vt:lpstr>
      <vt:lpstr>Fractions</vt:lpstr>
      <vt:lpstr>Fractions</vt:lpstr>
      <vt:lpstr>Fractions</vt:lpstr>
      <vt:lpstr>Fractions</vt:lpstr>
      <vt:lpstr>Fractions</vt:lpstr>
      <vt:lpstr>Fractions</vt:lpstr>
      <vt:lpstr>Addition Of Fractions</vt:lpstr>
      <vt:lpstr>Addition Of Fractions</vt:lpstr>
      <vt:lpstr>Addition Of Fractions</vt:lpstr>
      <vt:lpstr>Addition  Of Fractions</vt:lpstr>
      <vt:lpstr>Solutions</vt:lpstr>
      <vt:lpstr>Solutions</vt:lpstr>
      <vt:lpstr>Mathematics Review</vt:lpstr>
      <vt:lpstr>Subtracting Fractions</vt:lpstr>
      <vt:lpstr>Subtracting Fractions</vt:lpstr>
      <vt:lpstr>Subtracting Fractions</vt:lpstr>
      <vt:lpstr>Subtracting Fractions</vt:lpstr>
      <vt:lpstr>Solutions</vt:lpstr>
      <vt:lpstr>Solutions</vt:lpstr>
      <vt:lpstr>Mathematics Review</vt:lpstr>
      <vt:lpstr>Multiplication of Fractions</vt:lpstr>
      <vt:lpstr>Multiplication Of Fractions</vt:lpstr>
      <vt:lpstr>Multiplication Of Fractions</vt:lpstr>
      <vt:lpstr>Multiplication Of Fractions</vt:lpstr>
      <vt:lpstr>Solutions</vt:lpstr>
      <vt:lpstr>Solutions</vt:lpstr>
      <vt:lpstr>Mathematics Review</vt:lpstr>
      <vt:lpstr>Division Of Fractions</vt:lpstr>
      <vt:lpstr>Division Of Fractions</vt:lpstr>
      <vt:lpstr>Division Of Fractions</vt:lpstr>
      <vt:lpstr>Solutions</vt:lpstr>
      <vt:lpstr>Mathematics Review</vt:lpstr>
      <vt:lpstr>Decimals</vt:lpstr>
      <vt:lpstr>Converting Decimals</vt:lpstr>
      <vt:lpstr>Converting Fractions</vt:lpstr>
      <vt:lpstr>Adding &amp; Subtracting Decimals</vt:lpstr>
      <vt:lpstr>Multiplying Decimals</vt:lpstr>
      <vt:lpstr>Dividing Decimals</vt:lpstr>
      <vt:lpstr>Practice Problems</vt:lpstr>
      <vt:lpstr>Solutions</vt:lpstr>
      <vt:lpstr>Solutions</vt:lpstr>
      <vt:lpstr>Mathematics Review</vt:lpstr>
      <vt:lpstr>Order of Operations</vt:lpstr>
      <vt:lpstr>Order of Operations</vt:lpstr>
      <vt:lpstr>Mathematics Review</vt:lpstr>
      <vt:lpstr>Mathematics Review</vt:lpstr>
      <vt:lpstr>Areas and Volumes</vt:lpstr>
      <vt:lpstr>Area</vt:lpstr>
      <vt:lpstr>Volume</vt:lpstr>
      <vt:lpstr>Volume</vt:lpstr>
      <vt:lpstr>What Have You Learned</vt:lpstr>
      <vt:lpstr>Practice Problems</vt:lpstr>
      <vt:lpstr>Mathematics Review</vt:lpstr>
      <vt:lpstr>Volume of a berm</vt:lpstr>
      <vt:lpstr>Example</vt:lpstr>
      <vt:lpstr>Dissect the Berm</vt:lpstr>
      <vt:lpstr>Make a Cone</vt:lpstr>
      <vt:lpstr>Calculate the Cone</vt:lpstr>
      <vt:lpstr>Calculate the Prism</vt:lpstr>
      <vt:lpstr>Volume of the Berm</vt:lpstr>
      <vt:lpstr>Practice Problem</vt:lpstr>
      <vt:lpstr>Solution</vt:lpstr>
      <vt:lpstr>Mathematics Review</vt:lpstr>
      <vt:lpstr>Mathematics Review</vt:lpstr>
    </vt:vector>
  </TitlesOfParts>
  <Company>EPS Technologies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Mathematics Review</dc:title>
  <dc:creator>Licensed User</dc:creator>
  <cp:lastModifiedBy>Stolley, Jill-Ann,CTR, DMA-Public Web</cp:lastModifiedBy>
  <cp:revision>202</cp:revision>
  <dcterms:created xsi:type="dcterms:W3CDTF">1998-12-21T15:55:48Z</dcterms:created>
  <dcterms:modified xsi:type="dcterms:W3CDTF">2012-10-25T14:19:46Z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0x010100B3218B144004194C9E44084DD5126DF4</vt:lpwstr>
  </property>
  <property fmtid="{D5CDD505-2E9C-101B-9397-08002B2CF9AE}" pid="3" name="TemplateUrl">
    <vt:lpwstr/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</Properties>
</file>