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62"/>
  </p:notesMasterIdLst>
  <p:handoutMasterIdLst>
    <p:handoutMasterId r:id="rId63"/>
  </p:handoutMasterIdLst>
  <p:sldIdLst>
    <p:sldId id="426" r:id="rId2"/>
    <p:sldId id="258"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37" r:id="rId20"/>
    <p:sldId id="438" r:id="rId21"/>
    <p:sldId id="439" r:id="rId22"/>
    <p:sldId id="440" r:id="rId23"/>
    <p:sldId id="441" r:id="rId24"/>
    <p:sldId id="442" r:id="rId25"/>
    <p:sldId id="443" r:id="rId26"/>
    <p:sldId id="444" r:id="rId27"/>
    <p:sldId id="445" r:id="rId28"/>
    <p:sldId id="446" r:id="rId29"/>
    <p:sldId id="415" r:id="rId30"/>
    <p:sldId id="416" r:id="rId31"/>
    <p:sldId id="417" r:id="rId32"/>
    <p:sldId id="271" r:id="rId33"/>
    <p:sldId id="272" r:id="rId34"/>
    <p:sldId id="273" r:id="rId35"/>
    <p:sldId id="352" r:id="rId36"/>
    <p:sldId id="349" r:id="rId37"/>
    <p:sldId id="278" r:id="rId38"/>
    <p:sldId id="376" r:id="rId39"/>
    <p:sldId id="377" r:id="rId40"/>
    <p:sldId id="418" r:id="rId41"/>
    <p:sldId id="379" r:id="rId42"/>
    <p:sldId id="380" r:id="rId43"/>
    <p:sldId id="423" r:id="rId44"/>
    <p:sldId id="393" r:id="rId45"/>
    <p:sldId id="396" r:id="rId46"/>
    <p:sldId id="383" r:id="rId47"/>
    <p:sldId id="385" r:id="rId48"/>
    <p:sldId id="386" r:id="rId49"/>
    <p:sldId id="378" r:id="rId50"/>
    <p:sldId id="419" r:id="rId51"/>
    <p:sldId id="420" r:id="rId52"/>
    <p:sldId id="421" r:id="rId53"/>
    <p:sldId id="391" r:id="rId54"/>
    <p:sldId id="425" r:id="rId55"/>
    <p:sldId id="422" r:id="rId56"/>
    <p:sldId id="424" r:id="rId57"/>
    <p:sldId id="395" r:id="rId58"/>
    <p:sldId id="397" r:id="rId59"/>
    <p:sldId id="398" r:id="rId60"/>
    <p:sldId id="447"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F78D64-50B4-4F99-BB8F-39F153C7C601}">
          <p14:sldIdLst>
            <p14:sldId id="426"/>
            <p14:sldId id="258"/>
            <p14:sldId id="399"/>
            <p14:sldId id="400"/>
            <p14:sldId id="401"/>
            <p14:sldId id="402"/>
            <p14:sldId id="403"/>
            <p14:sldId id="404"/>
            <p14:sldId id="405"/>
            <p14:sldId id="406"/>
            <p14:sldId id="407"/>
            <p14:sldId id="408"/>
            <p14:sldId id="409"/>
            <p14:sldId id="410"/>
            <p14:sldId id="411"/>
            <p14:sldId id="412"/>
            <p14:sldId id="413"/>
            <p14:sldId id="414"/>
            <p14:sldId id="437"/>
            <p14:sldId id="438"/>
            <p14:sldId id="439"/>
            <p14:sldId id="440"/>
            <p14:sldId id="441"/>
            <p14:sldId id="442"/>
            <p14:sldId id="443"/>
            <p14:sldId id="444"/>
            <p14:sldId id="445"/>
            <p14:sldId id="446"/>
            <p14:sldId id="415"/>
            <p14:sldId id="416"/>
            <p14:sldId id="417"/>
          </p14:sldIdLst>
        </p14:section>
        <p14:section name="Untitled Section" id="{C32876C1-FAD3-4452-A3A7-1AB5CAAAE087}">
          <p14:sldIdLst>
            <p14:sldId id="271"/>
            <p14:sldId id="272"/>
            <p14:sldId id="273"/>
            <p14:sldId id="352"/>
            <p14:sldId id="349"/>
            <p14:sldId id="278"/>
            <p14:sldId id="376"/>
            <p14:sldId id="377"/>
            <p14:sldId id="418"/>
            <p14:sldId id="379"/>
            <p14:sldId id="380"/>
            <p14:sldId id="423"/>
            <p14:sldId id="393"/>
            <p14:sldId id="396"/>
            <p14:sldId id="383"/>
            <p14:sldId id="385"/>
            <p14:sldId id="386"/>
            <p14:sldId id="378"/>
            <p14:sldId id="419"/>
            <p14:sldId id="420"/>
            <p14:sldId id="421"/>
            <p14:sldId id="391"/>
            <p14:sldId id="425"/>
            <p14:sldId id="422"/>
            <p14:sldId id="424"/>
            <p14:sldId id="395"/>
            <p14:sldId id="397"/>
            <p14:sldId id="398"/>
            <p14:sldId id="4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00"/>
    <a:srgbClr val="FFCC66"/>
    <a:srgbClr val="74F12F"/>
    <a:srgbClr val="33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67" d="100"/>
          <a:sy n="67" d="100"/>
        </p:scale>
        <p:origin x="141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356E19A-B149-4AEA-99C6-1D146E19B2DE}" type="datetimeFigureOut">
              <a:rPr lang="en-US" smtClean="0"/>
              <a:t>5/21/2020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90670-74FF-4EDE-AE1A-DE9B4DB653C6}" type="slidenum">
              <a:rPr lang="en-US" smtClean="0"/>
              <a:t>‹#›</a:t>
            </a:fld>
            <a:endParaRPr lang="en-US"/>
          </a:p>
        </p:txBody>
      </p:sp>
    </p:spTree>
    <p:extLst>
      <p:ext uri="{BB962C8B-B14F-4D97-AF65-F5344CB8AC3E}">
        <p14:creationId xmlns:p14="http://schemas.microsoft.com/office/powerpoint/2010/main" val="346842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1A2DC6-3E4B-4087-8371-366AE6227F2D}" type="datetimeFigureOut">
              <a:rPr lang="en-US" smtClean="0"/>
              <a:t>5/21/2020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664A0D3-7FA1-4722-9B30-A232BC3A22B8}" type="slidenum">
              <a:rPr lang="en-US" smtClean="0"/>
              <a:t>‹#›</a:t>
            </a:fld>
            <a:endParaRPr lang="en-US"/>
          </a:p>
        </p:txBody>
      </p:sp>
    </p:spTree>
    <p:extLst>
      <p:ext uri="{BB962C8B-B14F-4D97-AF65-F5344CB8AC3E}">
        <p14:creationId xmlns:p14="http://schemas.microsoft.com/office/powerpoint/2010/main" val="184068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4A0D3-7FA1-4722-9B30-A232BC3A22B8}" type="slidenum">
              <a:rPr lang="en-US" smtClean="0"/>
              <a:t>4</a:t>
            </a:fld>
            <a:endParaRPr lang="en-US"/>
          </a:p>
        </p:txBody>
      </p:sp>
    </p:spTree>
    <p:extLst>
      <p:ext uri="{BB962C8B-B14F-4D97-AF65-F5344CB8AC3E}">
        <p14:creationId xmlns:p14="http://schemas.microsoft.com/office/powerpoint/2010/main" val="30109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64A0D3-7FA1-4722-9B30-A232BC3A22B8}" type="slidenum">
              <a:rPr lang="en-US" smtClean="0"/>
              <a:t>38</a:t>
            </a:fld>
            <a:endParaRPr lang="en-US"/>
          </a:p>
        </p:txBody>
      </p:sp>
    </p:spTree>
    <p:extLst>
      <p:ext uri="{BB962C8B-B14F-4D97-AF65-F5344CB8AC3E}">
        <p14:creationId xmlns:p14="http://schemas.microsoft.com/office/powerpoint/2010/main" val="19770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26145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9881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1130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42</a:t>
            </a:fld>
            <a:endParaRPr lang="en-US" dirty="0"/>
          </a:p>
        </p:txBody>
      </p:sp>
    </p:spTree>
    <p:extLst>
      <p:ext uri="{BB962C8B-B14F-4D97-AF65-F5344CB8AC3E}">
        <p14:creationId xmlns:p14="http://schemas.microsoft.com/office/powerpoint/2010/main" val="26303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43</a:t>
            </a:fld>
            <a:endParaRPr lang="en-US" dirty="0"/>
          </a:p>
        </p:txBody>
      </p:sp>
    </p:spTree>
    <p:extLst>
      <p:ext uri="{BB962C8B-B14F-4D97-AF65-F5344CB8AC3E}">
        <p14:creationId xmlns:p14="http://schemas.microsoft.com/office/powerpoint/2010/main" val="400783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44</a:t>
            </a:fld>
            <a:endParaRPr lang="en-US" dirty="0"/>
          </a:p>
        </p:txBody>
      </p:sp>
    </p:spTree>
    <p:extLst>
      <p:ext uri="{BB962C8B-B14F-4D97-AF65-F5344CB8AC3E}">
        <p14:creationId xmlns:p14="http://schemas.microsoft.com/office/powerpoint/2010/main" val="118785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45</a:t>
            </a:fld>
            <a:endParaRPr lang="en-US" dirty="0"/>
          </a:p>
        </p:txBody>
      </p:sp>
    </p:spTree>
    <p:extLst>
      <p:ext uri="{BB962C8B-B14F-4D97-AF65-F5344CB8AC3E}">
        <p14:creationId xmlns:p14="http://schemas.microsoft.com/office/powerpoint/2010/main" val="396511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46</a:t>
            </a:fld>
            <a:endParaRPr lang="en-US" dirty="0"/>
          </a:p>
        </p:txBody>
      </p:sp>
    </p:spTree>
    <p:extLst>
      <p:ext uri="{BB962C8B-B14F-4D97-AF65-F5344CB8AC3E}">
        <p14:creationId xmlns:p14="http://schemas.microsoft.com/office/powerpoint/2010/main" val="13188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47</a:t>
            </a:fld>
            <a:endParaRPr lang="en-US" dirty="0"/>
          </a:p>
        </p:txBody>
      </p:sp>
    </p:spTree>
    <p:extLst>
      <p:ext uri="{BB962C8B-B14F-4D97-AF65-F5344CB8AC3E}">
        <p14:creationId xmlns:p14="http://schemas.microsoft.com/office/powerpoint/2010/main" val="27502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2" name="Footer Placeholder 1"/>
          <p:cNvSpPr>
            <a:spLocks noGrp="1"/>
          </p:cNvSpPr>
          <p:nvPr>
            <p:ph type="ftr" sz="quarter" idx="10"/>
          </p:nvPr>
        </p:nvSpPr>
        <p:spPr/>
        <p:txBody>
          <a:bodyPr/>
          <a:lstStyle/>
          <a:p>
            <a:pPr>
              <a:defRPr/>
            </a:pPr>
            <a:r>
              <a:rPr lang="en-US" altLang="en-US" smtClean="0"/>
              <a:t>2019 Training, Education, and Professional Development Symposium</a:t>
            </a:r>
            <a:endParaRPr lang="en-US" altLang="en-US"/>
          </a:p>
        </p:txBody>
      </p:sp>
    </p:spTree>
    <p:extLst>
      <p:ext uri="{BB962C8B-B14F-4D97-AF65-F5344CB8AC3E}">
        <p14:creationId xmlns:p14="http://schemas.microsoft.com/office/powerpoint/2010/main" val="251358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71061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6313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62986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83602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54</a:t>
            </a:fld>
            <a:endParaRPr lang="en-US" dirty="0"/>
          </a:p>
        </p:txBody>
      </p:sp>
    </p:spTree>
    <p:extLst>
      <p:ext uri="{BB962C8B-B14F-4D97-AF65-F5344CB8AC3E}">
        <p14:creationId xmlns:p14="http://schemas.microsoft.com/office/powerpoint/2010/main" val="141329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55</a:t>
            </a:fld>
            <a:endParaRPr lang="en-US" dirty="0"/>
          </a:p>
        </p:txBody>
      </p:sp>
    </p:spTree>
    <p:extLst>
      <p:ext uri="{BB962C8B-B14F-4D97-AF65-F5344CB8AC3E}">
        <p14:creationId xmlns:p14="http://schemas.microsoft.com/office/powerpoint/2010/main" val="2178694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56</a:t>
            </a:fld>
            <a:endParaRPr lang="en-US" dirty="0"/>
          </a:p>
        </p:txBody>
      </p:sp>
    </p:spTree>
    <p:extLst>
      <p:ext uri="{BB962C8B-B14F-4D97-AF65-F5344CB8AC3E}">
        <p14:creationId xmlns:p14="http://schemas.microsoft.com/office/powerpoint/2010/main" val="1421396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57</a:t>
            </a:fld>
            <a:endParaRPr lang="en-US" dirty="0"/>
          </a:p>
        </p:txBody>
      </p:sp>
    </p:spTree>
    <p:extLst>
      <p:ext uri="{BB962C8B-B14F-4D97-AF65-F5344CB8AC3E}">
        <p14:creationId xmlns:p14="http://schemas.microsoft.com/office/powerpoint/2010/main" val="2668358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58</a:t>
            </a:fld>
            <a:endParaRPr lang="en-US" dirty="0"/>
          </a:p>
        </p:txBody>
      </p:sp>
    </p:spTree>
    <p:extLst>
      <p:ext uri="{BB962C8B-B14F-4D97-AF65-F5344CB8AC3E}">
        <p14:creationId xmlns:p14="http://schemas.microsoft.com/office/powerpoint/2010/main" val="4251028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59</a:t>
            </a:fld>
            <a:endParaRPr lang="en-US" dirty="0"/>
          </a:p>
        </p:txBody>
      </p:sp>
    </p:spTree>
    <p:extLst>
      <p:ext uri="{BB962C8B-B14F-4D97-AF65-F5344CB8AC3E}">
        <p14:creationId xmlns:p14="http://schemas.microsoft.com/office/powerpoint/2010/main" val="157374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Guide civilians in their individual efforts to develop their skills and abilities as well as increase their knowledge through competency development AKA “Atlas” Employees need help determining which educational opportunities would be best for them</a:t>
            </a:r>
          </a:p>
          <a:p>
            <a:endParaRPr lang="en-US" dirty="0"/>
          </a:p>
        </p:txBody>
      </p:sp>
      <p:sp>
        <p:nvSpPr>
          <p:cNvPr id="4" name="Slide Number Placeholder 3"/>
          <p:cNvSpPr>
            <a:spLocks noGrp="1"/>
          </p:cNvSpPr>
          <p:nvPr>
            <p:ph type="sldNum" sz="quarter" idx="10"/>
          </p:nvPr>
        </p:nvSpPr>
        <p:spPr/>
        <p:txBody>
          <a:bodyPr/>
          <a:lstStyle/>
          <a:p>
            <a:fld id="{9664A0D3-7FA1-4722-9B30-A232BC3A22B8}" type="slidenum">
              <a:rPr lang="en-US" smtClean="0"/>
              <a:t>6</a:t>
            </a:fld>
            <a:endParaRPr lang="en-US"/>
          </a:p>
        </p:txBody>
      </p:sp>
    </p:spTree>
    <p:extLst>
      <p:ext uri="{BB962C8B-B14F-4D97-AF65-F5344CB8AC3E}">
        <p14:creationId xmlns:p14="http://schemas.microsoft.com/office/powerpoint/2010/main" val="3230824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60</a:t>
            </a:fld>
            <a:endParaRPr lang="en-US" dirty="0"/>
          </a:p>
        </p:txBody>
      </p:sp>
    </p:spTree>
    <p:extLst>
      <p:ext uri="{BB962C8B-B14F-4D97-AF65-F5344CB8AC3E}">
        <p14:creationId xmlns:p14="http://schemas.microsoft.com/office/powerpoint/2010/main" val="331892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4A0D3-7FA1-4722-9B30-A232BC3A22B8}" type="slidenum">
              <a:rPr lang="en-US" smtClean="0"/>
              <a:t>10</a:t>
            </a:fld>
            <a:endParaRPr lang="en-US"/>
          </a:p>
        </p:txBody>
      </p:sp>
    </p:spTree>
    <p:extLst>
      <p:ext uri="{BB962C8B-B14F-4D97-AF65-F5344CB8AC3E}">
        <p14:creationId xmlns:p14="http://schemas.microsoft.com/office/powerpoint/2010/main" val="359585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4A0D3-7FA1-4722-9B30-A232BC3A22B8}" type="slidenum">
              <a:rPr lang="en-US" smtClean="0"/>
              <a:t>13</a:t>
            </a:fld>
            <a:endParaRPr lang="en-US"/>
          </a:p>
        </p:txBody>
      </p:sp>
    </p:spTree>
    <p:extLst>
      <p:ext uri="{BB962C8B-B14F-4D97-AF65-F5344CB8AC3E}">
        <p14:creationId xmlns:p14="http://schemas.microsoft.com/office/powerpoint/2010/main" val="341768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all references from</a:t>
            </a:r>
            <a:r>
              <a:rPr lang="en-US" baseline="0" dirty="0" smtClean="0"/>
              <a:t> NEO Retention Link to Onboarding Retention Link (hidden slide for reference)</a:t>
            </a:r>
          </a:p>
          <a:p>
            <a:r>
              <a:rPr lang="en-US" baseline="0" dirty="0" smtClean="0"/>
              <a:t>Determine whether to include quantitative and qualitative data to support retention link</a:t>
            </a:r>
            <a:r>
              <a:rPr lang="en-US" b="1" baseline="0" dirty="0" smtClean="0"/>
              <a:t>. Is there a NEO success story to highlight from Installation level, maybe higher retention rates?</a:t>
            </a:r>
          </a:p>
          <a:p>
            <a:r>
              <a:rPr lang="en-US" baseline="0" dirty="0" smtClean="0"/>
              <a:t>What percentage of enterprise complete employee follow-up after NEO; in person or virtual</a:t>
            </a:r>
          </a:p>
          <a:p>
            <a:endParaRPr lang="en-US" baseline="0" dirty="0" smtClean="0"/>
          </a:p>
          <a:p>
            <a:r>
              <a:rPr lang="en-US" sz="1200" b="1" i="0" u="none" strike="noStrike" kern="1200" dirty="0" smtClean="0">
                <a:solidFill>
                  <a:schemeClr val="tx1"/>
                </a:solidFill>
                <a:effectLst/>
                <a:latin typeface="Times New Roman" pitchFamily="18" charset="0"/>
                <a:ea typeface="+mn-ea"/>
                <a:cs typeface="+mn-cs"/>
              </a:rPr>
              <a:t>Research by Glassdoor found that organizations with a strong onboarding process improve new hire retention by 82 percent and productivity by over 70 percent.</a:t>
            </a:r>
          </a:p>
          <a:p>
            <a:endParaRPr lang="en-US" sz="1200" b="0" i="0" u="none" strike="noStrike" kern="1200" dirty="0" smtClean="0">
              <a:solidFill>
                <a:schemeClr val="tx1"/>
              </a:solidFill>
              <a:effectLst/>
              <a:latin typeface="Times New Roman" pitchFamily="18" charset="0"/>
              <a:ea typeface="+mn-ea"/>
              <a:cs typeface="+mn-cs"/>
            </a:endParaRPr>
          </a:p>
          <a:p>
            <a:r>
              <a:rPr lang="en-US" sz="1200" b="0" i="0" u="none" strike="noStrike" kern="1200" dirty="0" smtClean="0">
                <a:solidFill>
                  <a:schemeClr val="tx1"/>
                </a:solidFill>
                <a:effectLst/>
                <a:latin typeface="Times New Roman" pitchFamily="18" charset="0"/>
                <a:ea typeface="+mn-ea"/>
                <a:cs typeface="+mn-cs"/>
              </a:rPr>
              <a:t>Gallop found that only 12 percent of employees strongly agree their organization does a great job of onboarding new employees. That means 88 percent </a:t>
            </a:r>
            <a:r>
              <a:rPr lang="en-US" sz="1200" b="0" i="1" u="none" strike="noStrike" kern="1200" dirty="0" smtClean="0">
                <a:solidFill>
                  <a:schemeClr val="tx1"/>
                </a:solidFill>
                <a:effectLst/>
                <a:latin typeface="Times New Roman" pitchFamily="18" charset="0"/>
                <a:ea typeface="+mn-ea"/>
                <a:cs typeface="+mn-cs"/>
              </a:rPr>
              <a:t>don't</a:t>
            </a:r>
            <a:r>
              <a:rPr lang="en-US" sz="1200" b="0" i="0" u="none" strike="noStrike" kern="1200" dirty="0" smtClean="0">
                <a:solidFill>
                  <a:schemeClr val="tx1"/>
                </a:solidFill>
                <a:effectLst/>
                <a:latin typeface="Times New Roman" pitchFamily="18" charset="0"/>
                <a:ea typeface="+mn-ea"/>
                <a:cs typeface="+mn-cs"/>
              </a:rPr>
              <a:t> think their organizations do a great job of onboarding!</a:t>
            </a:r>
            <a:endParaRPr lang="en-US" dirty="0"/>
          </a:p>
        </p:txBody>
      </p:sp>
      <p:sp>
        <p:nvSpPr>
          <p:cNvPr id="4" name="Slide Number Placeholder 3"/>
          <p:cNvSpPr>
            <a:spLocks noGrp="1"/>
          </p:cNvSpPr>
          <p:nvPr>
            <p:ph type="sldNum" sz="quarter" idx="10"/>
          </p:nvPr>
        </p:nvSpPr>
        <p:spPr/>
        <p:txBody>
          <a:bodyPr/>
          <a:lstStyle/>
          <a:p>
            <a:pPr>
              <a:defRPr/>
            </a:pPr>
            <a:fld id="{883AC473-EC3F-443D-8613-FF460C607F45}" type="slidenum">
              <a:rPr lang="en-US" smtClean="0"/>
              <a:pPr>
                <a:defRPr/>
              </a:pPr>
              <a:t>20</a:t>
            </a:fld>
            <a:endParaRPr lang="en-US" dirty="0"/>
          </a:p>
        </p:txBody>
      </p:sp>
    </p:spTree>
    <p:extLst>
      <p:ext uri="{BB962C8B-B14F-4D97-AF65-F5344CB8AC3E}">
        <p14:creationId xmlns:p14="http://schemas.microsoft.com/office/powerpoint/2010/main" val="82686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31</a:t>
            </a:fld>
            <a:endParaRPr lang="en-US" dirty="0"/>
          </a:p>
        </p:txBody>
      </p:sp>
    </p:spTree>
    <p:extLst>
      <p:ext uri="{BB962C8B-B14F-4D97-AF65-F5344CB8AC3E}">
        <p14:creationId xmlns:p14="http://schemas.microsoft.com/office/powerpoint/2010/main" val="37343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34</a:t>
            </a:fld>
            <a:endParaRPr lang="en-US" dirty="0"/>
          </a:p>
        </p:txBody>
      </p:sp>
    </p:spTree>
    <p:extLst>
      <p:ext uri="{BB962C8B-B14F-4D97-AF65-F5344CB8AC3E}">
        <p14:creationId xmlns:p14="http://schemas.microsoft.com/office/powerpoint/2010/main" val="191404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35</a:t>
            </a:fld>
            <a:endParaRPr lang="en-US" dirty="0"/>
          </a:p>
        </p:txBody>
      </p:sp>
    </p:spTree>
    <p:extLst>
      <p:ext uri="{BB962C8B-B14F-4D97-AF65-F5344CB8AC3E}">
        <p14:creationId xmlns:p14="http://schemas.microsoft.com/office/powerpoint/2010/main" val="3146742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476500" y="2057400"/>
            <a:ext cx="6629400" cy="1143000"/>
          </a:xfrm>
        </p:spPr>
        <p:txBody>
          <a:bodyPr/>
          <a:lstStyle>
            <a:lvl1pPr>
              <a:defRPr sz="2700" i="1"/>
            </a:lvl1pPr>
          </a:lstStyle>
          <a:p>
            <a:r>
              <a:rPr lang="en-US" dirty="0"/>
              <a:t>CLICK TO EDIT MASTER TITLE STYLE</a:t>
            </a:r>
          </a:p>
        </p:txBody>
      </p:sp>
      <p:sp>
        <p:nvSpPr>
          <p:cNvPr id="41987" name="Rectangle 3"/>
          <p:cNvSpPr>
            <a:spLocks noGrp="1" noChangeArrowheads="1"/>
          </p:cNvSpPr>
          <p:nvPr>
            <p:ph type="subTitle" idx="1"/>
          </p:nvPr>
        </p:nvSpPr>
        <p:spPr>
          <a:xfrm>
            <a:off x="2590800" y="4343400"/>
            <a:ext cx="6400800" cy="1752600"/>
          </a:xfrm>
        </p:spPr>
        <p:txBody>
          <a:bodyPr/>
          <a:lstStyle>
            <a:lvl1pPr marL="0" indent="0" algn="ctr">
              <a:buFontTx/>
              <a:buNone/>
              <a:defRPr sz="2100"/>
            </a:lvl1pPr>
          </a:lstStyle>
          <a:p>
            <a:r>
              <a:rPr lang="en-US" dirty="0"/>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50"/>
            </a:lvl1pPr>
          </a:lstStyle>
          <a:p>
            <a:pPr>
              <a:defRPr/>
            </a:pP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3"/>
            <a:ext cx="2694209" cy="6857434"/>
          </a:xfrm>
          <a:prstGeom prst="rect">
            <a:avLst/>
          </a:prstGeom>
        </p:spPr>
      </p:pic>
      <p:sp>
        <p:nvSpPr>
          <p:cNvPr id="3" name="TextBox 2"/>
          <p:cNvSpPr txBox="1"/>
          <p:nvPr userDrawn="1"/>
        </p:nvSpPr>
        <p:spPr>
          <a:xfrm>
            <a:off x="7010400" y="6352402"/>
            <a:ext cx="1905000" cy="230832"/>
          </a:xfrm>
          <a:prstGeom prst="rect">
            <a:avLst/>
          </a:prstGeom>
          <a:noFill/>
        </p:spPr>
        <p:txBody>
          <a:bodyPr wrap="square" rtlCol="0">
            <a:spAutoFit/>
          </a:bodyPr>
          <a:lstStyle/>
          <a:p>
            <a:pPr algn="ctr"/>
            <a:r>
              <a:rPr lang="en-US" sz="900" dirty="0">
                <a:solidFill>
                  <a:srgbClr val="006600"/>
                </a:solidFill>
              </a:rPr>
              <a:t>UNCLASSIFIED</a:t>
            </a:r>
          </a:p>
        </p:txBody>
      </p:sp>
      <p:sp>
        <p:nvSpPr>
          <p:cNvPr id="11" name="TextBox 10"/>
          <p:cNvSpPr txBox="1"/>
          <p:nvPr userDrawn="1"/>
        </p:nvSpPr>
        <p:spPr>
          <a:xfrm>
            <a:off x="3151410" y="6248401"/>
            <a:ext cx="3706591" cy="369332"/>
          </a:xfrm>
          <a:prstGeom prst="rect">
            <a:avLst/>
          </a:prstGeom>
          <a:noFill/>
        </p:spPr>
        <p:txBody>
          <a:bodyPr wrap="square" rtlCol="0">
            <a:spAutoFit/>
          </a:bodyPr>
          <a:lstStyle/>
          <a:p>
            <a:pPr>
              <a:defRPr/>
            </a:pPr>
            <a:r>
              <a:rPr lang="en-US" sz="900" dirty="0">
                <a:latin typeface="Calibri" panose="020F0502020204030204" pitchFamily="34" charset="0"/>
              </a:rPr>
              <a:t>Prepared by </a:t>
            </a:r>
            <a:r>
              <a:rPr lang="en-US" sz="900" dirty="0" smtClean="0">
                <a:latin typeface="Calibri" panose="020F0502020204030204" pitchFamily="34" charset="0"/>
              </a:rPr>
              <a:t>Jim</a:t>
            </a:r>
            <a:r>
              <a:rPr lang="en-US" sz="900" baseline="0" dirty="0" smtClean="0">
                <a:latin typeface="Calibri" panose="020F0502020204030204" pitchFamily="34" charset="0"/>
              </a:rPr>
              <a:t> Hilton &amp; Nate Taylor</a:t>
            </a:r>
            <a:r>
              <a:rPr lang="en-US" sz="900" dirty="0" smtClean="0">
                <a:latin typeface="Calibri" panose="020F0502020204030204" pitchFamily="34" charset="0"/>
              </a:rPr>
              <a:t>, 703-784-9393</a:t>
            </a:r>
            <a:endParaRPr lang="en-US" sz="900" dirty="0">
              <a:latin typeface="Calibri" panose="020F0502020204030204" pitchFamily="34" charset="0"/>
            </a:endParaRPr>
          </a:p>
          <a:p>
            <a:pPr>
              <a:defRPr/>
            </a:pPr>
            <a:r>
              <a:rPr lang="en-US" sz="900" dirty="0">
                <a:latin typeface="Calibri" panose="020F0502020204030204" pitchFamily="34" charset="0"/>
              </a:rPr>
              <a:t>MPC-30, M&amp;RA, </a:t>
            </a:r>
            <a:r>
              <a:rPr lang="en-US" sz="900" dirty="0" smtClean="0">
                <a:latin typeface="Calibri" panose="020F0502020204030204" pitchFamily="34" charset="0"/>
              </a:rPr>
              <a:t>HQMC</a:t>
            </a:r>
            <a:endParaRPr lang="en-US" sz="900" dirty="0">
              <a:latin typeface="Calibri" panose="020F05020202040302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114" y="5996304"/>
            <a:ext cx="690171" cy="708606"/>
          </a:xfrm>
          <a:prstGeom prst="rect">
            <a:avLst/>
          </a:prstGeom>
        </p:spPr>
      </p:pic>
      <p:pic>
        <p:nvPicPr>
          <p:cNvPr id="9" name="Picture 8"/>
          <p:cNvPicPr>
            <a:picLocks noChangeAspect="1"/>
          </p:cNvPicPr>
          <p:nvPr userDrawn="1"/>
        </p:nvPicPr>
        <p:blipFill>
          <a:blip r:embed="rId4"/>
          <a:stretch>
            <a:fillRect/>
          </a:stretch>
        </p:blipFill>
        <p:spPr>
          <a:xfrm>
            <a:off x="7315201" y="103097"/>
            <a:ext cx="1765397" cy="1871747"/>
          </a:xfrm>
          <a:prstGeom prst="rect">
            <a:avLst/>
          </a:prstGeom>
        </p:spPr>
      </p:pic>
    </p:spTree>
    <p:extLst>
      <p:ext uri="{BB962C8B-B14F-4D97-AF65-F5344CB8AC3E}">
        <p14:creationId xmlns:p14="http://schemas.microsoft.com/office/powerpoint/2010/main" val="38216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8EF9CD32-4F38-467B-BFB9-07B8D67748BB}" type="slidenum">
              <a:rPr lang="en-US"/>
              <a:pPr>
                <a:defRPr/>
              </a:pPr>
              <a:t>‹#›</a:t>
            </a:fld>
            <a:endParaRPr lang="en-US" dirty="0"/>
          </a:p>
        </p:txBody>
      </p:sp>
    </p:spTree>
    <p:extLst>
      <p:ext uri="{BB962C8B-B14F-4D97-AF65-F5344CB8AC3E}">
        <p14:creationId xmlns:p14="http://schemas.microsoft.com/office/powerpoint/2010/main" val="317497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78891BCA-A506-4FC1-9E1A-08590BC247F0}" type="slidenum">
              <a:rPr lang="en-US"/>
              <a:pPr>
                <a:defRPr/>
              </a:pPr>
              <a:t>‹#›</a:t>
            </a:fld>
            <a:endParaRPr lang="en-US" dirty="0"/>
          </a:p>
        </p:txBody>
      </p:sp>
    </p:spTree>
    <p:extLst>
      <p:ext uri="{BB962C8B-B14F-4D97-AF65-F5344CB8AC3E}">
        <p14:creationId xmlns:p14="http://schemas.microsoft.com/office/powerpoint/2010/main" val="204294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r>
              <a:rPr lang="en-US" dirty="0"/>
              <a:t>Slide </a:t>
            </a:r>
            <a:fld id="{F35C3161-02B8-4D16-9DDD-35AC2294536E}" type="slidenum">
              <a:rPr lang="en-US"/>
              <a:pPr>
                <a:defRPr/>
              </a:pPr>
              <a:t>‹#›</a:t>
            </a:fld>
            <a:endParaRPr lang="en-US" dirty="0"/>
          </a:p>
        </p:txBody>
      </p:sp>
    </p:spTree>
    <p:extLst>
      <p:ext uri="{BB962C8B-B14F-4D97-AF65-F5344CB8AC3E}">
        <p14:creationId xmlns:p14="http://schemas.microsoft.com/office/powerpoint/2010/main" val="138753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sldNum" sz="quarter" idx="10"/>
          </p:nvPr>
        </p:nvSpPr>
        <p:spPr>
          <a:xfrm>
            <a:off x="3943350" y="6477000"/>
            <a:ext cx="1028700" cy="361950"/>
          </a:xfrm>
          <a:ln/>
        </p:spPr>
        <p:txBody>
          <a:bodyPr/>
          <a:lstStyle>
            <a:lvl1pPr>
              <a:defRPr/>
            </a:lvl1pPr>
          </a:lstStyle>
          <a:p>
            <a:pPr>
              <a:defRPr/>
            </a:pPr>
            <a:r>
              <a:rPr lang="en-US" dirty="0"/>
              <a:t>Slide </a:t>
            </a:r>
            <a:fld id="{5834EC5A-186C-46EA-9C5A-46E64E22F703}" type="slidenum">
              <a:rPr lang="en-US"/>
              <a:pPr>
                <a:defRPr/>
              </a:pPr>
              <a:t>‹#›</a:t>
            </a:fld>
            <a:endParaRPr lang="en-US" dirty="0"/>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b="0" cap="none" spc="0" dirty="0">
                <a:ln w="9525">
                  <a:noFill/>
                </a:ln>
                <a:solidFill>
                  <a:srgbClr val="FFCC00"/>
                </a:solidFill>
                <a:effectLst>
                  <a:outerShdw blurRad="38100" dist="19050" dir="2700000" algn="tl" rotWithShape="0">
                    <a:schemeClr val="dk1">
                      <a:alpha val="40000"/>
                    </a:schemeClr>
                  </a:outerShdw>
                </a:effectLst>
              </a:rPr>
              <a:t>Civilian                   Marines</a:t>
            </a:r>
          </a:p>
        </p:txBody>
      </p:sp>
      <p:sp>
        <p:nvSpPr>
          <p:cNvPr id="6" name="TextBox 5"/>
          <p:cNvSpPr txBox="1"/>
          <p:nvPr userDrawn="1"/>
        </p:nvSpPr>
        <p:spPr>
          <a:xfrm>
            <a:off x="3889" y="6582230"/>
            <a:ext cx="4401670" cy="276999"/>
          </a:xfrm>
          <a:prstGeom prst="rect">
            <a:avLst/>
          </a:prstGeom>
          <a:noFill/>
        </p:spPr>
        <p:txBody>
          <a:bodyPr wrap="square" rtlCol="0">
            <a:spAutoFit/>
          </a:bodyPr>
          <a:lstStyle/>
          <a:p>
            <a:r>
              <a:rPr lang="en-US" sz="1200" u="sng" dirty="0">
                <a:solidFill>
                  <a:schemeClr val="accent2">
                    <a:lumMod val="75000"/>
                  </a:schemeClr>
                </a:solidFill>
              </a:rPr>
              <a:t>https://www.manpower.usmc.mil/WFD</a:t>
            </a:r>
            <a:r>
              <a:rPr lang="en-US" sz="1200" dirty="0"/>
              <a:t> </a:t>
            </a:r>
          </a:p>
        </p:txBody>
      </p:sp>
    </p:spTree>
    <p:extLst>
      <p:ext uri="{BB962C8B-B14F-4D97-AF65-F5344CB8AC3E}">
        <p14:creationId xmlns:p14="http://schemas.microsoft.com/office/powerpoint/2010/main" val="197157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533400"/>
          </a:xfrm>
        </p:spPr>
        <p:txBody>
          <a:bodyPr/>
          <a:lstStyle>
            <a:lvl1pPr>
              <a:defRPr sz="3600">
                <a:solidFill>
                  <a:srgbClr val="012B5D"/>
                </a:solidFill>
              </a:defRPr>
            </a:lvl1p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136D5C87-B9C2-4CB3-A612-4CFB17DF639A}" type="slidenum">
              <a:rPr lang="en-US">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838200" y="1371600"/>
            <a:ext cx="7848600" cy="4648200"/>
          </a:xfrm>
          <a:prstGeom prst="rect">
            <a:avLst/>
          </a:prstGeom>
        </p:spPr>
        <p:txBody>
          <a:bodyPr/>
          <a:lstStyle>
            <a:lvl1pPr marL="396875" indent="-396875">
              <a:buFont typeface="Wingdings" panose="05000000000000000000" pitchFamily="2" charset="2"/>
              <a:buChar char="Ø"/>
              <a:tabLst>
                <a:tab pos="344488" algn="l"/>
              </a:tabLst>
              <a:defRPr sz="2800"/>
            </a:lvl1pPr>
            <a:lvl2pPr>
              <a:defRPr sz="2400"/>
            </a:lvl2pPr>
            <a:lvl3pPr marL="1257300" indent="-342900">
              <a:buFont typeface="Arial" panose="020B0604020202020204" pitchFamily="34" charset="0"/>
              <a:buChar char="•"/>
              <a:defRPr sz="2000"/>
            </a:lvl3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524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xfrm>
            <a:off x="3943350" y="6496050"/>
            <a:ext cx="1028700" cy="361950"/>
          </a:xfrm>
          <a:ln/>
        </p:spPr>
        <p:txBody>
          <a:bodyPr/>
          <a:lstStyle>
            <a:lvl1pPr>
              <a:defRPr/>
            </a:lvl1pPr>
          </a:lstStyle>
          <a:p>
            <a:pPr>
              <a:defRPr/>
            </a:pPr>
            <a:r>
              <a:rPr lang="en-US" dirty="0"/>
              <a:t>Slide </a:t>
            </a:r>
            <a:fld id="{136D5C87-B9C2-4CB3-A612-4CFB17DF639A}" type="slidenum">
              <a:rPr lang="en-US"/>
              <a:pPr>
                <a:defRPr/>
              </a:pPr>
              <a:t>‹#›</a:t>
            </a:fld>
            <a:endParaRPr lang="en-US" dirty="0"/>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b="0" cap="none" spc="0" dirty="0">
                <a:ln w="9525">
                  <a:noFill/>
                </a:ln>
                <a:solidFill>
                  <a:srgbClr val="FFCC00"/>
                </a:solidFill>
                <a:effectLst>
                  <a:outerShdw blurRad="38100" dist="19050" dir="2700000" algn="tl" rotWithShape="0">
                    <a:schemeClr val="dk1">
                      <a:alpha val="40000"/>
                    </a:schemeClr>
                  </a:outerShdw>
                </a:effectLst>
              </a:rPr>
              <a:t>Civilian                   Marines</a:t>
            </a:r>
          </a:p>
        </p:txBody>
      </p:sp>
      <p:sp>
        <p:nvSpPr>
          <p:cNvPr id="6" name="TextBox 5"/>
          <p:cNvSpPr txBox="1"/>
          <p:nvPr userDrawn="1"/>
        </p:nvSpPr>
        <p:spPr>
          <a:xfrm>
            <a:off x="-4" y="6584580"/>
            <a:ext cx="4401670" cy="276999"/>
          </a:xfrm>
          <a:prstGeom prst="rect">
            <a:avLst/>
          </a:prstGeom>
          <a:noFill/>
        </p:spPr>
        <p:txBody>
          <a:bodyPr wrap="square" rtlCol="0">
            <a:spAutoFit/>
          </a:bodyPr>
          <a:lstStyle/>
          <a:p>
            <a:r>
              <a:rPr lang="en-US" sz="1200" u="sng" dirty="0">
                <a:solidFill>
                  <a:schemeClr val="accent2">
                    <a:lumMod val="75000"/>
                  </a:schemeClr>
                </a:solidFill>
              </a:rPr>
              <a:t>https://www.manpower.usmc.mil/WFD</a:t>
            </a:r>
            <a:r>
              <a:rPr lang="en-US" sz="1200" dirty="0"/>
              <a:t> </a:t>
            </a:r>
          </a:p>
        </p:txBody>
      </p:sp>
    </p:spTree>
    <p:extLst>
      <p:ext uri="{BB962C8B-B14F-4D97-AF65-F5344CB8AC3E}">
        <p14:creationId xmlns:p14="http://schemas.microsoft.com/office/powerpoint/2010/main" val="47096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C6673DBB-AF10-4B4A-B7A0-8ABCBC13F2F2}" type="slidenum">
              <a:rPr lang="en-US"/>
              <a:pPr>
                <a:defRPr/>
              </a:pPr>
              <a:t>‹#›</a:t>
            </a:fld>
            <a:endParaRPr lang="en-US" dirty="0"/>
          </a:p>
        </p:txBody>
      </p:sp>
    </p:spTree>
    <p:extLst>
      <p:ext uri="{BB962C8B-B14F-4D97-AF65-F5344CB8AC3E}">
        <p14:creationId xmlns:p14="http://schemas.microsoft.com/office/powerpoint/2010/main" val="232375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EE717ED3-87CE-4404-84D4-9716C7EB04F1}" type="slidenum">
              <a:rPr lang="en-US"/>
              <a:pPr>
                <a:defRPr/>
              </a:pPr>
              <a:t>‹#›</a:t>
            </a:fld>
            <a:endParaRPr lang="en-US" dirty="0"/>
          </a:p>
        </p:txBody>
      </p:sp>
    </p:spTree>
    <p:extLst>
      <p:ext uri="{BB962C8B-B14F-4D97-AF65-F5344CB8AC3E}">
        <p14:creationId xmlns:p14="http://schemas.microsoft.com/office/powerpoint/2010/main" val="385997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r>
              <a:rPr lang="en-US" dirty="0"/>
              <a:t>Slide </a:t>
            </a:r>
            <a:fld id="{DD68938E-C0C1-47A7-8C09-E50C119B19FA}" type="slidenum">
              <a:rPr lang="en-US"/>
              <a:pPr>
                <a:defRPr/>
              </a:pPr>
              <a:t>‹#›</a:t>
            </a:fld>
            <a:endParaRPr lang="en-US" dirty="0"/>
          </a:p>
        </p:txBody>
      </p:sp>
    </p:spTree>
    <p:extLst>
      <p:ext uri="{BB962C8B-B14F-4D97-AF65-F5344CB8AC3E}">
        <p14:creationId xmlns:p14="http://schemas.microsoft.com/office/powerpoint/2010/main" val="298229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r>
              <a:rPr lang="en-US" dirty="0"/>
              <a:t>Slide </a:t>
            </a:r>
            <a:fld id="{B2E950EB-4A63-4C07-B807-1DA7730A8FC6}" type="slidenum">
              <a:rPr lang="en-US"/>
              <a:pPr>
                <a:defRPr/>
              </a:pPr>
              <a:t>‹#›</a:t>
            </a:fld>
            <a:endParaRPr lang="en-US" dirty="0"/>
          </a:p>
        </p:txBody>
      </p:sp>
      <p:sp>
        <p:nvSpPr>
          <p:cNvPr id="4" name="Rectangle 3"/>
          <p:cNvSpPr/>
          <p:nvPr userDrawn="1"/>
        </p:nvSpPr>
        <p:spPr>
          <a:xfrm>
            <a:off x="3380994" y="921211"/>
            <a:ext cx="234391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9525">
                  <a:noFill/>
                </a:ln>
                <a:solidFill>
                  <a:srgbClr val="FFCC00"/>
                </a:solidFill>
                <a:effectLst>
                  <a:outerShdw blurRad="38100" dist="19050" dir="2700000" algn="tl" rotWithShape="0">
                    <a:srgbClr val="000000">
                      <a:alpha val="40000"/>
                    </a:srgbClr>
                  </a:outerShdw>
                </a:effectLst>
                <a:uLnTx/>
                <a:uFillTx/>
                <a:latin typeface="+mn-lt"/>
                <a:ea typeface="+mn-ea"/>
                <a:cs typeface="+mn-cs"/>
              </a:rPr>
              <a:t>Civilian                   Marines</a:t>
            </a:r>
            <a:endParaRPr kumimoji="0" lang="en-US" sz="1400" b="0" i="0" u="none" strike="noStrike" kern="1200" cap="none" spc="0" normalizeH="0" baseline="0" noProof="0" dirty="0">
              <a:ln w="9525">
                <a:noFill/>
              </a:ln>
              <a:solidFill>
                <a:srgbClr val="FFCC00"/>
              </a:solidFill>
              <a:effectLst>
                <a:outerShdw blurRad="38100" dist="19050" dir="2700000" algn="tl" rotWithShape="0">
                  <a:srgbClr val="000000">
                    <a:alpha val="40000"/>
                  </a:srgbClr>
                </a:outerShdw>
              </a:effectLst>
              <a:uLnTx/>
              <a:uFillTx/>
              <a:latin typeface="+mn-lt"/>
              <a:ea typeface="+mn-ea"/>
              <a:cs typeface="+mn-cs"/>
            </a:endParaRPr>
          </a:p>
        </p:txBody>
      </p:sp>
    </p:spTree>
    <p:extLst>
      <p:ext uri="{BB962C8B-B14F-4D97-AF65-F5344CB8AC3E}">
        <p14:creationId xmlns:p14="http://schemas.microsoft.com/office/powerpoint/2010/main" val="27905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dirty="0"/>
              <a:t>Slide </a:t>
            </a:r>
            <a:fld id="{B106AC59-ABBE-48A0-82B5-BC22D2B49130}" type="slidenum">
              <a:rPr lang="en-US"/>
              <a:pPr>
                <a:defRPr/>
              </a:pPr>
              <a:t>‹#›</a:t>
            </a:fld>
            <a:endParaRPr lang="en-US" dirty="0"/>
          </a:p>
        </p:txBody>
      </p:sp>
    </p:spTree>
    <p:extLst>
      <p:ext uri="{BB962C8B-B14F-4D97-AF65-F5344CB8AC3E}">
        <p14:creationId xmlns:p14="http://schemas.microsoft.com/office/powerpoint/2010/main" val="401250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6592BD68-747A-4830-90A4-2C4088195554}" type="slidenum">
              <a:rPr lang="en-US"/>
              <a:pPr>
                <a:defRPr/>
              </a:pPr>
              <a:t>‹#›</a:t>
            </a:fld>
            <a:endParaRPr lang="en-US" dirty="0"/>
          </a:p>
        </p:txBody>
      </p:sp>
    </p:spTree>
    <p:extLst>
      <p:ext uri="{BB962C8B-B14F-4D97-AF65-F5344CB8AC3E}">
        <p14:creationId xmlns:p14="http://schemas.microsoft.com/office/powerpoint/2010/main" val="2339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814D4439-BD4D-437D-B66B-888F27E1D398}" type="slidenum">
              <a:rPr lang="en-US"/>
              <a:pPr>
                <a:defRPr/>
              </a:pPr>
              <a:t>‹#›</a:t>
            </a:fld>
            <a:endParaRPr lang="en-US" dirty="0"/>
          </a:p>
        </p:txBody>
      </p:sp>
    </p:spTree>
    <p:extLst>
      <p:ext uri="{BB962C8B-B14F-4D97-AF65-F5344CB8AC3E}">
        <p14:creationId xmlns:p14="http://schemas.microsoft.com/office/powerpoint/2010/main" val="165933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66800" y="304800"/>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sldNum" sz="quarter" idx="4"/>
          </p:nvPr>
        </p:nvSpPr>
        <p:spPr bwMode="auto">
          <a:xfrm>
            <a:off x="4038600" y="6396007"/>
            <a:ext cx="10287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Calibri" panose="020F0502020204030204" pitchFamily="34" charset="0"/>
              </a:defRPr>
            </a:lvl1pPr>
          </a:lstStyle>
          <a:p>
            <a:pPr>
              <a:defRPr/>
            </a:pPr>
            <a:r>
              <a:rPr lang="en-US"/>
              <a:t>Slide </a:t>
            </a:r>
            <a:fld id="{44612B00-1B7C-4998-A8F8-28D1A897FFFF}" type="slidenum">
              <a:rPr lang="en-US" smtClean="0"/>
              <a:pPr>
                <a:defRPr/>
              </a:pPr>
              <a:t>‹#›</a:t>
            </a:fld>
            <a:endParaRPr lang="en-US" dirty="0"/>
          </a:p>
        </p:txBody>
      </p:sp>
      <p:pic>
        <p:nvPicPr>
          <p:cNvPr id="7" name="Picture 3" descr="C:\Users\william.tosick\AppData\Local\Microsoft\Windows\Temporary Internet Files\Content.Outlook\2K3KU941\MRA_HQ_VERSION.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9575" y="149629"/>
            <a:ext cx="789428" cy="7894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543800" y="6438483"/>
            <a:ext cx="1905000" cy="230832"/>
          </a:xfrm>
          <a:prstGeom prst="rect">
            <a:avLst/>
          </a:prstGeom>
          <a:noFill/>
        </p:spPr>
        <p:txBody>
          <a:bodyPr wrap="square" rtlCol="0">
            <a:spAutoFit/>
          </a:bodyPr>
          <a:lstStyle/>
          <a:p>
            <a:pPr algn="ctr"/>
            <a:r>
              <a:rPr lang="en-US" sz="900" dirty="0">
                <a:solidFill>
                  <a:srgbClr val="006600"/>
                </a:solidFill>
                <a:latin typeface="Calibri" panose="020F0502020204030204" pitchFamily="34" charset="0"/>
              </a:rPr>
              <a:t>UNCLASSIFIED</a:t>
            </a:r>
          </a:p>
        </p:txBody>
      </p:sp>
      <p:pic>
        <p:nvPicPr>
          <p:cNvPr id="11" name="Picture 10"/>
          <p:cNvPicPr>
            <a:picLocks noChangeAspect="1"/>
          </p:cNvPicPr>
          <p:nvPr userDrawn="1"/>
        </p:nvPicPr>
        <p:blipFill>
          <a:blip r:embed="rId17"/>
          <a:stretch>
            <a:fillRect/>
          </a:stretch>
        </p:blipFill>
        <p:spPr>
          <a:xfrm>
            <a:off x="8322806" y="149629"/>
            <a:ext cx="705540" cy="781562"/>
          </a:xfrm>
          <a:prstGeom prst="rect">
            <a:avLst/>
          </a:prstGeom>
        </p:spPr>
      </p:pic>
      <p:grpSp>
        <p:nvGrpSpPr>
          <p:cNvPr id="6" name="Group 5"/>
          <p:cNvGrpSpPr/>
          <p:nvPr userDrawn="1"/>
        </p:nvGrpSpPr>
        <p:grpSpPr>
          <a:xfrm>
            <a:off x="-55880" y="867410"/>
            <a:ext cx="9265920" cy="428307"/>
            <a:chOff x="-55880" y="867410"/>
            <a:chExt cx="9265920" cy="428307"/>
          </a:xfrm>
        </p:grpSpPr>
        <p:sp>
          <p:nvSpPr>
            <p:cNvPr id="4" name="Rectangle 3"/>
            <p:cNvSpPr/>
            <p:nvPr userDrawn="1"/>
          </p:nvSpPr>
          <p:spPr>
            <a:xfrm>
              <a:off x="-55880" y="980441"/>
              <a:ext cx="9265920" cy="214810"/>
            </a:xfrm>
            <a:prstGeom prst="rect">
              <a:avLst/>
            </a:prstGeom>
            <a:solidFill>
              <a:srgbClr val="002060"/>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solidFill>
                  <a:schemeClr val="tx1"/>
                </a:solidFill>
              </a:endParaRPr>
            </a:p>
          </p:txBody>
        </p:sp>
        <p:pic>
          <p:nvPicPr>
            <p:cNvPr id="5" name="Picture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7741" y="867410"/>
              <a:ext cx="430417" cy="428307"/>
            </a:xfrm>
            <a:prstGeom prst="rect">
              <a:avLst/>
            </a:prstGeom>
          </p:spPr>
        </p:pic>
      </p:grpSp>
    </p:spTree>
    <p:extLst>
      <p:ext uri="{BB962C8B-B14F-4D97-AF65-F5344CB8AC3E}">
        <p14:creationId xmlns:p14="http://schemas.microsoft.com/office/powerpoint/2010/main" val="1917462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Calibri" panose="020F0502020204030204" pitchFamily="34" charset="0"/>
          <a:ea typeface="+mj-ea"/>
          <a:cs typeface="+mj-cs"/>
        </a:defRPr>
      </a:lvl1pPr>
      <a:lvl2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5pPr>
      <a:lvl6pPr marL="3429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6pPr>
      <a:lvl7pPr marL="6858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7pPr>
      <a:lvl8pPr marL="10287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8pPr>
      <a:lvl9pPr marL="13716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euPupwrXaAhXJqlQKHa9OClYQjRx6BAgAEAU&amp;url=https://www.slideshare.net/YarilleVelazquez/standard-do-dfmbriefingpracticalexercise27marmtvernon1&amp;psig=AOvVaw1mCOLzCqZOhpjJUHk9UI62&amp;ust=152364930484523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2020 </a:t>
            </a:r>
            <a:r>
              <a:rPr lang="en-US" dirty="0"/>
              <a:t>Civilian Career</a:t>
            </a:r>
            <a:br>
              <a:rPr lang="en-US" dirty="0"/>
            </a:br>
            <a:r>
              <a:rPr lang="en-US" dirty="0"/>
              <a:t>Development Information Forum</a:t>
            </a:r>
          </a:p>
        </p:txBody>
      </p:sp>
      <p:sp>
        <p:nvSpPr>
          <p:cNvPr id="3" name="TextBox 2"/>
          <p:cNvSpPr txBox="1"/>
          <p:nvPr/>
        </p:nvSpPr>
        <p:spPr>
          <a:xfrm>
            <a:off x="3505200" y="4069080"/>
            <a:ext cx="4442460" cy="1692771"/>
          </a:xfrm>
          <a:prstGeom prst="rect">
            <a:avLst/>
          </a:prstGeom>
          <a:noFill/>
        </p:spPr>
        <p:txBody>
          <a:bodyPr wrap="square" rtlCol="0">
            <a:spAutoFit/>
          </a:bodyPr>
          <a:lstStyle/>
          <a:p>
            <a:pPr algn="ctr"/>
            <a:r>
              <a:rPr lang="en-US" sz="2100" dirty="0" smtClean="0"/>
              <a:t>Assistant Deputy Commandant for Manpower and Reserve Affairs</a:t>
            </a:r>
            <a:endParaRPr lang="en-US" sz="2100" dirty="0"/>
          </a:p>
          <a:p>
            <a:pPr algn="ctr">
              <a:spcBef>
                <a:spcPts val="1200"/>
              </a:spcBef>
            </a:pPr>
            <a:r>
              <a:rPr lang="en-US" sz="2100" dirty="0" smtClean="0"/>
              <a:t>Mr. Jeffery W. Bearor</a:t>
            </a:r>
          </a:p>
          <a:p>
            <a:pPr algn="ctr">
              <a:spcBef>
                <a:spcPts val="1200"/>
              </a:spcBef>
            </a:pPr>
            <a:r>
              <a:rPr lang="en-US" sz="2100" dirty="0" smtClean="0"/>
              <a:t>February 2020</a:t>
            </a:r>
            <a:endParaRPr lang="en-US" sz="2100" dirty="0"/>
          </a:p>
        </p:txBody>
      </p:sp>
    </p:spTree>
    <p:extLst>
      <p:ext uri="{BB962C8B-B14F-4D97-AF65-F5344CB8AC3E}">
        <p14:creationId xmlns:p14="http://schemas.microsoft.com/office/powerpoint/2010/main" val="794016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61541" y="1437994"/>
            <a:ext cx="4166071" cy="5058056"/>
          </a:xfrm>
          <a:prstGeom prst="rect">
            <a:avLst/>
          </a:prstGeom>
        </p:spPr>
      </p:pic>
      <p:sp>
        <p:nvSpPr>
          <p:cNvPr id="3" name="Slide Number Placeholder 2"/>
          <p:cNvSpPr>
            <a:spLocks noGrp="1"/>
          </p:cNvSpPr>
          <p:nvPr>
            <p:ph type="sldNum" sz="quarter" idx="10"/>
          </p:nvPr>
        </p:nvSpPr>
        <p:spPr/>
        <p:txBody>
          <a:bodyPr/>
          <a:lstStyle/>
          <a:p>
            <a:pPr>
              <a:defRPr/>
            </a:pPr>
            <a:r>
              <a:rPr lang="en-US" smtClean="0"/>
              <a:t>Slide </a:t>
            </a:r>
            <a:fld id="{136D5C87-B9C2-4CB3-A612-4CFB17DF639A}" type="slidenum">
              <a:rPr lang="en-US" smtClean="0"/>
              <a:pPr>
                <a:defRPr/>
              </a:pPr>
              <a:t>10</a:t>
            </a:fld>
            <a:endParaRPr lang="en-US" dirty="0"/>
          </a:p>
        </p:txBody>
      </p:sp>
      <p:sp>
        <p:nvSpPr>
          <p:cNvPr id="4" name="Title 3"/>
          <p:cNvSpPr>
            <a:spLocks noGrp="1"/>
          </p:cNvSpPr>
          <p:nvPr>
            <p:ph type="title"/>
          </p:nvPr>
        </p:nvSpPr>
        <p:spPr>
          <a:xfrm>
            <a:off x="870013" y="144044"/>
            <a:ext cx="7457242" cy="533400"/>
          </a:xfrm>
        </p:spPr>
        <p:txBody>
          <a:bodyPr>
            <a:normAutofit fontScale="90000"/>
          </a:bodyPr>
          <a:lstStyle/>
          <a:p>
            <a:r>
              <a:rPr lang="en-US" sz="3600" dirty="0"/>
              <a:t>So…how do I assess my current skills and abilities?</a:t>
            </a:r>
          </a:p>
        </p:txBody>
      </p:sp>
      <p:sp>
        <p:nvSpPr>
          <p:cNvPr id="8" name="Rectangle 7"/>
          <p:cNvSpPr/>
          <p:nvPr/>
        </p:nvSpPr>
        <p:spPr>
          <a:xfrm>
            <a:off x="4678533" y="1437994"/>
            <a:ext cx="4035456" cy="4893647"/>
          </a:xfrm>
          <a:prstGeom prst="rect">
            <a:avLst/>
          </a:prstGeom>
        </p:spPr>
        <p:txBody>
          <a:bodyPr wrap="square">
            <a:spAutoFit/>
          </a:bodyPr>
          <a:lstStyle/>
          <a:p>
            <a:pPr marL="342900" indent="-342900">
              <a:buFont typeface="Wingdings" panose="05000000000000000000" pitchFamily="2" charset="2"/>
              <a:buChar char="Ø"/>
            </a:pPr>
            <a:r>
              <a:rPr lang="en-US" sz="2000" i="1" dirty="0" smtClean="0">
                <a:solidFill>
                  <a:srgbClr val="000000"/>
                </a:solidFill>
                <a:latin typeface="Cambria" panose="02040503050406030204" pitchFamily="18" charset="0"/>
              </a:rPr>
              <a:t>What is a Self-Assessment…</a:t>
            </a:r>
            <a:endParaRPr lang="en-US" sz="2000" i="1" dirty="0">
              <a:solidFill>
                <a:srgbClr val="000000"/>
              </a:solidFill>
              <a:latin typeface="Cambria" panose="02040503050406030204" pitchFamily="18" charset="0"/>
            </a:endParaRPr>
          </a:p>
          <a:p>
            <a:pPr marL="742950" lvl="1" indent="-285750">
              <a:buFont typeface="Wingdings" panose="05000000000000000000" pitchFamily="2" charset="2"/>
              <a:buChar char="q"/>
            </a:pPr>
            <a:r>
              <a:rPr lang="en-US" sz="2000" i="1" dirty="0" smtClean="0">
                <a:solidFill>
                  <a:srgbClr val="000000"/>
                </a:solidFill>
                <a:latin typeface="Cambria" panose="02040503050406030204" pitchFamily="18" charset="0"/>
              </a:rPr>
              <a:t>A way to learn about yourself</a:t>
            </a:r>
          </a:p>
          <a:p>
            <a:pPr marL="742950" lvl="1" indent="-285750">
              <a:buFont typeface="Wingdings" panose="05000000000000000000" pitchFamily="2" charset="2"/>
              <a:buChar char="q"/>
            </a:pPr>
            <a:r>
              <a:rPr lang="en-US" sz="2000" i="1" dirty="0" smtClean="0">
                <a:solidFill>
                  <a:srgbClr val="000000"/>
                </a:solidFill>
                <a:latin typeface="Cambria" panose="02040503050406030204" pitchFamily="18" charset="0"/>
              </a:rPr>
              <a:t>Work-related values, interests, abilities, and personality type</a:t>
            </a:r>
          </a:p>
          <a:p>
            <a:pPr marL="342900" indent="-342900">
              <a:buFont typeface="Wingdings" panose="05000000000000000000" pitchFamily="2" charset="2"/>
              <a:buChar char="Ø"/>
            </a:pPr>
            <a:r>
              <a:rPr lang="en-US" sz="2000" i="1" dirty="0" smtClean="0">
                <a:solidFill>
                  <a:srgbClr val="000000"/>
                </a:solidFill>
                <a:latin typeface="Cambria" panose="02040503050406030204" pitchFamily="18" charset="0"/>
              </a:rPr>
              <a:t>Why use a Self-assessment…</a:t>
            </a:r>
            <a:endParaRPr lang="en-US" sz="2000" i="1" dirty="0">
              <a:solidFill>
                <a:srgbClr val="000000"/>
              </a:solidFill>
              <a:latin typeface="Cambria" panose="02040503050406030204" pitchFamily="18" charset="0"/>
            </a:endParaRPr>
          </a:p>
          <a:p>
            <a:pPr marL="742950" lvl="1" indent="-285750">
              <a:buFont typeface="Wingdings" panose="05000000000000000000" pitchFamily="2" charset="2"/>
              <a:buChar char="q"/>
            </a:pPr>
            <a:r>
              <a:rPr lang="en-US" sz="2000" i="1" dirty="0">
                <a:solidFill>
                  <a:srgbClr val="000000"/>
                </a:solidFill>
                <a:latin typeface="Cambria" panose="02040503050406030204" pitchFamily="18" charset="0"/>
              </a:rPr>
              <a:t>Enrich your career path by assessing, planning, and developing your critical </a:t>
            </a:r>
            <a:r>
              <a:rPr lang="en-US" sz="2000" i="1" dirty="0" smtClean="0">
                <a:solidFill>
                  <a:srgbClr val="000000"/>
                </a:solidFill>
                <a:latin typeface="Cambria" panose="02040503050406030204" pitchFamily="18" charset="0"/>
              </a:rPr>
              <a:t>skills</a:t>
            </a:r>
          </a:p>
          <a:p>
            <a:pPr marL="742950" lvl="1" indent="-285750">
              <a:buFont typeface="Wingdings" panose="05000000000000000000" pitchFamily="2" charset="2"/>
              <a:buChar char="q"/>
            </a:pPr>
            <a:r>
              <a:rPr lang="en-US" sz="2000" i="1" dirty="0">
                <a:solidFill>
                  <a:srgbClr val="000000"/>
                </a:solidFill>
                <a:latin typeface="Cambria" panose="02040503050406030204" pitchFamily="18" charset="0"/>
              </a:rPr>
              <a:t>Helps to determine strengths and developmental needs  </a:t>
            </a:r>
            <a:endParaRPr lang="en-US" sz="2000" dirty="0"/>
          </a:p>
          <a:p>
            <a:pPr marL="342900" indent="-342900">
              <a:buFont typeface="Wingdings" panose="05000000000000000000" pitchFamily="2" charset="2"/>
              <a:buChar char="Ø"/>
            </a:pPr>
            <a:r>
              <a:rPr lang="en-US" sz="2000" i="1" dirty="0" smtClean="0">
                <a:solidFill>
                  <a:srgbClr val="000000"/>
                </a:solidFill>
                <a:latin typeface="Cambria" panose="02040503050406030204" pitchFamily="18" charset="0"/>
              </a:rPr>
              <a:t>Is there a tool for me to use…</a:t>
            </a:r>
            <a:endParaRPr lang="en-US" sz="2000" i="1" dirty="0">
              <a:solidFill>
                <a:srgbClr val="000000"/>
              </a:solidFill>
              <a:latin typeface="Cambria" panose="02040503050406030204" pitchFamily="18" charset="0"/>
            </a:endParaRPr>
          </a:p>
          <a:p>
            <a:pPr marL="800100" lvl="1" indent="-342900">
              <a:buFont typeface="Wingdings" panose="05000000000000000000" pitchFamily="2" charset="2"/>
              <a:buChar char="q"/>
            </a:pPr>
            <a:r>
              <a:rPr lang="en-US" sz="2000" i="1" dirty="0" smtClean="0">
                <a:solidFill>
                  <a:srgbClr val="000000"/>
                </a:solidFill>
                <a:latin typeface="Cambria" panose="02040503050406030204" pitchFamily="18" charset="0"/>
              </a:rPr>
              <a:t>Online </a:t>
            </a:r>
            <a:r>
              <a:rPr lang="en-US" sz="2000" i="1" dirty="0">
                <a:solidFill>
                  <a:srgbClr val="000000"/>
                </a:solidFill>
                <a:latin typeface="Cambria" panose="02040503050406030204" pitchFamily="18" charset="0"/>
              </a:rPr>
              <a:t>and are available to all civilian </a:t>
            </a:r>
            <a:r>
              <a:rPr lang="en-US" sz="2000" i="1" dirty="0" smtClean="0">
                <a:solidFill>
                  <a:srgbClr val="000000"/>
                </a:solidFill>
                <a:latin typeface="Cambria" panose="02040503050406030204" pitchFamily="18" charset="0"/>
              </a:rPr>
              <a:t>Marines</a:t>
            </a:r>
          </a:p>
          <a:p>
            <a:pPr marL="742950" lvl="1" indent="-285750">
              <a:buFont typeface="Wingdings" panose="05000000000000000000" pitchFamily="2" charset="2"/>
              <a:buChar char="q"/>
            </a:pPr>
            <a:endParaRPr lang="en-US" sz="1600" i="1" dirty="0">
              <a:solidFill>
                <a:srgbClr val="000000"/>
              </a:solidFill>
              <a:latin typeface="Cambria" panose="02040503050406030204" pitchFamily="18" charset="0"/>
            </a:endParaRPr>
          </a:p>
          <a:p>
            <a:pPr marL="742950" lvl="1" indent="-285750">
              <a:buFont typeface="Wingdings" panose="05000000000000000000" pitchFamily="2" charset="2"/>
              <a:buChar char="q"/>
            </a:pPr>
            <a:endParaRPr lang="en-US" sz="1600" i="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427938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Request Participation </a:t>
            </a:r>
            <a:endParaRPr lang="en-US" sz="3600" dirty="0"/>
          </a:p>
        </p:txBody>
      </p:sp>
      <p:sp>
        <p:nvSpPr>
          <p:cNvPr id="4" name="Slide Number Placeholder 3"/>
          <p:cNvSpPr>
            <a:spLocks noGrp="1"/>
          </p:cNvSpPr>
          <p:nvPr>
            <p:ph type="sldNum" sz="quarter" idx="10"/>
          </p:nvPr>
        </p:nvSpPr>
        <p:spPr/>
        <p:txBody>
          <a:bodyPr/>
          <a:lstStyle/>
          <a:p>
            <a:pPr>
              <a:defRPr/>
            </a:pPr>
            <a:r>
              <a:rPr lang="en-US" smtClean="0">
                <a:solidFill>
                  <a:srgbClr val="000000"/>
                </a:solidFill>
              </a:rPr>
              <a:t>Slide </a:t>
            </a:r>
            <a:fld id="{136D5C87-B9C2-4CB3-A612-4CFB17DF639A}" type="slidenum">
              <a:rPr lang="en-US" smtClean="0">
                <a:solidFill>
                  <a:srgbClr val="000000"/>
                </a:solidFill>
              </a:rPr>
              <a:pPr>
                <a:defRPr/>
              </a:pPr>
              <a:t>11</a:t>
            </a:fld>
            <a:endParaRPr lang="en-US" dirty="0">
              <a:solidFill>
                <a:srgbClr val="000000"/>
              </a:solidFill>
            </a:endParaRPr>
          </a:p>
        </p:txBody>
      </p:sp>
      <p:sp>
        <p:nvSpPr>
          <p:cNvPr id="5" name="Rectangle 4"/>
          <p:cNvSpPr/>
          <p:nvPr/>
        </p:nvSpPr>
        <p:spPr>
          <a:xfrm>
            <a:off x="201827" y="1738968"/>
            <a:ext cx="4361295" cy="3025444"/>
          </a:xfrm>
          <a:prstGeom prst="rect">
            <a:avLst/>
          </a:prstGeom>
        </p:spPr>
        <p:txBody>
          <a:bodyPr wrap="square">
            <a:spAutoFit/>
          </a:bodyPr>
          <a:lstStyle/>
          <a:p>
            <a:pPr marL="342900" indent="-342900">
              <a:lnSpc>
                <a:spcPct val="115000"/>
              </a:lnSpc>
              <a:buFont typeface="+mj-lt"/>
              <a:buAutoNum type="arabicPeriod"/>
            </a:pPr>
            <a:r>
              <a:rPr lang="en-US" dirty="0" smtClean="0">
                <a:solidFill>
                  <a:srgbClr val="000000"/>
                </a:solidFill>
                <a:ea typeface="Calibri" panose="020F0502020204030204" pitchFamily="34" charset="0"/>
                <a:cs typeface="Times New Roman" panose="02020603050405020304" pitchFamily="18" charset="0"/>
              </a:rPr>
              <a:t>Go </a:t>
            </a:r>
            <a:r>
              <a:rPr lang="en-US" dirty="0">
                <a:solidFill>
                  <a:srgbClr val="000000"/>
                </a:solidFill>
                <a:ea typeface="Calibri" panose="020F0502020204030204" pitchFamily="34" charset="0"/>
                <a:cs typeface="Times New Roman" panose="02020603050405020304" pitchFamily="18" charset="0"/>
              </a:rPr>
              <a:t>to </a:t>
            </a:r>
            <a:r>
              <a:rPr lang="en-US" u="sng" dirty="0">
                <a:solidFill>
                  <a:srgbClr val="000000">
                    <a:lumMod val="95000"/>
                    <a:lumOff val="5000"/>
                  </a:srgbClr>
                </a:solidFill>
                <a:ea typeface="Calibri" panose="020F0502020204030204" pitchFamily="34" charset="0"/>
                <a:cs typeface="Times New Roman" panose="02020603050405020304" pitchFamily="18" charset="0"/>
              </a:rPr>
              <a:t>https://www.manpower.usmc.mil/wfd</a:t>
            </a:r>
            <a:r>
              <a:rPr lang="en-US" dirty="0">
                <a:solidFill>
                  <a:srgbClr val="000000">
                    <a:lumMod val="95000"/>
                    <a:lumOff val="5000"/>
                  </a:srgbClr>
                </a:solidFill>
                <a:ea typeface="Calibri" panose="020F0502020204030204" pitchFamily="34" charset="0"/>
                <a:cs typeface="Times New Roman" panose="02020603050405020304" pitchFamily="18" charset="0"/>
              </a:rPr>
              <a:t> </a:t>
            </a:r>
            <a:r>
              <a:rPr lang="en-US" dirty="0">
                <a:solidFill>
                  <a:srgbClr val="000000"/>
                </a:solidFill>
                <a:ea typeface="Calibri" panose="020F0502020204030204" pitchFamily="34" charset="0"/>
                <a:cs typeface="Times New Roman" panose="02020603050405020304" pitchFamily="18" charset="0"/>
              </a:rPr>
              <a:t>to Request Access</a:t>
            </a:r>
          </a:p>
          <a:p>
            <a:pPr marL="342900" indent="-342900">
              <a:lnSpc>
                <a:spcPct val="115000"/>
              </a:lnSpc>
              <a:spcAft>
                <a:spcPts val="1000"/>
              </a:spcAft>
              <a:buFont typeface="+mj-lt"/>
              <a:buAutoNum type="arabicPeriod"/>
            </a:pPr>
            <a:r>
              <a:rPr lang="en-US" dirty="0">
                <a:solidFill>
                  <a:srgbClr val="000000"/>
                </a:solidFill>
                <a:ea typeface="Calibri" panose="020F0502020204030204" pitchFamily="34" charset="0"/>
                <a:cs typeface="Times New Roman" panose="02020603050405020304" pitchFamily="18" charset="0"/>
              </a:rPr>
              <a:t>Complete the Request for Access </a:t>
            </a:r>
            <a:r>
              <a:rPr lang="en-US" dirty="0" smtClean="0">
                <a:solidFill>
                  <a:srgbClr val="000000"/>
                </a:solidFill>
                <a:ea typeface="Calibri" panose="020F0502020204030204" pitchFamily="34" charset="0"/>
                <a:cs typeface="Times New Roman" panose="02020603050405020304" pitchFamily="18" charset="0"/>
              </a:rPr>
              <a:t>Email</a:t>
            </a:r>
          </a:p>
          <a:p>
            <a:pPr marL="342900" indent="-342900">
              <a:lnSpc>
                <a:spcPct val="115000"/>
              </a:lnSpc>
              <a:spcAft>
                <a:spcPts val="1000"/>
              </a:spcAft>
              <a:buFont typeface="+mj-lt"/>
              <a:buAutoNum type="arabicPeriod"/>
            </a:pPr>
            <a:r>
              <a:rPr lang="en-US" dirty="0" smtClean="0">
                <a:solidFill>
                  <a:srgbClr val="000000"/>
                </a:solidFill>
                <a:ea typeface="Calibri" panose="020F0502020204030204" pitchFamily="34" charset="0"/>
                <a:cs typeface="Times New Roman" panose="02020603050405020304" pitchFamily="18" charset="0"/>
              </a:rPr>
              <a:t>Send </a:t>
            </a:r>
            <a:r>
              <a:rPr lang="en-US" dirty="0">
                <a:solidFill>
                  <a:srgbClr val="000000"/>
                </a:solidFill>
                <a:ea typeface="Calibri" panose="020F0502020204030204" pitchFamily="34" charset="0"/>
                <a:cs typeface="Times New Roman" panose="02020603050405020304" pitchFamily="18" charset="0"/>
              </a:rPr>
              <a:t>the Email to </a:t>
            </a:r>
            <a:r>
              <a:rPr lang="en-US" u="sng" dirty="0" smtClean="0">
                <a:solidFill>
                  <a:srgbClr val="0563C1"/>
                </a:solidFill>
                <a:ea typeface="Calibri" panose="020F0502020204030204" pitchFamily="34" charset="0"/>
                <a:cs typeface="Times New Roman" panose="02020603050405020304" pitchFamily="18" charset="0"/>
              </a:rPr>
              <a:t>MPC30@usmc.mil </a:t>
            </a:r>
            <a:endParaRPr lang="en-US" u="sng" dirty="0" smtClean="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US" dirty="0" smtClean="0">
                <a:ea typeface="Calibri" panose="020F0502020204030204" pitchFamily="34" charset="0"/>
                <a:cs typeface="Times New Roman" panose="02020603050405020304" pitchFamily="18" charset="0"/>
              </a:rPr>
              <a:t> 26 separate assessments</a:t>
            </a:r>
          </a:p>
          <a:p>
            <a:pPr marL="342900" indent="-342900">
              <a:lnSpc>
                <a:spcPct val="115000"/>
              </a:lnSpc>
              <a:spcAft>
                <a:spcPts val="1000"/>
              </a:spcAft>
              <a:buFont typeface="+mj-lt"/>
              <a:buAutoNum type="arabicPeriod"/>
            </a:pPr>
            <a:r>
              <a:rPr lang="en-US" dirty="0" smtClean="0">
                <a:ea typeface="Calibri" panose="020F0502020204030204" pitchFamily="34" charset="0"/>
                <a:cs typeface="Times New Roman" panose="02020603050405020304" pitchFamily="18" charset="0"/>
              </a:rPr>
              <a:t>Six focus areas</a:t>
            </a:r>
          </a:p>
        </p:txBody>
      </p:sp>
      <p:pic>
        <p:nvPicPr>
          <p:cNvPr id="3" name="Picture 2"/>
          <p:cNvPicPr>
            <a:picLocks noChangeAspect="1"/>
          </p:cNvPicPr>
          <p:nvPr/>
        </p:nvPicPr>
        <p:blipFill>
          <a:blip r:embed="rId2"/>
          <a:stretch>
            <a:fillRect/>
          </a:stretch>
        </p:blipFill>
        <p:spPr>
          <a:xfrm>
            <a:off x="4723475" y="1685880"/>
            <a:ext cx="4017612" cy="4940378"/>
          </a:xfrm>
          <a:prstGeom prst="rect">
            <a:avLst/>
          </a:prstGeom>
        </p:spPr>
      </p:pic>
    </p:spTree>
    <p:extLst>
      <p:ext uri="{BB962C8B-B14F-4D97-AF65-F5344CB8AC3E}">
        <p14:creationId xmlns:p14="http://schemas.microsoft.com/office/powerpoint/2010/main" val="386160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92" y="98825"/>
            <a:ext cx="7530040" cy="533400"/>
          </a:xfrm>
        </p:spPr>
        <p:txBody>
          <a:bodyPr>
            <a:normAutofit fontScale="90000"/>
          </a:bodyPr>
          <a:lstStyle/>
          <a:p>
            <a:r>
              <a:rPr lang="en-US" sz="3600" dirty="0"/>
              <a:t>Do you want to get a degree?  A certification?</a:t>
            </a:r>
          </a:p>
        </p:txBody>
      </p:sp>
      <p:sp>
        <p:nvSpPr>
          <p:cNvPr id="5" name="Content Placeholder 4"/>
          <p:cNvSpPr>
            <a:spLocks noGrp="1"/>
          </p:cNvSpPr>
          <p:nvPr>
            <p:ph idx="1"/>
          </p:nvPr>
        </p:nvSpPr>
        <p:spPr>
          <a:xfrm>
            <a:off x="806092" y="1376218"/>
            <a:ext cx="7914640" cy="4636655"/>
          </a:xfrm>
          <a:solidFill>
            <a:schemeClr val="bg1"/>
          </a:solidFill>
          <a:ln w="22225">
            <a:solidFill>
              <a:schemeClr val="tx1"/>
            </a:solidFill>
          </a:ln>
        </p:spPr>
        <p:txBody>
          <a:bodyPr/>
          <a:lstStyle/>
          <a:p>
            <a:r>
              <a:rPr lang="en-US" sz="2800" dirty="0"/>
              <a:t>Identify goals (Associates, Bachelors, certification, etc.) and courses on your Individual Development Plan (</a:t>
            </a:r>
            <a:r>
              <a:rPr lang="en-US" sz="2800" dirty="0" err="1"/>
              <a:t>IDP</a:t>
            </a:r>
            <a:r>
              <a:rPr lang="en-US" sz="2800" dirty="0"/>
              <a:t>)</a:t>
            </a:r>
          </a:p>
          <a:p>
            <a:pPr>
              <a:spcBef>
                <a:spcPts val="1200"/>
              </a:spcBef>
            </a:pPr>
            <a:r>
              <a:rPr lang="en-US" sz="2800" dirty="0"/>
              <a:t>Take an assessment</a:t>
            </a:r>
          </a:p>
          <a:p>
            <a:pPr>
              <a:spcBef>
                <a:spcPts val="1200"/>
              </a:spcBef>
            </a:pPr>
            <a:r>
              <a:rPr lang="en-US" sz="2800" dirty="0"/>
              <a:t>Register for mentoring</a:t>
            </a:r>
          </a:p>
          <a:p>
            <a:pPr>
              <a:spcBef>
                <a:spcPts val="1200"/>
              </a:spcBef>
            </a:pPr>
            <a:r>
              <a:rPr lang="en-US" sz="2800" dirty="0"/>
              <a:t>Submit request (SF 182) for approval 60 days prior to course</a:t>
            </a:r>
          </a:p>
          <a:p>
            <a:pPr lvl="1"/>
            <a:r>
              <a:rPr lang="en-US" sz="2800" dirty="0"/>
              <a:t>Funded courses must support the work you do</a:t>
            </a:r>
          </a:p>
          <a:p>
            <a:pPr>
              <a:spcBef>
                <a:spcPts val="1200"/>
              </a:spcBef>
            </a:pPr>
            <a:r>
              <a:rPr lang="en-US" sz="2800" dirty="0"/>
              <a:t>Supervisor must approve each request</a:t>
            </a:r>
          </a:p>
          <a:p>
            <a:endParaRPr lang="en-US" dirty="0"/>
          </a:p>
        </p:txBody>
      </p:sp>
      <p:sp>
        <p:nvSpPr>
          <p:cNvPr id="4" name="Slide Number Placeholder 3"/>
          <p:cNvSpPr>
            <a:spLocks noGrp="1"/>
          </p:cNvSpPr>
          <p:nvPr>
            <p:ph type="sldNum" sz="quarter" idx="10"/>
          </p:nvPr>
        </p:nvSpPr>
        <p:spPr/>
        <p:txBody>
          <a:bodyPr/>
          <a:lstStyle/>
          <a:p>
            <a:pPr>
              <a:defRPr/>
            </a:pPr>
            <a:r>
              <a:rPr lang="en-US"/>
              <a:t>Slide </a:t>
            </a:r>
            <a:fld id="{5834EC5A-186C-46EA-9C5A-46E64E22F703}" type="slidenum">
              <a:rPr lang="en-US" smtClean="0"/>
              <a:pPr>
                <a:defRPr/>
              </a:pPr>
              <a:t>12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669" y="2262819"/>
            <a:ext cx="1474382" cy="136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04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52226" y="14216"/>
            <a:ext cx="8870856" cy="806824"/>
          </a:xfrm>
        </p:spPr>
        <p:txBody>
          <a:bodyPr>
            <a:normAutofit fontScale="90000"/>
          </a:bodyPr>
          <a:lstStyle/>
          <a:p>
            <a:r>
              <a:rPr lang="en-US" sz="4000" dirty="0"/>
              <a:t>One day I would like to </a:t>
            </a:r>
            <a:r>
              <a:rPr lang="en-US" sz="4000" dirty="0" smtClean="0"/>
              <a:t>lead…The </a:t>
            </a:r>
            <a:r>
              <a:rPr lang="en-US" altLang="en-US" sz="3883" dirty="0" smtClean="0"/>
              <a:t>Leader </a:t>
            </a:r>
            <a:r>
              <a:rPr lang="en-US" altLang="en-US" sz="3883" dirty="0"/>
              <a:t>Development Continuum</a:t>
            </a:r>
          </a:p>
        </p:txBody>
      </p:sp>
      <p:pic>
        <p:nvPicPr>
          <p:cNvPr id="125957" name="Picture 2" descr="Image result for leadership development continu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13" y="1305905"/>
            <a:ext cx="7569574" cy="50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r>
              <a:rPr lang="en-US" smtClean="0"/>
              <a:t>Slide </a:t>
            </a:r>
            <a:fld id="{136D5C87-B9C2-4CB3-A612-4CFB17DF639A}" type="slidenum">
              <a:rPr lang="en-US" smtClean="0"/>
              <a:pPr>
                <a:defRPr/>
              </a:pPr>
              <a:t>13</a:t>
            </a:fld>
            <a:endParaRPr lang="en-US" dirty="0"/>
          </a:p>
        </p:txBody>
      </p:sp>
    </p:spTree>
    <p:extLst>
      <p:ext uri="{BB962C8B-B14F-4D97-AF65-F5344CB8AC3E}">
        <p14:creationId xmlns:p14="http://schemas.microsoft.com/office/powerpoint/2010/main" val="143191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44" y="106532"/>
            <a:ext cx="6872307" cy="642891"/>
          </a:xfrm>
        </p:spPr>
        <p:txBody>
          <a:bodyPr>
            <a:normAutofit fontScale="90000"/>
          </a:bodyPr>
          <a:lstStyle/>
          <a:p>
            <a:r>
              <a:rPr lang="en-US" sz="3600" dirty="0" smtClean="0"/>
              <a:t>Marine Corps Civilian Leadership Development: The </a:t>
            </a:r>
            <a:r>
              <a:rPr lang="en-US" sz="3600" dirty="0"/>
              <a:t>Four </a:t>
            </a:r>
            <a:r>
              <a:rPr lang="en-US" sz="3600" dirty="0" smtClean="0"/>
              <a:t>Tiers</a:t>
            </a:r>
            <a:endParaRPr lang="en-US" sz="3600"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14</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148" y="1600200"/>
            <a:ext cx="6553703" cy="411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4703" y="4749553"/>
            <a:ext cx="7661429" cy="139379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4407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230"/>
          </a:xfrm>
        </p:spPr>
        <p:txBody>
          <a:bodyPr/>
          <a:lstStyle/>
          <a:p>
            <a:r>
              <a:rPr lang="en-US" sz="3600" dirty="0" smtClean="0"/>
              <a:t>Tier IV: Centrally Managed Courses </a:t>
            </a:r>
            <a:endParaRPr lang="en-US" sz="3600" dirty="0"/>
          </a:p>
        </p:txBody>
      </p:sp>
      <p:sp>
        <p:nvSpPr>
          <p:cNvPr id="5" name="Content Placeholder 4"/>
          <p:cNvSpPr>
            <a:spLocks noGrp="1"/>
          </p:cNvSpPr>
          <p:nvPr>
            <p:ph sz="half" idx="2"/>
          </p:nvPr>
        </p:nvSpPr>
        <p:spPr>
          <a:xfrm>
            <a:off x="457200" y="1330036"/>
            <a:ext cx="4040188" cy="5065971"/>
          </a:xfrm>
        </p:spPr>
        <p:txBody>
          <a:bodyPr>
            <a:normAutofit fontScale="92500" lnSpcReduction="10000"/>
          </a:bodyPr>
          <a:lstStyle/>
          <a:p>
            <a:r>
              <a:rPr lang="en-US" sz="2200" dirty="0">
                <a:solidFill>
                  <a:prstClr val="black"/>
                </a:solidFill>
                <a:latin typeface="Calibri" panose="020F0502020204030204"/>
              </a:rPr>
              <a:t>Aspiring Leader Program (GS 4-6)     </a:t>
            </a:r>
          </a:p>
          <a:p>
            <a:pPr>
              <a:spcBef>
                <a:spcPts val="1200"/>
              </a:spcBef>
            </a:pPr>
            <a:r>
              <a:rPr lang="en-US" sz="2200" dirty="0">
                <a:solidFill>
                  <a:prstClr val="black"/>
                </a:solidFill>
                <a:latin typeface="Calibri" panose="020F0502020204030204"/>
              </a:rPr>
              <a:t>New Leader Program (GS 7-11)   </a:t>
            </a:r>
          </a:p>
          <a:p>
            <a:pPr>
              <a:spcBef>
                <a:spcPts val="1200"/>
              </a:spcBef>
            </a:pPr>
            <a:r>
              <a:rPr lang="en-US" sz="2200" dirty="0">
                <a:solidFill>
                  <a:prstClr val="black"/>
                </a:solidFill>
                <a:latin typeface="Calibri" panose="020F0502020204030204"/>
              </a:rPr>
              <a:t>Executive Leadership Program (GS 11-13)  </a:t>
            </a:r>
          </a:p>
          <a:p>
            <a:pPr>
              <a:spcBef>
                <a:spcPts val="1200"/>
              </a:spcBef>
            </a:pPr>
            <a:r>
              <a:rPr lang="en-US" sz="2200" dirty="0">
                <a:solidFill>
                  <a:prstClr val="black"/>
                </a:solidFill>
                <a:latin typeface="Calibri" panose="020F0502020204030204"/>
              </a:rPr>
              <a:t>Executive Potential Program (GS 13-15)  </a:t>
            </a:r>
          </a:p>
          <a:p>
            <a:pPr>
              <a:spcBef>
                <a:spcPts val="1200"/>
              </a:spcBef>
            </a:pPr>
            <a:r>
              <a:rPr lang="en-US" sz="2200" dirty="0">
                <a:solidFill>
                  <a:prstClr val="black"/>
                </a:solidFill>
                <a:latin typeface="Calibri" panose="020F0502020204030204"/>
              </a:rPr>
              <a:t>Defense Civilian Emerging Leader Program  (GS 7-12)  </a:t>
            </a:r>
          </a:p>
          <a:p>
            <a:pPr>
              <a:spcBef>
                <a:spcPts val="1200"/>
              </a:spcBef>
            </a:pPr>
            <a:r>
              <a:rPr lang="en-US" sz="2200" dirty="0">
                <a:solidFill>
                  <a:prstClr val="black"/>
                </a:solidFill>
                <a:latin typeface="Calibri" panose="020F0502020204030204"/>
              </a:rPr>
              <a:t>Defense Senior Leader Development Program (GS 14-15)  </a:t>
            </a:r>
          </a:p>
          <a:p>
            <a:pPr>
              <a:spcBef>
                <a:spcPts val="1200"/>
              </a:spcBef>
            </a:pPr>
            <a:r>
              <a:rPr lang="en-US" sz="2200" dirty="0">
                <a:solidFill>
                  <a:prstClr val="black"/>
                </a:solidFill>
                <a:latin typeface="Calibri" panose="020F0502020204030204"/>
              </a:rPr>
              <a:t>Dwight D Eisenhower School (GS 14-15)  </a:t>
            </a:r>
          </a:p>
          <a:p>
            <a:pPr>
              <a:spcBef>
                <a:spcPts val="1200"/>
              </a:spcBef>
            </a:pPr>
            <a:r>
              <a:rPr lang="en-US" sz="2200" dirty="0">
                <a:solidFill>
                  <a:prstClr val="black"/>
                </a:solidFill>
                <a:latin typeface="Calibri" panose="020F0502020204030204"/>
              </a:rPr>
              <a:t>Executive Leadership Development Program (GS 12-14)  </a:t>
            </a:r>
          </a:p>
          <a:p>
            <a:endParaRPr lang="en-US" dirty="0"/>
          </a:p>
        </p:txBody>
      </p:sp>
      <p:sp>
        <p:nvSpPr>
          <p:cNvPr id="7" name="Content Placeholder 6"/>
          <p:cNvSpPr>
            <a:spLocks noGrp="1"/>
          </p:cNvSpPr>
          <p:nvPr>
            <p:ph sz="quarter" idx="4"/>
          </p:nvPr>
        </p:nvSpPr>
        <p:spPr>
          <a:xfrm>
            <a:off x="4645026" y="1330036"/>
            <a:ext cx="4041775" cy="5190837"/>
          </a:xfrm>
        </p:spPr>
        <p:txBody>
          <a:bodyPr>
            <a:normAutofit/>
          </a:bodyPr>
          <a:lstStyle/>
          <a:p>
            <a:pPr>
              <a:spcBef>
                <a:spcPts val="1200"/>
              </a:spcBef>
            </a:pPr>
            <a:r>
              <a:rPr lang="en-US" sz="2000" dirty="0">
                <a:solidFill>
                  <a:prstClr val="black"/>
                </a:solidFill>
                <a:latin typeface="Calibri" panose="020F0502020204030204"/>
              </a:rPr>
              <a:t>Federal Executive Institute (GS 15)  </a:t>
            </a:r>
          </a:p>
          <a:p>
            <a:pPr>
              <a:spcBef>
                <a:spcPts val="1200"/>
              </a:spcBef>
            </a:pPr>
            <a:r>
              <a:rPr lang="en-US" sz="2000" dirty="0">
                <a:solidFill>
                  <a:prstClr val="black"/>
                </a:solidFill>
                <a:latin typeface="Calibri" panose="020F0502020204030204"/>
              </a:rPr>
              <a:t>Capitol Hill Fellowship Program  (FELLOWS) (GS 13-15) </a:t>
            </a:r>
          </a:p>
          <a:p>
            <a:pPr>
              <a:spcBef>
                <a:spcPts val="1200"/>
              </a:spcBef>
            </a:pPr>
            <a:r>
              <a:rPr lang="en-US" sz="2000" dirty="0">
                <a:solidFill>
                  <a:prstClr val="black"/>
                </a:solidFill>
                <a:latin typeface="Calibri" panose="020F0502020204030204"/>
              </a:rPr>
              <a:t>Seminar XXI (GS 14-15) </a:t>
            </a:r>
          </a:p>
          <a:p>
            <a:pPr>
              <a:spcBef>
                <a:spcPts val="1200"/>
              </a:spcBef>
            </a:pPr>
            <a:r>
              <a:rPr lang="en-US" sz="2000" dirty="0">
                <a:solidFill>
                  <a:prstClr val="black"/>
                </a:solidFill>
                <a:latin typeface="Calibri" panose="020F0502020204030204"/>
              </a:rPr>
              <a:t>White House Leadership Development Program  (GS 15) </a:t>
            </a:r>
          </a:p>
          <a:p>
            <a:pPr>
              <a:spcBef>
                <a:spcPts val="1200"/>
              </a:spcBef>
            </a:pPr>
            <a:r>
              <a:rPr lang="en-US" sz="2000" dirty="0">
                <a:solidFill>
                  <a:prstClr val="black"/>
                </a:solidFill>
                <a:latin typeface="Calibri" panose="020F0502020204030204"/>
              </a:rPr>
              <a:t>Excellence In Government Fellows Program  (GS 14-15) </a:t>
            </a:r>
          </a:p>
          <a:p>
            <a:pPr>
              <a:spcBef>
                <a:spcPts val="1200"/>
              </a:spcBef>
            </a:pPr>
            <a:r>
              <a:rPr lang="en-US" sz="2000" dirty="0">
                <a:solidFill>
                  <a:prstClr val="black"/>
                </a:solidFill>
                <a:latin typeface="Calibri" panose="020F0502020204030204"/>
              </a:rPr>
              <a:t>Navy Capitol Hill Workshop (GS 11 and above) </a:t>
            </a:r>
          </a:p>
          <a:p>
            <a:pPr>
              <a:spcBef>
                <a:spcPts val="1200"/>
              </a:spcBef>
            </a:pPr>
            <a:r>
              <a:rPr lang="en-US" sz="2000" dirty="0">
                <a:solidFill>
                  <a:prstClr val="black"/>
                </a:solidFill>
                <a:latin typeface="Calibri" panose="020F0502020204030204"/>
              </a:rPr>
              <a:t>Bridging The Gap Leadership Development Program </a:t>
            </a:r>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15</a:t>
            </a:fld>
            <a:endParaRPr lang="en-US" dirty="0"/>
          </a:p>
        </p:txBody>
      </p:sp>
    </p:spTree>
    <p:extLst>
      <p:ext uri="{BB962C8B-B14F-4D97-AF65-F5344CB8AC3E}">
        <p14:creationId xmlns:p14="http://schemas.microsoft.com/office/powerpoint/2010/main" val="228054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4901"/>
            <a:ext cx="6781800" cy="533400"/>
          </a:xfrm>
        </p:spPr>
        <p:txBody>
          <a:bodyPr/>
          <a:lstStyle/>
          <a:p>
            <a:r>
              <a:rPr lang="en-US" sz="3600" dirty="0" smtClean="0"/>
              <a:t>Your Career Roadmap</a:t>
            </a:r>
            <a:endParaRPr lang="en-US" sz="3600"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16</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 y="1779400"/>
            <a:ext cx="8747760" cy="122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 y="2999728"/>
            <a:ext cx="8747760" cy="2585323"/>
          </a:xfrm>
          <a:prstGeom prst="rect">
            <a:avLst/>
          </a:prstGeom>
          <a:solidFill>
            <a:schemeClr val="bg1"/>
          </a:solidFill>
          <a:ln w="19050">
            <a:solidFill>
              <a:schemeClr val="tx1"/>
            </a:solidFill>
          </a:ln>
        </p:spPr>
        <p:txBody>
          <a:bodyPr wrap="square" rtlCol="0">
            <a:spAutoFit/>
          </a:bodyPr>
          <a:lstStyle/>
          <a:p>
            <a:endParaRPr lang="en-US" dirty="0">
              <a:solidFill>
                <a:srgbClr val="000000"/>
              </a:solidFill>
            </a:endParaRPr>
          </a:p>
          <a:p>
            <a:endParaRPr lang="en-US" dirty="0">
              <a:solidFill>
                <a:srgbClr val="000000"/>
              </a:solidFill>
            </a:endParaRPr>
          </a:p>
          <a:p>
            <a:r>
              <a:rPr lang="en-US" dirty="0">
                <a:solidFill>
                  <a:srgbClr val="000000"/>
                </a:solidFill>
              </a:rPr>
              <a:t>If you have access to a computer, use the MyIDP online tool located on the Total Workforce Management Services (TWMS) .  Go to our website to review the user guide:</a:t>
            </a:r>
          </a:p>
          <a:p>
            <a:endParaRPr lang="en-US" dirty="0">
              <a:solidFill>
                <a:srgbClr val="000000"/>
              </a:solidFill>
            </a:endParaRPr>
          </a:p>
          <a:p>
            <a:pPr algn="ctr"/>
            <a:r>
              <a:rPr lang="en-US" u="sng" dirty="0">
                <a:solidFill>
                  <a:srgbClr val="3333CC">
                    <a:lumMod val="75000"/>
                  </a:srgbClr>
                </a:solidFill>
              </a:rPr>
              <a:t>https://www.manpower.usmc.mil/TWMS </a:t>
            </a:r>
          </a:p>
          <a:p>
            <a:pPr algn="ctr"/>
            <a:endParaRPr lang="en-US" u="sng" dirty="0">
              <a:solidFill>
                <a:srgbClr val="3333CC">
                  <a:lumMod val="75000"/>
                </a:srgbClr>
              </a:solidFill>
            </a:endParaRPr>
          </a:p>
          <a:p>
            <a:pPr algn="ctr"/>
            <a:endParaRPr lang="en-US" u="sng" dirty="0">
              <a:solidFill>
                <a:srgbClr val="3333CC">
                  <a:lumMod val="75000"/>
                </a:srgbClr>
              </a:solidFill>
            </a:endParaRPr>
          </a:p>
        </p:txBody>
      </p:sp>
    </p:spTree>
    <p:extLst>
      <p:ext uri="{BB962C8B-B14F-4D97-AF65-F5344CB8AC3E}">
        <p14:creationId xmlns:p14="http://schemas.microsoft.com/office/powerpoint/2010/main" val="239052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1635"/>
            <a:ext cx="6781800" cy="533400"/>
          </a:xfrm>
        </p:spPr>
        <p:txBody>
          <a:bodyPr/>
          <a:lstStyle/>
          <a:p>
            <a:r>
              <a:rPr lang="en-US" sz="3600" dirty="0" err="1" smtClean="0"/>
              <a:t>MyIDP</a:t>
            </a:r>
            <a:endParaRPr lang="en-US" sz="3600"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17</a:t>
            </a:fld>
            <a:endParaRPr lang="en-US" dirty="0"/>
          </a:p>
        </p:txBody>
      </p:sp>
      <p:sp>
        <p:nvSpPr>
          <p:cNvPr id="6" name="Rectangle 5"/>
          <p:cNvSpPr/>
          <p:nvPr/>
        </p:nvSpPr>
        <p:spPr>
          <a:xfrm>
            <a:off x="303427" y="1450374"/>
            <a:ext cx="3741523" cy="5020862"/>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sz="2400" dirty="0" smtClean="0">
                <a:latin typeface="+mj-lt"/>
                <a:ea typeface="Calibri" panose="020F0502020204030204" pitchFamily="34" charset="0"/>
                <a:cs typeface="Times New Roman" panose="02020603050405020304" pitchFamily="18" charset="0"/>
              </a:rPr>
              <a:t>Go </a:t>
            </a:r>
            <a:r>
              <a:rPr lang="en-US" sz="2400" u="sng" dirty="0">
                <a:latin typeface="+mj-lt"/>
                <a:ea typeface="Calibri" panose="020F0502020204030204" pitchFamily="34" charset="0"/>
                <a:cs typeface="Times New Roman" panose="02020603050405020304" pitchFamily="18" charset="0"/>
              </a:rPr>
              <a:t>to </a:t>
            </a:r>
            <a:r>
              <a:rPr lang="en-US" sz="2400" u="sng" dirty="0" smtClean="0">
                <a:solidFill>
                  <a:schemeClr val="tx2">
                    <a:lumMod val="95000"/>
                    <a:lumOff val="5000"/>
                  </a:schemeClr>
                </a:solidFill>
                <a:latin typeface="+mj-lt"/>
                <a:ea typeface="Calibri" panose="020F0502020204030204" pitchFamily="34" charset="0"/>
                <a:cs typeface="Times New Roman" panose="02020603050405020304" pitchFamily="18" charset="0"/>
              </a:rPr>
              <a:t>https://twms.navy.mil </a:t>
            </a:r>
            <a:r>
              <a:rPr lang="en-US" sz="2400" dirty="0" smtClean="0">
                <a:latin typeface="+mj-lt"/>
                <a:ea typeface="Calibri" panose="020F0502020204030204" pitchFamily="34" charset="0"/>
                <a:cs typeface="Times New Roman" panose="02020603050405020304" pitchFamily="18" charset="0"/>
              </a:rPr>
              <a:t>to access My IDP module</a:t>
            </a:r>
            <a:endParaRPr lang="en-US" sz="2400" dirty="0">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2400" dirty="0" smtClean="0">
                <a:latin typeface="+mj-lt"/>
                <a:ea typeface="Calibri" panose="020F0502020204030204" pitchFamily="34" charset="0"/>
                <a:cs typeface="Times New Roman" panose="02020603050405020304" pitchFamily="18" charset="0"/>
              </a:rPr>
              <a:t>Complete your IDP 1-30 April each Calendar Year</a:t>
            </a:r>
          </a:p>
          <a:p>
            <a:pPr marL="342900" marR="0" lvl="0" indent="-342900">
              <a:lnSpc>
                <a:spcPct val="115000"/>
              </a:lnSpc>
              <a:spcBef>
                <a:spcPts val="0"/>
              </a:spcBef>
              <a:spcAft>
                <a:spcPts val="1000"/>
              </a:spcAft>
              <a:buFont typeface="+mj-lt"/>
              <a:buAutoNum type="arabicPeriod"/>
            </a:pPr>
            <a:r>
              <a:rPr lang="en-US" sz="2400" dirty="0" smtClean="0">
                <a:latin typeface="+mj-lt"/>
                <a:cs typeface="Times New Roman" panose="02020603050405020304" pitchFamily="18" charset="0"/>
              </a:rPr>
              <a:t>Supervisor approve NLT 30 April</a:t>
            </a:r>
          </a:p>
          <a:p>
            <a:pPr marL="342900" marR="0" lvl="0" indent="-342900">
              <a:lnSpc>
                <a:spcPct val="115000"/>
              </a:lnSpc>
              <a:spcBef>
                <a:spcPts val="0"/>
              </a:spcBef>
              <a:spcAft>
                <a:spcPts val="1000"/>
              </a:spcAft>
              <a:buFont typeface="+mj-lt"/>
              <a:buAutoNum type="arabicPeriod"/>
            </a:pPr>
            <a:r>
              <a:rPr lang="en-US" sz="2400" dirty="0" smtClean="0">
                <a:latin typeface="+mj-lt"/>
                <a:cs typeface="Times New Roman" panose="02020603050405020304" pitchFamily="18" charset="0"/>
              </a:rPr>
              <a:t>Periodically revisit with supervisor…”living document”</a:t>
            </a:r>
            <a:endParaRPr lang="en-US" sz="2400" dirty="0">
              <a:latin typeface="+mj-lt"/>
            </a:endParaRPr>
          </a:p>
        </p:txBody>
      </p:sp>
      <p:pic>
        <p:nvPicPr>
          <p:cNvPr id="10" name="Picture 9"/>
          <p:cNvPicPr>
            <a:picLocks noChangeAspect="1"/>
          </p:cNvPicPr>
          <p:nvPr/>
        </p:nvPicPr>
        <p:blipFill rotWithShape="1">
          <a:blip r:embed="rId2"/>
          <a:srcRect t="20270" r="68738" b="7756"/>
          <a:stretch/>
        </p:blipFill>
        <p:spPr>
          <a:xfrm>
            <a:off x="5509675" y="1738968"/>
            <a:ext cx="2858610" cy="3701989"/>
          </a:xfrm>
          <a:prstGeom prst="rect">
            <a:avLst/>
          </a:prstGeom>
        </p:spPr>
      </p:pic>
      <p:sp>
        <p:nvSpPr>
          <p:cNvPr id="9" name="Left Arrow 8"/>
          <p:cNvSpPr/>
          <p:nvPr/>
        </p:nvSpPr>
        <p:spPr>
          <a:xfrm rot="10800000">
            <a:off x="4369577" y="4613314"/>
            <a:ext cx="1204946" cy="950039"/>
          </a:xfrm>
          <a:prstGeom prst="leftArrow">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smtClean="0">
              <a:solidFill>
                <a:schemeClr val="tx1"/>
              </a:solidFill>
            </a:endParaRPr>
          </a:p>
        </p:txBody>
      </p:sp>
      <p:sp>
        <p:nvSpPr>
          <p:cNvPr id="8" name="TextBox 7"/>
          <p:cNvSpPr txBox="1"/>
          <p:nvPr/>
        </p:nvSpPr>
        <p:spPr>
          <a:xfrm>
            <a:off x="4457700" y="4890372"/>
            <a:ext cx="900884" cy="369332"/>
          </a:xfrm>
          <a:prstGeom prst="rect">
            <a:avLst/>
          </a:prstGeom>
          <a:noFill/>
        </p:spPr>
        <p:txBody>
          <a:bodyPr wrap="square" rtlCol="0">
            <a:spAutoFit/>
          </a:bodyPr>
          <a:lstStyle/>
          <a:p>
            <a:r>
              <a:rPr lang="en-US" dirty="0" smtClean="0"/>
              <a:t>Select </a:t>
            </a:r>
            <a:endParaRPr lang="en-US" dirty="0"/>
          </a:p>
        </p:txBody>
      </p:sp>
    </p:spTree>
    <p:extLst>
      <p:ext uri="{BB962C8B-B14F-4D97-AF65-F5344CB8AC3E}">
        <p14:creationId xmlns:p14="http://schemas.microsoft.com/office/powerpoint/2010/main" val="892877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12" y="134010"/>
            <a:ext cx="7453400" cy="539715"/>
          </a:xfrm>
        </p:spPr>
        <p:txBody>
          <a:bodyPr>
            <a:normAutofit fontScale="90000"/>
          </a:bodyPr>
          <a:lstStyle/>
          <a:p>
            <a:r>
              <a:rPr lang="en-US" sz="3600" dirty="0"/>
              <a:t>Is there someone that can help me develop?</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18</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0" y="1234749"/>
            <a:ext cx="2804160" cy="329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2720" y="1246505"/>
            <a:ext cx="6766560" cy="2123658"/>
          </a:xfrm>
          <a:prstGeom prst="rect">
            <a:avLst/>
          </a:prstGeom>
        </p:spPr>
        <p:txBody>
          <a:bodyPr wrap="square">
            <a:spAutoFit/>
          </a:bodyPr>
          <a:lstStyle/>
          <a:p>
            <a:r>
              <a:rPr lang="en-US" b="1" u="sng" dirty="0"/>
              <a:t>Mentors and Coaches</a:t>
            </a:r>
          </a:p>
          <a:p>
            <a:endParaRPr lang="en-US" sz="700" dirty="0"/>
          </a:p>
          <a:p>
            <a:pPr marL="285750" indent="-285750">
              <a:buFontTx/>
              <a:buChar char="-"/>
            </a:pPr>
            <a:r>
              <a:rPr lang="en-US" dirty="0"/>
              <a:t>Experts and Leaders outside your office</a:t>
            </a:r>
          </a:p>
          <a:p>
            <a:pPr marL="285750" indent="-285750">
              <a:buFontTx/>
              <a:buChar char="-"/>
            </a:pPr>
            <a:r>
              <a:rPr lang="en-US" dirty="0"/>
              <a:t>Can help improve your technical and leadership skills</a:t>
            </a:r>
          </a:p>
          <a:p>
            <a:pPr marL="285750" indent="-285750">
              <a:buFontTx/>
              <a:buChar char="-"/>
            </a:pPr>
            <a:r>
              <a:rPr lang="en-US" dirty="0"/>
              <a:t>Can make introductions and grow your network</a:t>
            </a:r>
          </a:p>
          <a:p>
            <a:endParaRPr lang="en-US" sz="600" dirty="0"/>
          </a:p>
          <a:p>
            <a:r>
              <a:rPr lang="en-US" sz="2400" b="1" dirty="0"/>
              <a:t>But how do you find them?</a:t>
            </a:r>
            <a:endParaRPr lang="en-US" b="1" dirty="0"/>
          </a:p>
          <a:p>
            <a:endParaRPr lang="en-US" dirty="0"/>
          </a:p>
        </p:txBody>
      </p:sp>
      <p:sp>
        <p:nvSpPr>
          <p:cNvPr id="10" name="Rectangle 9"/>
          <p:cNvSpPr/>
          <p:nvPr/>
        </p:nvSpPr>
        <p:spPr>
          <a:xfrm>
            <a:off x="568960" y="3161336"/>
            <a:ext cx="6766560" cy="2215991"/>
          </a:xfrm>
          <a:prstGeom prst="rect">
            <a:avLst/>
          </a:prstGeom>
        </p:spPr>
        <p:txBody>
          <a:bodyPr wrap="square">
            <a:spAutoFit/>
          </a:bodyPr>
          <a:lstStyle/>
          <a:p>
            <a:r>
              <a:rPr lang="en-US" dirty="0"/>
              <a:t>Introducing </a:t>
            </a:r>
            <a:r>
              <a:rPr lang="en-US" b="1" u="sng" dirty="0"/>
              <a:t>Mentor Match Services </a:t>
            </a:r>
            <a:r>
              <a:rPr lang="en-US" dirty="0"/>
              <a:t>(MMS)</a:t>
            </a:r>
          </a:p>
          <a:p>
            <a:endParaRPr lang="en-US" sz="800" dirty="0"/>
          </a:p>
          <a:p>
            <a:pPr marL="285750" indent="-285750">
              <a:buFontTx/>
              <a:buChar char="-"/>
            </a:pPr>
            <a:r>
              <a:rPr lang="en-US" dirty="0"/>
              <a:t>Online registry of talented individuals</a:t>
            </a:r>
          </a:p>
          <a:p>
            <a:pPr marL="285750" indent="-285750">
              <a:buFontTx/>
              <a:buChar char="-"/>
            </a:pPr>
            <a:r>
              <a:rPr lang="en-US" dirty="0"/>
              <a:t>Technical and leadership expertise throughout the Marine Corps and the Department of the Navy. </a:t>
            </a:r>
          </a:p>
          <a:p>
            <a:pPr marL="285750" indent="-285750">
              <a:buFontTx/>
              <a:buChar char="-"/>
            </a:pPr>
            <a:r>
              <a:rPr lang="en-US" dirty="0"/>
              <a:t>Anyone looking for a Mentor or Coach can register</a:t>
            </a:r>
          </a:p>
          <a:p>
            <a:pPr marL="285750" indent="-285750">
              <a:buFontTx/>
              <a:buChar char="-"/>
            </a:pPr>
            <a:r>
              <a:rPr lang="en-US" dirty="0"/>
              <a:t>Online registry is searchable by both Mentors and Mentees </a:t>
            </a:r>
          </a:p>
          <a:p>
            <a:endParaRPr lang="en-US" dirty="0"/>
          </a:p>
        </p:txBody>
      </p:sp>
      <p:sp>
        <p:nvSpPr>
          <p:cNvPr id="11" name="Rectangle 10"/>
          <p:cNvSpPr/>
          <p:nvPr/>
        </p:nvSpPr>
        <p:spPr>
          <a:xfrm>
            <a:off x="172720" y="5292020"/>
            <a:ext cx="8757920" cy="646331"/>
          </a:xfrm>
          <a:prstGeom prst="rect">
            <a:avLst/>
          </a:prstGeom>
        </p:spPr>
        <p:txBody>
          <a:bodyPr wrap="square">
            <a:spAutoFit/>
          </a:bodyPr>
          <a:lstStyle/>
          <a:p>
            <a:r>
              <a:rPr lang="en-US" dirty="0"/>
              <a:t>MMS is available to anyone with a Common Access Card (CAC) at </a:t>
            </a:r>
            <a:r>
              <a:rPr lang="en-US" u="sng" dirty="0">
                <a:solidFill>
                  <a:schemeClr val="accent2">
                    <a:lumMod val="75000"/>
                  </a:schemeClr>
                </a:solidFill>
              </a:rPr>
              <a:t>https://mytwms.navy.mil</a:t>
            </a:r>
          </a:p>
        </p:txBody>
      </p:sp>
      <p:sp>
        <p:nvSpPr>
          <p:cNvPr id="12" name="Rectangle 11"/>
          <p:cNvSpPr/>
          <p:nvPr/>
        </p:nvSpPr>
        <p:spPr>
          <a:xfrm>
            <a:off x="718766" y="6141551"/>
            <a:ext cx="7604646" cy="400110"/>
          </a:xfrm>
          <a:prstGeom prst="rect">
            <a:avLst/>
          </a:prstGeom>
          <a:noFill/>
        </p:spPr>
        <p:txBody>
          <a:bodyPr wrap="none" lIns="91440" tIns="45720" rIns="91440" bIns="45720">
            <a:spAutoFit/>
          </a:bodyPr>
          <a:lstStyle/>
          <a:p>
            <a:pPr algn="ct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Find out more at: </a:t>
            </a:r>
            <a:r>
              <a:rPr lang="en-US" sz="2000" u="sng" dirty="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https://www.manpower.usmc.mil/mentoring</a:t>
            </a:r>
            <a:endParaRPr lang="en-US" sz="2000" u="sng" cap="all" dirty="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06138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 Workforce Development</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45024"/>
            <a:ext cx="8077200" cy="4814842"/>
          </a:xfrm>
          <a:prstGeom prst="rect">
            <a:avLst/>
          </a:prstGeom>
        </p:spPr>
      </p:pic>
    </p:spTree>
    <p:custDataLst>
      <p:tags r:id="rId1"/>
    </p:custDataLst>
    <p:extLst>
      <p:ext uri="{BB962C8B-B14F-4D97-AF65-F5344CB8AC3E}">
        <p14:creationId xmlns:p14="http://schemas.microsoft.com/office/powerpoint/2010/main" val="53409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2020 </a:t>
            </a:r>
            <a:r>
              <a:rPr lang="en-US" dirty="0"/>
              <a:t>Civilian Career</a:t>
            </a:r>
            <a:br>
              <a:rPr lang="en-US" dirty="0"/>
            </a:br>
            <a:r>
              <a:rPr lang="en-US" dirty="0"/>
              <a:t>Development Information Forum</a:t>
            </a:r>
          </a:p>
        </p:txBody>
      </p:sp>
      <p:sp>
        <p:nvSpPr>
          <p:cNvPr id="3" name="TextBox 2"/>
          <p:cNvSpPr txBox="1"/>
          <p:nvPr/>
        </p:nvSpPr>
        <p:spPr>
          <a:xfrm>
            <a:off x="3505200" y="4069080"/>
            <a:ext cx="4442460" cy="1231106"/>
          </a:xfrm>
          <a:prstGeom prst="rect">
            <a:avLst/>
          </a:prstGeom>
          <a:noFill/>
        </p:spPr>
        <p:txBody>
          <a:bodyPr wrap="square" rtlCol="0">
            <a:spAutoFit/>
          </a:bodyPr>
          <a:lstStyle/>
          <a:p>
            <a:pPr algn="ctr"/>
            <a:r>
              <a:rPr lang="en-US" dirty="0"/>
              <a:t>Presented by MPC-30 </a:t>
            </a:r>
          </a:p>
          <a:p>
            <a:pPr algn="ctr">
              <a:spcBef>
                <a:spcPts val="1200"/>
              </a:spcBef>
            </a:pPr>
            <a:r>
              <a:rPr lang="en-US" dirty="0"/>
              <a:t>and the</a:t>
            </a:r>
          </a:p>
          <a:p>
            <a:pPr algn="ctr">
              <a:spcBef>
                <a:spcPts val="1200"/>
              </a:spcBef>
            </a:pPr>
            <a:r>
              <a:rPr lang="en-US" dirty="0"/>
              <a:t>Communities of Interest</a:t>
            </a:r>
          </a:p>
        </p:txBody>
      </p:sp>
    </p:spTree>
    <p:extLst>
      <p:ext uri="{BB962C8B-B14F-4D97-AF65-F5344CB8AC3E}">
        <p14:creationId xmlns:p14="http://schemas.microsoft.com/office/powerpoint/2010/main" val="410745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Onboarding </a:t>
            </a:r>
            <a:endParaRPr lang="en-US" dirty="0"/>
          </a:p>
        </p:txBody>
      </p:sp>
      <p:sp>
        <p:nvSpPr>
          <p:cNvPr id="6" name="Text Placeholder 5"/>
          <p:cNvSpPr>
            <a:spLocks noGrp="1"/>
          </p:cNvSpPr>
          <p:nvPr>
            <p:ph type="body" sz="quarter" idx="11"/>
          </p:nvPr>
        </p:nvSpPr>
        <p:spPr>
          <a:xfrm>
            <a:off x="838200" y="1371600"/>
            <a:ext cx="7848600" cy="5181600"/>
          </a:xfrm>
        </p:spPr>
        <p:txBody>
          <a:bodyPr/>
          <a:lstStyle/>
          <a:p>
            <a:pPr lvl="0"/>
            <a:r>
              <a:rPr lang="en-US" sz="2400" b="1" dirty="0" smtClean="0"/>
              <a:t>New Employee Orientation</a:t>
            </a:r>
          </a:p>
          <a:p>
            <a:pPr lvl="1"/>
            <a:r>
              <a:rPr lang="en-US" sz="2000" dirty="0" smtClean="0"/>
              <a:t>Enterprise Roll out to Enterprise - Completed December 2018</a:t>
            </a:r>
          </a:p>
          <a:p>
            <a:pPr lvl="1"/>
            <a:r>
              <a:rPr lang="en-US" sz="2000" dirty="0" smtClean="0"/>
              <a:t>Includes standardized content framework; delivery format flexibility</a:t>
            </a:r>
          </a:p>
          <a:p>
            <a:pPr lvl="1"/>
            <a:r>
              <a:rPr lang="en-US" sz="2000" dirty="0" smtClean="0"/>
              <a:t>Plans underway for developing virtual NEO content</a:t>
            </a:r>
          </a:p>
          <a:p>
            <a:r>
              <a:rPr lang="en-US" sz="2400" b="1" dirty="0" smtClean="0"/>
              <a:t>Onboarding Retention Link</a:t>
            </a:r>
          </a:p>
          <a:p>
            <a:pPr lvl="1"/>
            <a:r>
              <a:rPr lang="en-US" sz="2000" dirty="0" smtClean="0"/>
              <a:t>Best Practices Data demonstrates correlation between NEO and retention</a:t>
            </a:r>
          </a:p>
          <a:p>
            <a:pPr lvl="1"/>
            <a:r>
              <a:rPr lang="en-US" sz="2000" dirty="0" smtClean="0"/>
              <a:t>Framework includes 30 day/90 day/1 year employee onboarding check-in sessions; delivery format flexibility enterprise-wide</a:t>
            </a:r>
          </a:p>
          <a:p>
            <a:r>
              <a:rPr lang="en-US" sz="2400" b="1" dirty="0" smtClean="0"/>
              <a:t>Functional Training by Position</a:t>
            </a:r>
          </a:p>
          <a:p>
            <a:pPr lvl="1"/>
            <a:r>
              <a:rPr lang="en-US" sz="2000" dirty="0" smtClean="0"/>
              <a:t>Rolled out in Ethos LMS for Retail Store Operations Positions NF2 – NF5 – Completed March 2019</a:t>
            </a:r>
          </a:p>
          <a:p>
            <a:pPr lvl="1"/>
            <a:r>
              <a:rPr lang="en-US" sz="2000" dirty="0" smtClean="0"/>
              <a:t>F&amp; H employees with HR on deck</a:t>
            </a:r>
          </a:p>
          <a:p>
            <a:pPr marL="457200" lvl="1" indent="0">
              <a:buNone/>
            </a:pPr>
            <a:endParaRPr lang="en-US" sz="2000" dirty="0" smtClean="0"/>
          </a:p>
          <a:p>
            <a:pPr marL="0" indent="0">
              <a:buNone/>
            </a:pPr>
            <a:r>
              <a:rPr lang="en-US" dirty="0" smtClean="0"/>
              <a:t>	</a:t>
            </a:r>
          </a:p>
          <a:p>
            <a:pPr lvl="1"/>
            <a:endParaRPr lang="en-US" dirty="0"/>
          </a:p>
          <a:p>
            <a:pPr lvl="1">
              <a:buFont typeface="Wingdings" panose="05000000000000000000" pitchFamily="2" charset="2"/>
              <a:buChar char="Ø"/>
            </a:pPr>
            <a:endParaRPr lang="en-US" dirty="0" smtClean="0"/>
          </a:p>
        </p:txBody>
      </p:sp>
    </p:spTree>
    <p:custDataLst>
      <p:tags r:id="rId1"/>
    </p:custDataLst>
    <p:extLst>
      <p:ext uri="{BB962C8B-B14F-4D97-AF65-F5344CB8AC3E}">
        <p14:creationId xmlns:p14="http://schemas.microsoft.com/office/powerpoint/2010/main" val="3610321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Development Plans</a:t>
            </a:r>
            <a:endParaRPr lang="en-US" dirty="0"/>
          </a:p>
        </p:txBody>
      </p:sp>
      <p:sp>
        <p:nvSpPr>
          <p:cNvPr id="6" name="Text Placeholder 5"/>
          <p:cNvSpPr>
            <a:spLocks noGrp="1"/>
          </p:cNvSpPr>
          <p:nvPr>
            <p:ph type="body" sz="quarter" idx="11"/>
          </p:nvPr>
        </p:nvSpPr>
        <p:spPr/>
        <p:txBody>
          <a:bodyPr/>
          <a:lstStyle/>
          <a:p>
            <a:pPr marL="0" indent="0">
              <a:buNone/>
            </a:pPr>
            <a:r>
              <a:rPr lang="en-US" dirty="0"/>
              <a:t/>
            </a:r>
            <a:br>
              <a:rPr lang="en-US" dirty="0"/>
            </a:br>
            <a:r>
              <a:rPr lang="en-US" dirty="0"/>
              <a:t> </a:t>
            </a:r>
          </a:p>
          <a:p>
            <a:endParaRPr lang="en-US" dirty="0"/>
          </a:p>
        </p:txBody>
      </p:sp>
      <p:sp>
        <p:nvSpPr>
          <p:cNvPr id="4" name="Text Placeholder 5"/>
          <p:cNvSpPr txBox="1">
            <a:spLocks/>
          </p:cNvSpPr>
          <p:nvPr/>
        </p:nvSpPr>
        <p:spPr>
          <a:xfrm>
            <a:off x="838200" y="1371600"/>
            <a:ext cx="7848600" cy="5181600"/>
          </a:xfrm>
          <a:prstGeom prst="rect">
            <a:avLst/>
          </a:prstGeom>
        </p:spPr>
        <p:txBody>
          <a:bodyPr/>
          <a:lstStyle>
            <a:lvl1pPr marL="396875" indent="-396875" algn="l" rtl="0" eaLnBrk="0" fontAlgn="base" hangingPunct="0">
              <a:spcBef>
                <a:spcPct val="20000"/>
              </a:spcBef>
              <a:spcAft>
                <a:spcPct val="0"/>
              </a:spcAft>
              <a:buFont typeface="Wingdings" panose="05000000000000000000" pitchFamily="2" charset="2"/>
              <a:buChar char="Ø"/>
              <a:tabLst>
                <a:tab pos="344488" algn="l"/>
              </a:tabLst>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2pPr>
            <a:lvl3pPr marL="1257300" indent="-3429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b="1" kern="0" dirty="0" smtClean="0"/>
              <a:t>Rolled out to Enterprise in March 2018</a:t>
            </a:r>
          </a:p>
          <a:p>
            <a:pPr lvl="1"/>
            <a:r>
              <a:rPr lang="en-US" sz="2000" dirty="0"/>
              <a:t>Training Materials, Handbook and Job Aids developed and provided via Ethos</a:t>
            </a:r>
          </a:p>
          <a:p>
            <a:pPr lvl="1"/>
            <a:r>
              <a:rPr lang="en-US" sz="2000" dirty="0" smtClean="0"/>
              <a:t>Position-Specific, Competency-Specific and Career Development LDP options with direct links to course library and registration</a:t>
            </a:r>
          </a:p>
          <a:p>
            <a:pPr lvl="1"/>
            <a:r>
              <a:rPr lang="en-US" sz="2000" dirty="0" smtClean="0"/>
              <a:t>Dynamic LDP </a:t>
            </a:r>
            <a:r>
              <a:rPr lang="en-US" sz="2000" dirty="0"/>
              <a:t>templates for Retail Store </a:t>
            </a:r>
            <a:r>
              <a:rPr lang="en-US" sz="2000" dirty="0" smtClean="0"/>
              <a:t>Operations, Child &amp; Youth Program Employees and others coming online in 2020</a:t>
            </a:r>
            <a:endParaRPr lang="en-US" sz="2000" dirty="0"/>
          </a:p>
          <a:p>
            <a:pPr lvl="1"/>
            <a:endParaRPr lang="en-US" sz="1600" kern="0" dirty="0"/>
          </a:p>
          <a:p>
            <a:pPr marL="457200" lvl="1" indent="0">
              <a:buNone/>
            </a:pPr>
            <a:endParaRPr lang="en-US" sz="1600" kern="0" dirty="0" smtClean="0"/>
          </a:p>
          <a:p>
            <a:endParaRPr lang="en-US" sz="2400" b="1" kern="0" dirty="0" smtClean="0"/>
          </a:p>
          <a:p>
            <a:pPr marL="457200" lvl="1" indent="0">
              <a:buFontTx/>
              <a:buNone/>
            </a:pPr>
            <a:endParaRPr lang="en-US" sz="2000" kern="0" dirty="0" smtClean="0"/>
          </a:p>
          <a:p>
            <a:pPr marL="0" indent="0">
              <a:buFont typeface="Wingdings" panose="05000000000000000000" pitchFamily="2" charset="2"/>
              <a:buNone/>
            </a:pPr>
            <a:r>
              <a:rPr lang="en-US" kern="0" dirty="0" smtClean="0"/>
              <a:t>	</a:t>
            </a:r>
          </a:p>
          <a:p>
            <a:pPr lvl="1"/>
            <a:endParaRPr lang="en-US" kern="0" dirty="0" smtClean="0"/>
          </a:p>
          <a:p>
            <a:pPr lvl="1">
              <a:buFont typeface="Wingdings" panose="05000000000000000000" pitchFamily="2" charset="2"/>
              <a:buChar char="Ø"/>
            </a:pPr>
            <a:endParaRPr lang="en-US" kern="0" dirty="0" smtClean="0"/>
          </a:p>
        </p:txBody>
      </p:sp>
    </p:spTree>
    <p:custDataLst>
      <p:tags r:id="rId1"/>
    </p:custDataLst>
    <p:extLst>
      <p:ext uri="{BB962C8B-B14F-4D97-AF65-F5344CB8AC3E}">
        <p14:creationId xmlns:p14="http://schemas.microsoft.com/office/powerpoint/2010/main" val="24249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Leadership Competencies</a:t>
            </a:r>
            <a:endParaRPr lang="en-US" dirty="0"/>
          </a:p>
        </p:txBody>
      </p:sp>
      <p:sp>
        <p:nvSpPr>
          <p:cNvPr id="6" name="Text Placeholder 5"/>
          <p:cNvSpPr>
            <a:spLocks noGrp="1"/>
          </p:cNvSpPr>
          <p:nvPr>
            <p:ph type="body" sz="quarter" idx="11"/>
          </p:nvPr>
        </p:nvSpPr>
        <p:spPr>
          <a:xfrm>
            <a:off x="838200" y="1219200"/>
            <a:ext cx="7848600" cy="4648200"/>
          </a:xfrm>
        </p:spPr>
        <p:txBody>
          <a:bodyPr/>
          <a:lstStyle/>
          <a:p>
            <a:pPr lvl="1"/>
            <a:endParaRPr lang="en-US" sz="2000" dirty="0"/>
          </a:p>
          <a:p>
            <a:endParaRPr lang="en-US" dirty="0"/>
          </a:p>
        </p:txBody>
      </p:sp>
      <p:sp>
        <p:nvSpPr>
          <p:cNvPr id="4" name="Text Placeholder 5"/>
          <p:cNvSpPr txBox="1">
            <a:spLocks/>
          </p:cNvSpPr>
          <p:nvPr/>
        </p:nvSpPr>
        <p:spPr>
          <a:xfrm>
            <a:off x="838200" y="1371600"/>
            <a:ext cx="7848600" cy="5181600"/>
          </a:xfrm>
          <a:prstGeom prst="rect">
            <a:avLst/>
          </a:prstGeom>
        </p:spPr>
        <p:txBody>
          <a:bodyPr/>
          <a:lstStyle>
            <a:lvl1pPr marL="396875" indent="-396875" algn="l" rtl="0" eaLnBrk="0" fontAlgn="base" hangingPunct="0">
              <a:spcBef>
                <a:spcPct val="20000"/>
              </a:spcBef>
              <a:spcAft>
                <a:spcPct val="0"/>
              </a:spcAft>
              <a:buFont typeface="Wingdings" panose="05000000000000000000" pitchFamily="2" charset="2"/>
              <a:buChar char="Ø"/>
              <a:tabLst>
                <a:tab pos="344488" algn="l"/>
              </a:tabLst>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2pPr>
            <a:lvl3pPr marL="1257300" indent="-3429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b="1" kern="0" dirty="0" smtClean="0"/>
              <a:t>Implemented </a:t>
            </a:r>
            <a:r>
              <a:rPr lang="en-US" sz="2400" b="1" kern="0" dirty="0" err="1" smtClean="0"/>
              <a:t>DoN</a:t>
            </a:r>
            <a:r>
              <a:rPr lang="en-US" sz="2400" b="1" kern="0" dirty="0" smtClean="0"/>
              <a:t> Supervisor Training Curriculum </a:t>
            </a:r>
          </a:p>
          <a:p>
            <a:pPr marL="0" indent="0">
              <a:buNone/>
            </a:pPr>
            <a:endParaRPr lang="en-US" sz="2400" b="1" kern="0" dirty="0" smtClean="0"/>
          </a:p>
          <a:p>
            <a:pPr lvl="1"/>
            <a:r>
              <a:rPr lang="en-US" sz="2000" dirty="0" smtClean="0"/>
              <a:t>Addresses the Human Capital Management, Accountability, Developing Others, and Leading People Competencies </a:t>
            </a:r>
          </a:p>
          <a:p>
            <a:pPr lvl="1"/>
            <a:r>
              <a:rPr lang="en-US" sz="2000" dirty="0" smtClean="0"/>
              <a:t>67% of Enterprise Supervisors met this requirement in 2018</a:t>
            </a:r>
            <a:endParaRPr lang="en-US" sz="2000" dirty="0"/>
          </a:p>
          <a:p>
            <a:endParaRPr lang="en-US" sz="2400" b="1" kern="0" dirty="0"/>
          </a:p>
          <a:p>
            <a:r>
              <a:rPr lang="en-US" sz="2400" b="1" kern="0" dirty="0" smtClean="0"/>
              <a:t>DoD Leadership Competency Assessment in Pilot and Production </a:t>
            </a:r>
          </a:p>
          <a:p>
            <a:pPr lvl="1"/>
            <a:r>
              <a:rPr lang="en-US" sz="2000" dirty="0" smtClean="0"/>
              <a:t>Tested the Competency Assessment with MRT Staff</a:t>
            </a:r>
          </a:p>
          <a:p>
            <a:pPr lvl="1"/>
            <a:r>
              <a:rPr lang="en-US" sz="2000" dirty="0" smtClean="0"/>
              <a:t>Piloting to be conducted in 2019 with 2 installations (seeking volunteers)</a:t>
            </a:r>
          </a:p>
          <a:p>
            <a:pPr lvl="1"/>
            <a:r>
              <a:rPr lang="en-US" sz="2000" dirty="0" smtClean="0"/>
              <a:t>POA&amp;M to be developed for enterprise-wide implementation</a:t>
            </a:r>
          </a:p>
          <a:p>
            <a:pPr lvl="1"/>
            <a:endParaRPr lang="en-US" sz="2000" dirty="0"/>
          </a:p>
          <a:p>
            <a:endParaRPr lang="en-US" sz="2400" dirty="0"/>
          </a:p>
          <a:p>
            <a:pPr lvl="1"/>
            <a:endParaRPr lang="en-US" sz="1600" kern="0" dirty="0"/>
          </a:p>
          <a:p>
            <a:pPr marL="457200" lvl="1" indent="0">
              <a:buNone/>
            </a:pPr>
            <a:endParaRPr lang="en-US" sz="1600" kern="0" dirty="0" smtClean="0"/>
          </a:p>
          <a:p>
            <a:endParaRPr lang="en-US" sz="2400" b="1" kern="0" dirty="0" smtClean="0"/>
          </a:p>
          <a:p>
            <a:pPr marL="457200" lvl="1" indent="0">
              <a:buFontTx/>
              <a:buNone/>
            </a:pPr>
            <a:endParaRPr lang="en-US" sz="2000" kern="0" dirty="0" smtClean="0"/>
          </a:p>
          <a:p>
            <a:pPr marL="0" indent="0">
              <a:buFont typeface="Wingdings" panose="05000000000000000000" pitchFamily="2" charset="2"/>
              <a:buNone/>
            </a:pPr>
            <a:r>
              <a:rPr lang="en-US" kern="0" dirty="0" smtClean="0"/>
              <a:t>	</a:t>
            </a:r>
          </a:p>
          <a:p>
            <a:pPr lvl="1"/>
            <a:endParaRPr lang="en-US" kern="0" dirty="0" smtClean="0"/>
          </a:p>
          <a:p>
            <a:pPr lvl="1">
              <a:buFont typeface="Wingdings" panose="05000000000000000000" pitchFamily="2" charset="2"/>
              <a:buChar char="Ø"/>
            </a:pPr>
            <a:endParaRPr lang="en-US" kern="0" dirty="0" smtClean="0"/>
          </a:p>
        </p:txBody>
      </p:sp>
    </p:spTree>
    <p:custDataLst>
      <p:tags r:id="rId1"/>
    </p:custDataLst>
    <p:extLst>
      <p:ext uri="{BB962C8B-B14F-4D97-AF65-F5344CB8AC3E}">
        <p14:creationId xmlns:p14="http://schemas.microsoft.com/office/powerpoint/2010/main" val="39375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Leadership Competencies</a:t>
            </a:r>
            <a:endParaRPr lang="en-US" dirty="0"/>
          </a:p>
        </p:txBody>
      </p:sp>
      <p:sp>
        <p:nvSpPr>
          <p:cNvPr id="6" name="Text Placeholder 5"/>
          <p:cNvSpPr>
            <a:spLocks noGrp="1"/>
          </p:cNvSpPr>
          <p:nvPr>
            <p:ph type="body" sz="quarter" idx="11"/>
          </p:nvPr>
        </p:nvSpPr>
        <p:spPr>
          <a:xfrm>
            <a:off x="838200" y="1219200"/>
            <a:ext cx="7848600" cy="4648200"/>
          </a:xfrm>
        </p:spPr>
        <p:txBody>
          <a:bodyPr/>
          <a:lstStyle/>
          <a:p>
            <a:pPr lvl="1"/>
            <a:endParaRPr lang="en-US" sz="2000" dirty="0"/>
          </a:p>
          <a:p>
            <a:endParaRPr lang="en-US" dirty="0"/>
          </a:p>
        </p:txBody>
      </p:sp>
      <p:sp>
        <p:nvSpPr>
          <p:cNvPr id="4" name="Text Placeholder 5"/>
          <p:cNvSpPr txBox="1">
            <a:spLocks/>
          </p:cNvSpPr>
          <p:nvPr/>
        </p:nvSpPr>
        <p:spPr>
          <a:xfrm>
            <a:off x="838200" y="1371600"/>
            <a:ext cx="7848600" cy="5181600"/>
          </a:xfrm>
          <a:prstGeom prst="rect">
            <a:avLst/>
          </a:prstGeom>
        </p:spPr>
        <p:txBody>
          <a:bodyPr/>
          <a:lstStyle>
            <a:lvl1pPr marL="396875" indent="-396875" algn="l" rtl="0" eaLnBrk="0" fontAlgn="base" hangingPunct="0">
              <a:spcBef>
                <a:spcPct val="20000"/>
              </a:spcBef>
              <a:spcAft>
                <a:spcPct val="0"/>
              </a:spcAft>
              <a:buFont typeface="Wingdings" panose="05000000000000000000" pitchFamily="2" charset="2"/>
              <a:buChar char="Ø"/>
              <a:tabLst>
                <a:tab pos="344488" algn="l"/>
              </a:tabLst>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2pPr>
            <a:lvl3pPr marL="1257300" indent="-3429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400" b="1" kern="0" dirty="0" smtClean="0"/>
              <a:t>Most Lead Self – Lead Institutions Competencies </a:t>
            </a:r>
          </a:p>
          <a:p>
            <a:pPr lvl="1"/>
            <a:r>
              <a:rPr lang="en-US" sz="2000" kern="0" dirty="0" smtClean="0"/>
              <a:t>Available via Online Library or Instructor-Led Training</a:t>
            </a:r>
          </a:p>
          <a:p>
            <a:pPr lvl="1"/>
            <a:r>
              <a:rPr lang="en-US" sz="2000" kern="0" dirty="0" smtClean="0"/>
              <a:t>Core Courses</a:t>
            </a:r>
          </a:p>
          <a:p>
            <a:pPr lvl="1"/>
            <a:r>
              <a:rPr lang="en-US" sz="2000" kern="0" dirty="0" smtClean="0"/>
              <a:t>Strategic Leadership Courses</a:t>
            </a:r>
          </a:p>
          <a:p>
            <a:pPr lvl="1"/>
            <a:r>
              <a:rPr lang="en-US" sz="2000" kern="0" dirty="0" smtClean="0"/>
              <a:t>Manager’s Essentials Course in development </a:t>
            </a:r>
          </a:p>
          <a:p>
            <a:endParaRPr lang="en-US" sz="2400" b="1" kern="0" dirty="0"/>
          </a:p>
          <a:p>
            <a:r>
              <a:rPr lang="en-US" sz="2400" b="1" kern="0" dirty="0" smtClean="0"/>
              <a:t>Implemented </a:t>
            </a:r>
            <a:r>
              <a:rPr lang="en-US" sz="2400" b="1" kern="0" dirty="0"/>
              <a:t>Flash Mentoring at </a:t>
            </a:r>
            <a:r>
              <a:rPr lang="en-US" sz="2400" b="1" kern="0" dirty="0" smtClean="0"/>
              <a:t>HQ</a:t>
            </a:r>
          </a:p>
          <a:p>
            <a:pPr lvl="1"/>
            <a:r>
              <a:rPr lang="en-US" sz="2000" dirty="0"/>
              <a:t>Assembling a Toolkit for </a:t>
            </a:r>
            <a:r>
              <a:rPr lang="en-US" sz="2000" dirty="0" smtClean="0"/>
              <a:t>optional installation implementation</a:t>
            </a:r>
            <a:endParaRPr lang="en-US" sz="2000" dirty="0"/>
          </a:p>
          <a:p>
            <a:endParaRPr lang="en-US" sz="2400" dirty="0"/>
          </a:p>
          <a:p>
            <a:pPr lvl="1"/>
            <a:endParaRPr lang="en-US" sz="1600" kern="0" dirty="0"/>
          </a:p>
          <a:p>
            <a:pPr marL="457200" lvl="1" indent="0">
              <a:buNone/>
            </a:pPr>
            <a:endParaRPr lang="en-US" sz="1600" kern="0" dirty="0" smtClean="0"/>
          </a:p>
          <a:p>
            <a:endParaRPr lang="en-US" sz="2400" b="1" kern="0" dirty="0" smtClean="0"/>
          </a:p>
          <a:p>
            <a:pPr marL="457200" lvl="1" indent="0">
              <a:buFontTx/>
              <a:buNone/>
            </a:pPr>
            <a:endParaRPr lang="en-US" sz="2000" kern="0" dirty="0" smtClean="0"/>
          </a:p>
          <a:p>
            <a:pPr marL="0" indent="0">
              <a:buFont typeface="Wingdings" panose="05000000000000000000" pitchFamily="2" charset="2"/>
              <a:buNone/>
            </a:pPr>
            <a:r>
              <a:rPr lang="en-US" kern="0" dirty="0" smtClean="0"/>
              <a:t>	</a:t>
            </a:r>
          </a:p>
          <a:p>
            <a:pPr lvl="1"/>
            <a:endParaRPr lang="en-US" kern="0" dirty="0" smtClean="0"/>
          </a:p>
          <a:p>
            <a:pPr lvl="1">
              <a:buFont typeface="Wingdings" panose="05000000000000000000" pitchFamily="2" charset="2"/>
              <a:buChar char="Ø"/>
            </a:pPr>
            <a:endParaRPr lang="en-US" kern="0" dirty="0" smtClean="0"/>
          </a:p>
        </p:txBody>
      </p:sp>
    </p:spTree>
    <p:custDataLst>
      <p:tags r:id="rId1"/>
    </p:custDataLst>
    <p:extLst>
      <p:ext uri="{BB962C8B-B14F-4D97-AF65-F5344CB8AC3E}">
        <p14:creationId xmlns:p14="http://schemas.microsoft.com/office/powerpoint/2010/main" val="2469548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Path</a:t>
            </a:r>
            <a:endParaRPr lang="en-US" dirty="0"/>
          </a:p>
        </p:txBody>
      </p:sp>
      <p:sp>
        <p:nvSpPr>
          <p:cNvPr id="4" name="Text Placeholder 5"/>
          <p:cNvSpPr>
            <a:spLocks noGrp="1"/>
          </p:cNvSpPr>
          <p:nvPr>
            <p:ph type="body" sz="quarter" idx="11"/>
          </p:nvPr>
        </p:nvSpPr>
        <p:spPr>
          <a:xfrm>
            <a:off x="838200" y="1447800"/>
            <a:ext cx="7848600" cy="4648200"/>
          </a:xfrm>
        </p:spPr>
        <p:txBody>
          <a:bodyPr/>
          <a:lstStyle/>
          <a:p>
            <a:r>
              <a:rPr lang="en-US" sz="2400" b="1" dirty="0" smtClean="0"/>
              <a:t>Exploring Automated Career Paths</a:t>
            </a:r>
          </a:p>
          <a:p>
            <a:r>
              <a:rPr lang="en-US" sz="2400" b="1" dirty="0" smtClean="0"/>
              <a:t>Efforts </a:t>
            </a:r>
            <a:r>
              <a:rPr lang="en-US" sz="2400" b="1" dirty="0"/>
              <a:t>centered on an objective approach defining best practices and documenting preliminary requirements</a:t>
            </a:r>
          </a:p>
          <a:p>
            <a:pPr lvl="1"/>
            <a:r>
              <a:rPr lang="en-US" sz="2000" dirty="0" smtClean="0"/>
              <a:t>Provided </a:t>
            </a:r>
            <a:r>
              <a:rPr lang="en-US" sz="2000" dirty="0"/>
              <a:t>demonstration to MR Leadership on Ethos capabilities</a:t>
            </a:r>
          </a:p>
          <a:p>
            <a:pPr lvl="1"/>
            <a:r>
              <a:rPr lang="en-US" sz="2000" dirty="0"/>
              <a:t>Leadership requested a side-by-side demo of Ethos and PeopleSoft capabilities before proceeding</a:t>
            </a:r>
          </a:p>
          <a:p>
            <a:pPr lvl="1"/>
            <a:r>
              <a:rPr lang="en-US" sz="2000" dirty="0"/>
              <a:t>Requirements will be evaluated against system capabilities, current module alignment, system costs, and any prerequisites (i.e. standardized PDs</a:t>
            </a:r>
            <a:r>
              <a:rPr lang="en-US" sz="2000" dirty="0" smtClean="0"/>
              <a:t>)</a:t>
            </a:r>
          </a:p>
          <a:p>
            <a:pPr lvl="1"/>
            <a:endParaRPr lang="en-US" sz="2000" dirty="0"/>
          </a:p>
          <a:p>
            <a:r>
              <a:rPr lang="en-US" sz="2400" b="1" dirty="0" smtClean="0"/>
              <a:t>Currently Conducting Competency </a:t>
            </a:r>
            <a:r>
              <a:rPr lang="en-US" sz="2400" b="1" dirty="0"/>
              <a:t>and Career Pathing </a:t>
            </a:r>
            <a:r>
              <a:rPr lang="en-US" sz="2400" b="1" dirty="0" smtClean="0"/>
              <a:t>Workshops</a:t>
            </a:r>
            <a:endParaRPr lang="en-US" sz="2400" b="1" dirty="0"/>
          </a:p>
        </p:txBody>
      </p:sp>
    </p:spTree>
    <p:custDataLst>
      <p:tags r:id="rId1"/>
    </p:custDataLst>
    <p:extLst>
      <p:ext uri="{BB962C8B-B14F-4D97-AF65-F5344CB8AC3E}">
        <p14:creationId xmlns:p14="http://schemas.microsoft.com/office/powerpoint/2010/main" val="1176942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Development Pyramid</a:t>
            </a:r>
            <a:endParaRPr lang="en-US" dirty="0"/>
          </a:p>
        </p:txBody>
      </p:sp>
      <p:sp>
        <p:nvSpPr>
          <p:cNvPr id="6" name="Text Placeholder 5"/>
          <p:cNvSpPr>
            <a:spLocks noGrp="1"/>
          </p:cNvSpPr>
          <p:nvPr>
            <p:ph type="body" sz="quarter" idx="11"/>
          </p:nvPr>
        </p:nvSpPr>
        <p:spPr/>
        <p:txBody>
          <a:bodyPr/>
          <a:lstStyle/>
          <a:p>
            <a:pPr marL="0" indent="0">
              <a:buNone/>
            </a:pPr>
            <a:r>
              <a:rPr lang="en-US" dirty="0"/>
              <a:t/>
            </a:r>
            <a:br>
              <a:rPr lang="en-US" dirty="0"/>
            </a:br>
            <a:r>
              <a:rPr lang="en-US" dirty="0"/>
              <a:t> </a:t>
            </a:r>
          </a:p>
          <a:p>
            <a:endParaRPr lang="en-US" dirty="0"/>
          </a:p>
        </p:txBody>
      </p:sp>
      <p:grpSp>
        <p:nvGrpSpPr>
          <p:cNvPr id="7" name="Group 6"/>
          <p:cNvGrpSpPr/>
          <p:nvPr/>
        </p:nvGrpSpPr>
        <p:grpSpPr>
          <a:xfrm>
            <a:off x="955866" y="495300"/>
            <a:ext cx="8035734" cy="5867400"/>
            <a:chOff x="1524000" y="228600"/>
            <a:chExt cx="8035734" cy="5867400"/>
          </a:xfrm>
        </p:grpSpPr>
        <p:grpSp>
          <p:nvGrpSpPr>
            <p:cNvPr id="8" name="Group 7"/>
            <p:cNvGrpSpPr/>
            <p:nvPr/>
          </p:nvGrpSpPr>
          <p:grpSpPr>
            <a:xfrm>
              <a:off x="1524000" y="228600"/>
              <a:ext cx="8035734" cy="5867400"/>
              <a:chOff x="1524000" y="228600"/>
              <a:chExt cx="8035734" cy="5867400"/>
            </a:xfrm>
          </p:grpSpPr>
          <p:sp>
            <p:nvSpPr>
              <p:cNvPr id="10" name="AutoShape 5"/>
              <p:cNvSpPr>
                <a:spLocks noChangeArrowheads="1"/>
              </p:cNvSpPr>
              <p:nvPr/>
            </p:nvSpPr>
            <p:spPr bwMode="auto">
              <a:xfrm>
                <a:off x="1676400" y="1261430"/>
                <a:ext cx="5638800" cy="4610100"/>
              </a:xfrm>
              <a:prstGeom prst="triangle">
                <a:avLst>
                  <a:gd name="adj" fmla="val 49995"/>
                </a:avLst>
              </a:prstGeom>
              <a:solidFill>
                <a:srgbClr val="FFFFFF"/>
              </a:solidFill>
              <a:ln w="76200">
                <a:solidFill>
                  <a:srgbClr val="000000"/>
                </a:solidFill>
                <a:miter lim="800000"/>
                <a:headEnd/>
                <a:tailEnd/>
              </a:ln>
              <a:effectLst>
                <a:outerShdw dist="107763" dir="2700000" algn="ctr" rotWithShape="0">
                  <a:srgbClr val="808080"/>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11" name="Line 7"/>
              <p:cNvSpPr>
                <a:spLocks noChangeShapeType="1"/>
              </p:cNvSpPr>
              <p:nvPr/>
            </p:nvSpPr>
            <p:spPr bwMode="auto">
              <a:xfrm>
                <a:off x="3314700" y="3298825"/>
                <a:ext cx="2362200" cy="0"/>
              </a:xfrm>
              <a:prstGeom prst="line">
                <a:avLst/>
              </a:prstGeom>
              <a:noFill/>
              <a:ln w="25400">
                <a:solidFill>
                  <a:srgbClr val="000000"/>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mn-ea"/>
                  <a:cs typeface="+mn-cs"/>
                </a:endParaRPr>
              </a:p>
            </p:txBody>
          </p:sp>
          <p:sp>
            <p:nvSpPr>
              <p:cNvPr id="12" name="Line 8"/>
              <p:cNvSpPr>
                <a:spLocks noChangeShapeType="1"/>
              </p:cNvSpPr>
              <p:nvPr/>
            </p:nvSpPr>
            <p:spPr bwMode="auto">
              <a:xfrm flipV="1">
                <a:off x="2819400" y="4191000"/>
                <a:ext cx="3352800" cy="14288"/>
              </a:xfrm>
              <a:prstGeom prst="line">
                <a:avLst/>
              </a:prstGeom>
              <a:noFill/>
              <a:ln w="25400">
                <a:solidFill>
                  <a:srgbClr val="000000"/>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mn-ea"/>
                  <a:cs typeface="+mn-cs"/>
                </a:endParaRPr>
              </a:p>
            </p:txBody>
          </p:sp>
          <p:sp>
            <p:nvSpPr>
              <p:cNvPr id="13" name="Rectangle 10"/>
              <p:cNvSpPr>
                <a:spLocks noChangeArrowheads="1"/>
              </p:cNvSpPr>
              <p:nvPr/>
            </p:nvSpPr>
            <p:spPr bwMode="auto">
              <a:xfrm>
                <a:off x="3516155" y="4275627"/>
                <a:ext cx="1881925" cy="770084"/>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All Associates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              2500+</a:t>
                </a:r>
                <a:endParaRPr kumimoji="0" lang="en-US" sz="1200" b="0" i="0" u="none" strike="noStrike" kern="0" cap="none" spc="0" normalizeH="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4" name="Rectangle 13"/>
              <p:cNvSpPr>
                <a:spLocks noChangeArrowheads="1"/>
              </p:cNvSpPr>
              <p:nvPr/>
            </p:nvSpPr>
            <p:spPr bwMode="auto">
              <a:xfrm>
                <a:off x="3832225" y="3317593"/>
                <a:ext cx="1721625" cy="585418"/>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SUPERVISOR &amp;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PROGRAM</a:t>
                </a:r>
              </a:p>
            </p:txBody>
          </p:sp>
          <p:sp>
            <p:nvSpPr>
              <p:cNvPr id="15" name="Rectangle 14"/>
              <p:cNvSpPr>
                <a:spLocks noChangeArrowheads="1"/>
              </p:cNvSpPr>
              <p:nvPr/>
            </p:nvSpPr>
            <p:spPr bwMode="auto">
              <a:xfrm>
                <a:off x="3398049" y="3820938"/>
                <a:ext cx="2339975" cy="336550"/>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MANAGEMENT</a:t>
                </a:r>
                <a:r>
                  <a:rPr kumimoji="0" lang="en-US" sz="1600" b="0" i="0" u="none" strike="noStrike" kern="0" cap="none" spc="0" normalizeH="0" baseline="0" noProof="0" dirty="0" smtClean="0">
                    <a:ln>
                      <a:noFill/>
                    </a:ln>
                    <a:solidFill>
                      <a:srgbClr val="000000"/>
                    </a:solidFill>
                    <a:effectLst/>
                    <a:uLnTx/>
                    <a:uFillTx/>
                    <a:latin typeface="Times New Roman" pitchFamily="18" charset="0"/>
                    <a:ea typeface="+mn-ea"/>
                    <a:cs typeface="+mn-cs"/>
                  </a:rPr>
                  <a:t>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LEVEL</a:t>
                </a:r>
              </a:p>
            </p:txBody>
          </p:sp>
          <p:sp>
            <p:nvSpPr>
              <p:cNvPr id="16" name="Rectangle 15"/>
              <p:cNvSpPr>
                <a:spLocks noChangeArrowheads="1"/>
              </p:cNvSpPr>
              <p:nvPr/>
            </p:nvSpPr>
            <p:spPr bwMode="auto">
              <a:xfrm>
                <a:off x="4017574" y="2229627"/>
                <a:ext cx="1128687" cy="339196"/>
              </a:xfrm>
              <a:prstGeom prst="rect">
                <a:avLst/>
              </a:prstGeom>
              <a:noFill/>
              <a:ln w="9525">
                <a:noFill/>
                <a:miter lim="800000"/>
                <a:headEnd/>
                <a:tailEnd/>
              </a:ln>
            </p:spPr>
            <p:txBody>
              <a:bodyPr wrap="squar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EXECS &amp;</a:t>
                </a:r>
              </a:p>
            </p:txBody>
          </p:sp>
          <p:sp>
            <p:nvSpPr>
              <p:cNvPr id="17" name="Rectangle 20"/>
              <p:cNvSpPr>
                <a:spLocks noChangeArrowheads="1"/>
              </p:cNvSpPr>
              <p:nvPr/>
            </p:nvSpPr>
            <p:spPr bwMode="auto">
              <a:xfrm>
                <a:off x="4030241" y="2607745"/>
                <a:ext cx="971420" cy="339196"/>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SENIOR</a:t>
                </a:r>
              </a:p>
            </p:txBody>
          </p:sp>
          <p:sp>
            <p:nvSpPr>
              <p:cNvPr id="18" name="Rectangle 21"/>
              <p:cNvSpPr>
                <a:spLocks noChangeArrowheads="1"/>
              </p:cNvSpPr>
              <p:nvPr/>
            </p:nvSpPr>
            <p:spPr bwMode="auto">
              <a:xfrm>
                <a:off x="4009415" y="2675086"/>
                <a:ext cx="1190766" cy="585418"/>
              </a:xfrm>
              <a:prstGeom prst="rect">
                <a:avLst/>
              </a:prstGeom>
              <a:noFill/>
              <a:ln w="9525">
                <a:noFill/>
                <a:miter lim="800000"/>
                <a:headEnd/>
                <a:tailEnd/>
              </a:ln>
            </p:spPr>
            <p:txBody>
              <a:bodyPr wrap="squar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LEADERS</a:t>
                </a:r>
              </a:p>
            </p:txBody>
          </p:sp>
          <p:sp>
            <p:nvSpPr>
              <p:cNvPr id="19" name="Text Box 58"/>
              <p:cNvSpPr txBox="1">
                <a:spLocks noChangeArrowheads="1"/>
              </p:cNvSpPr>
              <p:nvPr/>
            </p:nvSpPr>
            <p:spPr bwMode="auto">
              <a:xfrm rot="-3451061">
                <a:off x="114300" y="2857500"/>
                <a:ext cx="5715000" cy="457200"/>
              </a:xfrm>
              <a:prstGeom prst="rect">
                <a:avLst/>
              </a:prstGeom>
              <a:noFill/>
              <a:ln w="9525" cap="rnd">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0" cap="none" spc="0" normalizeH="0" baseline="0" noProof="0" dirty="0">
                    <a:ln>
                      <a:noFill/>
                    </a:ln>
                    <a:solidFill>
                      <a:srgbClr val="022F9E"/>
                    </a:solidFill>
                    <a:effectLst>
                      <a:outerShdw blurRad="38100" dist="38100" dir="2700000" algn="tl">
                        <a:srgbClr val="C0C0C0"/>
                      </a:outerShdw>
                    </a:effectLst>
                    <a:uLnTx/>
                    <a:uFillTx/>
                    <a:latin typeface="Arial" charset="0"/>
                    <a:ea typeface="+mn-ea"/>
                    <a:cs typeface="+mn-cs"/>
                  </a:rPr>
                  <a:t>Sequential and Progressive</a:t>
                </a:r>
              </a:p>
            </p:txBody>
          </p:sp>
          <p:sp>
            <p:nvSpPr>
              <p:cNvPr id="20" name="Line 59"/>
              <p:cNvSpPr>
                <a:spLocks noChangeShapeType="1"/>
              </p:cNvSpPr>
              <p:nvPr/>
            </p:nvSpPr>
            <p:spPr bwMode="auto">
              <a:xfrm flipV="1">
                <a:off x="1524000" y="1524000"/>
                <a:ext cx="2667000" cy="4267200"/>
              </a:xfrm>
              <a:prstGeom prst="line">
                <a:avLst/>
              </a:prstGeom>
              <a:noFill/>
              <a:ln w="57150">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mn-ea"/>
                  <a:cs typeface="+mn-cs"/>
                </a:endParaRPr>
              </a:p>
            </p:txBody>
          </p:sp>
          <p:sp>
            <p:nvSpPr>
              <p:cNvPr id="21" name="Text Box 60"/>
              <p:cNvSpPr txBox="1">
                <a:spLocks noChangeArrowheads="1"/>
              </p:cNvSpPr>
              <p:nvPr/>
            </p:nvSpPr>
            <p:spPr bwMode="auto">
              <a:xfrm>
                <a:off x="2845121" y="4924026"/>
                <a:ext cx="1422079" cy="73866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rPr>
                  <a:t>POSITION-SPECIFIC COURSES</a:t>
                </a:r>
              </a:p>
            </p:txBody>
          </p:sp>
          <p:sp>
            <p:nvSpPr>
              <p:cNvPr id="22" name="Text Box 61"/>
              <p:cNvSpPr txBox="1">
                <a:spLocks noChangeArrowheads="1"/>
              </p:cNvSpPr>
              <p:nvPr/>
            </p:nvSpPr>
            <p:spPr bwMode="auto">
              <a:xfrm>
                <a:off x="4443705" y="4866249"/>
                <a:ext cx="2288959" cy="89255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0" cap="none" spc="0" normalizeH="0" baseline="0" noProof="0" dirty="0" smtClean="0">
                    <a:ln>
                      <a:noFill/>
                    </a:ln>
                    <a:solidFill>
                      <a:srgbClr val="000000"/>
                    </a:solidFill>
                    <a:effectLst/>
                    <a:uLnTx/>
                    <a:uFillTx/>
                    <a:latin typeface="Arial"/>
                    <a:ea typeface="+mn-ea"/>
                    <a:cs typeface="+mn-cs"/>
                  </a:rPr>
                  <a:t>CORE</a:t>
                </a:r>
                <a:r>
                  <a:rPr kumimoji="0" lang="en-US" sz="1300" b="0" i="0" u="none" strike="noStrike" kern="0" cap="none" spc="0" normalizeH="0" noProof="0" dirty="0" smtClean="0">
                    <a:ln>
                      <a:noFill/>
                    </a:ln>
                    <a:solidFill>
                      <a:srgbClr val="000000"/>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kern="0" noProof="0" dirty="0" smtClean="0">
                    <a:solidFill>
                      <a:srgbClr val="000000"/>
                    </a:solidFill>
                    <a:latin typeface="Arial"/>
                  </a:rPr>
                  <a:t>LEADERSHIP</a:t>
                </a:r>
                <a:r>
                  <a:rPr kumimoji="0" lang="en-US" sz="1300" b="0" i="0" u="none" strike="noStrike" kern="0" cap="none" spc="0" normalizeH="0" baseline="0" noProof="0" dirty="0" smtClean="0">
                    <a:ln>
                      <a:noFill/>
                    </a:ln>
                    <a:solidFill>
                      <a:srgbClr val="000000"/>
                    </a:solidFill>
                    <a:effectLst/>
                    <a:uLnTx/>
                    <a:uFillTx/>
                    <a:latin typeface="Arial"/>
                    <a:ea typeface="+mn-ea"/>
                    <a:cs typeface="+mn-cs"/>
                  </a:rPr>
                  <a:t> &amp; </a:t>
                </a:r>
                <a:r>
                  <a:rPr lang="en-US" sz="1300" kern="0" dirty="0" smtClean="0">
                    <a:solidFill>
                      <a:srgbClr val="000000"/>
                    </a:solidFill>
                    <a:latin typeface="Arial"/>
                  </a:rPr>
                  <a:t>CONTINUING EDUCATION COURSES</a:t>
                </a:r>
                <a:endParaRPr kumimoji="0" lang="en-US" sz="13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3" name="Text Box 62"/>
              <p:cNvSpPr txBox="1">
                <a:spLocks noChangeArrowheads="1"/>
              </p:cNvSpPr>
              <p:nvPr/>
            </p:nvSpPr>
            <p:spPr bwMode="auto">
              <a:xfrm>
                <a:off x="7391173" y="4711005"/>
                <a:ext cx="2042547" cy="138499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Ethos Online Learning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The </a:t>
                </a:r>
                <a:r>
                  <a:rPr kumimoji="0" lang="en-US" sz="1400" b="0" i="0" u="none" strike="noStrike" kern="0" cap="none" spc="0" normalizeH="0" baseline="0" noProof="0" dirty="0">
                    <a:ln>
                      <a:noFill/>
                    </a:ln>
                    <a:solidFill>
                      <a:srgbClr val="000000"/>
                    </a:solidFill>
                    <a:effectLst/>
                    <a:uLnTx/>
                    <a:uFillTx/>
                    <a:latin typeface="Arial" charset="0"/>
                    <a:ea typeface="+mn-ea"/>
                    <a:cs typeface="+mn-cs"/>
                  </a:rPr>
                  <a:t>Change Element</a:t>
                </a:r>
                <a:r>
                  <a:rPr kumimoji="0" lang="en-US" sz="1400" b="0" i="0" u="none" strike="noStrike" kern="1200" cap="none" spc="0" normalizeH="0" baseline="0" noProof="0" dirty="0">
                    <a:ln>
                      <a:noFill/>
                    </a:ln>
                    <a:solidFill>
                      <a:srgbClr val="27486F"/>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400" b="0" i="0" u="none" strike="noStrike" kern="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Extended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Winning Conversations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for Associates*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LSOT Foundations</a:t>
                </a:r>
                <a:r>
                  <a:rPr kumimoji="0" lang="en-US" sz="1400" b="0" i="0" u="none" strike="noStrike" kern="0" cap="none" spc="0" normalizeH="0" baseline="0" noProof="0" dirty="0" smtClean="0">
                    <a:ln>
                      <a:noFill/>
                    </a:ln>
                    <a:solidFill>
                      <a:prstClr val="black"/>
                    </a:solidFill>
                    <a:effectLst/>
                    <a:uLnTx/>
                    <a:uFillTx/>
                    <a:latin typeface="Arial" charset="0"/>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400" b="0" i="0" u="none" strike="noStrike" kern="0" cap="none" spc="0" normalizeH="0" baseline="0" noProof="0" dirty="0" smtClean="0">
                  <a:ln>
                    <a:noFill/>
                  </a:ln>
                  <a:solidFill>
                    <a:prstClr val="black"/>
                  </a:solidFill>
                  <a:effectLst/>
                  <a:uLnTx/>
                  <a:uFillTx/>
                  <a:latin typeface="Arial" charset="0"/>
                  <a:ea typeface="+mn-ea"/>
                  <a:cs typeface="+mn-cs"/>
                </a:endParaRPr>
              </a:p>
            </p:txBody>
          </p:sp>
          <p:sp>
            <p:nvSpPr>
              <p:cNvPr id="24" name="Text Box 63"/>
              <p:cNvSpPr txBox="1">
                <a:spLocks noChangeArrowheads="1"/>
              </p:cNvSpPr>
              <p:nvPr/>
            </p:nvSpPr>
            <p:spPr bwMode="auto">
              <a:xfrm>
                <a:off x="6608285" y="2743200"/>
                <a:ext cx="2951449" cy="224676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Defense Civilian Emerging Leader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Managers’ Essentials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LSOT</a:t>
                </a:r>
                <a:r>
                  <a:rPr kumimoji="0" lang="en-US" sz="1400" b="0" i="0" u="none" strike="noStrike" kern="1200" cap="none" spc="0" normalizeH="0" baseline="0" noProof="0" dirty="0" smtClean="0">
                    <a:ln>
                      <a:noFill/>
                    </a:ln>
                    <a:solidFill>
                      <a:srgbClr val="27486F"/>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rgbClr val="27486F"/>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srgbClr val="27486F"/>
                    </a:solidFill>
                    <a:effectLst/>
                    <a:uLnTx/>
                    <a:uFillTx/>
                    <a:latin typeface="Calibri" panose="020F0502020204030204"/>
                    <a:ea typeface="+mn-ea"/>
                    <a:cs typeface="+mn-cs"/>
                  </a:rPr>
                  <a:t> </a:t>
                </a:r>
                <a:endParaRPr kumimoji="0" lang="en-US" sz="1600" b="0" i="0" u="none" strike="noStrike" kern="1200" cap="none" spc="0" normalizeH="0" baseline="0" noProof="0" dirty="0" smtClean="0">
                  <a:ln>
                    <a:noFill/>
                  </a:ln>
                  <a:solidFill>
                    <a:srgbClr val="27486F"/>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charset="0"/>
                    <a:ea typeface="+mn-ea"/>
                    <a:cs typeface="+mn-cs"/>
                  </a:rPr>
                  <a:t>Performance Coaching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charset="0"/>
                    <a:ea typeface="+mn-ea"/>
                    <a:cs typeface="+mn-cs"/>
                  </a:rPr>
                  <a:t>Winning</a:t>
                </a:r>
                <a:r>
                  <a:rPr kumimoji="0" lang="en-US" sz="1600" b="0" i="0" u="none" strike="noStrike" kern="0" cap="none" spc="0" normalizeH="0" noProof="0" dirty="0" smtClean="0">
                    <a:ln>
                      <a:noFill/>
                    </a:ln>
                    <a:solidFill>
                      <a:srgbClr val="000000"/>
                    </a:solidFill>
                    <a:effectLst/>
                    <a:uLnTx/>
                    <a:uFillTx/>
                    <a:latin typeface="Arial" charset="0"/>
                    <a:ea typeface="+mn-ea"/>
                    <a:cs typeface="+mn-cs"/>
                  </a:rPr>
                  <a:t> Conversations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0" baseline="0" dirty="0" smtClean="0">
                    <a:solidFill>
                      <a:srgbClr val="000000"/>
                    </a:solidFill>
                    <a:latin typeface="Arial" charset="0"/>
                  </a:rPr>
                  <a:t>The Change Element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noProof="0" dirty="0" smtClean="0">
                    <a:ln>
                      <a:noFill/>
                    </a:ln>
                    <a:solidFill>
                      <a:srgbClr val="000000"/>
                    </a:solidFill>
                    <a:effectLst/>
                    <a:uLnTx/>
                    <a:uFillTx/>
                    <a:latin typeface="Arial" charset="0"/>
                    <a:ea typeface="+mn-ea"/>
                    <a:cs typeface="+mn-cs"/>
                  </a:rPr>
                  <a:t>Extended DISC</a:t>
                </a:r>
                <a:endParaRPr kumimoji="0" lang="en-US" sz="1600" b="0" i="0" u="none" strike="noStrike" kern="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mn-cs"/>
                  </a:rPr>
                  <a:t> </a:t>
                </a:r>
                <a:endParaRPr kumimoji="0" lang="en-US" sz="1600" b="1" i="0" u="none" strike="noStrike" kern="0" cap="none" spc="0" normalizeH="0" baseline="0" noProof="0" dirty="0">
                  <a:ln>
                    <a:noFill/>
                  </a:ln>
                  <a:solidFill>
                    <a:prstClr val="black"/>
                  </a:solidFill>
                  <a:effectLst/>
                  <a:uLnTx/>
                  <a:uFillTx/>
                  <a:latin typeface="Arial" charset="0"/>
                  <a:ea typeface="+mn-ea"/>
                  <a:cs typeface="+mn-cs"/>
                </a:endParaRPr>
              </a:p>
            </p:txBody>
          </p:sp>
          <p:sp>
            <p:nvSpPr>
              <p:cNvPr id="25" name="Text Box 64"/>
              <p:cNvSpPr txBox="1">
                <a:spLocks noChangeArrowheads="1"/>
              </p:cNvSpPr>
              <p:nvPr/>
            </p:nvSpPr>
            <p:spPr bwMode="auto">
              <a:xfrm>
                <a:off x="5815196" y="2861582"/>
                <a:ext cx="237566"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7486F"/>
                    </a:solidFill>
                    <a:effectLst/>
                    <a:uLnTx/>
                    <a:uFillTx/>
                    <a:latin typeface="Calibri" panose="020F0502020204030204"/>
                    <a:ea typeface="+mn-ea"/>
                    <a:cs typeface="+mn-cs"/>
                  </a:rPr>
                  <a:t> </a:t>
                </a:r>
                <a:endParaRPr kumimoji="0" lang="en-US" sz="1800" b="1" i="0" u="none" strike="noStrike" kern="0" cap="none" spc="0" normalizeH="0" baseline="0" noProof="0" dirty="0" smtClean="0">
                  <a:ln>
                    <a:noFill/>
                  </a:ln>
                  <a:solidFill>
                    <a:srgbClr val="000000"/>
                  </a:solidFill>
                  <a:effectLst/>
                  <a:uLnTx/>
                  <a:uFillTx/>
                  <a:latin typeface="Arial" charset="0"/>
                  <a:ea typeface="+mn-ea"/>
                  <a:cs typeface="+mn-cs"/>
                </a:endParaRPr>
              </a:p>
            </p:txBody>
          </p:sp>
          <p:sp>
            <p:nvSpPr>
              <p:cNvPr id="26" name="Text Box 65"/>
              <p:cNvSpPr txBox="1">
                <a:spLocks noChangeArrowheads="1"/>
              </p:cNvSpPr>
              <p:nvPr/>
            </p:nvSpPr>
            <p:spPr bwMode="auto">
              <a:xfrm>
                <a:off x="5435907" y="1481260"/>
                <a:ext cx="3280065" cy="116955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UNC Strategic Leadership Course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Senior Executive Development </a:t>
                </a:r>
                <a:r>
                  <a:rPr kumimoji="0" lang="en-US" sz="1400" b="0" i="0" u="none" strike="noStrike" kern="0" cap="none" spc="0" normalizeH="0" baseline="0" noProof="0" dirty="0" err="1" smtClean="0">
                    <a:ln>
                      <a:noFill/>
                    </a:ln>
                    <a:solidFill>
                      <a:srgbClr val="000000"/>
                    </a:solidFill>
                    <a:effectLst/>
                    <a:uLnTx/>
                    <a:uFillTx/>
                    <a:latin typeface="Arial" charset="0"/>
                    <a:ea typeface="+mn-ea"/>
                    <a:cs typeface="+mn-cs"/>
                  </a:rPr>
                  <a:t>Prg</a:t>
                </a: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White House Leadership Develop. </a:t>
                </a:r>
                <a:r>
                  <a:rPr kumimoji="0" lang="en-US" sz="1400" b="0" i="0" u="none" strike="noStrike" kern="0" cap="none" spc="0" normalizeH="0" baseline="0" noProof="0" dirty="0" err="1" smtClean="0">
                    <a:ln>
                      <a:noFill/>
                    </a:ln>
                    <a:solidFill>
                      <a:srgbClr val="000000"/>
                    </a:solidFill>
                    <a:effectLst/>
                    <a:uLnTx/>
                    <a:uFillTx/>
                    <a:latin typeface="Arial" charset="0"/>
                    <a:ea typeface="+mn-ea"/>
                    <a:cs typeface="+mn-cs"/>
                  </a:rPr>
                  <a:t>Prg</a:t>
                </a: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Defense Senior Leader Develop. </a:t>
                </a:r>
                <a:r>
                  <a:rPr kumimoji="0" lang="en-US" sz="1400" b="0" i="0" u="none" strike="noStrike" kern="0" cap="none" spc="0" normalizeH="0" baseline="0" noProof="0" dirty="0" err="1" smtClean="0">
                    <a:ln>
                      <a:noFill/>
                    </a:ln>
                    <a:solidFill>
                      <a:srgbClr val="000000"/>
                    </a:solidFill>
                    <a:effectLst/>
                    <a:uLnTx/>
                    <a:uFillTx/>
                    <a:latin typeface="Arial" charset="0"/>
                    <a:ea typeface="+mn-ea"/>
                    <a:cs typeface="+mn-cs"/>
                  </a:rPr>
                  <a:t>Prg</a:t>
                </a: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Executive Leadership Develop. </a:t>
                </a:r>
                <a:r>
                  <a:rPr kumimoji="0" lang="en-US" sz="1400" b="0" i="0" u="none" strike="noStrike" kern="0" cap="none" spc="0" normalizeH="0" baseline="0" noProof="0" dirty="0" err="1" smtClean="0">
                    <a:ln>
                      <a:noFill/>
                    </a:ln>
                    <a:solidFill>
                      <a:srgbClr val="000000"/>
                    </a:solidFill>
                    <a:effectLst/>
                    <a:uLnTx/>
                    <a:uFillTx/>
                    <a:latin typeface="Arial" charset="0"/>
                    <a:ea typeface="+mn-ea"/>
                    <a:cs typeface="+mn-cs"/>
                  </a:rPr>
                  <a:t>Prg</a:t>
                </a:r>
                <a:r>
                  <a:rPr kumimoji="0" lang="en-US" sz="1400" b="0" i="0" u="none" strike="noStrike" kern="0" cap="none" spc="0" normalizeH="0" baseline="0" noProof="0" dirty="0" smtClean="0">
                    <a:ln>
                      <a:noFill/>
                    </a:ln>
                    <a:solidFill>
                      <a:srgbClr val="000000"/>
                    </a:solidFill>
                    <a:effectLst/>
                    <a:uLnTx/>
                    <a:uFillTx/>
                    <a:latin typeface="Arial" charset="0"/>
                    <a:ea typeface="+mn-ea"/>
                    <a:cs typeface="+mn-cs"/>
                  </a:rPr>
                  <a:t>.</a:t>
                </a:r>
              </a:p>
            </p:txBody>
          </p:sp>
        </p:grpSp>
        <p:cxnSp>
          <p:nvCxnSpPr>
            <p:cNvPr id="9" name="Straight Connector 8"/>
            <p:cNvCxnSpPr/>
            <p:nvPr/>
          </p:nvCxnSpPr>
          <p:spPr>
            <a:xfrm rot="5400000">
              <a:off x="3978323" y="5272358"/>
              <a:ext cx="859809" cy="0"/>
            </a:xfrm>
            <a:prstGeom prst="line">
              <a:avLst/>
            </a:prstGeom>
            <a:noFill/>
            <a:ln w="12700" cap="flat" cmpd="sng" algn="ctr">
              <a:solidFill>
                <a:srgbClr val="000000"/>
              </a:solidFill>
              <a:prstDash val="solid"/>
            </a:ln>
            <a:effectLst/>
          </p:spPr>
        </p:cxnSp>
      </p:grpSp>
    </p:spTree>
    <p:custDataLst>
      <p:tags r:id="rId1"/>
    </p:custDataLst>
    <p:extLst>
      <p:ext uri="{BB962C8B-B14F-4D97-AF65-F5344CB8AC3E}">
        <p14:creationId xmlns:p14="http://schemas.microsoft.com/office/powerpoint/2010/main" val="2583439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 Workforce Offerings</a:t>
            </a:r>
            <a:endParaRPr lang="en-US" dirty="0"/>
          </a:p>
        </p:txBody>
      </p:sp>
      <p:sp>
        <p:nvSpPr>
          <p:cNvPr id="3" name="Content Placeholder 2"/>
          <p:cNvSpPr>
            <a:spLocks noGrp="1"/>
          </p:cNvSpPr>
          <p:nvPr>
            <p:ph idx="1"/>
          </p:nvPr>
        </p:nvSpPr>
        <p:spPr/>
        <p:txBody>
          <a:bodyPr/>
          <a:lstStyle/>
          <a:p>
            <a:pPr lvl="0"/>
            <a:r>
              <a:rPr lang="en-US" dirty="0" smtClean="0"/>
              <a:t>Talent </a:t>
            </a:r>
            <a:r>
              <a:rPr lang="en-US" dirty="0"/>
              <a:t>Development.  </a:t>
            </a:r>
            <a:r>
              <a:rPr lang="en-US" dirty="0" smtClean="0"/>
              <a:t>Train </a:t>
            </a:r>
            <a:r>
              <a:rPr lang="en-US" dirty="0"/>
              <a:t>employees to coach development, manage conflict, and improve team communication and problem solving skills</a:t>
            </a:r>
          </a:p>
          <a:p>
            <a:pPr lvl="0"/>
            <a:r>
              <a:rPr lang="en-US" dirty="0"/>
              <a:t>Integrated, just in time (15 minutes or less in duration) blended learning (eLearning and instructor-led combinations) to address organizational needs and workforce competency requirements.</a:t>
            </a:r>
          </a:p>
          <a:p>
            <a:pPr lvl="0"/>
            <a:r>
              <a:rPr lang="en-US" dirty="0"/>
              <a:t>Increase employee retention by preparing Supervisors to develop Internal Talent on the job</a:t>
            </a:r>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425997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 Workforce Offerings</a:t>
            </a:r>
            <a:endParaRPr lang="en-US" dirty="0"/>
          </a:p>
        </p:txBody>
      </p:sp>
      <p:sp>
        <p:nvSpPr>
          <p:cNvPr id="3" name="Content Placeholder 2"/>
          <p:cNvSpPr>
            <a:spLocks noGrp="1"/>
          </p:cNvSpPr>
          <p:nvPr>
            <p:ph idx="1"/>
          </p:nvPr>
        </p:nvSpPr>
        <p:spPr/>
        <p:txBody>
          <a:bodyPr/>
          <a:lstStyle/>
          <a:p>
            <a:pPr lvl="0"/>
            <a:r>
              <a:rPr lang="en-US" dirty="0"/>
              <a:t>Promote Career Path Development. Define functional, career and learning paths</a:t>
            </a:r>
            <a:r>
              <a:rPr lang="en-US" dirty="0" smtClean="0"/>
              <a:t>.</a:t>
            </a:r>
          </a:p>
          <a:p>
            <a:pPr lvl="0"/>
            <a:endParaRPr lang="en-US" dirty="0"/>
          </a:p>
          <a:p>
            <a:pPr lvl="0"/>
            <a:r>
              <a:rPr lang="en-US" dirty="0"/>
              <a:t>Increase Enterprise Course Development Capability (Articulate 360 Authoring Software Training)</a:t>
            </a:r>
          </a:p>
          <a:p>
            <a:pPr lvl="0"/>
            <a:endParaRPr lang="en-US" dirty="0" smtClean="0"/>
          </a:p>
          <a:p>
            <a:pPr lvl="0"/>
            <a:r>
              <a:rPr lang="en-US" dirty="0" smtClean="0"/>
              <a:t>Promote </a:t>
            </a:r>
            <a:r>
              <a:rPr lang="en-US" dirty="0"/>
              <a:t>use of the Learning Management System to enable greater access and participation in the professional </a:t>
            </a:r>
            <a:r>
              <a:rPr lang="en-US" dirty="0" smtClean="0"/>
              <a:t>development</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27</a:t>
            </a:fld>
            <a:endParaRPr lang="en-US" dirty="0"/>
          </a:p>
        </p:txBody>
      </p:sp>
    </p:spTree>
    <p:custDataLst>
      <p:tags r:id="rId1"/>
    </p:custDataLst>
    <p:extLst>
      <p:ext uri="{BB962C8B-B14F-4D97-AF65-F5344CB8AC3E}">
        <p14:creationId xmlns:p14="http://schemas.microsoft.com/office/powerpoint/2010/main" val="1158933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 Workforce Offerings</a:t>
            </a:r>
            <a:endParaRPr lang="en-US" dirty="0"/>
          </a:p>
        </p:txBody>
      </p:sp>
      <p:sp>
        <p:nvSpPr>
          <p:cNvPr id="3" name="Content Placeholder 2"/>
          <p:cNvSpPr>
            <a:spLocks noGrp="1"/>
          </p:cNvSpPr>
          <p:nvPr>
            <p:ph idx="1"/>
          </p:nvPr>
        </p:nvSpPr>
        <p:spPr>
          <a:xfrm>
            <a:off x="685799" y="1372706"/>
            <a:ext cx="8333509" cy="5095634"/>
          </a:xfrm>
        </p:spPr>
        <p:txBody>
          <a:bodyPr/>
          <a:lstStyle/>
          <a:p>
            <a:r>
              <a:rPr lang="en-US" dirty="0" smtClean="0"/>
              <a:t>2500+  Personal &amp; Professional Development Courses</a:t>
            </a:r>
          </a:p>
          <a:p>
            <a:r>
              <a:rPr lang="en-US" dirty="0" smtClean="0"/>
              <a:t>150+ Continuing </a:t>
            </a:r>
            <a:r>
              <a:rPr lang="en-US" dirty="0"/>
              <a:t>Education Unit </a:t>
            </a:r>
            <a:r>
              <a:rPr lang="en-US" dirty="0" smtClean="0"/>
              <a:t>Eligible Courses</a:t>
            </a:r>
          </a:p>
          <a:p>
            <a:r>
              <a:rPr lang="en-US" dirty="0" smtClean="0"/>
              <a:t>Numerous Certification Prep Courses </a:t>
            </a:r>
          </a:p>
          <a:p>
            <a:r>
              <a:rPr lang="en-US" dirty="0" smtClean="0"/>
              <a:t>Ted Talks, Coaching Master Classes, Federal Coaching Network</a:t>
            </a:r>
          </a:p>
          <a:p>
            <a:r>
              <a:rPr lang="en-US" dirty="0" smtClean="0"/>
              <a:t>Position-Specific, Competency-Specific and Career Learning Development Plans</a:t>
            </a:r>
          </a:p>
          <a:p>
            <a:r>
              <a:rPr lang="en-US" dirty="0" smtClean="0"/>
              <a:t>Flash Mentoring</a:t>
            </a:r>
          </a:p>
          <a:p>
            <a:r>
              <a:rPr lang="en-US" dirty="0" smtClean="0"/>
              <a:t>Tuition Assistance</a:t>
            </a:r>
          </a:p>
          <a:p>
            <a:r>
              <a:rPr lang="en-US" dirty="0" smtClean="0"/>
              <a:t>Competency Assessment (coming in 2020)</a:t>
            </a:r>
          </a:p>
          <a:p>
            <a:r>
              <a:rPr lang="en-US" dirty="0" smtClean="0"/>
              <a:t>Career Center (</a:t>
            </a:r>
            <a:r>
              <a:rPr lang="en-US" smtClean="0"/>
              <a:t>Coming 2020-2021)</a:t>
            </a:r>
            <a:endParaRPr lang="en-US" dirty="0" smtClean="0"/>
          </a:p>
          <a:p>
            <a:pPr marL="0" indent="0">
              <a:buNone/>
            </a:pPr>
            <a:r>
              <a:rPr lang="en-US" dirty="0" smtClean="0"/>
              <a:t>For More Info Contact: Bryant Carthan </a:t>
            </a:r>
          </a:p>
          <a:p>
            <a:pPr marL="0" indent="0">
              <a:buNone/>
            </a:pPr>
            <a:r>
              <a:rPr lang="en-US" dirty="0" smtClean="0"/>
              <a:t>NAF Training Branch Head – carthanb@usmc-mccs.org.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414700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40" y="62144"/>
            <a:ext cx="7466120" cy="749423"/>
          </a:xfrm>
        </p:spPr>
        <p:txBody>
          <a:bodyPr>
            <a:normAutofit fontScale="90000"/>
          </a:bodyPr>
          <a:lstStyle/>
          <a:p>
            <a:r>
              <a:rPr lang="en-US" sz="3600" dirty="0" smtClean="0"/>
              <a:t>Putting it all together: Make your Career by Design</a:t>
            </a:r>
            <a:endParaRPr lang="en-US" sz="3600" dirty="0"/>
          </a:p>
        </p:txBody>
      </p:sp>
      <p:sp>
        <p:nvSpPr>
          <p:cNvPr id="5" name="Content Placeholder 4"/>
          <p:cNvSpPr>
            <a:spLocks noGrp="1"/>
          </p:cNvSpPr>
          <p:nvPr>
            <p:ph idx="1"/>
          </p:nvPr>
        </p:nvSpPr>
        <p:spPr>
          <a:xfrm>
            <a:off x="685800" y="1600199"/>
            <a:ext cx="7772400" cy="4782845"/>
          </a:xfrm>
        </p:spPr>
        <p:txBody>
          <a:bodyPr>
            <a:normAutofit fontScale="92500" lnSpcReduction="20000"/>
          </a:bodyPr>
          <a:lstStyle/>
          <a:p>
            <a:pPr>
              <a:buFont typeface="Wingdings" panose="05000000000000000000" pitchFamily="2" charset="2"/>
              <a:buChar char="Ø"/>
            </a:pPr>
            <a:r>
              <a:rPr lang="en-US" b="1" dirty="0" smtClean="0">
                <a:effectLst>
                  <a:outerShdw blurRad="38100" dist="38100" dir="2700000" algn="tl">
                    <a:srgbClr val="000000">
                      <a:alpha val="43137"/>
                    </a:srgbClr>
                  </a:outerShdw>
                </a:effectLst>
              </a:rPr>
              <a:t>It’s All About You!</a:t>
            </a:r>
          </a:p>
          <a:p>
            <a:pPr lvl="1"/>
            <a:r>
              <a:rPr lang="en-US" b="1" dirty="0" smtClean="0">
                <a:effectLst>
                  <a:outerShdw blurRad="38100" dist="38100" dir="2700000" algn="tl">
                    <a:srgbClr val="000000">
                      <a:alpha val="43137"/>
                    </a:srgbClr>
                  </a:outerShdw>
                </a:effectLst>
              </a:rPr>
              <a:t>To be powerful, Focus on the one Factor you ALWAYS have control: You</a:t>
            </a:r>
          </a:p>
          <a:p>
            <a:pPr lvl="2"/>
            <a:r>
              <a:rPr lang="en-US" b="1" dirty="0" smtClean="0">
                <a:effectLst>
                  <a:outerShdw blurRad="38100" dist="38100" dir="2700000" algn="tl">
                    <a:srgbClr val="000000">
                      <a:alpha val="43137"/>
                    </a:srgbClr>
                  </a:outerShdw>
                </a:effectLst>
              </a:rPr>
              <a:t>Do as much as you can</a:t>
            </a:r>
          </a:p>
          <a:p>
            <a:pPr lvl="2"/>
            <a:r>
              <a:rPr lang="en-US" b="1" dirty="0" smtClean="0">
                <a:effectLst>
                  <a:outerShdw blurRad="38100" dist="38100" dir="2700000" algn="tl">
                    <a:srgbClr val="000000">
                      <a:alpha val="43137"/>
                    </a:srgbClr>
                  </a:outerShdw>
                </a:effectLst>
              </a:rPr>
              <a:t>Within whatever limitations you have</a:t>
            </a:r>
          </a:p>
          <a:p>
            <a:pPr lvl="2"/>
            <a:r>
              <a:rPr lang="en-US" b="1" dirty="0" smtClean="0">
                <a:effectLst>
                  <a:outerShdw blurRad="38100" dist="38100" dir="2700000" algn="tl">
                    <a:srgbClr val="000000">
                      <a:alpha val="43137"/>
                    </a:srgbClr>
                  </a:outerShdw>
                </a:effectLst>
              </a:rPr>
              <a:t>As well as you can</a:t>
            </a:r>
          </a:p>
          <a:p>
            <a:pPr lvl="2"/>
            <a:r>
              <a:rPr lang="en-US" b="1" dirty="0" smtClean="0">
                <a:effectLst>
                  <a:outerShdw blurRad="38100" dist="38100" dir="2700000" algn="tl">
                    <a:srgbClr val="000000">
                      <a:alpha val="43137"/>
                    </a:srgbClr>
                  </a:outerShdw>
                </a:effectLst>
              </a:rPr>
              <a:t>Wherever you are</a:t>
            </a:r>
          </a:p>
          <a:p>
            <a:pPr lvl="1"/>
            <a:r>
              <a:rPr lang="en-US" b="1" dirty="0" smtClean="0">
                <a:effectLst>
                  <a:outerShdw blurRad="38100" dist="38100" dir="2700000" algn="tl">
                    <a:srgbClr val="000000">
                      <a:alpha val="43137"/>
                    </a:srgbClr>
                  </a:outerShdw>
                </a:effectLst>
              </a:rPr>
              <a:t>You control your</a:t>
            </a:r>
          </a:p>
          <a:p>
            <a:pPr lvl="2"/>
            <a:r>
              <a:rPr lang="en-US" b="1" dirty="0" smtClean="0">
                <a:effectLst>
                  <a:outerShdw blurRad="38100" dist="38100" dir="2700000" algn="tl">
                    <a:srgbClr val="000000">
                      <a:alpha val="43137"/>
                    </a:srgbClr>
                  </a:outerShdw>
                </a:effectLst>
              </a:rPr>
              <a:t>Thoughts</a:t>
            </a:r>
          </a:p>
          <a:p>
            <a:pPr lvl="2"/>
            <a:r>
              <a:rPr lang="en-US" b="1" dirty="0" smtClean="0">
                <a:effectLst>
                  <a:outerShdw blurRad="38100" dist="38100" dir="2700000" algn="tl">
                    <a:srgbClr val="000000">
                      <a:alpha val="43137"/>
                    </a:srgbClr>
                  </a:outerShdw>
                </a:effectLst>
              </a:rPr>
              <a:t>Words</a:t>
            </a:r>
          </a:p>
          <a:p>
            <a:pPr lvl="2"/>
            <a:r>
              <a:rPr lang="en-US" b="1" dirty="0" smtClean="0">
                <a:effectLst>
                  <a:outerShdw blurRad="38100" dist="38100" dir="2700000" algn="tl">
                    <a:srgbClr val="000000">
                      <a:alpha val="43137"/>
                    </a:srgbClr>
                  </a:outerShdw>
                </a:effectLst>
              </a:rPr>
              <a:t>Actions</a:t>
            </a:r>
          </a:p>
          <a:p>
            <a:pPr lvl="1"/>
            <a:r>
              <a:rPr lang="en-US" b="1" dirty="0" smtClean="0">
                <a:effectLst>
                  <a:outerShdw blurRad="38100" dist="38100" dir="2700000" algn="tl">
                    <a:srgbClr val="000000">
                      <a:alpha val="43137"/>
                    </a:srgbClr>
                  </a:outerShdw>
                </a:effectLst>
              </a:rPr>
              <a:t>You are responsible for your</a:t>
            </a:r>
          </a:p>
          <a:p>
            <a:pPr lvl="2"/>
            <a:r>
              <a:rPr lang="en-US" b="1" dirty="0" smtClean="0">
                <a:effectLst>
                  <a:outerShdw blurRad="38100" dist="38100" dir="2700000" algn="tl">
                    <a:srgbClr val="000000">
                      <a:alpha val="43137"/>
                    </a:srgbClr>
                  </a:outerShdw>
                </a:effectLst>
              </a:rPr>
              <a:t>Attitude</a:t>
            </a:r>
          </a:p>
          <a:p>
            <a:pPr lvl="2"/>
            <a:r>
              <a:rPr lang="en-US" b="1" dirty="0" smtClean="0">
                <a:effectLst>
                  <a:outerShdw blurRad="38100" dist="38100" dir="2700000" algn="tl">
                    <a:srgbClr val="000000">
                      <a:alpha val="43137"/>
                    </a:srgbClr>
                  </a:outerShdw>
                </a:effectLst>
              </a:rPr>
              <a:t>Commitment </a:t>
            </a:r>
          </a:p>
          <a:p>
            <a:pPr lvl="2"/>
            <a:r>
              <a:rPr lang="en-US" b="1" dirty="0" smtClean="0">
                <a:effectLst>
                  <a:outerShdw blurRad="38100" dist="38100" dir="2700000" algn="tl">
                    <a:srgbClr val="000000">
                      <a:alpha val="43137"/>
                    </a:srgbClr>
                  </a:outerShdw>
                </a:effectLst>
              </a:rPr>
              <a:t>Time</a:t>
            </a:r>
          </a:p>
          <a:p>
            <a:pPr lvl="2"/>
            <a:r>
              <a:rPr lang="en-US" b="1" dirty="0" smtClean="0">
                <a:effectLst>
                  <a:outerShdw blurRad="38100" dist="38100" dir="2700000" algn="tl">
                    <a:srgbClr val="000000">
                      <a:alpha val="43137"/>
                    </a:srgbClr>
                  </a:outerShdw>
                </a:effectLst>
              </a:rPr>
              <a:t>Effort</a:t>
            </a:r>
          </a:p>
          <a:p>
            <a:pPr lvl="2"/>
            <a:r>
              <a:rPr lang="en-US" b="1" dirty="0" smtClean="0">
                <a:effectLst>
                  <a:outerShdw blurRad="38100" dist="38100" dir="2700000" algn="tl">
                    <a:srgbClr val="000000">
                      <a:alpha val="43137"/>
                    </a:srgbClr>
                  </a:outerShdw>
                </a:effectLst>
              </a:rPr>
              <a:t>Ideas</a:t>
            </a:r>
          </a:p>
          <a:p>
            <a:pPr lvl="2"/>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5834EC5A-186C-46EA-9C5A-46E64E22F703}" type="slidenum">
              <a:rPr lang="en-US" smtClean="0"/>
              <a:pPr>
                <a:defRPr/>
              </a:pPr>
              <a:t>29</a:t>
            </a:fld>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2145" y="2576945"/>
            <a:ext cx="4041494" cy="344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399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036" y="0"/>
            <a:ext cx="7462982" cy="838200"/>
          </a:xfrm>
        </p:spPr>
        <p:txBody>
          <a:bodyPr>
            <a:normAutofit fontScale="90000"/>
          </a:bodyPr>
          <a:lstStyle/>
          <a:p>
            <a:r>
              <a:rPr lang="en-US" sz="3600" dirty="0"/>
              <a:t>We’re here to inform you about your </a:t>
            </a:r>
            <a:r>
              <a:rPr lang="en-US" sz="3600" dirty="0" smtClean="0"/>
              <a:t>career development opportunities</a:t>
            </a:r>
            <a:r>
              <a:rPr lang="en-US" sz="3600" dirty="0" smtClean="0">
                <a:effectLst>
                  <a:outerShdw blurRad="38100" dist="38100" dir="2700000" algn="tl">
                    <a:srgbClr val="000000">
                      <a:alpha val="43137"/>
                    </a:srgbClr>
                  </a:outerShdw>
                </a:effectLst>
              </a:rPr>
              <a:t>…</a:t>
            </a:r>
            <a:endParaRPr lang="en-US" sz="3600" dirty="0"/>
          </a:p>
        </p:txBody>
      </p:sp>
      <p:sp>
        <p:nvSpPr>
          <p:cNvPr id="3" name="Content Placeholder 2"/>
          <p:cNvSpPr>
            <a:spLocks noGrp="1"/>
          </p:cNvSpPr>
          <p:nvPr>
            <p:ph sz="half" idx="1"/>
          </p:nvPr>
        </p:nvSpPr>
        <p:spPr>
          <a:xfrm>
            <a:off x="221674" y="1468581"/>
            <a:ext cx="4276435" cy="4927425"/>
          </a:xfrm>
        </p:spPr>
        <p:txBody>
          <a:bodyPr>
            <a:normAutofit/>
          </a:bodyPr>
          <a:lstStyle/>
          <a:p>
            <a:pPr>
              <a:buFont typeface="Wingdings" panose="05000000000000000000" pitchFamily="2" charset="2"/>
              <a:buChar char="Ø"/>
            </a:pPr>
            <a:r>
              <a:rPr lang="en-US" b="1" dirty="0" smtClean="0">
                <a:effectLst>
                  <a:outerShdw blurRad="38100" dist="38100" dir="2700000" algn="tl">
                    <a:srgbClr val="000000">
                      <a:alpha val="43137"/>
                    </a:srgbClr>
                  </a:outerShdw>
                </a:effectLst>
              </a:rPr>
              <a:t>We will start by talking about:</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Career Planning</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Career </a:t>
            </a:r>
            <a:r>
              <a:rPr lang="en-US" sz="2400" b="1" dirty="0">
                <a:effectLst>
                  <a:outerShdw blurRad="38100" dist="38100" dir="2700000" algn="tl">
                    <a:srgbClr val="000000">
                      <a:alpha val="43137"/>
                    </a:srgbClr>
                  </a:outerShdw>
                </a:effectLst>
              </a:rPr>
              <a:t>Tracks</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Civilian </a:t>
            </a:r>
            <a:r>
              <a:rPr lang="en-US" sz="2400" b="1" dirty="0">
                <a:effectLst>
                  <a:outerShdw blurRad="38100" dist="38100" dir="2700000" algn="tl">
                    <a:srgbClr val="000000">
                      <a:alpha val="43137"/>
                    </a:srgbClr>
                  </a:outerShdw>
                </a:effectLst>
              </a:rPr>
              <a:t>Workforce Development Framework</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Civilian </a:t>
            </a:r>
            <a:r>
              <a:rPr lang="en-US" sz="2400" b="1" dirty="0">
                <a:effectLst>
                  <a:outerShdw blurRad="38100" dist="38100" dir="2700000" algn="tl">
                    <a:srgbClr val="000000">
                      <a:alpha val="43137"/>
                    </a:srgbClr>
                  </a:outerShdw>
                </a:effectLst>
              </a:rPr>
              <a:t>Workforce Strategic </a:t>
            </a:r>
            <a:r>
              <a:rPr lang="en-US" sz="2400" b="1" dirty="0" smtClean="0">
                <a:effectLst>
                  <a:outerShdw blurRad="38100" dist="38100" dir="2700000" algn="tl">
                    <a:srgbClr val="000000">
                      <a:alpha val="43137"/>
                    </a:srgbClr>
                  </a:outerShdw>
                </a:effectLst>
              </a:rPr>
              <a:t>Plan</a:t>
            </a:r>
          </a:p>
          <a:p>
            <a:pPr lvl="1">
              <a:buFont typeface="Wingdings" panose="05000000000000000000" pitchFamily="2" charset="2"/>
              <a:buChar char="Ø"/>
            </a:pPr>
            <a:r>
              <a:rPr lang="en-US" sz="2400" b="1" dirty="0" smtClean="0">
                <a:effectLst>
                  <a:outerShdw blurRad="38100" dist="38100" dir="2700000" algn="tl">
                    <a:srgbClr val="000000">
                      <a:alpha val="43137"/>
                    </a:srgbClr>
                  </a:outerShdw>
                </a:effectLst>
              </a:rPr>
              <a:t>Marine </a:t>
            </a:r>
            <a:r>
              <a:rPr lang="en-US" sz="2400" b="1" dirty="0">
                <a:effectLst>
                  <a:outerShdw blurRad="38100" dist="38100" dir="2700000" algn="tl">
                    <a:srgbClr val="000000">
                      <a:alpha val="43137"/>
                    </a:srgbClr>
                  </a:outerShdw>
                </a:effectLst>
              </a:rPr>
              <a:t>Corps Acculturation</a:t>
            </a:r>
          </a:p>
          <a:p>
            <a:pPr>
              <a:buFont typeface="Wingdings" panose="05000000000000000000" pitchFamily="2" charset="2"/>
              <a:buChar char="ü"/>
            </a:pPr>
            <a:endParaRPr lang="en-US" b="1" dirty="0">
              <a:effectLst>
                <a:outerShdw blurRad="38100" dist="38100" dir="2700000" algn="tl">
                  <a:srgbClr val="000000">
                    <a:alpha val="43137"/>
                  </a:srgbClr>
                </a:outerShdw>
              </a:effectLst>
            </a:endParaRPr>
          </a:p>
          <a:p>
            <a:pPr>
              <a:buFont typeface="Wingdings" panose="05000000000000000000" pitchFamily="2" charset="2"/>
              <a:buChar char="ü"/>
            </a:pPr>
            <a:endParaRPr lang="en-US" b="1" dirty="0">
              <a:effectLst>
                <a:outerShdw blurRad="38100" dist="38100" dir="2700000" algn="tl">
                  <a:srgbClr val="000000">
                    <a:alpha val="43137"/>
                  </a:srgbClr>
                </a:outerShdw>
              </a:effectLst>
            </a:endParaRPr>
          </a:p>
          <a:p>
            <a:pPr marL="0" indent="0">
              <a:buNone/>
            </a:pPr>
            <a:endParaRPr lang="en-US" sz="24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0"/>
          </p:nvPr>
        </p:nvSpPr>
        <p:spPr/>
        <p:txBody>
          <a:bodyPr/>
          <a:lstStyle/>
          <a:p>
            <a:pPr>
              <a:defRPr/>
            </a:pPr>
            <a:r>
              <a:rPr lang="en-US"/>
              <a:t>Slide </a:t>
            </a:r>
            <a:fld id="{F35C3161-02B8-4D16-9DDD-35AC2294536E}" type="slidenum">
              <a:rPr lang="en-US" smtClean="0"/>
              <a:pPr>
                <a:defRPr/>
              </a:pPr>
              <a:t>3</a:t>
            </a:fld>
            <a:endParaRPr lang="en-US" dirty="0"/>
          </a:p>
        </p:txBody>
      </p:sp>
      <p:sp>
        <p:nvSpPr>
          <p:cNvPr id="10" name="Rectangle 9"/>
          <p:cNvSpPr/>
          <p:nvPr/>
        </p:nvSpPr>
        <p:spPr>
          <a:xfrm>
            <a:off x="4562764" y="1468582"/>
            <a:ext cx="4257963" cy="4893647"/>
          </a:xfrm>
          <a:prstGeom prst="rect">
            <a:avLst/>
          </a:prstGeom>
        </p:spPr>
        <p:txBody>
          <a:bodyPr wrap="square">
            <a:spAutoFit/>
          </a:bodyPr>
          <a:lstStyle/>
          <a:p>
            <a:pPr marL="257175" lvl="0" indent="-257175" eaLnBrk="0" fontAlgn="base" hangingPunct="0">
              <a:spcBef>
                <a:spcPct val="20000"/>
              </a:spcBef>
              <a:spcAft>
                <a:spcPct val="0"/>
              </a:spcAft>
              <a:buFont typeface="Wingdings" panose="05000000000000000000" pitchFamily="2" charset="2"/>
              <a:buChar char="Ø"/>
            </a:pPr>
            <a:r>
              <a:rPr lang="en-US" sz="2400" b="1" kern="0" dirty="0" smtClean="0">
                <a:solidFill>
                  <a:srgbClr val="000000"/>
                </a:solidFill>
                <a:effectLst>
                  <a:outerShdw blurRad="38100" dist="38100" dir="2700000" algn="tl">
                    <a:srgbClr val="000000">
                      <a:alpha val="43137"/>
                    </a:srgbClr>
                  </a:outerShdw>
                </a:effectLst>
                <a:latin typeface="Calibri" panose="020F0502020204030204" pitchFamily="34" charset="0"/>
              </a:rPr>
              <a:t>Then we will discuss a few specific programs and activities available to assist you in achieving your goals: </a:t>
            </a:r>
          </a:p>
          <a:p>
            <a:pPr marL="714375" lvl="1" indent="-257175" eaLnBrk="0" fontAlgn="base" hangingPunct="0">
              <a:spcBef>
                <a:spcPct val="20000"/>
              </a:spcBef>
              <a:spcAft>
                <a:spcPct val="0"/>
              </a:spcAft>
              <a:buFont typeface="Wingdings" panose="05000000000000000000" pitchFamily="2" charset="2"/>
              <a:buChar char="Ø"/>
            </a:pPr>
            <a:r>
              <a:rPr lang="en-US" sz="2400" b="1" kern="0" dirty="0" smtClean="0">
                <a:solidFill>
                  <a:srgbClr val="000000"/>
                </a:solidFill>
                <a:effectLst>
                  <a:outerShdw blurRad="38100" dist="38100" dir="2700000" algn="tl">
                    <a:srgbClr val="000000">
                      <a:alpha val="43137"/>
                    </a:srgbClr>
                  </a:outerShdw>
                </a:effectLst>
                <a:latin typeface="Calibri" panose="020F0502020204030204" pitchFamily="34" charset="0"/>
              </a:rPr>
              <a:t> Self-assessments</a:t>
            </a:r>
            <a:endPar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endParaRPr>
          </a:p>
          <a:p>
            <a:pPr marL="714375" lvl="1" indent="-257175" eaLnBrk="0" fontAlgn="base" hangingPunct="0">
              <a:spcBef>
                <a:spcPct val="20000"/>
              </a:spcBef>
              <a:spcAft>
                <a:spcPct val="0"/>
              </a:spcAft>
              <a:buFont typeface="Wingdings" panose="05000000000000000000" pitchFamily="2" charset="2"/>
              <a:buChar char="Ø"/>
            </a:pPr>
            <a:r>
              <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rPr>
              <a:t>Academic Degree, </a:t>
            </a:r>
            <a:r>
              <a:rPr lang="en-US" sz="2400" b="1" kern="0" dirty="0" smtClean="0">
                <a:solidFill>
                  <a:srgbClr val="000000"/>
                </a:solidFill>
                <a:effectLst>
                  <a:outerShdw blurRad="38100" dist="38100" dir="2700000" algn="tl">
                    <a:srgbClr val="000000">
                      <a:alpha val="43137"/>
                    </a:srgbClr>
                  </a:outerShdw>
                </a:effectLst>
                <a:latin typeface="Calibri" panose="020F0502020204030204" pitchFamily="34" charset="0"/>
              </a:rPr>
              <a:t>Academic Courses</a:t>
            </a:r>
            <a:r>
              <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000000"/>
                </a:solidFill>
                <a:effectLst>
                  <a:outerShdw blurRad="38100" dist="38100" dir="2700000" algn="tl">
                    <a:srgbClr val="000000">
                      <a:alpha val="43137"/>
                    </a:srgbClr>
                  </a:outerShdw>
                </a:effectLst>
                <a:latin typeface="Calibri" panose="020F0502020204030204" pitchFamily="34" charset="0"/>
              </a:rPr>
              <a:t>and Certifications </a:t>
            </a:r>
            <a:endPar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endParaRPr>
          </a:p>
          <a:p>
            <a:pPr marL="714375" lvl="1" indent="-257175" eaLnBrk="0" fontAlgn="base" hangingPunct="0">
              <a:spcBef>
                <a:spcPct val="20000"/>
              </a:spcBef>
              <a:spcAft>
                <a:spcPct val="0"/>
              </a:spcAft>
              <a:buFont typeface="Wingdings" panose="05000000000000000000" pitchFamily="2" charset="2"/>
              <a:buChar char="Ø"/>
            </a:pPr>
            <a:r>
              <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rPr>
              <a:t>Leadership Development</a:t>
            </a:r>
          </a:p>
          <a:p>
            <a:pPr marL="714375" lvl="1" indent="-257175" eaLnBrk="0" fontAlgn="base" hangingPunct="0">
              <a:spcBef>
                <a:spcPct val="20000"/>
              </a:spcBef>
              <a:spcAft>
                <a:spcPct val="0"/>
              </a:spcAft>
              <a:buFont typeface="Wingdings" panose="05000000000000000000" pitchFamily="2" charset="2"/>
              <a:buChar char="Ø"/>
            </a:pPr>
            <a:r>
              <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rPr>
              <a:t>Individual Development Plan</a:t>
            </a:r>
          </a:p>
          <a:p>
            <a:pPr marL="714375" lvl="1" indent="-257175" eaLnBrk="0" fontAlgn="base" hangingPunct="0">
              <a:spcBef>
                <a:spcPct val="20000"/>
              </a:spcBef>
              <a:spcAft>
                <a:spcPct val="0"/>
              </a:spcAft>
              <a:buFont typeface="Wingdings" panose="05000000000000000000" pitchFamily="2" charset="2"/>
              <a:buChar char="Ø"/>
            </a:pPr>
            <a:r>
              <a:rPr lang="en-US" sz="2400" b="1" kern="0" dirty="0" smtClean="0">
                <a:solidFill>
                  <a:srgbClr val="000000"/>
                </a:solidFill>
                <a:effectLst>
                  <a:outerShdw blurRad="38100" dist="38100" dir="2700000" algn="tl">
                    <a:srgbClr val="000000">
                      <a:alpha val="43137"/>
                    </a:srgbClr>
                  </a:outerShdw>
                </a:effectLst>
                <a:latin typeface="Calibri" panose="020F0502020204030204" pitchFamily="34" charset="0"/>
              </a:rPr>
              <a:t>Mentoring</a:t>
            </a:r>
            <a:endParaRPr lang="en-US" sz="2400" b="1" kern="0"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444173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310" y="217927"/>
            <a:ext cx="7338060" cy="533400"/>
          </a:xfrm>
        </p:spPr>
        <p:txBody>
          <a:bodyPr/>
          <a:lstStyle/>
          <a:p>
            <a:r>
              <a:rPr lang="en-US" sz="3200" dirty="0"/>
              <a:t>So who at my Command can answer </a:t>
            </a:r>
            <a:r>
              <a:rPr lang="en-US" sz="3200" dirty="0" smtClean="0"/>
              <a:t>career development question(s)?</a:t>
            </a:r>
            <a:endParaRPr lang="en-US" sz="3200" dirty="0"/>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30</a:t>
            </a:fld>
            <a:endParaRPr lang="en-US" dirty="0"/>
          </a:p>
        </p:txBody>
      </p:sp>
      <p:sp>
        <p:nvSpPr>
          <p:cNvPr id="6" name="Oval 5"/>
          <p:cNvSpPr/>
          <p:nvPr/>
        </p:nvSpPr>
        <p:spPr>
          <a:xfrm rot="19804667">
            <a:off x="1124100" y="1281853"/>
            <a:ext cx="1864201" cy="1666556"/>
          </a:xfrm>
          <a:prstGeom prst="ellipse">
            <a:avLst/>
          </a:prstGeom>
          <a:solidFill>
            <a:srgbClr val="00B05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Lejeune</a:t>
            </a:r>
          </a:p>
          <a:p>
            <a:pPr algn="ctr"/>
            <a:r>
              <a:rPr lang="en-US" dirty="0"/>
              <a:t>Leadership</a:t>
            </a:r>
          </a:p>
          <a:p>
            <a:pPr algn="ctr"/>
            <a:r>
              <a:rPr lang="en-US" dirty="0"/>
              <a:t>Institute</a:t>
            </a:r>
          </a:p>
        </p:txBody>
      </p:sp>
      <p:sp>
        <p:nvSpPr>
          <p:cNvPr id="7" name="Oval 6"/>
          <p:cNvSpPr/>
          <p:nvPr/>
        </p:nvSpPr>
        <p:spPr>
          <a:xfrm rot="20014579">
            <a:off x="118010" y="3014433"/>
            <a:ext cx="1752600" cy="1752600"/>
          </a:xfrm>
          <a:prstGeom prst="ellipse">
            <a:avLst/>
          </a:prstGeom>
          <a:solidFill>
            <a:srgbClr val="FF0000"/>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M&amp;RA (MPC-30)</a:t>
            </a:r>
          </a:p>
        </p:txBody>
      </p:sp>
      <p:sp>
        <p:nvSpPr>
          <p:cNvPr id="22" name="Oval 21"/>
          <p:cNvSpPr/>
          <p:nvPr/>
        </p:nvSpPr>
        <p:spPr>
          <a:xfrm>
            <a:off x="2714864" y="2560018"/>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5"/>
            <a:endCxn id="31" idx="1"/>
          </p:cNvCxnSpPr>
          <p:nvPr/>
        </p:nvCxnSpPr>
        <p:spPr>
          <a:xfrm>
            <a:off x="2909986" y="2722620"/>
            <a:ext cx="403206" cy="697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569181" y="3122122"/>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6"/>
            <a:endCxn id="31" idx="5"/>
          </p:cNvCxnSpPr>
          <p:nvPr/>
        </p:nvCxnSpPr>
        <p:spPr>
          <a:xfrm>
            <a:off x="1797781" y="3217372"/>
            <a:ext cx="1677055" cy="3372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2" idx="0"/>
          </p:cNvCxnSpPr>
          <p:nvPr/>
        </p:nvCxnSpPr>
        <p:spPr>
          <a:xfrm flipH="1" flipV="1">
            <a:off x="3460121" y="3582565"/>
            <a:ext cx="255852" cy="7461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79714" y="3392065"/>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92346" y="1398809"/>
            <a:ext cx="5265958" cy="4983847"/>
          </a:xfrm>
          <a:prstGeom prst="ellipse">
            <a:avLst/>
          </a:prstGeom>
          <a:solidFill>
            <a:srgbClr val="00206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MCLB Barstow</a:t>
            </a:r>
          </a:p>
          <a:p>
            <a:pPr algn="ctr"/>
            <a:r>
              <a:rPr lang="en-US" dirty="0" smtClean="0"/>
              <a:t>Chad.trusty@usmc.mil</a:t>
            </a:r>
            <a:endParaRPr lang="en-US" dirty="0"/>
          </a:p>
        </p:txBody>
      </p:sp>
      <p:sp>
        <p:nvSpPr>
          <p:cNvPr id="32" name="Oval 31"/>
          <p:cNvSpPr/>
          <p:nvPr/>
        </p:nvSpPr>
        <p:spPr>
          <a:xfrm>
            <a:off x="3581399" y="4328719"/>
            <a:ext cx="269147" cy="260059"/>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88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82000" cy="5562600"/>
          </a:xfrm>
        </p:spPr>
        <p:txBody>
          <a:bodyPr/>
          <a:lstStyle/>
          <a:p>
            <a:pPr lvl="1"/>
            <a:endParaRPr lang="en-US" dirty="0"/>
          </a:p>
          <a:p>
            <a:pPr lvl="1"/>
            <a:endParaRPr lang="en-US" sz="2400" dirty="0"/>
          </a:p>
          <a:p>
            <a:pPr lvl="1"/>
            <a:endParaRPr lang="en-US" sz="2400" dirty="0"/>
          </a:p>
          <a:p>
            <a:pPr lvl="1"/>
            <a:endParaRPr lang="en-US" sz="2400" dirty="0"/>
          </a:p>
          <a:p>
            <a:pPr lvl="1"/>
            <a:endParaRPr lang="en-US" sz="2400" dirty="0"/>
          </a:p>
          <a:p>
            <a:pPr marL="457200" lvl="1" indent="0" algn="ctr">
              <a:buNone/>
            </a:pPr>
            <a:r>
              <a:rPr lang="en-US" sz="3600" b="1" dirty="0"/>
              <a:t>Questions/Comments</a:t>
            </a:r>
          </a:p>
        </p:txBody>
      </p:sp>
      <p:sp>
        <p:nvSpPr>
          <p:cNvPr id="4" name="Slide Number Placeholder 3"/>
          <p:cNvSpPr>
            <a:spLocks noGrp="1"/>
          </p:cNvSpPr>
          <p:nvPr>
            <p:ph type="sldNum" sz="quarter" idx="4294967295"/>
          </p:nvPr>
        </p:nvSpPr>
        <p:spPr>
          <a:xfrm>
            <a:off x="3657600" y="6492875"/>
            <a:ext cx="2133600" cy="365125"/>
          </a:xfrm>
          <a:prstGeom prst="rect">
            <a:avLst/>
          </a:prstGeom>
        </p:spPr>
        <p:txBody>
          <a:bodyPr/>
          <a:lstStyle/>
          <a:p>
            <a:pPr>
              <a:defRPr/>
            </a:pPr>
            <a:r>
              <a:rPr lang="en-US" dirty="0" smtClean="0"/>
              <a:t>Slide </a:t>
            </a:r>
            <a:fld id="{6E2602EF-4AC1-45E0-8FB5-8582DE0AF1B3}" type="slidenum">
              <a:rPr lang="en-US" smtClean="0"/>
              <a:pPr>
                <a:defRPr/>
              </a:pPr>
              <a:t>31</a:t>
            </a:fld>
            <a:endParaRPr lang="en-US" dirty="0"/>
          </a:p>
        </p:txBody>
      </p:sp>
    </p:spTree>
    <p:extLst>
      <p:ext uri="{BB962C8B-B14F-4D97-AF65-F5344CB8AC3E}">
        <p14:creationId xmlns:p14="http://schemas.microsoft.com/office/powerpoint/2010/main" val="3230838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Communities of Interest</a:t>
            </a:r>
          </a:p>
        </p:txBody>
      </p:sp>
      <p:sp>
        <p:nvSpPr>
          <p:cNvPr id="3" name="Subtitle 2"/>
          <p:cNvSpPr>
            <a:spLocks noGrp="1"/>
          </p:cNvSpPr>
          <p:nvPr>
            <p:ph type="subTitle" idx="1"/>
          </p:nvPr>
        </p:nvSpPr>
        <p:spPr/>
        <p:txBody>
          <a:bodyPr/>
          <a:lstStyle/>
          <a:p>
            <a:r>
              <a:rPr lang="en-US" dirty="0" smtClean="0"/>
              <a:t>Nate Taylor</a:t>
            </a:r>
            <a:endParaRPr lang="en-US" dirty="0"/>
          </a:p>
          <a:p>
            <a:r>
              <a:rPr lang="en-US" dirty="0"/>
              <a:t>USMC COI Integrator</a:t>
            </a:r>
          </a:p>
        </p:txBody>
      </p:sp>
    </p:spTree>
    <p:extLst>
      <p:ext uri="{BB962C8B-B14F-4D97-AF65-F5344CB8AC3E}">
        <p14:creationId xmlns:p14="http://schemas.microsoft.com/office/powerpoint/2010/main" val="1041625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1092" y="1348596"/>
            <a:ext cx="3658946" cy="5147454"/>
          </a:xfrm>
          <a:prstGeom prst="rect">
            <a:avLst/>
          </a:prstGeom>
          <a:ln>
            <a:solidFill>
              <a:schemeClr val="tx1"/>
            </a:solidFill>
          </a:ln>
        </p:spPr>
      </p:pic>
      <p:sp>
        <p:nvSpPr>
          <p:cNvPr id="2" name="Title 1"/>
          <p:cNvSpPr>
            <a:spLocks noGrp="1"/>
          </p:cNvSpPr>
          <p:nvPr>
            <p:ph type="title"/>
          </p:nvPr>
        </p:nvSpPr>
        <p:spPr>
          <a:xfrm>
            <a:off x="1066800" y="193705"/>
            <a:ext cx="6781800" cy="533400"/>
          </a:xfrm>
        </p:spPr>
        <p:txBody>
          <a:bodyPr/>
          <a:lstStyle/>
          <a:p>
            <a:r>
              <a:rPr lang="en-US" sz="2800" dirty="0"/>
              <a:t>COI Program</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33</a:t>
            </a:fld>
            <a:endParaRPr lang="en-US" dirty="0"/>
          </a:p>
        </p:txBody>
      </p:sp>
      <p:sp>
        <p:nvSpPr>
          <p:cNvPr id="5" name="Content Placeholder 2"/>
          <p:cNvSpPr txBox="1">
            <a:spLocks/>
          </p:cNvSpPr>
          <p:nvPr/>
        </p:nvSpPr>
        <p:spPr bwMode="auto">
          <a:xfrm>
            <a:off x="111872" y="1348596"/>
            <a:ext cx="517921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ts val="600"/>
              </a:spcAft>
              <a:buFont typeface="Arial" charset="0"/>
              <a:buChar char="•"/>
              <a:defRPr sz="3200" kern="1200">
                <a:solidFill>
                  <a:schemeClr val="tx1"/>
                </a:solidFill>
                <a:latin typeface="+mn-lt"/>
                <a:ea typeface="+mn-ea"/>
                <a:cs typeface="+mn-cs"/>
              </a:defRPr>
            </a:lvl1pPr>
            <a:lvl2pPr marL="742950" indent="-285750" algn="l" rtl="0" fontAlgn="base">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rtl="0" fontAlgn="base">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rtl="0" fontAlgn="base">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rtl="0" fontAlgn="base">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0"/>
              </a:spcAft>
              <a:buFont typeface="Arial" charset="0"/>
              <a:buNone/>
            </a:pPr>
            <a:r>
              <a:rPr lang="en-US" altLang="zh-CN" sz="1600" b="1" dirty="0">
                <a:solidFill>
                  <a:srgbClr val="000000"/>
                </a:solidFill>
                <a:latin typeface="Calibri" panose="020F0502020204030204" pitchFamily="34" charset="0"/>
                <a:ea typeface="SimSun" pitchFamily="2" charset="-122"/>
                <a:cs typeface="Calibri" panose="020F0502020204030204" pitchFamily="34" charset="0"/>
              </a:rPr>
              <a:t>USMC Civilian Community Management </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MCO 12401.25</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Establish communities based on similar work and job series</a:t>
            </a:r>
          </a:p>
          <a:p>
            <a:pPr lvl="1"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Led by a Senior Executive</a:t>
            </a:r>
          </a:p>
          <a:p>
            <a:pPr lvl="1"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Managed by Senior Technical expert from the community</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19 Designated Communities of Interest  (APF/NAF)</a:t>
            </a:r>
          </a:p>
          <a:p>
            <a:pPr indent="-168275">
              <a:spcAft>
                <a:spcPct val="0"/>
              </a:spcAft>
            </a:pPr>
            <a:endParaRPr lang="en-US" altLang="zh-CN" sz="1600" dirty="0">
              <a:solidFill>
                <a:srgbClr val="000000"/>
              </a:solidFill>
              <a:latin typeface="Calibri" panose="020F0502020204030204" pitchFamily="34" charset="0"/>
              <a:ea typeface="SimSun" pitchFamily="2" charset="-122"/>
              <a:cs typeface="Calibri" panose="020F0502020204030204" pitchFamily="34" charset="0"/>
            </a:endParaRPr>
          </a:p>
          <a:p>
            <a:pPr marL="0" indent="0">
              <a:spcAft>
                <a:spcPct val="0"/>
              </a:spcAft>
              <a:buNone/>
            </a:pPr>
            <a:r>
              <a:rPr lang="en-US" sz="1600" b="1" dirty="0">
                <a:solidFill>
                  <a:srgbClr val="000000"/>
                </a:solidFill>
                <a:latin typeface="Calibri" panose="020F0502020204030204" pitchFamily="34" charset="0"/>
                <a:ea typeface="SimSun" pitchFamily="2" charset="-122"/>
                <a:cs typeface="Calibri" panose="020F0502020204030204" pitchFamily="34" charset="0"/>
              </a:rPr>
              <a:t>Understand the needs of the community</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Perform annual community assessment</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Establish a Vision and Strategic Direction for the Community</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Enhance Community Capabilities</a:t>
            </a:r>
          </a:p>
          <a:p>
            <a:pPr indent="-168275">
              <a:spcAft>
                <a:spcPct val="0"/>
              </a:spcAft>
            </a:pPr>
            <a:endParaRPr lang="en-US" sz="1600" dirty="0">
              <a:solidFill>
                <a:srgbClr val="000000"/>
              </a:solidFill>
              <a:latin typeface="Calibri" panose="020F0502020204030204" pitchFamily="34" charset="0"/>
              <a:ea typeface="SimSun" pitchFamily="2" charset="-122"/>
              <a:cs typeface="Calibri" panose="020F0502020204030204" pitchFamily="34" charset="0"/>
            </a:endParaRPr>
          </a:p>
          <a:p>
            <a:pPr marL="0" indent="0">
              <a:spcAft>
                <a:spcPct val="0"/>
              </a:spcAft>
              <a:buNone/>
            </a:pPr>
            <a:r>
              <a:rPr lang="en-US" sz="1600" b="1" dirty="0">
                <a:solidFill>
                  <a:srgbClr val="000000"/>
                </a:solidFill>
                <a:latin typeface="Calibri" panose="020F0502020204030204" pitchFamily="34" charset="0"/>
                <a:ea typeface="SimSun" pitchFamily="2" charset="-122"/>
                <a:cs typeface="Calibri" panose="020F0502020204030204" pitchFamily="34" charset="0"/>
              </a:rPr>
              <a:t>Activities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Identify technical competencies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Provide technical training opportunities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Develop career roadmaps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Assist community members with career management decisions</a:t>
            </a:r>
          </a:p>
          <a:p>
            <a:pPr indent="-168275">
              <a:spcAft>
                <a:spcPct val="0"/>
              </a:spcAft>
            </a:pPr>
            <a:endParaRPr lang="en-US" sz="1600" dirty="0">
              <a:solidFill>
                <a:srgbClr val="000000"/>
              </a:solidFill>
              <a:ea typeface="SimSun" pitchFamily="2" charset="-122"/>
              <a:cs typeface="Times New Roman" pitchFamily="18" charset="0"/>
            </a:endParaRPr>
          </a:p>
          <a:p>
            <a:pPr indent="-168275">
              <a:spcAft>
                <a:spcPct val="0"/>
              </a:spcAft>
            </a:pPr>
            <a:endParaRPr lang="en-US" sz="1600" dirty="0">
              <a:solidFill>
                <a:srgbClr val="000000"/>
              </a:solidFill>
              <a:ea typeface="SimSun" pitchFamily="2" charset="-122"/>
              <a:cs typeface="Times New Roman" pitchFamily="18" charset="0"/>
            </a:endParaRPr>
          </a:p>
        </p:txBody>
      </p:sp>
    </p:spTree>
    <p:extLst>
      <p:ext uri="{BB962C8B-B14F-4D97-AF65-F5344CB8AC3E}">
        <p14:creationId xmlns:p14="http://schemas.microsoft.com/office/powerpoint/2010/main" val="396063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427" y="134751"/>
            <a:ext cx="6781800" cy="533400"/>
          </a:xfrm>
        </p:spPr>
        <p:txBody>
          <a:bodyPr/>
          <a:lstStyle/>
          <a:p>
            <a:r>
              <a:rPr lang="en-US" sz="2800" dirty="0"/>
              <a:t>Organizational Structure</a:t>
            </a:r>
          </a:p>
        </p:txBody>
      </p:sp>
      <p:sp>
        <p:nvSpPr>
          <p:cNvPr id="4" name="Slide Number Placeholder 3"/>
          <p:cNvSpPr>
            <a:spLocks noGrp="1"/>
          </p:cNvSpPr>
          <p:nvPr>
            <p:ph type="sldNum" sz="quarter" idx="4294967295"/>
          </p:nvPr>
        </p:nvSpPr>
        <p:spPr>
          <a:xfrm>
            <a:off x="3399527" y="6492875"/>
            <a:ext cx="2133600" cy="365125"/>
          </a:xfrm>
          <a:prstGeom prst="rect">
            <a:avLst/>
          </a:prstGeom>
        </p:spPr>
        <p:txBody>
          <a:bodyPr/>
          <a:lstStyle/>
          <a:p>
            <a:pPr>
              <a:defRPr/>
            </a:pPr>
            <a:r>
              <a:rPr lang="en-US" dirty="0" smtClean="0"/>
              <a:t>Slide </a:t>
            </a:r>
            <a:fld id="{6E2602EF-4AC1-45E0-8FB5-8582DE0AF1B3}" type="slidenum">
              <a:rPr lang="en-US" smtClean="0"/>
              <a:pPr>
                <a:defRPr/>
              </a:pPr>
              <a:t>34</a:t>
            </a:fld>
            <a:endParaRPr lang="en-US" dirty="0"/>
          </a:p>
        </p:txBody>
      </p:sp>
      <p:sp>
        <p:nvSpPr>
          <p:cNvPr id="5" name="Rectangle 4"/>
          <p:cNvSpPr/>
          <p:nvPr/>
        </p:nvSpPr>
        <p:spPr>
          <a:xfrm>
            <a:off x="0" y="1240150"/>
            <a:ext cx="4856085" cy="5247590"/>
          </a:xfrm>
          <a:prstGeom prst="rect">
            <a:avLst/>
          </a:prstGeom>
        </p:spPr>
        <p:txBody>
          <a:bodyPr wrap="square">
            <a:spAutoFit/>
          </a:bodyPr>
          <a:lstStyle/>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ADC M&amp;RA</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Provides direct oversight and management functions for the COI Program</a:t>
            </a:r>
          </a:p>
          <a:p>
            <a:pPr marL="257175" lvl="0" indent="-257175"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Civilian Workforce Management Branch (MPC-30)</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Provides framework, tools, procedures, and resources</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Integrator for DoD and DON community management</a:t>
            </a:r>
          </a:p>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COI Leader:  Sr. leader w/vested interest in representing a functional community</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 oversight and guidance for their respective COI</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Promote community-wide strategic vision and goals</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As applicable, coordinate with DoD/DON Functional Community Managers</a:t>
            </a:r>
          </a:p>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COI Manager (Action Officer)</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Perform planning, programing, and budget execution for the community</a:t>
            </a:r>
          </a:p>
        </p:txBody>
      </p:sp>
      <p:pic>
        <p:nvPicPr>
          <p:cNvPr id="6" name="Picture 5"/>
          <p:cNvPicPr>
            <a:picLocks noChangeAspect="1"/>
          </p:cNvPicPr>
          <p:nvPr/>
        </p:nvPicPr>
        <p:blipFill>
          <a:blip r:embed="rId3"/>
          <a:stretch>
            <a:fillRect/>
          </a:stretch>
        </p:blipFill>
        <p:spPr>
          <a:xfrm>
            <a:off x="4856085" y="1306482"/>
            <a:ext cx="4179273" cy="5046693"/>
          </a:xfrm>
          <a:prstGeom prst="rect">
            <a:avLst/>
          </a:prstGeom>
        </p:spPr>
      </p:pic>
    </p:spTree>
    <p:extLst>
      <p:ext uri="{BB962C8B-B14F-4D97-AF65-F5344CB8AC3E}">
        <p14:creationId xmlns:p14="http://schemas.microsoft.com/office/powerpoint/2010/main" val="3369915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pPr>
              <a:defRPr/>
            </a:pPr>
            <a:fld id="{6E2602EF-4AC1-45E0-8FB5-8582DE0AF1B3}" type="slidenum">
              <a:rPr lang="en-US" smtClean="0"/>
              <a:pPr>
                <a:defRPr/>
              </a:pPr>
              <a:t>35</a:t>
            </a:fld>
            <a:endParaRPr lang="en-US" dirty="0"/>
          </a:p>
        </p:txBody>
      </p:sp>
      <p:sp>
        <p:nvSpPr>
          <p:cNvPr id="6" name="Content Placeholder 2"/>
          <p:cNvSpPr>
            <a:spLocks noGrp="1"/>
          </p:cNvSpPr>
          <p:nvPr>
            <p:ph sz="half" idx="1"/>
          </p:nvPr>
        </p:nvSpPr>
        <p:spPr>
          <a:xfrm>
            <a:off x="445168" y="1829120"/>
            <a:ext cx="3810000" cy="4114800"/>
          </a:xfrm>
        </p:spPr>
        <p:txBody>
          <a:bodyPr/>
          <a:lstStyle/>
          <a:p>
            <a:pPr>
              <a:buFont typeface="Wingdings" panose="05000000000000000000" pitchFamily="2" charset="2"/>
              <a:buChar char="q"/>
            </a:pPr>
            <a:r>
              <a:rPr lang="en-US" sz="2000" b="1" dirty="0"/>
              <a:t>MARADMIN </a:t>
            </a:r>
            <a:r>
              <a:rPr lang="en-US" sz="2000" b="1" dirty="0" smtClean="0"/>
              <a:t>013/16:</a:t>
            </a:r>
          </a:p>
          <a:p>
            <a:pPr marL="642938" lvl="1" indent="-342900">
              <a:buFont typeface="Wingdings" panose="05000000000000000000" pitchFamily="2" charset="2"/>
              <a:buChar char="q"/>
            </a:pPr>
            <a:r>
              <a:rPr lang="en-US" sz="2000" dirty="0" smtClean="0"/>
              <a:t>Announced </a:t>
            </a:r>
            <a:r>
              <a:rPr lang="en-US" sz="2000" dirty="0"/>
              <a:t>Foundational Skills Training</a:t>
            </a:r>
          </a:p>
          <a:p>
            <a:pPr marL="800100" lvl="1" indent="-342900">
              <a:buFont typeface="Wingdings" panose="05000000000000000000" pitchFamily="2" charset="2"/>
              <a:buChar char="q"/>
            </a:pPr>
            <a:r>
              <a:rPr lang="en-US" sz="2000" dirty="0"/>
              <a:t>Established enterprise-wide common skills training in 5 Categories:</a:t>
            </a:r>
          </a:p>
          <a:p>
            <a:pPr marL="1257300" lvl="2" indent="-342900">
              <a:buFont typeface="+mj-lt"/>
              <a:buAutoNum type="arabicParenR"/>
            </a:pPr>
            <a:r>
              <a:rPr lang="en-US" sz="2000" dirty="0"/>
              <a:t>Communication</a:t>
            </a:r>
          </a:p>
          <a:p>
            <a:pPr marL="1257300" lvl="2" indent="-342900">
              <a:buFont typeface="+mj-lt"/>
              <a:buAutoNum type="arabicParenR"/>
            </a:pPr>
            <a:r>
              <a:rPr lang="en-US" sz="2000" dirty="0"/>
              <a:t>Project Management</a:t>
            </a:r>
          </a:p>
          <a:p>
            <a:pPr marL="1257300" lvl="2" indent="-342900">
              <a:buFont typeface="+mj-lt"/>
              <a:buAutoNum type="arabicParenR"/>
            </a:pPr>
            <a:r>
              <a:rPr lang="en-US" sz="2000" dirty="0"/>
              <a:t>Information Technology</a:t>
            </a:r>
          </a:p>
          <a:p>
            <a:pPr marL="1257300" lvl="2" indent="-342900">
              <a:buFont typeface="+mj-lt"/>
              <a:buAutoNum type="arabicParenR"/>
            </a:pPr>
            <a:r>
              <a:rPr lang="en-US" sz="2000" dirty="0"/>
              <a:t>Business Functions</a:t>
            </a:r>
          </a:p>
          <a:p>
            <a:pPr marL="1257300" lvl="2" indent="-342900">
              <a:buFont typeface="+mj-lt"/>
              <a:buAutoNum type="arabicParenR"/>
            </a:pPr>
            <a:r>
              <a:rPr lang="en-US" sz="2000" dirty="0"/>
              <a:t>Personal/Professional Management </a:t>
            </a:r>
            <a:r>
              <a:rPr lang="en-US" sz="2000" dirty="0" smtClean="0"/>
              <a:t>Skills</a:t>
            </a:r>
            <a:endParaRPr lang="en-US" sz="2000" dirty="0"/>
          </a:p>
        </p:txBody>
      </p:sp>
      <p:sp>
        <p:nvSpPr>
          <p:cNvPr id="7" name="Content Placeholder 5"/>
          <p:cNvSpPr txBox="1">
            <a:spLocks/>
          </p:cNvSpPr>
          <p:nvPr/>
        </p:nvSpPr>
        <p:spPr>
          <a:xfrm>
            <a:off x="4936493" y="1829120"/>
            <a:ext cx="3810000" cy="4114800"/>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800100" lvl="1" indent="-342900">
              <a:buFont typeface="Wingdings" panose="05000000000000000000" pitchFamily="2" charset="2"/>
              <a:buChar char="q"/>
            </a:pPr>
            <a:r>
              <a:rPr lang="en-US" sz="2000" kern="0" dirty="0" smtClean="0"/>
              <a:t>Service is provided by Industry leader in Web-based training, </a:t>
            </a:r>
            <a:r>
              <a:rPr lang="en-US" sz="1800" kern="0" dirty="0" smtClean="0">
                <a:hlinkClick r:id="rId3"/>
              </a:rPr>
              <a:t>https://www.Linkedin.com</a:t>
            </a:r>
            <a:r>
              <a:rPr lang="en-US" sz="1800" kern="0" dirty="0" smtClean="0"/>
              <a:t>   </a:t>
            </a:r>
          </a:p>
          <a:p>
            <a:pPr marL="1200150" lvl="2" indent="-285750">
              <a:buFont typeface="Arial" panose="020B0604020202020204" pitchFamily="34" charset="0"/>
              <a:buChar char="−"/>
            </a:pPr>
            <a:r>
              <a:rPr lang="en-US" sz="2000" kern="0" dirty="0" smtClean="0"/>
              <a:t>Training provided by industry leaders, professors, etc. </a:t>
            </a:r>
          </a:p>
          <a:p>
            <a:pPr marL="1200150" lvl="2" indent="-285750">
              <a:buFont typeface="Arial" panose="020B0604020202020204" pitchFamily="34" charset="0"/>
              <a:buChar char="−"/>
            </a:pPr>
            <a:r>
              <a:rPr lang="en-US" sz="2000" kern="0" dirty="0" smtClean="0"/>
              <a:t>Access on demand via Computer or Mobile device </a:t>
            </a:r>
          </a:p>
          <a:p>
            <a:pPr marL="1200150" lvl="2" indent="-285750">
              <a:buFont typeface="Arial" panose="020B0604020202020204" pitchFamily="34" charset="0"/>
              <a:buChar char="−"/>
            </a:pPr>
            <a:r>
              <a:rPr lang="en-US" sz="2000" kern="0" dirty="0" smtClean="0"/>
              <a:t>Access to 7,400 plus courses in a variety of occupational disciplines</a:t>
            </a:r>
          </a:p>
          <a:p>
            <a:endParaRPr lang="en-US" kern="0" dirty="0" smtClean="0"/>
          </a:p>
          <a:p>
            <a:endParaRPr lang="en-US" kern="0" dirty="0"/>
          </a:p>
        </p:txBody>
      </p:sp>
      <p:sp>
        <p:nvSpPr>
          <p:cNvPr id="8" name="Slide Number Placeholder 3"/>
          <p:cNvSpPr>
            <a:spLocks noGrp="1"/>
          </p:cNvSpPr>
          <p:nvPr>
            <p:ph type="sldNum" sz="quarter" idx="10"/>
          </p:nvPr>
        </p:nvSpPr>
        <p:spPr>
          <a:xfrm>
            <a:off x="4038600" y="6396007"/>
            <a:ext cx="1028700" cy="361950"/>
          </a:xfrm>
        </p:spPr>
        <p:txBody>
          <a:bodyPr/>
          <a:lstStyle/>
          <a:p>
            <a:pPr>
              <a:defRPr/>
            </a:pPr>
            <a:r>
              <a:rPr lang="en-US" dirty="0" smtClean="0"/>
              <a:t>Slide 20</a:t>
            </a:r>
            <a:endParaRPr lang="en-US" dirty="0"/>
          </a:p>
        </p:txBody>
      </p:sp>
      <p:sp>
        <p:nvSpPr>
          <p:cNvPr id="10" name="Title 1"/>
          <p:cNvSpPr>
            <a:spLocks noGrp="1"/>
          </p:cNvSpPr>
          <p:nvPr>
            <p:ph type="title"/>
          </p:nvPr>
        </p:nvSpPr>
        <p:spPr>
          <a:xfrm>
            <a:off x="1162050" y="145002"/>
            <a:ext cx="6781800" cy="533400"/>
          </a:xfrm>
        </p:spPr>
        <p:txBody>
          <a:bodyPr/>
          <a:lstStyle/>
          <a:p>
            <a:r>
              <a:rPr lang="en-US" sz="2800" dirty="0"/>
              <a:t>Foundational Skills Training </a:t>
            </a:r>
            <a:r>
              <a:rPr lang="en-US" sz="2800" dirty="0" smtClean="0"/>
              <a:t>(FST)</a:t>
            </a:r>
            <a:endParaRPr lang="en-US" sz="2800" dirty="0"/>
          </a:p>
        </p:txBody>
      </p:sp>
    </p:spTree>
    <p:extLst>
      <p:ext uri="{BB962C8B-B14F-4D97-AF65-F5344CB8AC3E}">
        <p14:creationId xmlns:p14="http://schemas.microsoft.com/office/powerpoint/2010/main" val="2099979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146"/>
            <a:ext cx="6781800" cy="533400"/>
          </a:xfrm>
        </p:spPr>
        <p:txBody>
          <a:bodyPr/>
          <a:lstStyle/>
          <a:p>
            <a:r>
              <a:rPr lang="en-US" sz="2800" dirty="0" smtClean="0"/>
              <a:t>FST: LinkedIn Learning</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Slide </a:t>
            </a:r>
            <a:fld id="{136D5C87-B9C2-4CB3-A612-4CFB17DF639A}" type="slidenum">
              <a:rPr lang="en-US" smtClean="0"/>
              <a:pPr>
                <a:defRPr/>
              </a:pPr>
              <a:t>36</a:t>
            </a:fld>
            <a:endParaRPr lang="en-US" dirty="0"/>
          </a:p>
        </p:txBody>
      </p:sp>
      <p:sp>
        <p:nvSpPr>
          <p:cNvPr id="5" name="Rectangle 4"/>
          <p:cNvSpPr/>
          <p:nvPr/>
        </p:nvSpPr>
        <p:spPr>
          <a:xfrm>
            <a:off x="4590107" y="1246445"/>
            <a:ext cx="4553893" cy="3945696"/>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Go </a:t>
            </a:r>
            <a:r>
              <a:rPr lang="en-US" sz="2000" dirty="0" smtClean="0">
                <a:ea typeface="Calibri" panose="020F0502020204030204" pitchFamily="34" charset="0"/>
                <a:cs typeface="Times New Roman" panose="02020603050405020304" pitchFamily="18" charset="0"/>
              </a:rPr>
              <a:t>to </a:t>
            </a:r>
            <a:r>
              <a:rPr lang="en-US" dirty="0" smtClean="0">
                <a:ea typeface="Calibri" panose="020F0502020204030204" pitchFamily="34" charset="0"/>
                <a:cs typeface="Times New Roman" panose="02020603050405020304" pitchFamily="18" charset="0"/>
              </a:rPr>
              <a:t>https://www.manpower.usmc.mil/COI </a:t>
            </a:r>
          </a:p>
          <a:p>
            <a:pPr marL="342900" marR="0" lvl="0" indent="-342900">
              <a:lnSpc>
                <a:spcPct val="115000"/>
              </a:lnSpc>
              <a:spcBef>
                <a:spcPts val="0"/>
              </a:spcBef>
              <a:spcAft>
                <a:spcPts val="0"/>
              </a:spcAft>
              <a:buFont typeface="+mj-lt"/>
              <a:buAutoNum type="arabicPeriod"/>
            </a:pPr>
            <a:r>
              <a:rPr lang="en-US" sz="2000" dirty="0" smtClean="0">
                <a:ea typeface="Calibri" panose="020F0502020204030204" pitchFamily="34" charset="0"/>
                <a:cs typeface="Times New Roman" panose="02020603050405020304" pitchFamily="18" charset="0"/>
              </a:rPr>
              <a:t>Select your COI and contact your COI Manager to </a:t>
            </a:r>
            <a:r>
              <a:rPr lang="en-US" sz="2000" dirty="0">
                <a:ea typeface="Calibri" panose="020F0502020204030204" pitchFamily="34" charset="0"/>
                <a:cs typeface="Times New Roman" panose="02020603050405020304" pitchFamily="18" charset="0"/>
              </a:rPr>
              <a:t>Request Access</a:t>
            </a:r>
          </a:p>
          <a:p>
            <a:pPr marL="342900" marR="0" lvl="0" indent="-342900">
              <a:lnSpc>
                <a:spcPct val="115000"/>
              </a:lnSpc>
              <a:spcBef>
                <a:spcPts val="0"/>
              </a:spcBef>
              <a:spcAft>
                <a:spcPts val="1000"/>
              </a:spcAft>
              <a:buFont typeface="+mj-lt"/>
              <a:buAutoNum type="arabicPeriod"/>
            </a:pPr>
            <a:r>
              <a:rPr lang="en-US" sz="2000" dirty="0">
                <a:ea typeface="Calibri" panose="020F0502020204030204" pitchFamily="34" charset="0"/>
                <a:cs typeface="Times New Roman" panose="02020603050405020304" pitchFamily="18" charset="0"/>
              </a:rPr>
              <a:t>Complete </a:t>
            </a:r>
            <a:r>
              <a:rPr lang="en-US" sz="2000" dirty="0" smtClean="0">
                <a:ea typeface="Calibri" panose="020F0502020204030204" pitchFamily="34" charset="0"/>
                <a:cs typeface="Times New Roman" panose="02020603050405020304" pitchFamily="18" charset="0"/>
              </a:rPr>
              <a:t>Registration within 24 hours of Account</a:t>
            </a:r>
          </a:p>
          <a:p>
            <a:pPr marL="342900" marR="0" lvl="0" indent="-342900">
              <a:lnSpc>
                <a:spcPct val="115000"/>
              </a:lnSpc>
              <a:spcBef>
                <a:spcPts val="0"/>
              </a:spcBef>
              <a:spcAft>
                <a:spcPts val="1000"/>
              </a:spcAft>
              <a:buFont typeface="+mj-lt"/>
              <a:buAutoNum type="arabicPeriod"/>
            </a:pPr>
            <a:r>
              <a:rPr lang="en-US" sz="2000" dirty="0" smtClean="0">
                <a:ea typeface="Calibri" panose="020F0502020204030204" pitchFamily="34" charset="0"/>
                <a:cs typeface="Times New Roman" panose="02020603050405020304" pitchFamily="18" charset="0"/>
              </a:rPr>
              <a:t>Complete Required Foundational Skill Training</a:t>
            </a:r>
          </a:p>
          <a:p>
            <a:pPr marL="342900" marR="0" lvl="0" indent="-342900">
              <a:lnSpc>
                <a:spcPct val="115000"/>
              </a:lnSpc>
              <a:spcBef>
                <a:spcPts val="0"/>
              </a:spcBef>
              <a:spcAft>
                <a:spcPts val="1000"/>
              </a:spcAft>
              <a:buFont typeface="+mj-lt"/>
              <a:buAutoNum type="arabicPeriod"/>
            </a:pPr>
            <a:r>
              <a:rPr lang="en-US" sz="2000" dirty="0" err="1" smtClean="0">
                <a:ea typeface="Calibri" panose="020F0502020204030204" pitchFamily="34" charset="0"/>
                <a:cs typeface="Times New Roman" panose="02020603050405020304" pitchFamily="18" charset="0"/>
              </a:rPr>
              <a:t>eMail</a:t>
            </a:r>
            <a:r>
              <a:rPr lang="en-US" sz="2000" dirty="0" smtClean="0">
                <a:ea typeface="Calibri" panose="020F0502020204030204" pitchFamily="34" charset="0"/>
                <a:cs typeface="Times New Roman" panose="02020603050405020304" pitchFamily="18" charset="0"/>
              </a:rPr>
              <a:t>: MPC30@usmc.mil</a:t>
            </a:r>
          </a:p>
          <a:p>
            <a:pPr marL="342900" marR="0" lvl="0" indent="-342900">
              <a:lnSpc>
                <a:spcPct val="115000"/>
              </a:lnSpc>
              <a:spcBef>
                <a:spcPts val="0"/>
              </a:spcBef>
              <a:spcAft>
                <a:spcPts val="1000"/>
              </a:spcAft>
              <a:buFont typeface="+mj-lt"/>
              <a:buAutoNum type="arabicPeriod"/>
            </a:pPr>
            <a:endParaRPr lang="en-US" dirty="0" smtClean="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28812" t="35786" r="19010" b="12288"/>
          <a:stretch/>
        </p:blipFill>
        <p:spPr>
          <a:xfrm>
            <a:off x="0" y="1246446"/>
            <a:ext cx="4590107" cy="3981090"/>
          </a:xfrm>
          <a:prstGeom prst="rect">
            <a:avLst/>
          </a:prstGeom>
        </p:spPr>
      </p:pic>
      <p:pic>
        <p:nvPicPr>
          <p:cNvPr id="8" name="Picture 7"/>
          <p:cNvPicPr>
            <a:picLocks noChangeAspect="1"/>
          </p:cNvPicPr>
          <p:nvPr/>
        </p:nvPicPr>
        <p:blipFill rotWithShape="1">
          <a:blip r:embed="rId3"/>
          <a:srcRect l="13267" t="40714" r="13267" b="15633"/>
          <a:stretch/>
        </p:blipFill>
        <p:spPr>
          <a:xfrm>
            <a:off x="0" y="5227536"/>
            <a:ext cx="9144000" cy="1630464"/>
          </a:xfrm>
          <a:prstGeom prst="rect">
            <a:avLst/>
          </a:prstGeom>
        </p:spPr>
      </p:pic>
    </p:spTree>
    <p:extLst>
      <p:ext uri="{BB962C8B-B14F-4D97-AF65-F5344CB8AC3E}">
        <p14:creationId xmlns:p14="http://schemas.microsoft.com/office/powerpoint/2010/main" val="886999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600" i="1" dirty="0"/>
              <a:t>“COI Manager Introductions”</a:t>
            </a:r>
          </a:p>
        </p:txBody>
      </p:sp>
      <p:sp>
        <p:nvSpPr>
          <p:cNvPr id="4" name="Slide Number Placeholder 3"/>
          <p:cNvSpPr>
            <a:spLocks noGrp="1"/>
          </p:cNvSpPr>
          <p:nvPr>
            <p:ph type="sldNum" sz="quarter" idx="4294967295"/>
          </p:nvPr>
        </p:nvSpPr>
        <p:spPr>
          <a:xfrm>
            <a:off x="3505200" y="6492875"/>
            <a:ext cx="2133600" cy="365125"/>
          </a:xfrm>
          <a:prstGeom prst="rect">
            <a:avLst/>
          </a:prstGeom>
        </p:spPr>
        <p:txBody>
          <a:bodyPr/>
          <a:lstStyle/>
          <a:p>
            <a:pPr>
              <a:defRPr/>
            </a:pPr>
            <a:r>
              <a:rPr lang="en-US" dirty="0" smtClean="0"/>
              <a:t>Slide </a:t>
            </a:r>
            <a:fld id="{6E2602EF-4AC1-45E0-8FB5-8582DE0AF1B3}" type="slidenum">
              <a:rPr lang="en-US" smtClean="0"/>
              <a:pPr>
                <a:defRPr/>
              </a:pPr>
              <a:t>37</a:t>
            </a:fld>
            <a:endParaRPr lang="en-US" dirty="0"/>
          </a:p>
        </p:txBody>
      </p:sp>
    </p:spTree>
    <p:extLst>
      <p:ext uri="{BB962C8B-B14F-4D97-AF65-F5344CB8AC3E}">
        <p14:creationId xmlns:p14="http://schemas.microsoft.com/office/powerpoint/2010/main" val="271398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71634"/>
            <a:ext cx="6781800" cy="533400"/>
          </a:xfrm>
        </p:spPr>
        <p:txBody>
          <a:bodyPr/>
          <a:lstStyle/>
          <a:p>
            <a:r>
              <a:rPr lang="en-US" sz="3200" dirty="0"/>
              <a:t>COI </a:t>
            </a:r>
            <a:r>
              <a:rPr lang="en-US" sz="3200" dirty="0" smtClean="0"/>
              <a:t>Managers</a:t>
            </a:r>
            <a:endParaRPr lang="en-US" sz="3200" dirty="0"/>
          </a:p>
        </p:txBody>
      </p:sp>
      <p:sp>
        <p:nvSpPr>
          <p:cNvPr id="4" name="Slide Number Placeholder 3"/>
          <p:cNvSpPr>
            <a:spLocks noGrp="1"/>
          </p:cNvSpPr>
          <p:nvPr>
            <p:ph type="sldNum" sz="quarter" idx="10"/>
          </p:nvPr>
        </p:nvSpPr>
        <p:spPr>
          <a:xfrm>
            <a:off x="4057650" y="6500765"/>
            <a:ext cx="1028700" cy="361950"/>
          </a:xfrm>
        </p:spPr>
        <p:txBody>
          <a:bodyPr/>
          <a:lstStyle/>
          <a:p>
            <a:pPr>
              <a:defRPr/>
            </a:pPr>
            <a:r>
              <a:rPr lang="en-US" dirty="0" smtClean="0"/>
              <a:t>Slide </a:t>
            </a:r>
            <a:fld id="{136D5C87-B9C2-4CB3-A612-4CFB17DF639A}" type="slidenum">
              <a:rPr lang="en-US" smtClean="0"/>
              <a:pPr>
                <a:defRPr/>
              </a:pPr>
              <a:t>38</a:t>
            </a:fld>
            <a:endParaRPr lang="en-US" dirty="0"/>
          </a:p>
        </p:txBody>
      </p:sp>
      <p:pic>
        <p:nvPicPr>
          <p:cNvPr id="8" name="Picture 7"/>
          <p:cNvPicPr>
            <a:picLocks noChangeAspect="1"/>
          </p:cNvPicPr>
          <p:nvPr/>
        </p:nvPicPr>
        <p:blipFill>
          <a:blip r:embed="rId3"/>
          <a:stretch>
            <a:fillRect/>
          </a:stretch>
        </p:blipFill>
        <p:spPr>
          <a:xfrm>
            <a:off x="253497" y="1359207"/>
            <a:ext cx="8618899" cy="5013017"/>
          </a:xfrm>
          <a:prstGeom prst="rect">
            <a:avLst/>
          </a:prstGeom>
        </p:spPr>
      </p:pic>
    </p:spTree>
    <p:extLst>
      <p:ext uri="{BB962C8B-B14F-4D97-AF65-F5344CB8AC3E}">
        <p14:creationId xmlns:p14="http://schemas.microsoft.com/office/powerpoint/2010/main" val="3998727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185438"/>
            <a:ext cx="5257800" cy="628650"/>
          </a:xfrm>
        </p:spPr>
        <p:txBody>
          <a:bodyPr/>
          <a:lstStyle/>
          <a:p>
            <a:r>
              <a:rPr lang="en-US" sz="3200" dirty="0">
                <a:cs typeface="Calibri" panose="020F0502020204030204" pitchFamily="34" charset="0"/>
              </a:rPr>
              <a:t>Administration </a:t>
            </a:r>
            <a:r>
              <a:rPr lang="en-US" sz="3200" dirty="0" smtClean="0">
                <a:cs typeface="Calibri" panose="020F0502020204030204" pitchFamily="34" charset="0"/>
              </a:rPr>
              <a:t>(COI)</a:t>
            </a:r>
            <a:endParaRPr lang="en-US" sz="3200" dirty="0">
              <a:cs typeface="Calibri" panose="020F0502020204030204" pitchFamily="34" charset="0"/>
            </a:endParaRPr>
          </a:p>
        </p:txBody>
      </p:sp>
      <p:sp>
        <p:nvSpPr>
          <p:cNvPr id="3" name="Content Placeholder 2"/>
          <p:cNvSpPr>
            <a:spLocks noGrp="1"/>
          </p:cNvSpPr>
          <p:nvPr>
            <p:ph idx="1"/>
          </p:nvPr>
        </p:nvSpPr>
        <p:spPr>
          <a:xfrm>
            <a:off x="0" y="1602142"/>
            <a:ext cx="9144000" cy="3582417"/>
          </a:xfrm>
        </p:spPr>
        <p:txBody>
          <a:bodyPr/>
          <a:lstStyle/>
          <a:p>
            <a:pPr marL="0" indent="0">
              <a:buNone/>
            </a:pPr>
            <a:r>
              <a:rPr lang="en-US" sz="1600" u="sng" dirty="0" smtClean="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Develops a systematic process for Civilian Marines to identify technical and behavioral competency requirements, training opportunities, and mentoring partnerships that support career development.</a:t>
            </a:r>
          </a:p>
          <a:p>
            <a:pPr marL="0" indent="0">
              <a:buNone/>
            </a:pPr>
            <a:r>
              <a:rPr lang="en-US" sz="1600" u="sng" dirty="0" smtClean="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encompass an innovative and adaptive administrative team dedicated to workforce </a:t>
            </a:r>
            <a:r>
              <a:rPr lang="en-US" sz="1600" b="1" i="1" dirty="0" smtClean="0">
                <a:latin typeface="Garamond" panose="02020404030301010803" pitchFamily="18" charset="0"/>
                <a:cs typeface="Arial" panose="020B0604020202020204" pitchFamily="34" charset="0"/>
              </a:rPr>
              <a:t>excellence.</a:t>
            </a:r>
          </a:p>
          <a:p>
            <a:pPr marL="0" indent="0" algn="ctr">
              <a:buNone/>
            </a:pPr>
            <a:r>
              <a:rPr lang="en-US" sz="1600" b="1" u="sng" dirty="0" smtClean="0">
                <a:latin typeface="Garamond" panose="02020404030301010803" pitchFamily="18" charset="0"/>
                <a:cs typeface="Arial" panose="020B0604020202020204" pitchFamily="34" charset="0"/>
              </a:rPr>
              <a:t>Goals</a:t>
            </a:r>
            <a:endParaRPr lang="en-US" sz="16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Align </a:t>
            </a:r>
            <a:r>
              <a:rPr lang="en-US" sz="1600" b="1" dirty="0">
                <a:latin typeface="Garamond" panose="02020404030301010803" pitchFamily="18" charset="0"/>
                <a:cs typeface="Arial" panose="020B0604020202020204" pitchFamily="34" charset="0"/>
              </a:rPr>
              <a:t>training and development with </a:t>
            </a:r>
            <a:r>
              <a:rPr lang="en-US" sz="1600" b="1" dirty="0" smtClean="0">
                <a:latin typeface="Garamond" panose="02020404030301010803" pitchFamily="18" charset="0"/>
                <a:cs typeface="Arial" panose="020B0604020202020204" pitchFamily="34" charset="0"/>
              </a:rPr>
              <a:t>competencies</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a:latin typeface="Garamond" panose="02020404030301010803" pitchFamily="18" charset="0"/>
                <a:cs typeface="Arial" panose="020B0604020202020204" pitchFamily="34" charset="0"/>
              </a:rPr>
              <a:t>Provide opportunities to enhance analytical </a:t>
            </a:r>
            <a:r>
              <a:rPr lang="en-US" sz="1600" b="1" dirty="0" smtClean="0">
                <a:latin typeface="Garamond" panose="02020404030301010803" pitchFamily="18" charset="0"/>
                <a:cs typeface="Arial" panose="020B0604020202020204" pitchFamily="34" charset="0"/>
              </a:rPr>
              <a:t>skills</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a:latin typeface="Garamond" panose="02020404030301010803" pitchFamily="18" charset="0"/>
                <a:cs typeface="Arial" panose="020B0604020202020204" pitchFamily="34" charset="0"/>
              </a:rPr>
              <a:t>Increase ability to organize effectively for efficiency and process </a:t>
            </a:r>
            <a:r>
              <a:rPr lang="en-US" sz="1600" b="1" dirty="0" smtClean="0">
                <a:latin typeface="Garamond" panose="02020404030301010803" pitchFamily="18" charset="0"/>
                <a:cs typeface="Arial" panose="020B0604020202020204" pitchFamily="34" charset="0"/>
              </a:rPr>
              <a:t>improvement</a:t>
            </a:r>
            <a:endParaRPr lang="en-US" sz="1600" b="1" dirty="0">
              <a:latin typeface="Garamond" panose="02020404030301010803" pitchFamily="18" charset="0"/>
              <a:cs typeface="Arial" panose="020B0604020202020204" pitchFamily="34" charset="0"/>
            </a:endParaRPr>
          </a:p>
          <a:p>
            <a:pPr marL="0" indent="0" algn="ctr">
              <a:buNone/>
            </a:pPr>
            <a:r>
              <a:rPr lang="en-US" sz="1600" b="1" u="sng" dirty="0" smtClean="0">
                <a:latin typeface="Garamond" panose="02020404030301010803" pitchFamily="18" charset="0"/>
                <a:cs typeface="Arial" panose="020B0604020202020204" pitchFamily="34" charset="0"/>
              </a:rPr>
              <a:t>Initiatives</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Determine desired capabilities of today’s administrator within the </a:t>
            </a:r>
            <a:r>
              <a:rPr lang="en-US" sz="1600" b="1" dirty="0" smtClean="0">
                <a:latin typeface="Garamond" panose="02020404030301010803" pitchFamily="18" charset="0"/>
                <a:cs typeface="Arial" panose="020B0604020202020204" pitchFamily="34" charset="0"/>
              </a:rPr>
              <a:t>workforce</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Research developmental options that are targeted for the community, provide meaningful learning, and are cost </a:t>
            </a:r>
            <a:r>
              <a:rPr lang="en-US" sz="1600" b="1" dirty="0" smtClean="0">
                <a:latin typeface="Garamond" panose="02020404030301010803" pitchFamily="18" charset="0"/>
                <a:cs typeface="Arial" panose="020B0604020202020204" pitchFamily="34" charset="0"/>
              </a:rPr>
              <a:t>effective</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Create a collaborative platform where members of the Administration community can obtain information and developmental opportunities in a shared </a:t>
            </a:r>
            <a:r>
              <a:rPr lang="en-US" sz="1600" b="1" dirty="0" smtClean="0">
                <a:latin typeface="Garamond" panose="02020404030301010803" pitchFamily="18" charset="0"/>
                <a:cs typeface="Arial" panose="020B0604020202020204" pitchFamily="34" charset="0"/>
              </a:rPr>
              <a:t>environment</a:t>
            </a:r>
            <a:endParaRPr lang="en-US" sz="1600" dirty="0">
              <a:latin typeface="Garamond" panose="02020404030301010803" pitchFamily="18" charset="0"/>
              <a:cs typeface="Arial" panose="020B0604020202020204" pitchFamily="34" charset="0"/>
            </a:endParaRPr>
          </a:p>
          <a:p>
            <a:pPr marL="0" indent="0">
              <a:buNone/>
            </a:pPr>
            <a:endParaRPr lang="en-US" sz="1600" dirty="0">
              <a:latin typeface="+mj-lt"/>
              <a:cs typeface="Arial" panose="020B0604020202020204" pitchFamily="34" charset="0"/>
            </a:endParaRPr>
          </a:p>
        </p:txBody>
      </p:sp>
      <p:sp>
        <p:nvSpPr>
          <p:cNvPr id="4" name="Slide Number Placeholder 3"/>
          <p:cNvSpPr>
            <a:spLocks noGrp="1"/>
          </p:cNvSpPr>
          <p:nvPr>
            <p:ph type="sldNum" sz="quarter" idx="4294967295"/>
          </p:nvPr>
        </p:nvSpPr>
        <p:spPr>
          <a:xfrm>
            <a:off x="3771900" y="6584156"/>
            <a:ext cx="1600200" cy="273844"/>
          </a:xfrm>
          <a:prstGeom prst="rect">
            <a:avLst/>
          </a:prstGeom>
        </p:spPr>
        <p:txBody>
          <a:bodyPr/>
          <a:lstStyle/>
          <a:p>
            <a:pPr>
              <a:defRPr/>
            </a:pPr>
            <a:r>
              <a:rPr lang="en-US" dirty="0"/>
              <a:t>Slide </a:t>
            </a:r>
            <a:fld id="{6E2602EF-4AC1-45E0-8FB5-8582DE0AF1B3}" type="slidenum">
              <a:rPr lang="en-US" smtClean="0">
                <a:solidFill>
                  <a:srgbClr val="000000"/>
                </a:solidFill>
              </a:rPr>
              <a:pPr>
                <a:defRPr/>
              </a:pPr>
              <a:t>39</a:t>
            </a:fld>
            <a:endParaRPr lang="en-US" dirty="0">
              <a:solidFill>
                <a:srgbClr val="000000"/>
              </a:solidFill>
            </a:endParaRPr>
          </a:p>
        </p:txBody>
      </p:sp>
      <p:sp>
        <p:nvSpPr>
          <p:cNvPr id="5" name="Rectangle 4"/>
          <p:cNvSpPr/>
          <p:nvPr/>
        </p:nvSpPr>
        <p:spPr>
          <a:xfrm>
            <a:off x="169228" y="1173471"/>
            <a:ext cx="3770584"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Admin</a:t>
            </a:r>
            <a:r>
              <a:rPr lang="en-US" sz="1600" kern="0" dirty="0">
                <a:solidFill>
                  <a:srgbClr val="000000"/>
                </a:solidFill>
                <a:latin typeface="Garamond" panose="02020404030301010803" pitchFamily="18" charset="0"/>
              </a:rPr>
              <a:t> COI Leader: </a:t>
            </a:r>
            <a:r>
              <a:rPr lang="en-US" sz="1600" b="1" u="sng" kern="0" dirty="0" smtClean="0">
                <a:solidFill>
                  <a:srgbClr val="000000"/>
                </a:solidFill>
                <a:latin typeface="Garamond" panose="02020404030301010803" pitchFamily="18" charset="0"/>
              </a:rPr>
              <a:t>Mr. </a:t>
            </a:r>
            <a:r>
              <a:rPr lang="en-US" sz="1600" b="1" u="sng" kern="0" dirty="0">
                <a:solidFill>
                  <a:srgbClr val="000000"/>
                </a:solidFill>
                <a:latin typeface="Garamond" panose="02020404030301010803" pitchFamily="18" charset="0"/>
              </a:rPr>
              <a:t>S</a:t>
            </a:r>
            <a:r>
              <a:rPr lang="en-US" sz="1600" b="1" u="sng" kern="0" dirty="0" smtClean="0">
                <a:solidFill>
                  <a:srgbClr val="000000"/>
                </a:solidFill>
                <a:latin typeface="Garamond" panose="02020404030301010803" pitchFamily="18" charset="0"/>
              </a:rPr>
              <a:t>teven </a:t>
            </a:r>
            <a:r>
              <a:rPr lang="en-US" sz="1600" b="1" u="sng" kern="0" dirty="0">
                <a:solidFill>
                  <a:srgbClr val="000000"/>
                </a:solidFill>
                <a:latin typeface="Garamond" panose="02020404030301010803" pitchFamily="18" charset="0"/>
              </a:rPr>
              <a:t>Grozinski </a:t>
            </a:r>
            <a:r>
              <a:rPr lang="en-US" sz="1600" kern="0" dirty="0" smtClean="0">
                <a:solidFill>
                  <a:srgbClr val="000000"/>
                </a:solidFill>
                <a:latin typeface="Garamond" panose="02020404030301010803" pitchFamily="18" charset="0"/>
              </a:rPr>
              <a:t> </a:t>
            </a:r>
            <a:endParaRPr lang="en-US" sz="1600" u="sng" dirty="0">
              <a:latin typeface="Garamond" panose="02020404030301010803" pitchFamily="18" charset="0"/>
            </a:endParaRPr>
          </a:p>
        </p:txBody>
      </p:sp>
      <p:sp>
        <p:nvSpPr>
          <p:cNvPr id="6" name="Rectangle 5"/>
          <p:cNvSpPr/>
          <p:nvPr/>
        </p:nvSpPr>
        <p:spPr>
          <a:xfrm>
            <a:off x="5102094" y="1218530"/>
            <a:ext cx="3108543" cy="338554"/>
          </a:xfrm>
          <a:prstGeom prst="rect">
            <a:avLst/>
          </a:prstGeom>
        </p:spPr>
        <p:txBody>
          <a:bodyPr wrap="none">
            <a:spAutoFit/>
          </a:bodyPr>
          <a:lstStyle/>
          <a:p>
            <a:pPr lvl="0" eaLnBrk="0" fontAlgn="base" hangingPunct="0">
              <a:spcBef>
                <a:spcPct val="20000"/>
              </a:spcBef>
              <a:spcAft>
                <a:spcPct val="0"/>
              </a:spcAft>
            </a:pPr>
            <a:r>
              <a:rPr lang="en-US" sz="1600" kern="0" dirty="0" smtClean="0">
                <a:solidFill>
                  <a:srgbClr val="000000"/>
                </a:solidFill>
                <a:latin typeface="Garamond" panose="02020404030301010803" pitchFamily="18" charset="0"/>
                <a:cs typeface="Arial" panose="020B0604020202020204" pitchFamily="34" charset="0"/>
              </a:rPr>
              <a:t>COI </a:t>
            </a:r>
            <a:r>
              <a:rPr lang="en-US" sz="1600" kern="0" dirty="0">
                <a:solidFill>
                  <a:srgbClr val="000000"/>
                </a:solidFill>
                <a:latin typeface="Garamond" panose="02020404030301010803" pitchFamily="18" charset="0"/>
                <a:cs typeface="Arial" panose="020B0604020202020204" pitchFamily="34" charset="0"/>
              </a:rPr>
              <a:t>Manager:</a:t>
            </a:r>
            <a:r>
              <a:rPr lang="en-US" sz="1600" b="1" kern="0" dirty="0">
                <a:solidFill>
                  <a:srgbClr val="000000"/>
                </a:solidFill>
                <a:latin typeface="Garamond" panose="02020404030301010803" pitchFamily="18" charset="0"/>
                <a:cs typeface="Arial" panose="020B0604020202020204" pitchFamily="34" charset="0"/>
              </a:rPr>
              <a:t> </a:t>
            </a:r>
            <a:r>
              <a:rPr lang="en-US" sz="1600" b="1" u="sng" kern="0" dirty="0" smtClean="0">
                <a:solidFill>
                  <a:srgbClr val="000000"/>
                </a:solidFill>
                <a:latin typeface="Garamond" panose="02020404030301010803" pitchFamily="18" charset="0"/>
                <a:cs typeface="Arial" panose="020B0604020202020204" pitchFamily="34" charset="0"/>
              </a:rPr>
              <a:t>Mr. Edward Mosley</a:t>
            </a:r>
            <a:endParaRPr lang="en-US" sz="1600" b="1" u="sng" kern="0" dirty="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685425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05424" y="168676"/>
            <a:ext cx="7544360" cy="555049"/>
          </a:xfrm>
        </p:spPr>
        <p:txBody>
          <a:bodyPr/>
          <a:lstStyle/>
          <a:p>
            <a:r>
              <a:rPr lang="en-US" sz="3600" dirty="0"/>
              <a:t>Is Your Career by Design or by Default</a:t>
            </a:r>
            <a:endParaRPr lang="en-US" altLang="en-US" sz="3600" dirty="0"/>
          </a:p>
        </p:txBody>
      </p:sp>
      <p:sp>
        <p:nvSpPr>
          <p:cNvPr id="3" name="Content Placeholder 2"/>
          <p:cNvSpPr>
            <a:spLocks noGrp="1"/>
          </p:cNvSpPr>
          <p:nvPr>
            <p:ph idx="1"/>
          </p:nvPr>
        </p:nvSpPr>
        <p:spPr>
          <a:xfrm>
            <a:off x="64655" y="1277722"/>
            <a:ext cx="4199138" cy="2115735"/>
          </a:xfrm>
        </p:spPr>
        <p:txBody>
          <a:bodyPr/>
          <a:lstStyle/>
          <a:p>
            <a:pPr algn="ctr">
              <a:buFont typeface="Wingdings" panose="05000000000000000000" pitchFamily="2" charset="2"/>
              <a:buChar char="ü"/>
              <a:defRPr/>
            </a:pPr>
            <a:r>
              <a:rPr lang="en-US" altLang="en-US" sz="3200" b="1" dirty="0" smtClean="0">
                <a:ln w="0"/>
                <a:solidFill>
                  <a:schemeClr val="tx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What is it?</a:t>
            </a:r>
          </a:p>
          <a:p>
            <a:pPr marL="0" indent="0" algn="ctr">
              <a:buNone/>
              <a:defRPr/>
            </a:pPr>
            <a:r>
              <a:rPr lang="en-US" sz="2800" b="1" i="1" dirty="0">
                <a:solidFill>
                  <a:srgbClr val="545454"/>
                </a:solidFill>
              </a:rPr>
              <a:t>Career planning</a:t>
            </a:r>
            <a:r>
              <a:rPr lang="en-US" sz="2800" dirty="0">
                <a:solidFill>
                  <a:srgbClr val="545454"/>
                </a:solidFill>
              </a:rPr>
              <a:t> is the ongoing process where you: Explore your </a:t>
            </a:r>
            <a:r>
              <a:rPr lang="en-US" sz="2800" b="1" dirty="0">
                <a:solidFill>
                  <a:srgbClr val="545454"/>
                </a:solidFill>
              </a:rPr>
              <a:t>interests and abilities</a:t>
            </a:r>
            <a:r>
              <a:rPr lang="en-US" sz="2800" dirty="0">
                <a:solidFill>
                  <a:srgbClr val="545454"/>
                </a:solidFill>
              </a:rPr>
              <a:t>; Strategically plan your </a:t>
            </a:r>
            <a:r>
              <a:rPr lang="en-US" sz="2800" b="1" i="1" dirty="0">
                <a:solidFill>
                  <a:srgbClr val="545454"/>
                </a:solidFill>
              </a:rPr>
              <a:t>career</a:t>
            </a:r>
            <a:r>
              <a:rPr lang="en-US" sz="2800" b="1" dirty="0">
                <a:solidFill>
                  <a:srgbClr val="545454"/>
                </a:solidFill>
              </a:rPr>
              <a:t> goals</a:t>
            </a:r>
            <a:r>
              <a:rPr lang="en-US" sz="2800" dirty="0">
                <a:solidFill>
                  <a:srgbClr val="545454"/>
                </a:solidFill>
              </a:rPr>
              <a:t>; </a:t>
            </a:r>
            <a:r>
              <a:rPr lang="en-US" sz="2800" dirty="0" smtClean="0">
                <a:solidFill>
                  <a:srgbClr val="545454"/>
                </a:solidFill>
              </a:rPr>
              <a:t>and </a:t>
            </a:r>
            <a:r>
              <a:rPr lang="en-US" sz="2800" dirty="0">
                <a:solidFill>
                  <a:srgbClr val="545454"/>
                </a:solidFill>
              </a:rPr>
              <a:t>Create your future work success by </a:t>
            </a:r>
            <a:r>
              <a:rPr lang="en-US" sz="2800" b="1" dirty="0">
                <a:solidFill>
                  <a:srgbClr val="545454"/>
                </a:solidFill>
              </a:rPr>
              <a:t>designing learning</a:t>
            </a:r>
            <a:r>
              <a:rPr lang="en-US" sz="2800" dirty="0">
                <a:solidFill>
                  <a:srgbClr val="545454"/>
                </a:solidFill>
              </a:rPr>
              <a:t> and </a:t>
            </a:r>
            <a:r>
              <a:rPr lang="en-US" sz="2800" b="1" dirty="0">
                <a:solidFill>
                  <a:srgbClr val="545454"/>
                </a:solidFill>
              </a:rPr>
              <a:t>action </a:t>
            </a:r>
            <a:r>
              <a:rPr lang="en-US" sz="2800" b="1" i="1" dirty="0">
                <a:solidFill>
                  <a:srgbClr val="545454"/>
                </a:solidFill>
              </a:rPr>
              <a:t>plans</a:t>
            </a:r>
            <a:r>
              <a:rPr lang="en-US" sz="2800" b="1" dirty="0">
                <a:solidFill>
                  <a:srgbClr val="545454"/>
                </a:solidFill>
              </a:rPr>
              <a:t> </a:t>
            </a:r>
            <a:r>
              <a:rPr lang="en-US" sz="2800" dirty="0">
                <a:solidFill>
                  <a:srgbClr val="545454"/>
                </a:solidFill>
              </a:rPr>
              <a:t>to help you achieve your goals</a:t>
            </a:r>
            <a:endParaRPr lang="en-US" sz="2800" dirty="0"/>
          </a:p>
          <a:p>
            <a:pPr algn="ctr">
              <a:buFont typeface="Wingdings" panose="05000000000000000000" pitchFamily="2" charset="2"/>
              <a:buChar char="Ø"/>
              <a:defRPr/>
            </a:pPr>
            <a:endParaRPr lang="en-US" altLang="en-US" b="1" dirty="0" smtClean="0">
              <a:ln w="0"/>
              <a:solidFill>
                <a:schemeClr val="tx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11264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322" y="4010874"/>
            <a:ext cx="4199138" cy="26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r>
              <a:rPr lang="en-US" smtClean="0"/>
              <a:t>Slide </a:t>
            </a:r>
            <a:fld id="{136D5C87-B9C2-4CB3-A612-4CFB17DF639A}" type="slidenum">
              <a:rPr lang="en-US" smtClean="0"/>
              <a:pPr>
                <a:defRPr/>
              </a:pPr>
              <a:t>4</a:t>
            </a:fld>
            <a:endParaRPr lang="en-US" dirty="0"/>
          </a:p>
        </p:txBody>
      </p:sp>
      <p:sp>
        <p:nvSpPr>
          <p:cNvPr id="6" name="Content Placeholder 4"/>
          <p:cNvSpPr txBox="1">
            <a:spLocks/>
          </p:cNvSpPr>
          <p:nvPr/>
        </p:nvSpPr>
        <p:spPr bwMode="auto">
          <a:xfrm>
            <a:off x="4328448" y="1459622"/>
            <a:ext cx="4815552" cy="2323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FontTx/>
              <a:buNone/>
            </a:pPr>
            <a:r>
              <a:rPr lang="en-US" sz="3200" b="1" kern="0" dirty="0" smtClean="0"/>
              <a:t>Career Planning  Requires:</a:t>
            </a:r>
          </a:p>
          <a:p>
            <a:pPr lvl="0" algn="ctr">
              <a:buFont typeface="Wingdings" panose="05000000000000000000" pitchFamily="2" charset="2"/>
              <a:buChar char="ü"/>
              <a:defRPr/>
            </a:pPr>
            <a:r>
              <a:rPr lang="en-US" altLang="en-US" sz="3200" b="1" kern="0" dirty="0" smtClean="0">
                <a:ln w="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Thought</a:t>
            </a:r>
          </a:p>
          <a:p>
            <a:pPr lvl="0" algn="ctr">
              <a:buFont typeface="Wingdings" panose="05000000000000000000" pitchFamily="2" charset="2"/>
              <a:buChar char="ü"/>
              <a:defRPr/>
            </a:pPr>
            <a:r>
              <a:rPr lang="en-US" altLang="en-US" sz="3200" b="1" kern="0" dirty="0" smtClean="0">
                <a:ln w="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Effort</a:t>
            </a:r>
          </a:p>
          <a:p>
            <a:pPr lvl="0" algn="ctr">
              <a:buFont typeface="Wingdings" panose="05000000000000000000" pitchFamily="2" charset="2"/>
              <a:buChar char="ü"/>
              <a:defRPr/>
            </a:pPr>
            <a:r>
              <a:rPr lang="en-US" altLang="en-US" sz="3200" b="1" kern="0" dirty="0" smtClean="0">
                <a:ln w="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Cultivation</a:t>
            </a:r>
            <a:endParaRPr lang="en-US" sz="3200" b="1" kern="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343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35906" y="6584156"/>
            <a:ext cx="1600200" cy="273844"/>
          </a:xfrm>
          <a:prstGeom prst="rect">
            <a:avLst/>
          </a:prstGeom>
        </p:spPr>
        <p:txBody>
          <a:bodyPr/>
          <a:lstStyle/>
          <a:p>
            <a:pPr>
              <a:defRPr/>
            </a:pPr>
            <a:fld id="{6E2602EF-4AC1-45E0-8FB5-8582DE0AF1B3}" type="slidenum">
              <a:rPr lang="en-US" smtClean="0">
                <a:solidFill>
                  <a:srgbClr val="000000"/>
                </a:solidFill>
              </a:rPr>
              <a:pPr>
                <a:defRPr/>
              </a:pPr>
              <a:t>40</a:t>
            </a:fld>
            <a:endParaRPr lang="en-US" dirty="0">
              <a:solidFill>
                <a:srgbClr val="000000"/>
              </a:solidFill>
            </a:endParaRPr>
          </a:p>
        </p:txBody>
      </p:sp>
      <p:sp>
        <p:nvSpPr>
          <p:cNvPr id="9" name="Title 1"/>
          <p:cNvSpPr>
            <a:spLocks noGrp="1"/>
          </p:cNvSpPr>
          <p:nvPr>
            <p:ph type="title"/>
          </p:nvPr>
        </p:nvSpPr>
        <p:spPr>
          <a:xfrm>
            <a:off x="1200150" y="153079"/>
            <a:ext cx="6781800" cy="533400"/>
          </a:xfrm>
        </p:spPr>
        <p:txBody>
          <a:bodyPr/>
          <a:lstStyle/>
          <a:p>
            <a:r>
              <a:rPr lang="en-US" sz="3200" dirty="0" smtClean="0">
                <a:cs typeface="Calibri" panose="020F0502020204030204" pitchFamily="34" charset="0"/>
              </a:rPr>
              <a:t>Education &amp; Training</a:t>
            </a:r>
            <a:endParaRPr lang="en-US" sz="3200" dirty="0">
              <a:cs typeface="Calibri" panose="020F0502020204030204" pitchFamily="34" charset="0"/>
            </a:endParaRPr>
          </a:p>
        </p:txBody>
      </p:sp>
      <p:sp>
        <p:nvSpPr>
          <p:cNvPr id="10" name="Content Placeholder 7"/>
          <p:cNvSpPr>
            <a:spLocks noGrp="1"/>
          </p:cNvSpPr>
          <p:nvPr>
            <p:ph sz="half" idx="1"/>
          </p:nvPr>
        </p:nvSpPr>
        <p:spPr>
          <a:xfrm>
            <a:off x="19050" y="1535963"/>
            <a:ext cx="9144000" cy="684752"/>
          </a:xfrm>
          <a:ln>
            <a:solidFill>
              <a:schemeClr val="bg1"/>
            </a:solidFill>
          </a:ln>
        </p:spPr>
        <p:txBody>
          <a:bodyPr/>
          <a:lstStyle/>
          <a:p>
            <a:pPr marL="0" lvl="1" indent="0">
              <a:buNone/>
            </a:pPr>
            <a:r>
              <a:rPr lang="en-US" sz="1400" u="sng" dirty="0">
                <a:latin typeface="Garamond" panose="02020404030301010803" pitchFamily="18" charset="0"/>
                <a:cs typeface="Arial" panose="020B0604020202020204" pitchFamily="34" charset="0"/>
              </a:rPr>
              <a:t>Mission</a:t>
            </a:r>
            <a:r>
              <a:rPr lang="en-US" sz="1400" b="1" dirty="0">
                <a:latin typeface="Garamond" panose="02020404030301010803" pitchFamily="18" charset="0"/>
                <a:cs typeface="Arial" panose="020B0604020202020204" pitchFamily="34" charset="0"/>
              </a:rPr>
              <a:t>: </a:t>
            </a:r>
            <a:r>
              <a:rPr lang="en-US" sz="1400" b="1" i="1" dirty="0">
                <a:latin typeface="Garamond" panose="02020404030301010803" pitchFamily="18" charset="0"/>
                <a:cs typeface="Arial" panose="020B0604020202020204" pitchFamily="34" charset="0"/>
              </a:rPr>
              <a:t>To provide every </a:t>
            </a:r>
            <a:r>
              <a:rPr lang="en-US" sz="1400" b="1" i="1" dirty="0" smtClean="0">
                <a:latin typeface="Garamond" panose="02020404030301010803" pitchFamily="18" charset="0"/>
                <a:cs typeface="Arial" panose="020B0604020202020204" pitchFamily="34" charset="0"/>
              </a:rPr>
              <a:t>Education &amp; Training </a:t>
            </a:r>
            <a:r>
              <a:rPr lang="en-US" sz="1400" b="1" i="1" dirty="0">
                <a:latin typeface="Garamond" panose="02020404030301010803" pitchFamily="18" charset="0"/>
                <a:cs typeface="Arial" panose="020B0604020202020204" pitchFamily="34" charset="0"/>
              </a:rPr>
              <a:t>Community of Interest member with the opportunity to continue to learn and reach their potential, to lead fulfilling and productive careers, and to contribute positively to the mission of the Marine Corps by enabling each of his or her constituents to fully maximize their talents, imagination, skills and character</a:t>
            </a:r>
            <a:r>
              <a:rPr lang="en-US" sz="1400" b="1" i="1" dirty="0" smtClean="0">
                <a:latin typeface="Garamond" panose="02020404030301010803" pitchFamily="18" charset="0"/>
                <a:cs typeface="Arial" panose="020B0604020202020204" pitchFamily="34" charset="0"/>
              </a:rPr>
              <a:t>.</a:t>
            </a:r>
            <a:endParaRPr lang="en-US" sz="1400" b="1" i="1" dirty="0">
              <a:latin typeface="Garamond" panose="02020404030301010803" pitchFamily="18" charset="0"/>
              <a:cs typeface="Arial" panose="020B0604020202020204" pitchFamily="34" charset="0"/>
            </a:endParaRPr>
          </a:p>
          <a:p>
            <a:pPr marL="0" indent="0">
              <a:buNone/>
            </a:pPr>
            <a:r>
              <a:rPr lang="en-US" sz="1400" u="sng" dirty="0">
                <a:latin typeface="Garamond" panose="02020404030301010803" pitchFamily="18" charset="0"/>
                <a:cs typeface="Arial" panose="020B0604020202020204" pitchFamily="34" charset="0"/>
              </a:rPr>
              <a:t>Vision</a:t>
            </a:r>
            <a:r>
              <a:rPr lang="en-US" sz="1400" b="1" dirty="0">
                <a:latin typeface="Garamond" panose="02020404030301010803" pitchFamily="18" charset="0"/>
                <a:cs typeface="Arial" panose="020B0604020202020204" pitchFamily="34" charset="0"/>
              </a:rPr>
              <a:t>: </a:t>
            </a:r>
            <a:r>
              <a:rPr lang="en-US" sz="1400" b="1" i="1" dirty="0">
                <a:latin typeface="Garamond" panose="02020404030301010803" pitchFamily="18" charset="0"/>
                <a:cs typeface="Arial" panose="020B0604020202020204" pitchFamily="34" charset="0"/>
              </a:rPr>
              <a:t>Successful, skilled, and innovative education </a:t>
            </a:r>
            <a:r>
              <a:rPr lang="en-US" sz="1400" b="1" i="1" dirty="0" smtClean="0">
                <a:latin typeface="Garamond" panose="02020404030301010803" pitchFamily="18" charset="0"/>
                <a:cs typeface="Arial" panose="020B0604020202020204" pitchFamily="34" charset="0"/>
              </a:rPr>
              <a:t>workforce</a:t>
            </a:r>
            <a:endParaRPr lang="en-US" sz="1400" b="1" i="1" dirty="0">
              <a:latin typeface="Garamond" panose="02020404030301010803" pitchFamily="18" charset="0"/>
              <a:cs typeface="Arial" panose="020B0604020202020204" pitchFamily="34" charset="0"/>
            </a:endParaRPr>
          </a:p>
        </p:txBody>
      </p:sp>
      <p:sp>
        <p:nvSpPr>
          <p:cNvPr id="11" name="Slide Number Placeholder 3"/>
          <p:cNvSpPr>
            <a:spLocks noGrp="1"/>
          </p:cNvSpPr>
          <p:nvPr>
            <p:ph type="sldNum" sz="quarter" idx="10"/>
          </p:nvPr>
        </p:nvSpPr>
        <p:spPr>
          <a:xfrm>
            <a:off x="4076700" y="6496050"/>
            <a:ext cx="1028700" cy="361950"/>
          </a:xfrm>
        </p:spPr>
        <p:txBody>
          <a:bodyPr/>
          <a:lstStyle/>
          <a:p>
            <a:pPr>
              <a:defRPr/>
            </a:pPr>
            <a:r>
              <a:rPr lang="en-US" smtClean="0">
                <a:solidFill>
                  <a:srgbClr val="000000"/>
                </a:solidFill>
                <a:latin typeface="Garamond" panose="02020404030301010803" pitchFamily="18" charset="0"/>
              </a:rPr>
              <a:t>Slide </a:t>
            </a:r>
            <a:fld id="{136D5C87-B9C2-4CB3-A612-4CFB17DF639A}" type="slidenum">
              <a:rPr lang="en-US" smtClean="0">
                <a:solidFill>
                  <a:srgbClr val="000000"/>
                </a:solidFill>
                <a:latin typeface="Garamond" panose="02020404030301010803" pitchFamily="18" charset="0"/>
              </a:rPr>
              <a:pPr>
                <a:defRPr/>
              </a:pPr>
              <a:t>40</a:t>
            </a:fld>
            <a:endParaRPr lang="en-US" dirty="0">
              <a:solidFill>
                <a:srgbClr val="000000"/>
              </a:solidFill>
              <a:latin typeface="Garamond" panose="02020404030301010803" pitchFamily="18" charset="0"/>
            </a:endParaRPr>
          </a:p>
        </p:txBody>
      </p:sp>
      <p:sp>
        <p:nvSpPr>
          <p:cNvPr id="12" name="TextBox 11"/>
          <p:cNvSpPr txBox="1"/>
          <p:nvPr/>
        </p:nvSpPr>
        <p:spPr>
          <a:xfrm>
            <a:off x="213065" y="1230912"/>
            <a:ext cx="3844586"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solidFill>
                  <a:srgbClr val="000000"/>
                </a:solidFill>
                <a:latin typeface="Garamond" panose="02020404030301010803" pitchFamily="18" charset="0"/>
              </a:rPr>
              <a:t>SES Mr. </a:t>
            </a:r>
            <a:r>
              <a:rPr lang="en-US" sz="1600" b="1" u="sng" dirty="0" smtClean="0">
                <a:solidFill>
                  <a:srgbClr val="000000"/>
                </a:solidFill>
                <a:latin typeface="Garamond" panose="02020404030301010803" pitchFamily="18" charset="0"/>
              </a:rPr>
              <a:t>Anthony Greco</a:t>
            </a:r>
            <a:endParaRPr lang="en-US" sz="1600" b="1" u="sng" dirty="0">
              <a:solidFill>
                <a:srgbClr val="FF0000"/>
              </a:solidFill>
              <a:latin typeface="Garamond" panose="02020404030301010803" pitchFamily="18" charset="0"/>
            </a:endParaRPr>
          </a:p>
        </p:txBody>
      </p:sp>
      <p:sp>
        <p:nvSpPr>
          <p:cNvPr id="13" name="Content Placeholder 8"/>
          <p:cNvSpPr txBox="1">
            <a:spLocks/>
          </p:cNvSpPr>
          <p:nvPr/>
        </p:nvSpPr>
        <p:spPr bwMode="auto">
          <a:xfrm>
            <a:off x="0" y="2658868"/>
            <a:ext cx="9144000" cy="1513637"/>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lvl="0" indent="0" algn="ctr">
              <a:buNone/>
            </a:pPr>
            <a:r>
              <a:rPr lang="en-US" sz="1400" b="1" u="sng" dirty="0">
                <a:latin typeface="Garamond" panose="02020404030301010803" pitchFamily="18" charset="0"/>
                <a:cs typeface="Arial" panose="020B0604020202020204" pitchFamily="34" charset="0"/>
              </a:rPr>
              <a:t>Goals</a:t>
            </a:r>
            <a:r>
              <a:rPr lang="en-US" sz="1400" b="1" dirty="0">
                <a:latin typeface="Garamond" panose="02020404030301010803" pitchFamily="18" charset="0"/>
                <a:cs typeface="Arial" panose="020B0604020202020204" pitchFamily="34" charset="0"/>
              </a:rPr>
              <a:t>: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Revitalize commitment–oriented and motivated community to improve mission capacity, feedback, technical knowledge, skills and abilities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Encourage participation for networking, on-the-job training, mentoring, and the use of Individual Development </a:t>
            </a:r>
            <a:r>
              <a:rPr lang="en-US" sz="1400" b="1" dirty="0" smtClean="0">
                <a:latin typeface="Garamond" panose="02020404030301010803" pitchFamily="18" charset="0"/>
                <a:cs typeface="Arial" panose="020B0604020202020204" pitchFamily="34" charset="0"/>
              </a:rPr>
              <a:t>Plans</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 </a:t>
            </a:r>
            <a:r>
              <a:rPr lang="en-US" sz="1400" b="1" dirty="0" smtClean="0">
                <a:latin typeface="Garamond" panose="02020404030301010803" pitchFamily="18" charset="0"/>
                <a:cs typeface="Arial" panose="020B0604020202020204" pitchFamily="34" charset="0"/>
              </a:rPr>
              <a:t>Provide opportunities to enhance skills</a:t>
            </a:r>
            <a:endParaRPr lang="en-US" sz="1400" b="1" dirty="0">
              <a:latin typeface="Garamond" panose="02020404030301010803" pitchFamily="18" charset="0"/>
              <a:cs typeface="Arial" panose="020B0604020202020204" pitchFamily="34" charset="0"/>
            </a:endParaRPr>
          </a:p>
        </p:txBody>
      </p:sp>
      <p:sp>
        <p:nvSpPr>
          <p:cNvPr id="14" name="Content Placeholder 9"/>
          <p:cNvSpPr txBox="1">
            <a:spLocks/>
          </p:cNvSpPr>
          <p:nvPr/>
        </p:nvSpPr>
        <p:spPr bwMode="auto">
          <a:xfrm>
            <a:off x="19050" y="4172505"/>
            <a:ext cx="9144000" cy="1890944"/>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400" b="1" u="sng" dirty="0" smtClean="0">
                <a:latin typeface="Garamond" panose="02020404030301010803" pitchFamily="18" charset="0"/>
                <a:cs typeface="Arial" panose="020B0604020202020204" pitchFamily="34" charset="0"/>
              </a:rPr>
              <a:t>Initiatives</a:t>
            </a:r>
            <a:r>
              <a:rPr lang="en-US" sz="1400" b="1" dirty="0" smtClean="0">
                <a:latin typeface="Garamond" panose="02020404030301010803" pitchFamily="18" charset="0"/>
                <a:cs typeface="Arial" panose="020B0604020202020204" pitchFamily="34" charset="0"/>
              </a:rPr>
              <a:t> </a:t>
            </a:r>
            <a:r>
              <a:rPr lang="en-US" sz="1400" b="1" dirty="0">
                <a:latin typeface="Garamond" panose="02020404030301010803" pitchFamily="18" charset="0"/>
                <a:cs typeface="Arial" panose="020B0604020202020204" pitchFamily="34" charset="0"/>
              </a:rPr>
              <a:t>: </a:t>
            </a:r>
          </a:p>
          <a:p>
            <a:pPr marL="628650" lvl="1" indent="-285750">
              <a:buFont typeface="+mj-lt"/>
              <a:buAutoNum type="romanLcPeriod"/>
            </a:pPr>
            <a:r>
              <a:rPr lang="en-US" altLang="en-US" sz="1400" b="1" dirty="0" smtClean="0">
                <a:latin typeface="Garamond" panose="02020404030301010803" pitchFamily="18" charset="0"/>
                <a:cs typeface="Arial" panose="020B0604020202020204" pitchFamily="34" charset="0"/>
              </a:rPr>
              <a:t>Utilize the data received from the recent Education &amp; Training </a:t>
            </a:r>
            <a:r>
              <a:rPr lang="en-US" altLang="en-US" sz="1400" b="1" dirty="0">
                <a:latin typeface="Garamond" panose="02020404030301010803" pitchFamily="18" charset="0"/>
                <a:cs typeface="Arial" panose="020B0604020202020204" pitchFamily="34" charset="0"/>
              </a:rPr>
              <a:t>COI Needs Assessment to </a:t>
            </a:r>
            <a:r>
              <a:rPr lang="en-US" altLang="en-US" sz="1400" b="1" dirty="0" smtClean="0">
                <a:latin typeface="Garamond" panose="02020404030301010803" pitchFamily="18" charset="0"/>
                <a:cs typeface="Arial" panose="020B0604020202020204" pitchFamily="34" charset="0"/>
              </a:rPr>
              <a:t>provide training opportunities and address future </a:t>
            </a:r>
            <a:r>
              <a:rPr lang="en-US" altLang="en-US" sz="1400" b="1" dirty="0">
                <a:latin typeface="Garamond" panose="02020404030301010803" pitchFamily="18" charset="0"/>
                <a:cs typeface="Arial" panose="020B0604020202020204" pitchFamily="34" charset="0"/>
              </a:rPr>
              <a:t>needs of the community </a:t>
            </a:r>
            <a:endParaRPr lang="en-US" altLang="en-US" sz="1400" b="1" dirty="0" smtClean="0">
              <a:latin typeface="Garamond" panose="02020404030301010803" pitchFamily="18" charset="0"/>
              <a:cs typeface="Arial" panose="020B0604020202020204" pitchFamily="34" charset="0"/>
            </a:endParaRPr>
          </a:p>
          <a:p>
            <a:pPr marL="628650" lvl="1" indent="-285750">
              <a:buFont typeface="+mj-lt"/>
              <a:buAutoNum type="romanLcPeriod"/>
            </a:pPr>
            <a:r>
              <a:rPr lang="en-US" altLang="en-US" sz="1400" b="1" dirty="0">
                <a:latin typeface="Garamond" panose="02020404030301010803" pitchFamily="18" charset="0"/>
                <a:cs typeface="Arial" panose="020B0604020202020204" pitchFamily="34" charset="0"/>
              </a:rPr>
              <a:t> </a:t>
            </a:r>
            <a:r>
              <a:rPr lang="en-US" altLang="en-US" sz="1400" b="1" dirty="0" smtClean="0">
                <a:latin typeface="Garamond" panose="02020404030301010803" pitchFamily="18" charset="0"/>
                <a:cs typeface="Arial" panose="020B0604020202020204" pitchFamily="34" charset="0"/>
              </a:rPr>
              <a:t>Stand-up E&amp;T Advisory Group, will be soliciting for board members from the various occupational series</a:t>
            </a:r>
          </a:p>
          <a:p>
            <a:pPr marL="628650" lvl="1" indent="-285750">
              <a:buFont typeface="+mj-lt"/>
              <a:buAutoNum type="romanLcPeriod"/>
            </a:pPr>
            <a:r>
              <a:rPr lang="en-US" altLang="en-US" sz="1400" b="1" dirty="0" smtClean="0">
                <a:latin typeface="Garamond" panose="02020404030301010803" pitchFamily="18" charset="0"/>
                <a:cs typeface="Arial" panose="020B0604020202020204" pitchFamily="34" charset="0"/>
              </a:rPr>
              <a:t>Coordinate </a:t>
            </a:r>
            <a:r>
              <a:rPr lang="en-US" altLang="en-US" sz="1400" b="1" dirty="0">
                <a:latin typeface="Garamond" panose="02020404030301010803" pitchFamily="18" charset="0"/>
                <a:cs typeface="Arial" panose="020B0604020202020204" pitchFamily="34" charset="0"/>
              </a:rPr>
              <a:t>continuous learning and awareness community culture </a:t>
            </a:r>
            <a:r>
              <a:rPr lang="en-US" altLang="en-US" sz="1400" b="1" dirty="0" smtClean="0">
                <a:latin typeface="Garamond" panose="02020404030301010803" pitchFamily="18" charset="0"/>
                <a:cs typeface="Arial" panose="020B0604020202020204" pitchFamily="34" charset="0"/>
              </a:rPr>
              <a:t>via forums/VTC/</a:t>
            </a:r>
            <a:r>
              <a:rPr lang="en-US" altLang="en-US" sz="1400" b="1" dirty="0" err="1" smtClean="0">
                <a:latin typeface="Garamond" panose="02020404030301010803" pitchFamily="18" charset="0"/>
                <a:cs typeface="Arial" panose="020B0604020202020204" pitchFamily="34" charset="0"/>
              </a:rPr>
              <a:t>Telecon</a:t>
            </a:r>
            <a:r>
              <a:rPr lang="en-US" altLang="en-US" sz="1400" b="1" dirty="0" smtClean="0">
                <a:latin typeface="Garamond" panose="02020404030301010803" pitchFamily="18" charset="0"/>
                <a:cs typeface="Arial" panose="020B0604020202020204" pitchFamily="34" charset="0"/>
              </a:rPr>
              <a:t> </a:t>
            </a:r>
            <a:r>
              <a:rPr lang="en-US" altLang="en-US" sz="1400" b="1" dirty="0">
                <a:latin typeface="Garamond" panose="02020404030301010803" pitchFamily="18" charset="0"/>
                <a:cs typeface="Arial" panose="020B0604020202020204" pitchFamily="34" charset="0"/>
              </a:rPr>
              <a:t>such as “Coffee with COI Leader” </a:t>
            </a:r>
            <a:r>
              <a:rPr lang="en-US" altLang="en-US" sz="1400" b="1" dirty="0" smtClean="0">
                <a:latin typeface="Garamond" panose="02020404030301010803" pitchFamily="18" charset="0"/>
                <a:cs typeface="Arial" panose="020B0604020202020204" pitchFamily="34" charset="0"/>
              </a:rPr>
              <a:t> </a:t>
            </a:r>
            <a:endParaRPr lang="en-US" altLang="en-US" sz="1400" b="1" dirty="0">
              <a:latin typeface="Garamond" panose="02020404030301010803" pitchFamily="18" charset="0"/>
              <a:cs typeface="Arial" panose="020B0604020202020204" pitchFamily="34" charset="0"/>
            </a:endParaRPr>
          </a:p>
          <a:p>
            <a:pPr marL="628650" lvl="1" indent="-285750">
              <a:buFont typeface="+mj-lt"/>
              <a:buAutoNum type="romanLcPeriod"/>
            </a:pPr>
            <a:r>
              <a:rPr lang="en-US" altLang="en-US" sz="1400" b="1" dirty="0" smtClean="0">
                <a:latin typeface="Garamond" panose="02020404030301010803" pitchFamily="18" charset="0"/>
                <a:cs typeface="Arial" panose="020B0604020202020204" pitchFamily="34" charset="0"/>
              </a:rPr>
              <a:t>Rename and update the newsletter including input from </a:t>
            </a:r>
            <a:r>
              <a:rPr lang="en-US" altLang="en-US" sz="1400" b="1" dirty="0">
                <a:latin typeface="Garamond" panose="02020404030301010803" pitchFamily="18" charset="0"/>
                <a:cs typeface="Arial" panose="020B0604020202020204" pitchFamily="34" charset="0"/>
              </a:rPr>
              <a:t>community </a:t>
            </a:r>
            <a:r>
              <a:rPr lang="en-US" altLang="en-US" sz="1400" b="1" dirty="0" smtClean="0">
                <a:latin typeface="Garamond" panose="02020404030301010803" pitchFamily="18" charset="0"/>
                <a:cs typeface="Arial" panose="020B0604020202020204" pitchFamily="34" charset="0"/>
              </a:rPr>
              <a:t>members</a:t>
            </a:r>
            <a:endParaRPr lang="en-US" altLang="en-US" sz="1400" b="1" dirty="0">
              <a:latin typeface="Garamond" panose="02020404030301010803" pitchFamily="18" charset="0"/>
              <a:cs typeface="Arial" panose="020B0604020202020204" pitchFamily="34" charset="0"/>
            </a:endParaRPr>
          </a:p>
        </p:txBody>
      </p:sp>
      <p:sp>
        <p:nvSpPr>
          <p:cNvPr id="15" name="Rectangle 14"/>
          <p:cNvSpPr/>
          <p:nvPr/>
        </p:nvSpPr>
        <p:spPr>
          <a:xfrm>
            <a:off x="5233386" y="1230912"/>
            <a:ext cx="4572000" cy="338554"/>
          </a:xfrm>
          <a:prstGeom prst="rect">
            <a:avLst/>
          </a:prstGeom>
        </p:spPr>
        <p:txBody>
          <a:bodyPr>
            <a:spAutoFit/>
          </a:bodyPr>
          <a:lstStyle/>
          <a:p>
            <a:r>
              <a:rPr lang="en-US" sz="1600" dirty="0">
                <a:solidFill>
                  <a:srgbClr val="000000"/>
                </a:solidFill>
                <a:latin typeface="Garamond" panose="02020404030301010803" pitchFamily="18" charset="0"/>
              </a:rPr>
              <a:t>COI Manager</a:t>
            </a:r>
            <a:r>
              <a:rPr lang="en-US" sz="1600" b="1" dirty="0">
                <a:solidFill>
                  <a:srgbClr val="000000"/>
                </a:solidFill>
                <a:latin typeface="Garamond" panose="02020404030301010803" pitchFamily="18" charset="0"/>
              </a:rPr>
              <a:t>: </a:t>
            </a:r>
            <a:r>
              <a:rPr lang="en-US" sz="1600" b="1" u="sng" dirty="0" smtClean="0">
                <a:solidFill>
                  <a:srgbClr val="000000"/>
                </a:solidFill>
                <a:latin typeface="Garamond" panose="02020404030301010803" pitchFamily="18" charset="0"/>
              </a:rPr>
              <a:t>Vacant</a:t>
            </a:r>
            <a:endParaRPr lang="en-US" sz="1600" u="sng" dirty="0">
              <a:latin typeface="Garamond" panose="02020404030301010803" pitchFamily="18" charset="0"/>
            </a:endParaRPr>
          </a:p>
        </p:txBody>
      </p:sp>
    </p:spTree>
    <p:extLst>
      <p:ext uri="{BB962C8B-B14F-4D97-AF65-F5344CB8AC3E}">
        <p14:creationId xmlns:p14="http://schemas.microsoft.com/office/powerpoint/2010/main" val="2446193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38284" y="206578"/>
            <a:ext cx="6781800" cy="533400"/>
          </a:xfrm>
        </p:spPr>
        <p:txBody>
          <a:bodyPr/>
          <a:lstStyle/>
          <a:p>
            <a:r>
              <a:rPr lang="en-US" sz="3200" smtClean="0">
                <a:cs typeface="Calibri" panose="020F0502020204030204" pitchFamily="34" charset="0"/>
              </a:rPr>
              <a:t>Human Resources</a:t>
            </a:r>
            <a:endParaRPr lang="en-US" sz="3200" dirty="0">
              <a:cs typeface="Calibri" panose="020F0502020204030204" pitchFamily="34" charset="0"/>
            </a:endParaRPr>
          </a:p>
        </p:txBody>
      </p:sp>
      <p:sp>
        <p:nvSpPr>
          <p:cNvPr id="16" name="Content Placeholder 7"/>
          <p:cNvSpPr>
            <a:spLocks noGrp="1"/>
          </p:cNvSpPr>
          <p:nvPr>
            <p:ph sz="half" idx="1"/>
          </p:nvPr>
        </p:nvSpPr>
        <p:spPr>
          <a:xfrm>
            <a:off x="12022" y="1723690"/>
            <a:ext cx="9034324" cy="1019510"/>
          </a:xfrm>
          <a:ln>
            <a:solidFill>
              <a:schemeClr val="bg1"/>
            </a:solidFill>
          </a:ln>
        </p:spPr>
        <p:txBody>
          <a:bodyPr/>
          <a:lstStyle/>
          <a:p>
            <a:pPr marL="728663" indent="-728663">
              <a:buNone/>
            </a:pPr>
            <a:r>
              <a:rPr lang="en-US" sz="1600" u="sng" dirty="0">
                <a:latin typeface="Garamond" panose="02020404030301010803" pitchFamily="18" charset="0"/>
                <a:cs typeface="Arial" panose="020B0604020202020204" pitchFamily="34" charset="0"/>
              </a:rPr>
              <a:t>Mission</a:t>
            </a:r>
            <a:r>
              <a:rPr lang="en-US" sz="1600" dirty="0" smtClean="0">
                <a:latin typeface="Garamond" panose="02020404030301010803" pitchFamily="18" charset="0"/>
                <a:cs typeface="Arial" panose="020B0604020202020204" pitchFamily="34" charset="0"/>
              </a:rPr>
              <a:t>:</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Develop </a:t>
            </a:r>
            <a:r>
              <a:rPr lang="en-US" sz="1600" b="1" i="1" dirty="0">
                <a:latin typeface="Garamond" panose="02020404030301010803" pitchFamily="18" charset="0"/>
                <a:cs typeface="Arial" panose="020B0604020202020204" pitchFamily="34" charset="0"/>
              </a:rPr>
              <a:t>and empower the technical capacity of the Human Resources community</a:t>
            </a:r>
          </a:p>
          <a:p>
            <a:pPr marL="728663" indent="-728663">
              <a:buNone/>
            </a:pPr>
            <a:r>
              <a:rPr lang="en-US" sz="1600" u="sng" dirty="0" smtClean="0">
                <a:latin typeface="Garamond" panose="02020404030301010803" pitchFamily="18" charset="0"/>
                <a:cs typeface="Arial" panose="020B0604020202020204" pitchFamily="34" charset="0"/>
              </a:rPr>
              <a:t>Vision</a:t>
            </a:r>
            <a:r>
              <a:rPr lang="en-US" sz="1600" dirty="0" smtClean="0">
                <a:latin typeface="Garamond" panose="02020404030301010803" pitchFamily="18" charset="0"/>
                <a:cs typeface="Arial" panose="020B0604020202020204" pitchFamily="34" charset="0"/>
              </a:rPr>
              <a:t>:</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Have </a:t>
            </a:r>
            <a:r>
              <a:rPr lang="en-US" sz="1600" b="1" i="1" dirty="0">
                <a:latin typeface="Garamond" panose="02020404030301010803" pitchFamily="18" charset="0"/>
                <a:cs typeface="Arial" panose="020B0604020202020204" pitchFamily="34" charset="0"/>
              </a:rPr>
              <a:t>a highly trained and fully engaged community of professionals recognized </a:t>
            </a:r>
            <a:r>
              <a:rPr lang="en-US" sz="1600" b="1" i="1" dirty="0" smtClean="0">
                <a:latin typeface="Garamond" panose="02020404030301010803" pitchFamily="18" charset="0"/>
                <a:cs typeface="Arial" panose="020B0604020202020204" pitchFamily="34" charset="0"/>
              </a:rPr>
              <a:t>by </a:t>
            </a:r>
            <a:r>
              <a:rPr lang="en-US" sz="1600" b="1" i="1" dirty="0">
                <a:latin typeface="Garamond" panose="02020404030301010803" pitchFamily="18" charset="0"/>
                <a:cs typeface="Arial" panose="020B0604020202020204" pitchFamily="34" charset="0"/>
              </a:rPr>
              <a:t>customers as leading experts in their field</a:t>
            </a:r>
            <a:r>
              <a:rPr lang="en-US" sz="1600" b="1" i="1" dirty="0" smtClean="0">
                <a:latin typeface="Garamond" panose="02020404030301010803" pitchFamily="18" charset="0"/>
                <a:cs typeface="Arial" panose="020B0604020202020204" pitchFamily="34" charset="0"/>
              </a:rPr>
              <a:t>.</a:t>
            </a:r>
            <a:endParaRPr lang="en-US" sz="1600" b="1" i="1" dirty="0">
              <a:latin typeface="Garamond" panose="02020404030301010803" pitchFamily="18" charset="0"/>
            </a:endParaRPr>
          </a:p>
        </p:txBody>
      </p:sp>
      <p:sp>
        <p:nvSpPr>
          <p:cNvPr id="17" name="Slide Number Placeholder 3"/>
          <p:cNvSpPr>
            <a:spLocks noGrp="1"/>
          </p:cNvSpPr>
          <p:nvPr>
            <p:ph type="sldNum" sz="quarter" idx="10"/>
          </p:nvPr>
        </p:nvSpPr>
        <p:spPr>
          <a:xfrm>
            <a:off x="3854573" y="6586537"/>
            <a:ext cx="1028700" cy="271463"/>
          </a:xfrm>
          <a:ln>
            <a:solidFill>
              <a:schemeClr val="bg1"/>
            </a:solidFill>
          </a:ln>
        </p:spPr>
        <p:txBody>
          <a:bodyPr/>
          <a:lstStyle/>
          <a:p>
            <a:pPr>
              <a:defRPr/>
            </a:pPr>
            <a:r>
              <a:rPr lang="en-US" dirty="0" smtClean="0">
                <a:solidFill>
                  <a:srgbClr val="000000"/>
                </a:solidFill>
              </a:rPr>
              <a:t>Slide 28</a:t>
            </a:r>
            <a:endParaRPr lang="en-US" dirty="0">
              <a:solidFill>
                <a:srgbClr val="000000"/>
              </a:solidFill>
            </a:endParaRPr>
          </a:p>
        </p:txBody>
      </p:sp>
      <p:sp>
        <p:nvSpPr>
          <p:cNvPr id="18" name="TextBox 17"/>
          <p:cNvSpPr txBox="1"/>
          <p:nvPr/>
        </p:nvSpPr>
        <p:spPr>
          <a:xfrm>
            <a:off x="221942" y="1256834"/>
            <a:ext cx="3790025" cy="338554"/>
          </a:xfrm>
          <a:prstGeom prst="rect">
            <a:avLst/>
          </a:prstGeom>
          <a:noFill/>
          <a:ln>
            <a:solidFill>
              <a:schemeClr val="bg1"/>
            </a:solidFill>
          </a:ln>
        </p:spPr>
        <p:txBody>
          <a:bodyPr wrap="square" rtlCol="0">
            <a:spAutoFit/>
          </a:bodyPr>
          <a:lstStyle/>
          <a:p>
            <a:r>
              <a:rPr lang="en-US" sz="1600" dirty="0">
                <a:latin typeface="Garamond" panose="02020404030301010803" pitchFamily="18" charset="0"/>
              </a:rPr>
              <a:t>COI Leader: </a:t>
            </a:r>
            <a:r>
              <a:rPr lang="en-US" sz="1600" b="1" u="sng" dirty="0">
                <a:latin typeface="Garamond" panose="02020404030301010803" pitchFamily="18" charset="0"/>
              </a:rPr>
              <a:t>SES Mr. Jeffery Bearor</a:t>
            </a:r>
          </a:p>
        </p:txBody>
      </p:sp>
      <p:sp>
        <p:nvSpPr>
          <p:cNvPr id="19" name="TextBox 18"/>
          <p:cNvSpPr txBox="1"/>
          <p:nvPr/>
        </p:nvSpPr>
        <p:spPr>
          <a:xfrm>
            <a:off x="5394788" y="1256834"/>
            <a:ext cx="3305328" cy="338554"/>
          </a:xfrm>
          <a:prstGeom prst="rect">
            <a:avLst/>
          </a:prstGeom>
          <a:noFill/>
          <a:ln>
            <a:solidFill>
              <a:schemeClr val="bg1"/>
            </a:solidFill>
          </a:ln>
        </p:spPr>
        <p:txBody>
          <a:bodyPr wrap="square" rtlCol="0">
            <a:spAutoFit/>
          </a:bodyPr>
          <a:lstStyle/>
          <a:p>
            <a:r>
              <a:rPr lang="en-US" sz="1600" dirty="0">
                <a:latin typeface="Garamond" panose="02020404030301010803" pitchFamily="18" charset="0"/>
              </a:rPr>
              <a:t>COI Manager: </a:t>
            </a:r>
            <a:r>
              <a:rPr lang="en-US" sz="1600" b="1" u="sng" dirty="0" smtClean="0">
                <a:latin typeface="Garamond" panose="02020404030301010803" pitchFamily="18" charset="0"/>
              </a:rPr>
              <a:t>Ms. Mylechia </a:t>
            </a:r>
            <a:r>
              <a:rPr lang="en-US" sz="1600" b="1" u="sng" dirty="0">
                <a:latin typeface="Garamond" panose="02020404030301010803" pitchFamily="18" charset="0"/>
              </a:rPr>
              <a:t>Smalls </a:t>
            </a:r>
            <a:endParaRPr lang="en-US" sz="1600" b="1" dirty="0">
              <a:latin typeface="Garamond" panose="02020404030301010803" pitchFamily="18" charset="0"/>
            </a:endParaRPr>
          </a:p>
        </p:txBody>
      </p:sp>
      <p:sp>
        <p:nvSpPr>
          <p:cNvPr id="20" name="Content Placeholder 8"/>
          <p:cNvSpPr txBox="1">
            <a:spLocks/>
          </p:cNvSpPr>
          <p:nvPr/>
        </p:nvSpPr>
        <p:spPr bwMode="auto">
          <a:xfrm>
            <a:off x="106476" y="2866652"/>
            <a:ext cx="8524894" cy="125948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solidFill>
                  <a:srgbClr val="000000"/>
                </a:solidFill>
                <a:latin typeface="Garamond" panose="02020404030301010803" pitchFamily="18" charset="0"/>
              </a:rPr>
              <a:t>Goals</a:t>
            </a:r>
            <a:endParaRPr lang="en-US" sz="1600" b="1" u="sng" kern="0" dirty="0">
              <a:solidFill>
                <a:srgbClr val="FF0000"/>
              </a:solidFill>
              <a:latin typeface="Garamond" panose="02020404030301010803" pitchFamily="18" charset="0"/>
            </a:endParaRPr>
          </a:p>
          <a:p>
            <a:pPr marL="385763" indent="-385763">
              <a:buFont typeface="+mj-lt"/>
              <a:buAutoNum type="romanUcPeriod"/>
            </a:pPr>
            <a:r>
              <a:rPr lang="en-US" sz="1600" b="1" kern="0" dirty="0">
                <a:solidFill>
                  <a:srgbClr val="000000"/>
                </a:solidFill>
                <a:latin typeface="Garamond" panose="02020404030301010803" pitchFamily="18" charset="0"/>
              </a:rPr>
              <a:t>Improve communication and networking</a:t>
            </a:r>
          </a:p>
          <a:p>
            <a:pPr marL="385763" indent="-385763">
              <a:buFont typeface="+mj-lt"/>
              <a:buAutoNum type="romanUcPeriod"/>
            </a:pPr>
            <a:r>
              <a:rPr lang="en-US" sz="1600" b="1" kern="0" dirty="0">
                <a:solidFill>
                  <a:srgbClr val="000000"/>
                </a:solidFill>
                <a:latin typeface="Garamond" panose="02020404030301010803" pitchFamily="18" charset="0"/>
              </a:rPr>
              <a:t>Provide strategic learning to close critical skill </a:t>
            </a:r>
            <a:r>
              <a:rPr lang="en-US" sz="1600" b="1" kern="0" dirty="0" smtClean="0">
                <a:solidFill>
                  <a:srgbClr val="000000"/>
                </a:solidFill>
                <a:latin typeface="Garamond" panose="02020404030301010803" pitchFamily="18" charset="0"/>
              </a:rPr>
              <a:t>gaps</a:t>
            </a:r>
            <a:endParaRPr lang="en-US" sz="1600" kern="0" dirty="0">
              <a:solidFill>
                <a:srgbClr val="000000"/>
              </a:solidFill>
              <a:latin typeface="Garamond" panose="02020404030301010803" pitchFamily="18" charset="0"/>
            </a:endParaRPr>
          </a:p>
        </p:txBody>
      </p:sp>
      <p:sp>
        <p:nvSpPr>
          <p:cNvPr id="21" name="Content Placeholder 9"/>
          <p:cNvSpPr txBox="1">
            <a:spLocks/>
          </p:cNvSpPr>
          <p:nvPr/>
        </p:nvSpPr>
        <p:spPr bwMode="auto">
          <a:xfrm>
            <a:off x="106476" y="3993612"/>
            <a:ext cx="8524894"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solidFill>
                  <a:srgbClr val="000000"/>
                </a:solidFill>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385763" indent="-385763">
              <a:buFont typeface="+mj-lt"/>
              <a:buAutoNum type="romanLcPeriod"/>
            </a:pPr>
            <a:r>
              <a:rPr lang="en-US" sz="1600" b="1" kern="0" dirty="0">
                <a:solidFill>
                  <a:srgbClr val="000000"/>
                </a:solidFill>
                <a:latin typeface="Garamond" panose="02020404030301010803" pitchFamily="18" charset="0"/>
              </a:rPr>
              <a:t>Promote increase use of online training tools</a:t>
            </a:r>
          </a:p>
          <a:p>
            <a:pPr marL="385763" indent="-385763">
              <a:buFont typeface="+mj-lt"/>
              <a:buAutoNum type="romanLcPeriod"/>
            </a:pPr>
            <a:r>
              <a:rPr lang="en-US" sz="1600" b="1" kern="0" dirty="0">
                <a:solidFill>
                  <a:srgbClr val="000000"/>
                </a:solidFill>
                <a:latin typeface="Garamond" panose="02020404030301010803" pitchFamily="18" charset="0"/>
              </a:rPr>
              <a:t>Fund training opportunities for targeted competencies  (Classification and Qualification)</a:t>
            </a:r>
          </a:p>
          <a:p>
            <a:pPr marL="385763" indent="-385763">
              <a:buFont typeface="+mj-lt"/>
              <a:buAutoNum type="romanLcPeriod"/>
            </a:pPr>
            <a:r>
              <a:rPr lang="en-US" sz="1600" b="1" kern="0" dirty="0">
                <a:solidFill>
                  <a:srgbClr val="000000"/>
                </a:solidFill>
                <a:latin typeface="Garamond" panose="02020404030301010803" pitchFamily="18" charset="0"/>
              </a:rPr>
              <a:t>Increase use of the HR COI website, online discussion forums, and emails to open dialogue, increase crosstalk, and promote available developmental opportunities</a:t>
            </a:r>
          </a:p>
          <a:p>
            <a:endParaRPr lang="en-US" sz="1600" kern="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00063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0"/>
            <a:ext cx="7599871" cy="838200"/>
          </a:xfrm>
        </p:spPr>
        <p:txBody>
          <a:bodyPr/>
          <a:lstStyle/>
          <a:p>
            <a:r>
              <a:rPr lang="en-US" sz="2800" dirty="0">
                <a:cs typeface="Calibri" panose="020F0502020204030204" pitchFamily="34" charset="0"/>
              </a:rPr>
              <a:t>Information Technology Management/Cybersecurity</a:t>
            </a:r>
          </a:p>
        </p:txBody>
      </p:sp>
      <p:sp>
        <p:nvSpPr>
          <p:cNvPr id="3" name="Content Placeholder 2"/>
          <p:cNvSpPr>
            <a:spLocks noGrp="1"/>
          </p:cNvSpPr>
          <p:nvPr>
            <p:ph idx="1"/>
          </p:nvPr>
        </p:nvSpPr>
        <p:spPr>
          <a:xfrm>
            <a:off x="21565" y="1564573"/>
            <a:ext cx="9144000" cy="5327912"/>
          </a:xfrm>
        </p:spPr>
        <p:txBody>
          <a:bodyPr/>
          <a:lstStyle/>
          <a:p>
            <a:pPr marL="0" indent="0">
              <a:buNone/>
            </a:pPr>
            <a:r>
              <a:rPr lang="en-US" sz="1600" u="sng" dirty="0" smtClean="0">
                <a:latin typeface="Garamond" panose="02020404030301010803" pitchFamily="18" charset="0"/>
                <a:cs typeface="Arial" panose="020B0604020202020204" pitchFamily="34" charset="0"/>
              </a:rPr>
              <a:t>Mission</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The </a:t>
            </a:r>
            <a:r>
              <a:rPr lang="en-US" sz="1600" b="1" i="1" dirty="0">
                <a:latin typeface="Garamond" panose="02020404030301010803" pitchFamily="18" charset="0"/>
                <a:cs typeface="Arial" panose="020B0604020202020204" pitchFamily="34" charset="0"/>
              </a:rPr>
              <a:t>ITM/CS Community of Interest mission is to create a working environment to attract and retain the best and brightest talent to support and develop a professional and sustainable ITM/CS Civilian Marine workforce.</a:t>
            </a:r>
          </a:p>
          <a:p>
            <a:pPr marL="0" lvl="1" indent="0">
              <a:buNone/>
            </a:pPr>
            <a:r>
              <a:rPr lang="en-US" sz="1600" u="sng" dirty="0">
                <a:latin typeface="Garamond" panose="02020404030301010803" pitchFamily="18" charset="0"/>
                <a:cs typeface="Arial" panose="020B0604020202020204" pitchFamily="34" charset="0"/>
              </a:rPr>
              <a:t>Vision</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ITM/CS Community of Interest vision is to achieve a professional, highly skilled and motivated ITM/CS Civilian Marine workforce recognized as integral to the accomplishment of the USMC mission</a:t>
            </a:r>
            <a:r>
              <a:rPr lang="en-US" sz="1600" b="1" i="1" dirty="0" smtClean="0">
                <a:latin typeface="Garamond" panose="02020404030301010803" pitchFamily="18" charset="0"/>
                <a:cs typeface="Arial" panose="020B0604020202020204" pitchFamily="34" charset="0"/>
              </a:rPr>
              <a:t>.</a:t>
            </a:r>
            <a:endParaRPr lang="en-US" sz="1600" b="1" i="1" dirty="0">
              <a:latin typeface="Garamond" panose="02020404030301010803" pitchFamily="18" charset="0"/>
              <a:cs typeface="Arial" panose="020B0604020202020204" pitchFamily="34" charset="0"/>
            </a:endParaRPr>
          </a:p>
          <a:p>
            <a:pPr marL="0" lvl="0" indent="0" algn="ctr">
              <a:buNone/>
            </a:pPr>
            <a:r>
              <a:rPr lang="en-US" sz="1600" b="1" u="sng" dirty="0" smtClean="0">
                <a:latin typeface="Garamond" panose="02020404030301010803" pitchFamily="18" charset="0"/>
                <a:cs typeface="Arial" panose="020B0604020202020204" pitchFamily="34" charset="0"/>
              </a:rPr>
              <a:t>Goals</a:t>
            </a:r>
            <a:r>
              <a:rPr lang="en-US" sz="1600" b="1" dirty="0" smtClean="0">
                <a:latin typeface="Garamond" panose="02020404030301010803" pitchFamily="18" charset="0"/>
                <a:cs typeface="Arial" panose="020B0604020202020204" pitchFamily="34" charset="0"/>
              </a:rPr>
              <a:t> </a:t>
            </a:r>
            <a:endParaRPr lang="en-US" sz="1600" b="1" dirty="0">
              <a:latin typeface="Garamond" panose="02020404030301010803" pitchFamily="18" charset="0"/>
              <a:cs typeface="Arial" panose="020B0604020202020204" pitchFamily="34" charset="0"/>
            </a:endParaRP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Extend </a:t>
            </a:r>
            <a:r>
              <a:rPr lang="en-US" sz="1800" b="1" u="sng" dirty="0">
                <a:latin typeface="Garamond" panose="02020404030301010803" pitchFamily="18" charset="0"/>
                <a:cs typeface="Arial" panose="020B0604020202020204" pitchFamily="34" charset="0"/>
              </a:rPr>
              <a:t>operational reach </a:t>
            </a:r>
            <a:r>
              <a:rPr lang="en-US" sz="1800" b="1" dirty="0">
                <a:latin typeface="Garamond" panose="02020404030301010803" pitchFamily="18" charset="0"/>
                <a:cs typeface="Arial" panose="020B0604020202020204" pitchFamily="34" charset="0"/>
              </a:rPr>
              <a:t>across the community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Invest in tools that provide the </a:t>
            </a:r>
            <a:r>
              <a:rPr lang="en-US" sz="1800" b="1" u="sng" dirty="0">
                <a:latin typeface="Garamond" panose="02020404030301010803" pitchFamily="18" charset="0"/>
                <a:cs typeface="Arial" panose="020B0604020202020204" pitchFamily="34" charset="0"/>
              </a:rPr>
              <a:t>latest technical instruction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Implement strategies that provide </a:t>
            </a:r>
            <a:r>
              <a:rPr lang="en-US" sz="1800" b="1" u="sng" dirty="0">
                <a:latin typeface="Garamond" panose="02020404030301010803" pitchFamily="18" charset="0"/>
                <a:cs typeface="Arial" panose="020B0604020202020204" pitchFamily="34" charset="0"/>
              </a:rPr>
              <a:t>career path options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Invest in </a:t>
            </a:r>
            <a:r>
              <a:rPr lang="en-US" sz="1800" b="1" u="sng" dirty="0">
                <a:latin typeface="Garamond" panose="02020404030301010803" pitchFamily="18" charset="0"/>
                <a:cs typeface="Arial" panose="020B0604020202020204" pitchFamily="34" charset="0"/>
              </a:rPr>
              <a:t>mobile training </a:t>
            </a:r>
            <a:r>
              <a:rPr lang="en-US" sz="1800" b="1" dirty="0">
                <a:latin typeface="Garamond" panose="02020404030301010803" pitchFamily="18" charset="0"/>
                <a:cs typeface="Arial" panose="020B0604020202020204" pitchFamily="34" charset="0"/>
              </a:rPr>
              <a:t>efforts to deliver support to the foxhole</a:t>
            </a:r>
            <a:endParaRPr lang="en-US" sz="1800" b="1" u="sng" dirty="0">
              <a:latin typeface="Garamond" panose="02020404030301010803" pitchFamily="18" charset="0"/>
              <a:cs typeface="Arial" panose="020B0604020202020204" pitchFamily="34" charset="0"/>
            </a:endParaRP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Re-shape recruitment and staffing practices to bring a </a:t>
            </a:r>
            <a:r>
              <a:rPr lang="en-US" sz="1800" b="1" u="sng" dirty="0">
                <a:latin typeface="Garamond" panose="02020404030301010803" pitchFamily="18" charset="0"/>
                <a:cs typeface="Arial" panose="020B0604020202020204" pitchFamily="34" charset="0"/>
              </a:rPr>
              <a:t>diverse and highly skilled </a:t>
            </a:r>
            <a:r>
              <a:rPr lang="en-US" sz="1800" b="1" dirty="0" smtClean="0">
                <a:latin typeface="Garamond" panose="02020404030301010803" pitchFamily="18" charset="0"/>
                <a:cs typeface="Arial" panose="020B0604020202020204" pitchFamily="34" charset="0"/>
              </a:rPr>
              <a:t>workforce</a:t>
            </a:r>
            <a:endParaRPr lang="en-US" sz="1800" b="1" dirty="0">
              <a:latin typeface="Garamond" panose="02020404030301010803" pitchFamily="18" charset="0"/>
              <a:cs typeface="Arial" panose="020B0604020202020204" pitchFamily="34" charset="0"/>
            </a:endParaRPr>
          </a:p>
          <a:p>
            <a:pPr marL="0" indent="0" algn="ctr">
              <a:buNone/>
            </a:pPr>
            <a:r>
              <a:rPr lang="en-US" sz="1800" b="1" u="sng" dirty="0" smtClean="0">
                <a:latin typeface="Garamond" panose="02020404030301010803" pitchFamily="18" charset="0"/>
                <a:cs typeface="Arial" panose="020B0604020202020204" pitchFamily="34" charset="0"/>
              </a:rPr>
              <a:t>Initiatives</a:t>
            </a:r>
            <a:r>
              <a:rPr lang="en-US" sz="1800" b="1" dirty="0" smtClean="0">
                <a:latin typeface="Garamond" panose="02020404030301010803" pitchFamily="18" charset="0"/>
                <a:cs typeface="Arial" panose="020B0604020202020204" pitchFamily="34" charset="0"/>
              </a:rPr>
              <a:t> </a:t>
            </a:r>
            <a:endParaRPr lang="en-US" sz="1800" b="1" dirty="0">
              <a:latin typeface="Garamond" panose="02020404030301010803" pitchFamily="18" charset="0"/>
              <a:cs typeface="Arial" panose="020B0604020202020204" pitchFamily="34" charset="0"/>
            </a:endParaRP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DoD 8140 Shaping efforts</a:t>
            </a: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Latest Industry web based training and support</a:t>
            </a: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Competency Model Development</a:t>
            </a:r>
          </a:p>
          <a:p>
            <a:pPr lvl="1"/>
            <a:endParaRPr lang="en-US" sz="1600" dirty="0"/>
          </a:p>
          <a:p>
            <a:pPr marL="0" indent="0">
              <a:buNone/>
            </a:pPr>
            <a:endParaRPr lang="en-US" sz="1400" dirty="0"/>
          </a:p>
          <a:p>
            <a:pPr marL="0" indent="0">
              <a:buNone/>
            </a:pPr>
            <a:endParaRPr lang="en-US" sz="3600" dirty="0"/>
          </a:p>
          <a:p>
            <a:pPr marL="0" indent="0">
              <a:buNone/>
            </a:pPr>
            <a:endParaRPr lang="en-US" dirty="0"/>
          </a:p>
        </p:txBody>
      </p:sp>
      <p:sp>
        <p:nvSpPr>
          <p:cNvPr id="4" name="Slide Number Placeholder 3"/>
          <p:cNvSpPr>
            <a:spLocks noGrp="1"/>
          </p:cNvSpPr>
          <p:nvPr>
            <p:ph type="sldNum" sz="quarter" idx="4294967295"/>
          </p:nvPr>
        </p:nvSpPr>
        <p:spPr>
          <a:xfrm>
            <a:off x="3832907" y="6527360"/>
            <a:ext cx="2133600" cy="365125"/>
          </a:xfrm>
          <a:prstGeom prst="rect">
            <a:avLst/>
          </a:prstGeom>
        </p:spPr>
        <p:txBody>
          <a:bodyPr/>
          <a:lstStyle/>
          <a:p>
            <a:pPr>
              <a:defRPr/>
            </a:pPr>
            <a:r>
              <a:rPr lang="en-US" sz="1200" dirty="0" smtClean="0">
                <a:latin typeface="Garamond" panose="02020404030301010803" pitchFamily="18" charset="0"/>
              </a:rPr>
              <a:t>Slide </a:t>
            </a:r>
            <a:fld id="{6E2602EF-4AC1-45E0-8FB5-8582DE0AF1B3}" type="slidenum">
              <a:rPr lang="en-US" sz="1200" smtClean="0">
                <a:latin typeface="Garamond" panose="02020404030301010803" pitchFamily="18" charset="0"/>
              </a:rPr>
              <a:pPr>
                <a:defRPr/>
              </a:pPr>
              <a:t>42</a:t>
            </a:fld>
            <a:endParaRPr lang="en-US" sz="1200" dirty="0">
              <a:latin typeface="Garamond" panose="02020404030301010803" pitchFamily="18" charset="0"/>
            </a:endParaRPr>
          </a:p>
        </p:txBody>
      </p:sp>
      <p:sp>
        <p:nvSpPr>
          <p:cNvPr id="6" name="Rectangle 5"/>
          <p:cNvSpPr/>
          <p:nvPr/>
        </p:nvSpPr>
        <p:spPr>
          <a:xfrm>
            <a:off x="4899707" y="1195241"/>
            <a:ext cx="3341941" cy="338554"/>
          </a:xfrm>
          <a:prstGeom prst="rect">
            <a:avLst/>
          </a:prstGeom>
        </p:spPr>
        <p:txBody>
          <a:bodyPr wrap="none">
            <a:spAutoFit/>
          </a:bodyPr>
          <a:lstStyle/>
          <a:p>
            <a:r>
              <a:rPr lang="pt-BR" sz="1600" dirty="0">
                <a:latin typeface="Garamond" panose="02020404030301010803" pitchFamily="18" charset="0"/>
              </a:rPr>
              <a:t>COI Manager: </a:t>
            </a:r>
            <a:r>
              <a:rPr lang="pt-BR" sz="1600" b="1" u="sng" dirty="0">
                <a:latin typeface="Garamond" panose="02020404030301010803" pitchFamily="18" charset="0"/>
              </a:rPr>
              <a:t>Mr. Alfredo Rodriguez</a:t>
            </a:r>
          </a:p>
        </p:txBody>
      </p:sp>
      <p:sp>
        <p:nvSpPr>
          <p:cNvPr id="7" name="Rectangle 6"/>
          <p:cNvSpPr/>
          <p:nvPr/>
        </p:nvSpPr>
        <p:spPr>
          <a:xfrm>
            <a:off x="172248" y="1195241"/>
            <a:ext cx="2967479" cy="338554"/>
          </a:xfrm>
          <a:prstGeom prst="rect">
            <a:avLst/>
          </a:prstGeom>
        </p:spPr>
        <p:txBody>
          <a:bodyPr wrap="none">
            <a:spAutoFit/>
          </a:bodyPr>
          <a:lstStyle/>
          <a:p>
            <a:r>
              <a:rPr lang="en-US" sz="1600" dirty="0">
                <a:latin typeface="Garamond" panose="02020404030301010803" pitchFamily="18" charset="0"/>
              </a:rPr>
              <a:t>COI Leader: </a:t>
            </a:r>
            <a:r>
              <a:rPr lang="en-US" sz="1600" b="1" u="sng" dirty="0">
                <a:latin typeface="Garamond" panose="02020404030301010803" pitchFamily="18" charset="0"/>
              </a:rPr>
              <a:t>SES Mr. Ken Bible</a:t>
            </a:r>
            <a:r>
              <a:rPr lang="en-US" sz="1600" b="1" dirty="0">
                <a:latin typeface="Garamond" panose="02020404030301010803" pitchFamily="18" charset="0"/>
              </a:rPr>
              <a:t> </a:t>
            </a:r>
            <a:r>
              <a:rPr lang="en-US" sz="1600" b="1" dirty="0" smtClean="0">
                <a:latin typeface="Garamond" panose="02020404030301010803" pitchFamily="18" charset="0"/>
              </a:rPr>
              <a:t> </a:t>
            </a:r>
            <a:endParaRPr lang="en-US" sz="1600" b="1" dirty="0">
              <a:latin typeface="Garamond" panose="02020404030301010803" pitchFamily="18" charset="0"/>
            </a:endParaRPr>
          </a:p>
        </p:txBody>
      </p:sp>
    </p:spTree>
    <p:extLst>
      <p:ext uri="{BB962C8B-B14F-4D97-AF65-F5344CB8AC3E}">
        <p14:creationId xmlns:p14="http://schemas.microsoft.com/office/powerpoint/2010/main" val="2754812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0"/>
            <a:ext cx="7010400" cy="838200"/>
          </a:xfrm>
        </p:spPr>
        <p:txBody>
          <a:bodyPr/>
          <a:lstStyle/>
          <a:p>
            <a:r>
              <a:rPr lang="en-US" sz="3200" dirty="0">
                <a:cs typeface="Calibri" panose="020F0502020204030204" pitchFamily="34" charset="0"/>
              </a:rPr>
              <a:t>Logistics COI</a:t>
            </a:r>
          </a:p>
        </p:txBody>
      </p:sp>
      <p:sp>
        <p:nvSpPr>
          <p:cNvPr id="3" name="Content Placeholder 2"/>
          <p:cNvSpPr>
            <a:spLocks noGrp="1"/>
          </p:cNvSpPr>
          <p:nvPr>
            <p:ph idx="1"/>
          </p:nvPr>
        </p:nvSpPr>
        <p:spPr>
          <a:xfrm>
            <a:off x="304800" y="1660124"/>
            <a:ext cx="8610600" cy="5121676"/>
          </a:xfrm>
        </p:spPr>
        <p:txBody>
          <a:bodyPr/>
          <a:lstStyle/>
          <a:p>
            <a:pPr marL="0" indent="0">
              <a:spcAft>
                <a:spcPts val="900"/>
              </a:spcAft>
              <a:buNone/>
            </a:pPr>
            <a:r>
              <a:rPr lang="en-US" sz="1600" u="sng" dirty="0" smtClean="0">
                <a:latin typeface="Garamond" panose="02020404030301010803" pitchFamily="18" charset="0"/>
                <a:cs typeface="Arial" panose="020B0604020202020204" pitchFamily="34" charset="0"/>
              </a:rPr>
              <a:t>Mission</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Logistics COI identifies and provides opportunities for the Civilian Workforce to enhance and support the mission of the Marine Corps in a joint and modernized environment.</a:t>
            </a:r>
          </a:p>
          <a:p>
            <a:pPr marL="0" indent="0">
              <a:spcAft>
                <a:spcPts val="900"/>
              </a:spcAft>
              <a:buNone/>
            </a:pPr>
            <a:r>
              <a:rPr lang="en-US" sz="1600" u="sng" dirty="0">
                <a:latin typeface="Garamond" panose="02020404030301010803" pitchFamily="18" charset="0"/>
                <a:cs typeface="Arial" panose="020B0604020202020204" pitchFamily="34" charset="0"/>
              </a:rPr>
              <a:t>Vision</a:t>
            </a:r>
            <a:r>
              <a:rPr lang="en-US" sz="1600" b="1" i="1" dirty="0">
                <a:latin typeface="Garamond" panose="02020404030301010803" pitchFamily="18" charset="0"/>
                <a:cs typeface="Arial" panose="020B0604020202020204" pitchFamily="34" charset="0"/>
              </a:rPr>
              <a:t>:  A Logistics COI that promotes and fosters an interoperable Civilian Workforce by providing professional development opportunities, career progression, succession planning, mentorship, and community forums in support of the Marine Corps.</a:t>
            </a:r>
          </a:p>
          <a:p>
            <a:pPr marL="0" indent="0" algn="ctr">
              <a:buNone/>
            </a:pPr>
            <a:r>
              <a:rPr lang="en-US" sz="1600" b="1" u="sng" dirty="0">
                <a:latin typeface="Garamond" panose="02020404030301010803" pitchFamily="18" charset="0"/>
                <a:cs typeface="Arial" panose="020B0604020202020204" pitchFamily="34" charset="0"/>
              </a:rPr>
              <a:t>Goals</a:t>
            </a:r>
            <a:r>
              <a:rPr lang="en-US" sz="1600" b="1" dirty="0">
                <a:latin typeface="Garamond" panose="02020404030301010803" pitchFamily="18" charset="0"/>
                <a:cs typeface="Arial" panose="020B0604020202020204" pitchFamily="34" charset="0"/>
              </a:rPr>
              <a:t>:  </a:t>
            </a:r>
          </a:p>
          <a:p>
            <a:pPr marL="400050" indent="-400050">
              <a:buFont typeface="+mj-lt"/>
              <a:buAutoNum type="romanUcPeriod"/>
            </a:pPr>
            <a:r>
              <a:rPr lang="en-US" sz="1600" b="1" dirty="0">
                <a:latin typeface="Garamond" panose="02020404030301010803" pitchFamily="18" charset="0"/>
                <a:cs typeface="Arial" panose="020B0604020202020204" pitchFamily="34" charset="0"/>
              </a:rPr>
              <a:t>Increase community awareness of available resources throughout the Marine Corps and DoD.</a:t>
            </a:r>
          </a:p>
          <a:p>
            <a:pPr marL="400050" indent="-400050">
              <a:spcAft>
                <a:spcPts val="900"/>
              </a:spcAft>
              <a:buFont typeface="+mj-lt"/>
              <a:buAutoNum type="romanUcPeriod"/>
            </a:pPr>
            <a:r>
              <a:rPr lang="en-US" sz="1600" b="1" dirty="0">
                <a:latin typeface="Garamond" panose="02020404030301010803" pitchFamily="18" charset="0"/>
                <a:cs typeface="Arial" panose="020B0604020202020204" pitchFamily="34" charset="0"/>
              </a:rPr>
              <a:t>Provide a career roadmap for each logistics series for career development and to identify the knowledge and skillsets that USMC employees need to excel and advance in a professional role.</a:t>
            </a:r>
          </a:p>
          <a:p>
            <a:pPr marL="0" indent="0" algn="ctr">
              <a:buNone/>
            </a:pPr>
            <a:r>
              <a:rPr lang="en-US" sz="1600" b="1" u="sng" dirty="0" smtClean="0">
                <a:latin typeface="Garamond" panose="02020404030301010803" pitchFamily="18" charset="0"/>
                <a:cs typeface="Arial" panose="020B0604020202020204" pitchFamily="34" charset="0"/>
              </a:rPr>
              <a:t>Initiatives</a:t>
            </a:r>
            <a:r>
              <a:rPr lang="en-US" sz="1600" b="1" dirty="0">
                <a:latin typeface="Garamond" panose="02020404030301010803" pitchFamily="18" charset="0"/>
                <a:cs typeface="Arial" panose="020B0604020202020204" pitchFamily="34" charset="0"/>
              </a:rPr>
              <a:t>:</a:t>
            </a:r>
          </a:p>
          <a:p>
            <a:pPr marL="400050" indent="-400050">
              <a:buFont typeface="+mj-lt"/>
              <a:buAutoNum type="romanLcPeriod"/>
            </a:pPr>
            <a:r>
              <a:rPr lang="en-US" sz="1600" b="1" dirty="0">
                <a:latin typeface="Garamond" panose="02020404030301010803" pitchFamily="18" charset="0"/>
                <a:cs typeface="Arial" panose="020B0604020202020204" pitchFamily="34" charset="0"/>
              </a:rPr>
              <a:t>Completed career roadmaps for </a:t>
            </a:r>
            <a:r>
              <a:rPr lang="en-US" sz="1600" b="1" dirty="0" smtClean="0">
                <a:latin typeface="Garamond" panose="02020404030301010803" pitchFamily="18" charset="0"/>
                <a:cs typeface="Arial" panose="020B0604020202020204" pitchFamily="34" charset="0"/>
              </a:rPr>
              <a:t>35  </a:t>
            </a:r>
            <a:r>
              <a:rPr lang="en-US" sz="1600" b="1" dirty="0">
                <a:latin typeface="Garamond" panose="02020404030301010803" pitchFamily="18" charset="0"/>
                <a:cs typeface="Arial" panose="020B0604020202020204" pitchFamily="34" charset="0"/>
              </a:rPr>
              <a:t>of 57 logistics occupational series; roadmaps can be found on the Logistics COI website:  https://www.iandl.marines.mil/Logistics-COI/</a:t>
            </a:r>
          </a:p>
          <a:p>
            <a:pPr marL="400050" indent="-400050">
              <a:buFont typeface="+mj-lt"/>
              <a:buAutoNum type="romanLcPeriod"/>
            </a:pPr>
            <a:r>
              <a:rPr lang="en-US" sz="1600" b="1" dirty="0">
                <a:latin typeface="Garamond" panose="02020404030301010803" pitchFamily="18" charset="0"/>
                <a:cs typeface="Arial" panose="020B0604020202020204" pitchFamily="34" charset="0"/>
              </a:rPr>
              <a:t>Will continue to update and/or add additional roadmaps in FY2019.</a:t>
            </a:r>
          </a:p>
        </p:txBody>
      </p:sp>
      <p:sp>
        <p:nvSpPr>
          <p:cNvPr id="4" name="Slide Number Placeholder 3"/>
          <p:cNvSpPr>
            <a:spLocks noGrp="1"/>
          </p:cNvSpPr>
          <p:nvPr>
            <p:ph type="sldNum" sz="quarter" idx="4294967295"/>
          </p:nvPr>
        </p:nvSpPr>
        <p:spPr>
          <a:xfrm>
            <a:off x="3731950" y="6492875"/>
            <a:ext cx="1756299" cy="365125"/>
          </a:xfrm>
          <a:prstGeom prst="rect">
            <a:avLst/>
          </a:prstGeom>
        </p:spPr>
        <p:txBody>
          <a:bodyPr/>
          <a:lstStyle/>
          <a:p>
            <a:pPr>
              <a:defRPr/>
            </a:pPr>
            <a:r>
              <a:rPr lang="en-US" sz="1000" dirty="0" smtClean="0"/>
              <a:t>Slide </a:t>
            </a:r>
            <a:fld id="{6E2602EF-4AC1-45E0-8FB5-8582DE0AF1B3}" type="slidenum">
              <a:rPr lang="en-US" sz="1000" smtClean="0"/>
              <a:pPr>
                <a:defRPr/>
              </a:pPr>
              <a:t>43</a:t>
            </a:fld>
            <a:endParaRPr lang="en-US" sz="1000" dirty="0"/>
          </a:p>
        </p:txBody>
      </p:sp>
      <p:sp>
        <p:nvSpPr>
          <p:cNvPr id="5" name="Rectangle 4"/>
          <p:cNvSpPr/>
          <p:nvPr/>
        </p:nvSpPr>
        <p:spPr>
          <a:xfrm>
            <a:off x="304800" y="1179381"/>
            <a:ext cx="4572000" cy="338554"/>
          </a:xfrm>
          <a:prstGeom prst="rect">
            <a:avLst/>
          </a:prstGeom>
        </p:spPr>
        <p:txBody>
          <a:bodyPr>
            <a:spAutoFit/>
          </a:bodyPr>
          <a:lstStyle/>
          <a:p>
            <a:pPr>
              <a:spcAft>
                <a:spcPts val="900"/>
              </a:spcAft>
            </a:pPr>
            <a:r>
              <a:rPr lang="en-US" sz="1600" dirty="0">
                <a:latin typeface="Garamond" panose="02020404030301010803" pitchFamily="18" charset="0"/>
                <a:cs typeface="Arial" panose="020B0604020202020204" pitchFamily="34" charset="0"/>
              </a:rPr>
              <a:t>COI Leader:  </a:t>
            </a:r>
            <a:r>
              <a:rPr lang="en-US" sz="1600" b="1" u="sng" dirty="0" smtClean="0">
                <a:latin typeface="Garamond" panose="02020404030301010803" pitchFamily="18" charset="0"/>
                <a:cs typeface="Arial" panose="020B0604020202020204" pitchFamily="34" charset="0"/>
              </a:rPr>
              <a:t>SES Ms. Deline Reardon</a:t>
            </a:r>
            <a:endParaRPr lang="en-US" sz="1600" b="1" u="sng" dirty="0">
              <a:latin typeface="Garamond" panose="02020404030301010803" pitchFamily="18" charset="0"/>
              <a:cs typeface="Arial" panose="020B0604020202020204" pitchFamily="34" charset="0"/>
            </a:endParaRPr>
          </a:p>
        </p:txBody>
      </p:sp>
      <p:sp>
        <p:nvSpPr>
          <p:cNvPr id="6" name="Rectangle 5"/>
          <p:cNvSpPr/>
          <p:nvPr/>
        </p:nvSpPr>
        <p:spPr>
          <a:xfrm>
            <a:off x="5245032" y="1179381"/>
            <a:ext cx="2867067" cy="338554"/>
          </a:xfrm>
          <a:prstGeom prst="rect">
            <a:avLst/>
          </a:prstGeom>
        </p:spPr>
        <p:txBody>
          <a:bodyPr wrap="none">
            <a:spAutoFit/>
          </a:bodyPr>
          <a:lstStyle/>
          <a:p>
            <a:pPr lvl="0">
              <a:spcAft>
                <a:spcPts val="900"/>
              </a:spcAft>
            </a:pPr>
            <a:r>
              <a:rPr lang="en-US" sz="1600" dirty="0" smtClean="0">
                <a:solidFill>
                  <a:srgbClr val="000000"/>
                </a:solidFill>
                <a:latin typeface="Garamond" panose="02020404030301010803" pitchFamily="18" charset="0"/>
                <a:cs typeface="Arial" panose="020B0604020202020204" pitchFamily="34" charset="0"/>
              </a:rPr>
              <a:t>COI </a:t>
            </a:r>
            <a:r>
              <a:rPr lang="en-US" sz="1600" dirty="0">
                <a:solidFill>
                  <a:srgbClr val="000000"/>
                </a:solidFill>
                <a:latin typeface="Garamond" panose="02020404030301010803" pitchFamily="18" charset="0"/>
                <a:cs typeface="Arial" panose="020B0604020202020204" pitchFamily="34" charset="0"/>
              </a:rPr>
              <a:t>Manager:  </a:t>
            </a:r>
            <a:r>
              <a:rPr lang="en-US" sz="1600" b="1" u="sng" dirty="0" smtClean="0">
                <a:solidFill>
                  <a:srgbClr val="000000"/>
                </a:solidFill>
                <a:latin typeface="Garamond" panose="02020404030301010803" pitchFamily="18" charset="0"/>
                <a:cs typeface="Arial" panose="020B0604020202020204" pitchFamily="34" charset="0"/>
              </a:rPr>
              <a:t>Mr. Rob </a:t>
            </a:r>
            <a:r>
              <a:rPr lang="en-US" sz="1600" b="1" u="sng" dirty="0">
                <a:solidFill>
                  <a:srgbClr val="000000"/>
                </a:solidFill>
                <a:latin typeface="Garamond" panose="02020404030301010803" pitchFamily="18" charset="0"/>
                <a:cs typeface="Arial" panose="020B0604020202020204" pitchFamily="34" charset="0"/>
              </a:rPr>
              <a:t>Canady</a:t>
            </a:r>
          </a:p>
        </p:txBody>
      </p:sp>
    </p:spTree>
    <p:extLst>
      <p:ext uri="{BB962C8B-B14F-4D97-AF65-F5344CB8AC3E}">
        <p14:creationId xmlns:p14="http://schemas.microsoft.com/office/powerpoint/2010/main" val="4262659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1100" y="137176"/>
            <a:ext cx="6781800" cy="533400"/>
          </a:xfrm>
        </p:spPr>
        <p:txBody>
          <a:bodyPr/>
          <a:lstStyle/>
          <a:p>
            <a:r>
              <a:rPr lang="en-US" sz="3200" dirty="0">
                <a:cs typeface="Calibri" panose="020F0502020204030204" pitchFamily="34" charset="0"/>
              </a:rPr>
              <a:t>Management and Program </a:t>
            </a:r>
            <a:r>
              <a:rPr lang="en-US" sz="3200" dirty="0" smtClean="0">
                <a:cs typeface="Calibri" panose="020F0502020204030204" pitchFamily="34" charset="0"/>
              </a:rPr>
              <a:t>Analysis </a:t>
            </a:r>
            <a:endParaRPr lang="en-US" sz="3200" dirty="0">
              <a:cs typeface="Calibri" panose="020F0502020204030204" pitchFamily="34" charset="0"/>
            </a:endParaRPr>
          </a:p>
        </p:txBody>
      </p:sp>
      <p:sp>
        <p:nvSpPr>
          <p:cNvPr id="10" name="Content Placeholder 7"/>
          <p:cNvSpPr>
            <a:spLocks noGrp="1"/>
          </p:cNvSpPr>
          <p:nvPr>
            <p:ph sz="half" idx="1"/>
          </p:nvPr>
        </p:nvSpPr>
        <p:spPr>
          <a:xfrm>
            <a:off x="-19050" y="1625803"/>
            <a:ext cx="9144000" cy="839876"/>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smtClean="0">
                <a:latin typeface="Garamond" panose="02020404030301010803" pitchFamily="18" charset="0"/>
              </a:rPr>
              <a:t>: </a:t>
            </a:r>
            <a:r>
              <a:rPr lang="en-US" sz="1600" b="1" i="1" dirty="0">
                <a:latin typeface="Garamond" panose="02020404030301010803" pitchFamily="18" charset="0"/>
              </a:rPr>
              <a:t>Provide career development advocacy which supports, informs, and empowers COI members.</a:t>
            </a: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 </a:t>
            </a:r>
            <a:r>
              <a:rPr lang="en-US" sz="1600" dirty="0" smtClean="0">
                <a:latin typeface="Garamond" panose="02020404030301010803" pitchFamily="18" charset="0"/>
              </a:rPr>
              <a:t>   </a:t>
            </a:r>
            <a:r>
              <a:rPr lang="en-US" sz="1600" b="1" i="1" dirty="0">
                <a:latin typeface="Garamond" panose="02020404030301010803" pitchFamily="18" charset="0"/>
              </a:rPr>
              <a:t>To be an acknowledged workforce sponsor for community professionals across the Marine Corps, by  </a:t>
            </a:r>
            <a:r>
              <a:rPr lang="en-US" sz="1600" b="1" i="1" dirty="0" smtClean="0">
                <a:latin typeface="Garamond" panose="02020404030301010803" pitchFamily="18" charset="0"/>
              </a:rPr>
              <a:t>providing </a:t>
            </a:r>
            <a:r>
              <a:rPr lang="en-US" sz="1600" b="1" i="1" dirty="0">
                <a:latin typeface="Garamond" panose="02020404030301010803" pitchFamily="18" charset="0"/>
              </a:rPr>
              <a:t>training opportunities to positively impact the careers of COI members.</a:t>
            </a:r>
          </a:p>
          <a:p>
            <a:pPr marL="0" indent="0">
              <a:buNone/>
            </a:pPr>
            <a:endParaRPr lang="en-US" dirty="0" smtClean="0">
              <a:latin typeface="Garamond" panose="02020404030301010803" pitchFamily="18" charset="0"/>
            </a:endParaRPr>
          </a:p>
          <a:p>
            <a:pPr marL="0" indent="0">
              <a:buNone/>
            </a:pPr>
            <a:r>
              <a:rPr lang="en-US" sz="2100" dirty="0">
                <a:solidFill>
                  <a:srgbClr val="FF0000"/>
                </a:solidFill>
                <a:latin typeface="Garamond" panose="02020404030301010803" pitchFamily="18" charset="0"/>
              </a:rPr>
              <a:t>  </a:t>
            </a:r>
          </a:p>
          <a:p>
            <a:endParaRPr lang="en-US" sz="2100" dirty="0">
              <a:solidFill>
                <a:srgbClr val="FF0000"/>
              </a:solidFill>
              <a:latin typeface="Garamond" panose="02020404030301010803" pitchFamily="18" charset="0"/>
            </a:endParaRPr>
          </a:p>
          <a:p>
            <a:endParaRPr lang="en-US" sz="2100" dirty="0">
              <a:latin typeface="Garamond" panose="02020404030301010803" pitchFamily="18" charset="0"/>
            </a:endParaRPr>
          </a:p>
        </p:txBody>
      </p:sp>
      <p:sp>
        <p:nvSpPr>
          <p:cNvPr id="11" name="Slide Number Placeholder 3"/>
          <p:cNvSpPr>
            <a:spLocks noGrp="1"/>
          </p:cNvSpPr>
          <p:nvPr>
            <p:ph type="sldNum" sz="quarter" idx="10"/>
          </p:nvPr>
        </p:nvSpPr>
        <p:spPr>
          <a:xfrm>
            <a:off x="4038600" y="6496050"/>
            <a:ext cx="1028700" cy="361950"/>
          </a:xfrm>
        </p:spPr>
        <p:txBody>
          <a:bodyPr/>
          <a:lstStyle/>
          <a:p>
            <a:pPr>
              <a:defRPr/>
            </a:pPr>
            <a:r>
              <a:rPr lang="en-US" dirty="0" smtClean="0">
                <a:solidFill>
                  <a:srgbClr val="000000"/>
                </a:solidFill>
                <a:latin typeface="Garamond" panose="02020404030301010803" pitchFamily="18" charset="0"/>
              </a:rPr>
              <a:t>Slide 40</a:t>
            </a:r>
            <a:endParaRPr lang="en-US" dirty="0">
              <a:solidFill>
                <a:srgbClr val="000000"/>
              </a:solidFill>
              <a:latin typeface="Garamond" panose="02020404030301010803" pitchFamily="18" charset="0"/>
            </a:endParaRPr>
          </a:p>
        </p:txBody>
      </p:sp>
      <p:sp>
        <p:nvSpPr>
          <p:cNvPr id="12" name="TextBox 11"/>
          <p:cNvSpPr txBox="1"/>
          <p:nvPr/>
        </p:nvSpPr>
        <p:spPr>
          <a:xfrm>
            <a:off x="623231" y="1292307"/>
            <a:ext cx="3729694"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cs typeface="Arial" panose="020B0604020202020204" pitchFamily="34" charset="0"/>
              </a:rPr>
              <a:t>COI Leader: </a:t>
            </a:r>
            <a:r>
              <a:rPr lang="en-US" sz="1600" b="1" u="sng" dirty="0" smtClean="0">
                <a:solidFill>
                  <a:srgbClr val="000000"/>
                </a:solidFill>
                <a:latin typeface="Garamond" panose="02020404030301010803" pitchFamily="18" charset="0"/>
                <a:cs typeface="Arial" panose="020B0604020202020204" pitchFamily="34" charset="0"/>
              </a:rPr>
              <a:t>SES</a:t>
            </a:r>
            <a:r>
              <a:rPr lang="en-US" sz="1600" b="1" u="sng" dirty="0" smtClean="0">
                <a:latin typeface="Garamond" panose="02020404030301010803" pitchFamily="18" charset="0"/>
                <a:cs typeface="Arial" panose="020B0604020202020204" pitchFamily="34" charset="0"/>
              </a:rPr>
              <a:t> </a:t>
            </a:r>
            <a:r>
              <a:rPr lang="en-US" sz="1600" b="1" u="sng" dirty="0">
                <a:latin typeface="Garamond" panose="02020404030301010803" pitchFamily="18" charset="0"/>
                <a:cs typeface="Arial" panose="020B0604020202020204" pitchFamily="34" charset="0"/>
              </a:rPr>
              <a:t>Ms. Caral Spangler</a:t>
            </a:r>
          </a:p>
        </p:txBody>
      </p:sp>
      <p:sp>
        <p:nvSpPr>
          <p:cNvPr id="13" name="TextBox 12"/>
          <p:cNvSpPr txBox="1"/>
          <p:nvPr/>
        </p:nvSpPr>
        <p:spPr>
          <a:xfrm>
            <a:off x="5067301" y="1292307"/>
            <a:ext cx="3695700"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smtClean="0">
                <a:solidFill>
                  <a:srgbClr val="000000">
                    <a:lumMod val="95000"/>
                    <a:lumOff val="5000"/>
                  </a:srgbClr>
                </a:solidFill>
                <a:latin typeface="Garamond" panose="02020404030301010803" pitchFamily="18" charset="0"/>
              </a:rPr>
              <a:t>Mr. </a:t>
            </a:r>
            <a:r>
              <a:rPr lang="en-US" sz="1600" b="1" u="sng" dirty="0" smtClean="0">
                <a:latin typeface="Garamond" panose="02020404030301010803" pitchFamily="18" charset="0"/>
              </a:rPr>
              <a:t>Marlin Stevenson</a:t>
            </a:r>
            <a:endParaRPr lang="en-US" sz="1600" b="1" dirty="0">
              <a:latin typeface="Garamond" panose="02020404030301010803" pitchFamily="18" charset="0"/>
            </a:endParaRPr>
          </a:p>
        </p:txBody>
      </p:sp>
      <p:sp>
        <p:nvSpPr>
          <p:cNvPr id="14" name="Content Placeholder 8"/>
          <p:cNvSpPr txBox="1">
            <a:spLocks/>
          </p:cNvSpPr>
          <p:nvPr/>
        </p:nvSpPr>
        <p:spPr bwMode="auto">
          <a:xfrm>
            <a:off x="-114300" y="2788513"/>
            <a:ext cx="9144000" cy="125948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kern="0" dirty="0" smtClean="0">
                <a:latin typeface="Garamond" panose="02020404030301010803" pitchFamily="18" charset="0"/>
              </a:rPr>
              <a:t>: </a:t>
            </a:r>
            <a:r>
              <a:rPr lang="en-US" sz="1600" kern="0" dirty="0" smtClean="0">
                <a:solidFill>
                  <a:srgbClr val="FF0000"/>
                </a:solidFill>
                <a:latin typeface="Garamond" panose="02020404030301010803" pitchFamily="18" charset="0"/>
              </a:rPr>
              <a:t> </a:t>
            </a:r>
            <a:endParaRPr lang="en-US" sz="1600" kern="0" dirty="0">
              <a:solidFill>
                <a:srgbClr val="FF0000"/>
              </a:solidFill>
              <a:latin typeface="Garamond" panose="02020404030301010803" pitchFamily="18" charset="0"/>
            </a:endParaRPr>
          </a:p>
          <a:p>
            <a:pPr marL="742950" lvl="1" indent="-400050">
              <a:buFont typeface="+mj-lt"/>
              <a:buAutoNum type="romanUcPeriod"/>
            </a:pPr>
            <a:r>
              <a:rPr lang="en-US" sz="1600" b="1" dirty="0">
                <a:latin typeface="Garamond" panose="02020404030301010803" pitchFamily="18" charset="0"/>
              </a:rPr>
              <a:t> Increase awareness of the COI</a:t>
            </a:r>
          </a:p>
          <a:p>
            <a:pPr marL="742950" lvl="1" indent="-400050">
              <a:buFont typeface="+mj-lt"/>
              <a:buAutoNum type="romanUcPeriod"/>
            </a:pPr>
            <a:r>
              <a:rPr lang="en-US" sz="1600" b="1" dirty="0">
                <a:latin typeface="Garamond" panose="02020404030301010803" pitchFamily="18" charset="0"/>
              </a:rPr>
              <a:t> Increase engagement across the COI</a:t>
            </a:r>
          </a:p>
          <a:p>
            <a:pPr marL="742950" lvl="1" indent="-400050">
              <a:buFont typeface="+mj-lt"/>
              <a:buAutoNum type="romanUcPeriod"/>
            </a:pPr>
            <a:r>
              <a:rPr lang="en-US" sz="1600" b="1" dirty="0">
                <a:latin typeface="Garamond" panose="02020404030301010803" pitchFamily="18" charset="0"/>
              </a:rPr>
              <a:t> Refine and develop core training competencies in order to develop a career roadmap for the </a:t>
            </a:r>
            <a:r>
              <a:rPr lang="en-US" sz="1600" b="1" dirty="0" smtClean="0">
                <a:latin typeface="Garamond" panose="02020404030301010803" pitchFamily="18" charset="0"/>
              </a:rPr>
              <a:t>Community</a:t>
            </a:r>
            <a:endParaRPr lang="en-US" sz="1600" b="1" kern="0" dirty="0">
              <a:latin typeface="Garamond" panose="02020404030301010803" pitchFamily="18" charset="0"/>
            </a:endParaRPr>
          </a:p>
        </p:txBody>
      </p:sp>
      <p:sp>
        <p:nvSpPr>
          <p:cNvPr id="15" name="Content Placeholder 9"/>
          <p:cNvSpPr txBox="1">
            <a:spLocks/>
          </p:cNvSpPr>
          <p:nvPr/>
        </p:nvSpPr>
        <p:spPr bwMode="auto">
          <a:xfrm>
            <a:off x="0" y="4376133"/>
            <a:ext cx="9144000" cy="1520306"/>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kern="0" dirty="0">
                <a:latin typeface="Garamond" panose="02020404030301010803" pitchFamily="18" charset="0"/>
              </a:rPr>
              <a:t>: </a:t>
            </a:r>
          </a:p>
          <a:p>
            <a:pPr marL="742950" lvl="1" indent="-400050">
              <a:buFont typeface="+mj-lt"/>
              <a:buAutoNum type="romanLcPeriod"/>
            </a:pPr>
            <a:r>
              <a:rPr lang="en-US" sz="1600" b="1" dirty="0">
                <a:latin typeface="Garamond" panose="02020404030301010803" pitchFamily="18" charset="0"/>
              </a:rPr>
              <a:t>Providing training opportunity to obtain certification thorough external training agencies in order to   support community member’s career progression</a:t>
            </a:r>
            <a:endParaRPr lang="en-US" sz="1600" b="1" kern="0" dirty="0">
              <a:latin typeface="Garamond" panose="02020404030301010803" pitchFamily="18" charset="0"/>
            </a:endParaRPr>
          </a:p>
          <a:p>
            <a:pPr marL="742950" lvl="1" indent="-400050">
              <a:buFont typeface="+mj-lt"/>
              <a:buAutoNum type="romanLcPeriod"/>
            </a:pPr>
            <a:r>
              <a:rPr lang="en-US" sz="1600" b="1" dirty="0">
                <a:latin typeface="Garamond" panose="02020404030301010803" pitchFamily="18" charset="0"/>
              </a:rPr>
              <a:t>Establishing a COI baseline to determine future educational opportunities for the community</a:t>
            </a:r>
          </a:p>
          <a:p>
            <a:pPr marL="742950" lvl="1" indent="-400050">
              <a:buFont typeface="+mj-lt"/>
              <a:buAutoNum type="romanLcPeriod"/>
            </a:pPr>
            <a:r>
              <a:rPr lang="en-US" sz="1600" b="1" dirty="0">
                <a:latin typeface="Garamond" panose="02020404030301010803" pitchFamily="18" charset="0"/>
              </a:rPr>
              <a:t>Providing funding for baseline educational opportunities</a:t>
            </a:r>
          </a:p>
          <a:p>
            <a:pPr lvl="1">
              <a:buFont typeface="Wingdings" panose="05000000000000000000" pitchFamily="2" charset="2"/>
              <a:buChar char="Ø"/>
            </a:pPr>
            <a:endParaRPr lang="en-US" sz="1200" dirty="0">
              <a:latin typeface="Garamond" panose="02020404030301010803" pitchFamily="18" charset="0"/>
            </a:endParaRPr>
          </a:p>
          <a:p>
            <a:endParaRPr lang="en-US" sz="1800" kern="0" dirty="0">
              <a:latin typeface="Garamond" panose="02020404030301010803" pitchFamily="18" charset="0"/>
            </a:endParaRPr>
          </a:p>
        </p:txBody>
      </p:sp>
    </p:spTree>
    <p:extLst>
      <p:ext uri="{BB962C8B-B14F-4D97-AF65-F5344CB8AC3E}">
        <p14:creationId xmlns:p14="http://schemas.microsoft.com/office/powerpoint/2010/main" val="30096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1100" y="180455"/>
            <a:ext cx="6781800" cy="533400"/>
          </a:xfrm>
        </p:spPr>
        <p:txBody>
          <a:bodyPr/>
          <a:lstStyle/>
          <a:p>
            <a:r>
              <a:rPr lang="en-US" sz="3200" dirty="0">
                <a:cs typeface="Calibri" panose="020F0502020204030204" pitchFamily="34" charset="0"/>
              </a:rPr>
              <a:t>Safety &amp; Occupational Health</a:t>
            </a:r>
          </a:p>
        </p:txBody>
      </p:sp>
      <p:sp>
        <p:nvSpPr>
          <p:cNvPr id="10" name="Content Placeholder 7"/>
          <p:cNvSpPr>
            <a:spLocks noGrp="1"/>
          </p:cNvSpPr>
          <p:nvPr>
            <p:ph sz="half" idx="1"/>
          </p:nvPr>
        </p:nvSpPr>
        <p:spPr>
          <a:xfrm>
            <a:off x="0" y="1550622"/>
            <a:ext cx="9144000" cy="1125338"/>
          </a:xfrm>
          <a:ln>
            <a:solidFill>
              <a:schemeClr val="bg1"/>
            </a:solidFill>
          </a:ln>
        </p:spPr>
        <p:txBody>
          <a:bodyPr/>
          <a:lstStyle/>
          <a:p>
            <a:pPr marL="0" indent="0">
              <a:buNone/>
            </a:pPr>
            <a:r>
              <a:rPr lang="en-US" sz="1600" u="sng" dirty="0" smtClean="0">
                <a:latin typeface="Garamond" panose="02020404030301010803" pitchFamily="18" charset="0"/>
              </a:rPr>
              <a:t>Mission</a:t>
            </a:r>
            <a:r>
              <a:rPr lang="en-US" sz="1600" dirty="0" smtClean="0">
                <a:latin typeface="Garamond" panose="02020404030301010803" pitchFamily="18" charset="0"/>
              </a:rPr>
              <a:t>: </a:t>
            </a:r>
            <a:r>
              <a:rPr lang="en-US" sz="1600" b="1" i="1" dirty="0" smtClean="0">
                <a:latin typeface="Garamond" panose="02020404030301010803" pitchFamily="18" charset="0"/>
              </a:rPr>
              <a:t>To </a:t>
            </a:r>
            <a:r>
              <a:rPr lang="en-US" sz="1600" b="1" i="1" dirty="0">
                <a:latin typeface="Garamond" panose="02020404030301010803" pitchFamily="18" charset="0"/>
              </a:rPr>
              <a:t>advocate and develop a competent and effective Safety &amp; Occupational Health Community to enhance the USMC </a:t>
            </a:r>
            <a:r>
              <a:rPr lang="en-US" sz="1600" b="1" i="1" dirty="0" smtClean="0">
                <a:latin typeface="Garamond" panose="02020404030301010803" pitchFamily="18" charset="0"/>
              </a:rPr>
              <a:t>operational </a:t>
            </a:r>
            <a:r>
              <a:rPr lang="en-US" sz="1600" b="1" i="1" dirty="0">
                <a:latin typeface="Garamond" panose="02020404030301010803" pitchFamily="18" charset="0"/>
              </a:rPr>
              <a:t>force in readiness through the preservation of personnel and materials.</a:t>
            </a:r>
          </a:p>
          <a:p>
            <a:pPr marL="0" indent="0">
              <a:buNone/>
            </a:pPr>
            <a:r>
              <a:rPr lang="en-US" sz="1600" u="sng" dirty="0">
                <a:latin typeface="Garamond" panose="02020404030301010803" pitchFamily="18" charset="0"/>
              </a:rPr>
              <a:t>Vision</a:t>
            </a:r>
            <a:r>
              <a:rPr lang="en-US" sz="1600" dirty="0" smtClean="0">
                <a:latin typeface="Garamond" panose="02020404030301010803" pitchFamily="18" charset="0"/>
              </a:rPr>
              <a:t>: </a:t>
            </a:r>
            <a:r>
              <a:rPr lang="en-US" sz="1600" b="1" i="1" dirty="0" smtClean="0">
                <a:latin typeface="Garamond" panose="02020404030301010803" pitchFamily="18" charset="0"/>
              </a:rPr>
              <a:t>To </a:t>
            </a:r>
            <a:r>
              <a:rPr lang="en-US" sz="1600" b="1" i="1" dirty="0">
                <a:latin typeface="Garamond" panose="02020404030301010803" pitchFamily="18" charset="0"/>
              </a:rPr>
              <a:t>develop a competent and professional Safety and Occupational Health Community that enhances operational </a:t>
            </a:r>
            <a:r>
              <a:rPr lang="en-US" sz="1600" b="1" i="1" dirty="0" smtClean="0">
                <a:latin typeface="Garamond" panose="02020404030301010803" pitchFamily="18" charset="0"/>
              </a:rPr>
              <a:t>readiness</a:t>
            </a:r>
            <a:r>
              <a:rPr lang="en-US" sz="1600" b="1" i="1" dirty="0">
                <a:latin typeface="Garamond" panose="02020404030301010803" pitchFamily="18" charset="0"/>
              </a:rPr>
              <a:t>. </a:t>
            </a:r>
          </a:p>
          <a:p>
            <a:pPr marL="0" indent="0">
              <a:buNone/>
            </a:pPr>
            <a:endParaRPr lang="en-US" sz="1600" b="1" dirty="0">
              <a:latin typeface="Garamond" panose="02020404030301010803" pitchFamily="18" charset="0"/>
            </a:endParaRP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1" name="TextBox 10"/>
          <p:cNvSpPr txBox="1"/>
          <p:nvPr/>
        </p:nvSpPr>
        <p:spPr>
          <a:xfrm>
            <a:off x="420237" y="1212068"/>
            <a:ext cx="3752268"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chemeClr val="accent4">
                    <a:lumMod val="95000"/>
                    <a:lumOff val="5000"/>
                  </a:schemeClr>
                </a:solidFill>
                <a:latin typeface="Garamond" panose="02020404030301010803" pitchFamily="18" charset="0"/>
              </a:rPr>
              <a:t>Mr</a:t>
            </a:r>
            <a:r>
              <a:rPr lang="en-US" sz="1600" b="1" u="sng" dirty="0">
                <a:solidFill>
                  <a:schemeClr val="accent4">
                    <a:lumMod val="95000"/>
                    <a:lumOff val="5000"/>
                  </a:schemeClr>
                </a:solidFill>
                <a:latin typeface="Garamond" panose="02020404030301010803" pitchFamily="18" charset="0"/>
              </a:rPr>
              <a:t>. Michael Miller </a:t>
            </a:r>
          </a:p>
        </p:txBody>
      </p:sp>
      <p:sp>
        <p:nvSpPr>
          <p:cNvPr id="12" name="TextBox 11"/>
          <p:cNvSpPr txBox="1"/>
          <p:nvPr/>
        </p:nvSpPr>
        <p:spPr>
          <a:xfrm>
            <a:off x="5067299" y="1212068"/>
            <a:ext cx="3881391"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smtClean="0">
                <a:solidFill>
                  <a:srgbClr val="000000">
                    <a:lumMod val="95000"/>
                    <a:lumOff val="5000"/>
                  </a:srgbClr>
                </a:solidFill>
                <a:latin typeface="Garamond" panose="02020404030301010803" pitchFamily="18" charset="0"/>
              </a:rPr>
              <a:t>Ms</a:t>
            </a:r>
            <a:r>
              <a:rPr lang="en-US" sz="1600" b="1" u="sng" dirty="0">
                <a:solidFill>
                  <a:srgbClr val="000000">
                    <a:lumMod val="95000"/>
                    <a:lumOff val="5000"/>
                  </a:srgbClr>
                </a:solidFill>
                <a:latin typeface="Garamond" panose="02020404030301010803" pitchFamily="18" charset="0"/>
              </a:rPr>
              <a:t>. Kara Mbuko</a:t>
            </a:r>
            <a:endParaRPr lang="en-US" sz="1600" b="1" u="sng" dirty="0">
              <a:solidFill>
                <a:srgbClr val="FF0000"/>
              </a:solidFill>
              <a:latin typeface="Garamond" panose="02020404030301010803" pitchFamily="18" charset="0"/>
            </a:endParaRPr>
          </a:p>
        </p:txBody>
      </p:sp>
      <p:sp>
        <p:nvSpPr>
          <p:cNvPr id="13" name="Content Placeholder 8"/>
          <p:cNvSpPr txBox="1">
            <a:spLocks/>
          </p:cNvSpPr>
          <p:nvPr/>
        </p:nvSpPr>
        <p:spPr bwMode="auto">
          <a:xfrm>
            <a:off x="-114300" y="2675960"/>
            <a:ext cx="9144000" cy="125948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b="1" kern="0" dirty="0" smtClean="0">
                <a:latin typeface="Garamond" panose="02020404030301010803" pitchFamily="18" charset="0"/>
              </a:rPr>
              <a:t> </a:t>
            </a:r>
            <a:endParaRPr lang="en-US" sz="1600" b="1" kern="0" dirty="0">
              <a:solidFill>
                <a:srgbClr val="FF0000"/>
              </a:solidFill>
              <a:latin typeface="Garamond" panose="02020404030301010803" pitchFamily="18" charset="0"/>
            </a:endParaRPr>
          </a:p>
          <a:p>
            <a:pPr marL="742950" lvl="1" indent="-400050">
              <a:buFont typeface="+mj-lt"/>
              <a:buAutoNum type="romanUcPeriod"/>
            </a:pPr>
            <a:r>
              <a:rPr lang="en-US" sz="1700" b="1" dirty="0">
                <a:latin typeface="Garamond" panose="02020404030301010803" pitchFamily="18" charset="0"/>
              </a:rPr>
              <a:t>Establish training, education, and professional development that support career progression and growth. </a:t>
            </a:r>
          </a:p>
          <a:p>
            <a:pPr marL="742950" lvl="1" indent="-400050">
              <a:buFont typeface="+mj-lt"/>
              <a:buAutoNum type="romanUcPeriod"/>
            </a:pPr>
            <a:r>
              <a:rPr lang="en-US" sz="1700" b="1" dirty="0">
                <a:latin typeface="Garamond" panose="02020404030301010803" pitchFamily="18" charset="0"/>
              </a:rPr>
              <a:t>Provide advocacy &amp; conduct outreach for the SOH Community of Interest.</a:t>
            </a:r>
          </a:p>
          <a:p>
            <a:pPr marL="742950" lvl="1" indent="-400050">
              <a:buFont typeface="+mj-lt"/>
              <a:buAutoNum type="romanUcPeriod"/>
            </a:pPr>
            <a:r>
              <a:rPr lang="en-US" sz="1700" b="1" dirty="0">
                <a:latin typeface="Garamond" panose="02020404030301010803" pitchFamily="18" charset="0"/>
              </a:rPr>
              <a:t>Advocate for upward mobility, advanced training, and mentorships to assist in attracting and retaining the highest qualified members </a:t>
            </a:r>
          </a:p>
          <a:p>
            <a:pPr marL="742950" lvl="1" indent="-400050">
              <a:buFont typeface="+mj-lt"/>
              <a:buAutoNum type="romanUcPeriod"/>
            </a:pPr>
            <a:r>
              <a:rPr lang="en-US" sz="1700" b="1" dirty="0">
                <a:latin typeface="Garamond" panose="02020404030301010803" pitchFamily="18" charset="0"/>
              </a:rPr>
              <a:t>Develop a “roadmap” to guide COI members in their individual development plans.</a:t>
            </a:r>
          </a:p>
          <a:p>
            <a:pPr marL="342900" indent="-342900">
              <a:buFont typeface="+mj-lt"/>
              <a:buAutoNum type="romanUcPeriod"/>
            </a:pPr>
            <a:endParaRPr lang="en-US" sz="1700" b="1" dirty="0">
              <a:latin typeface="Garamond" panose="02020404030301010803" pitchFamily="18" charset="0"/>
            </a:endParaRP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4" name="Content Placeholder 9"/>
          <p:cNvSpPr txBox="1">
            <a:spLocks/>
          </p:cNvSpPr>
          <p:nvPr/>
        </p:nvSpPr>
        <p:spPr bwMode="auto">
          <a:xfrm>
            <a:off x="-19050" y="4967058"/>
            <a:ext cx="9144000" cy="137816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700" b="1" u="sng" kern="0" dirty="0" smtClean="0">
                <a:latin typeface="Garamond" panose="02020404030301010803" pitchFamily="18" charset="0"/>
              </a:rPr>
              <a:t>Initiatives</a:t>
            </a:r>
            <a:endParaRPr lang="en-US" sz="1700" b="1" u="sng" kern="0" dirty="0">
              <a:solidFill>
                <a:srgbClr val="FF0000"/>
              </a:solidFill>
              <a:latin typeface="Garamond" panose="02020404030301010803" pitchFamily="18" charset="0"/>
            </a:endParaRPr>
          </a:p>
          <a:p>
            <a:pPr marL="742950" lvl="1" indent="-400050">
              <a:buFont typeface="+mj-lt"/>
              <a:buAutoNum type="romanLcPeriod"/>
            </a:pPr>
            <a:r>
              <a:rPr lang="en-US" altLang="en-US" sz="1700" b="1" dirty="0">
                <a:latin typeface="Garamond" panose="02020404030301010803" pitchFamily="18" charset="0"/>
              </a:rPr>
              <a:t>Finalize Competencies for GS-0018.  Participation </a:t>
            </a:r>
            <a:r>
              <a:rPr lang="en-US" altLang="en-US" sz="1700" b="1" dirty="0" err="1">
                <a:latin typeface="Garamond" panose="02020404030301010803" pitchFamily="18" charset="0"/>
              </a:rPr>
              <a:t>DoN</a:t>
            </a:r>
            <a:r>
              <a:rPr lang="en-US" altLang="en-US" sz="1700" b="1" dirty="0">
                <a:latin typeface="Garamond" panose="02020404030301010803" pitchFamily="18" charset="0"/>
              </a:rPr>
              <a:t> SOH (0018) Functional Community Career Development Plan</a:t>
            </a:r>
          </a:p>
          <a:p>
            <a:pPr marL="742950" lvl="1" indent="-400050">
              <a:buFont typeface="+mj-lt"/>
              <a:buAutoNum type="romanLcPeriod"/>
            </a:pPr>
            <a:r>
              <a:rPr lang="en-US" sz="1700" b="1" dirty="0">
                <a:latin typeface="Garamond" panose="02020404030301010803" pitchFamily="18" charset="0"/>
              </a:rPr>
              <a:t>Update minimum training requirements for each job series.    Update NAVMC Dir 5100 &gt; MCO 5100.29C (Draft).</a:t>
            </a: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Slide Number Placeholder 3"/>
          <p:cNvSpPr>
            <a:spLocks noGrp="1"/>
          </p:cNvSpPr>
          <p:nvPr>
            <p:ph type="sldNum" sz="quarter" idx="10"/>
          </p:nvPr>
        </p:nvSpPr>
        <p:spPr>
          <a:xfrm>
            <a:off x="4057650" y="6496050"/>
            <a:ext cx="1028700" cy="361950"/>
          </a:xfrm>
        </p:spPr>
        <p:txBody>
          <a:bodyPr/>
          <a:lstStyle/>
          <a:p>
            <a:pPr>
              <a:defRPr/>
            </a:pPr>
            <a:r>
              <a:rPr lang="en-US" dirty="0" smtClean="0">
                <a:solidFill>
                  <a:srgbClr val="000000"/>
                </a:solidFill>
              </a:rPr>
              <a:t>Slide </a:t>
            </a:r>
            <a:fld id="{136D5C87-B9C2-4CB3-A612-4CFB17DF639A}"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665501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62050" y="163333"/>
            <a:ext cx="6781800" cy="533400"/>
          </a:xfrm>
        </p:spPr>
        <p:txBody>
          <a:bodyPr/>
          <a:lstStyle/>
          <a:p>
            <a:r>
              <a:rPr lang="en-US" sz="3200" dirty="0">
                <a:cs typeface="Calibri" panose="020F0502020204030204" pitchFamily="34" charset="0"/>
              </a:rPr>
              <a:t>Security/Emergency Services</a:t>
            </a:r>
          </a:p>
        </p:txBody>
      </p:sp>
      <p:sp>
        <p:nvSpPr>
          <p:cNvPr id="10" name="Content Placeholder 7"/>
          <p:cNvSpPr>
            <a:spLocks noGrp="1"/>
          </p:cNvSpPr>
          <p:nvPr>
            <p:ph sz="half" idx="1"/>
          </p:nvPr>
        </p:nvSpPr>
        <p:spPr>
          <a:xfrm>
            <a:off x="0" y="1584095"/>
            <a:ext cx="9144000" cy="1163904"/>
          </a:xfrm>
          <a:ln>
            <a:solidFill>
              <a:schemeClr val="bg1"/>
            </a:solidFill>
          </a:ln>
        </p:spPr>
        <p:txBody>
          <a:bodyPr/>
          <a:lstStyle/>
          <a:p>
            <a:pPr marL="0" lvl="1" indent="0">
              <a:buNone/>
            </a:pPr>
            <a:r>
              <a:rPr lang="en-US" sz="1600" u="sng" dirty="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Create professional development opportunities, provide community forums, and promote the interests of Marine Corps Security and Emergency Services organizations</a:t>
            </a:r>
            <a:r>
              <a:rPr lang="en-US" sz="1600" b="1" dirty="0" smtClean="0">
                <a:latin typeface="Garamond" panose="02020404030301010803" pitchFamily="18" charset="0"/>
              </a:rPr>
              <a:t>.</a:t>
            </a:r>
          </a:p>
          <a:p>
            <a:pPr marL="0" lvl="1" indent="0">
              <a:buNone/>
            </a:pPr>
            <a:endParaRPr lang="en-US" sz="1600" b="1" dirty="0">
              <a:latin typeface="Garamond" panose="02020404030301010803" pitchFamily="18" charset="0"/>
            </a:endParaRP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Be an essential partner with installations and operating forces by providing members individual career development opportunities and a network for exchanging knowledge, improving communications, sharing best practices, and finding innovative solutions</a:t>
            </a:r>
            <a:r>
              <a:rPr lang="en-US" sz="1600" b="1" dirty="0" smtClean="0">
                <a:latin typeface="Garamond" panose="02020404030301010803" pitchFamily="18" charset="0"/>
              </a:rPr>
              <a:t>.</a:t>
            </a:r>
            <a:endParaRPr lang="en-US" sz="1600" b="1" dirty="0">
              <a:latin typeface="Garamond" panose="02020404030301010803" pitchFamily="18" charset="0"/>
            </a:endParaRPr>
          </a:p>
        </p:txBody>
      </p:sp>
      <p:sp>
        <p:nvSpPr>
          <p:cNvPr id="11" name="Slide Number Placeholder 3"/>
          <p:cNvSpPr>
            <a:spLocks noGrp="1"/>
          </p:cNvSpPr>
          <p:nvPr>
            <p:ph type="sldNum" sz="quarter" idx="10"/>
          </p:nvPr>
        </p:nvSpPr>
        <p:spPr>
          <a:xfrm>
            <a:off x="4038600" y="6396007"/>
            <a:ext cx="1028700" cy="361950"/>
          </a:xfrm>
        </p:spPr>
        <p:txBody>
          <a:bodyPr/>
          <a:lstStyle/>
          <a:p>
            <a:pPr>
              <a:defRPr/>
            </a:pPr>
            <a:r>
              <a:rPr lang="en-US" smtClean="0">
                <a:solidFill>
                  <a:srgbClr val="000000"/>
                </a:solidFill>
              </a:rPr>
              <a:t>Slide </a:t>
            </a:r>
            <a:fld id="{136D5C87-B9C2-4CB3-A612-4CFB17DF639A}" type="slidenum">
              <a:rPr lang="en-US" smtClean="0">
                <a:solidFill>
                  <a:srgbClr val="000000"/>
                </a:solidFill>
              </a:rPr>
              <a:pPr>
                <a:defRPr/>
              </a:pPr>
              <a:t>46</a:t>
            </a:fld>
            <a:endParaRPr lang="en-US" dirty="0">
              <a:solidFill>
                <a:srgbClr val="000000"/>
              </a:solidFill>
            </a:endParaRPr>
          </a:p>
        </p:txBody>
      </p:sp>
      <p:sp>
        <p:nvSpPr>
          <p:cNvPr id="12" name="TextBox 11"/>
          <p:cNvSpPr txBox="1"/>
          <p:nvPr/>
        </p:nvSpPr>
        <p:spPr>
          <a:xfrm>
            <a:off x="512272" y="1233139"/>
            <a:ext cx="3305126"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SES Mr. </a:t>
            </a:r>
            <a:r>
              <a:rPr lang="en-US" sz="1600" b="1" u="sng" dirty="0" smtClean="0">
                <a:latin typeface="Garamond" panose="02020404030301010803" pitchFamily="18" charset="0"/>
              </a:rPr>
              <a:t>Randy </a:t>
            </a:r>
            <a:r>
              <a:rPr lang="en-US" sz="1600" b="1" u="sng" dirty="0">
                <a:latin typeface="Garamond" panose="02020404030301010803" pitchFamily="18" charset="0"/>
              </a:rPr>
              <a:t>Smith</a:t>
            </a:r>
          </a:p>
        </p:txBody>
      </p:sp>
      <p:sp>
        <p:nvSpPr>
          <p:cNvPr id="13" name="TextBox 12"/>
          <p:cNvSpPr txBox="1"/>
          <p:nvPr/>
        </p:nvSpPr>
        <p:spPr>
          <a:xfrm>
            <a:off x="5257092" y="1245541"/>
            <a:ext cx="3336492"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smtClean="0">
                <a:solidFill>
                  <a:srgbClr val="000000">
                    <a:lumMod val="95000"/>
                    <a:lumOff val="5000"/>
                  </a:srgbClr>
                </a:solidFill>
                <a:latin typeface="Garamond" panose="02020404030301010803" pitchFamily="18" charset="0"/>
              </a:rPr>
              <a:t>Mr. </a:t>
            </a:r>
            <a:r>
              <a:rPr lang="en-US" sz="1600" b="1" u="sng" dirty="0" smtClean="0">
                <a:latin typeface="Garamond" panose="02020404030301010803" pitchFamily="18" charset="0"/>
              </a:rPr>
              <a:t>Maceo Franks</a:t>
            </a:r>
            <a:endParaRPr lang="en-US" sz="1600" b="1" u="sng" dirty="0">
              <a:latin typeface="Garamond" panose="02020404030301010803" pitchFamily="18" charset="0"/>
            </a:endParaRPr>
          </a:p>
        </p:txBody>
      </p:sp>
      <p:sp>
        <p:nvSpPr>
          <p:cNvPr id="14" name="Content Placeholder 8"/>
          <p:cNvSpPr txBox="1">
            <a:spLocks/>
          </p:cNvSpPr>
          <p:nvPr/>
        </p:nvSpPr>
        <p:spPr bwMode="auto">
          <a:xfrm>
            <a:off x="0" y="3312215"/>
            <a:ext cx="9144000" cy="1140916"/>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b="1" kern="0" dirty="0" smtClean="0">
                <a:latin typeface="Garamond" panose="02020404030301010803" pitchFamily="18" charset="0"/>
              </a:rPr>
              <a:t> </a:t>
            </a:r>
            <a:endParaRPr lang="en-US" sz="1600" b="1" kern="0" dirty="0">
              <a:solidFill>
                <a:srgbClr val="FF0000"/>
              </a:solidFill>
              <a:latin typeface="Garamond" panose="02020404030301010803" pitchFamily="18" charset="0"/>
            </a:endParaRPr>
          </a:p>
          <a:p>
            <a:pPr marL="385763" indent="-385763">
              <a:buFont typeface="+mj-lt"/>
              <a:buAutoNum type="romanUcPeriod"/>
            </a:pPr>
            <a:r>
              <a:rPr lang="en-US" sz="1600" b="1" kern="0" dirty="0">
                <a:latin typeface="Garamond" panose="02020404030301010803" pitchFamily="18" charset="0"/>
              </a:rPr>
              <a:t>Provide individual training opportunities</a:t>
            </a:r>
          </a:p>
          <a:p>
            <a:pPr marL="385763" indent="-385763">
              <a:buFont typeface="+mj-lt"/>
              <a:buAutoNum type="romanUcPeriod"/>
            </a:pPr>
            <a:r>
              <a:rPr lang="en-US" sz="1600" b="1" kern="0" dirty="0">
                <a:latin typeface="Garamond" panose="02020404030301010803" pitchFamily="18" charset="0"/>
              </a:rPr>
              <a:t>Recognize top performers </a:t>
            </a:r>
          </a:p>
          <a:p>
            <a:pPr marL="385763" indent="-385763">
              <a:buFont typeface="+mj-lt"/>
              <a:buAutoNum type="romanUcPeriod"/>
            </a:pPr>
            <a:r>
              <a:rPr lang="en-US" sz="1600" b="1" kern="0" dirty="0">
                <a:latin typeface="Garamond" panose="02020404030301010803" pitchFamily="18" charset="0"/>
              </a:rPr>
              <a:t>Serve as a forum for community best practices</a:t>
            </a:r>
          </a:p>
          <a:p>
            <a:pPr marL="342900" indent="-342900">
              <a:buFont typeface="+mj-lt"/>
              <a:buAutoNum type="romanUcPeriod"/>
            </a:pPr>
            <a:endParaRPr lang="en-US" sz="1600" b="1" kern="0" dirty="0">
              <a:latin typeface="Garamond" panose="02020404030301010803" pitchFamily="18" charset="0"/>
            </a:endParaRPr>
          </a:p>
          <a:p>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Content Placeholder 9"/>
          <p:cNvSpPr txBox="1">
            <a:spLocks/>
          </p:cNvSpPr>
          <p:nvPr/>
        </p:nvSpPr>
        <p:spPr bwMode="auto">
          <a:xfrm>
            <a:off x="-19050" y="4589820"/>
            <a:ext cx="9144000" cy="1335898"/>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b="1" kern="0" dirty="0" smtClean="0">
                <a:solidFill>
                  <a:srgbClr val="FF0000"/>
                </a:solidFill>
                <a:latin typeface="Garamond" panose="02020404030301010803" pitchFamily="18" charset="0"/>
              </a:rPr>
              <a:t> </a:t>
            </a:r>
            <a:endParaRPr lang="en-US" sz="1600" b="1" kern="0" dirty="0">
              <a:solidFill>
                <a:srgbClr val="FF0000"/>
              </a:solidFill>
              <a:latin typeface="Garamond" panose="02020404030301010803" pitchFamily="18" charset="0"/>
            </a:endParaRPr>
          </a:p>
          <a:p>
            <a:pPr marL="385763" indent="-385763">
              <a:buFont typeface="+mj-lt"/>
              <a:buAutoNum type="romanLcPeriod"/>
            </a:pPr>
            <a:r>
              <a:rPr lang="en-US" sz="1600" b="1" kern="0" dirty="0">
                <a:latin typeface="Garamond" panose="02020404030301010803" pitchFamily="18" charset="0"/>
              </a:rPr>
              <a:t>Restart quarterly newsletter</a:t>
            </a:r>
          </a:p>
          <a:p>
            <a:pPr marL="385763" indent="-385763">
              <a:buFont typeface="+mj-lt"/>
              <a:buAutoNum type="romanLcPeriod"/>
            </a:pPr>
            <a:r>
              <a:rPr lang="en-US" sz="1600" b="1" kern="0" dirty="0">
                <a:latin typeface="Garamond" panose="02020404030301010803" pitchFamily="18" charset="0"/>
              </a:rPr>
              <a:t>Revamp training funds management</a:t>
            </a:r>
          </a:p>
          <a:p>
            <a:pPr marL="385763" indent="-385763">
              <a:buFont typeface="+mj-lt"/>
              <a:buAutoNum type="romanLcPeriod"/>
            </a:pPr>
            <a:r>
              <a:rPr lang="en-US" sz="1600" b="1" kern="0" dirty="0">
                <a:latin typeface="Garamond" panose="02020404030301010803" pitchFamily="18" charset="0"/>
              </a:rPr>
              <a:t>Annual awards program</a:t>
            </a:r>
          </a:p>
          <a:p>
            <a:endParaRPr lang="en-US" sz="1600" b="1" kern="0" dirty="0">
              <a:latin typeface="Garamond" panose="02020404030301010803" pitchFamily="18" charset="0"/>
            </a:endParaRPr>
          </a:p>
        </p:txBody>
      </p:sp>
    </p:spTree>
    <p:extLst>
      <p:ext uri="{BB962C8B-B14F-4D97-AF65-F5344CB8AC3E}">
        <p14:creationId xmlns:p14="http://schemas.microsoft.com/office/powerpoint/2010/main" val="1822319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82000" cy="5562600"/>
          </a:xfrm>
        </p:spPr>
        <p:txBody>
          <a:bodyPr/>
          <a:lstStyle/>
          <a:p>
            <a:pPr lvl="1"/>
            <a:endParaRPr lang="en-US" dirty="0"/>
          </a:p>
          <a:p>
            <a:pPr lvl="1"/>
            <a:endParaRPr lang="en-US" sz="2400" dirty="0"/>
          </a:p>
          <a:p>
            <a:pPr lvl="1"/>
            <a:endParaRPr lang="en-US" sz="2400" dirty="0"/>
          </a:p>
          <a:p>
            <a:pPr lvl="1"/>
            <a:endParaRPr lang="en-US" sz="2400" dirty="0"/>
          </a:p>
          <a:p>
            <a:pPr lvl="1"/>
            <a:endParaRPr lang="en-US" sz="2400" dirty="0"/>
          </a:p>
          <a:p>
            <a:pPr marL="457200" lvl="1" indent="0" algn="ctr">
              <a:buNone/>
            </a:pPr>
            <a:r>
              <a:rPr lang="en-US" sz="3600" b="1" dirty="0"/>
              <a:t>Questions/Comments</a:t>
            </a:r>
          </a:p>
        </p:txBody>
      </p:sp>
      <p:sp>
        <p:nvSpPr>
          <p:cNvPr id="4" name="Slide Number Placeholder 3"/>
          <p:cNvSpPr>
            <a:spLocks noGrp="1"/>
          </p:cNvSpPr>
          <p:nvPr>
            <p:ph type="sldNum" sz="quarter" idx="4294967295"/>
          </p:nvPr>
        </p:nvSpPr>
        <p:spPr>
          <a:xfrm>
            <a:off x="3657600" y="6492875"/>
            <a:ext cx="2133600" cy="365125"/>
          </a:xfrm>
          <a:prstGeom prst="rect">
            <a:avLst/>
          </a:prstGeom>
        </p:spPr>
        <p:txBody>
          <a:bodyPr/>
          <a:lstStyle/>
          <a:p>
            <a:pPr>
              <a:defRPr/>
            </a:pPr>
            <a:r>
              <a:rPr lang="en-US" dirty="0" smtClean="0"/>
              <a:t>Slide </a:t>
            </a:r>
            <a:fld id="{6E2602EF-4AC1-45E0-8FB5-8582DE0AF1B3}" type="slidenum">
              <a:rPr lang="en-US" smtClean="0"/>
              <a:pPr>
                <a:defRPr/>
              </a:pPr>
              <a:t>47</a:t>
            </a:fld>
            <a:endParaRPr lang="en-US" dirty="0"/>
          </a:p>
        </p:txBody>
      </p:sp>
    </p:spTree>
    <p:extLst>
      <p:ext uri="{BB962C8B-B14F-4D97-AF65-F5344CB8AC3E}">
        <p14:creationId xmlns:p14="http://schemas.microsoft.com/office/powerpoint/2010/main" val="3870945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800" i="1" dirty="0" smtClean="0"/>
              <a:t>“COIs Not Present”</a:t>
            </a:r>
          </a:p>
        </p:txBody>
      </p:sp>
      <p:sp>
        <p:nvSpPr>
          <p:cNvPr id="2" name="Slide Number Placeholder 1"/>
          <p:cNvSpPr>
            <a:spLocks noGrp="1"/>
          </p:cNvSpPr>
          <p:nvPr>
            <p:ph type="sldNum" sz="quarter" idx="10"/>
          </p:nvPr>
        </p:nvSpPr>
        <p:spPr/>
        <p:txBody>
          <a:bodyPr/>
          <a:lstStyle/>
          <a:p>
            <a:pPr>
              <a:defRPr/>
            </a:pPr>
            <a:r>
              <a:rPr lang="en-US" smtClean="0"/>
              <a:t>Slide </a:t>
            </a:r>
            <a:fld id="{136D5C87-B9C2-4CB3-A612-4CFB17DF639A}" type="slidenum">
              <a:rPr lang="en-US" smtClean="0"/>
              <a:pPr>
                <a:defRPr/>
              </a:pPr>
              <a:t>48</a:t>
            </a:fld>
            <a:endParaRPr lang="en-US" dirty="0"/>
          </a:p>
        </p:txBody>
      </p:sp>
    </p:spTree>
    <p:extLst>
      <p:ext uri="{BB962C8B-B14F-4D97-AF65-F5344CB8AC3E}">
        <p14:creationId xmlns:p14="http://schemas.microsoft.com/office/powerpoint/2010/main" val="1390986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8" name="Content Placeholder 7"/>
          <p:cNvSpPr txBox="1">
            <a:spLocks/>
          </p:cNvSpPr>
          <p:nvPr/>
        </p:nvSpPr>
        <p:spPr bwMode="auto">
          <a:xfrm>
            <a:off x="139960" y="1961371"/>
            <a:ext cx="8061648" cy="72549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buFontTx/>
              <a:buNone/>
            </a:pPr>
            <a:r>
              <a:rPr lang="en-US" sz="1600" u="sng" kern="0" dirty="0" smtClean="0">
                <a:latin typeface="Garamond" panose="02020404030301010803" pitchFamily="18" charset="0"/>
              </a:rPr>
              <a:t>Mission</a:t>
            </a:r>
            <a:r>
              <a:rPr lang="en-US" sz="1600" kern="0" dirty="0" smtClean="0">
                <a:latin typeface="Garamond" panose="02020404030301010803" pitchFamily="18" charset="0"/>
              </a:rPr>
              <a:t>:  </a:t>
            </a:r>
            <a:r>
              <a:rPr lang="en-US" sz="1600" b="1" i="1" kern="0" dirty="0" smtClean="0">
                <a:latin typeface="Garamond" panose="02020404030301010803" pitchFamily="18" charset="0"/>
              </a:rPr>
              <a:t>Invest in the personal and professional career development of the Community Support COI</a:t>
            </a:r>
          </a:p>
          <a:p>
            <a:pPr marL="0" indent="0">
              <a:buFontTx/>
              <a:buNone/>
            </a:pPr>
            <a:r>
              <a:rPr lang="en-US" sz="1600" u="sng" kern="0" dirty="0" smtClean="0">
                <a:latin typeface="Garamond" panose="02020404030301010803" pitchFamily="18" charset="0"/>
              </a:rPr>
              <a:t>Vision</a:t>
            </a:r>
            <a:r>
              <a:rPr lang="en-US" sz="1600" kern="0" dirty="0" smtClean="0">
                <a:latin typeface="Garamond" panose="02020404030301010803" pitchFamily="18" charset="0"/>
              </a:rPr>
              <a:t>:  </a:t>
            </a:r>
            <a:r>
              <a:rPr lang="en-US" sz="1600" b="1" i="1" kern="0" dirty="0" smtClean="0">
                <a:latin typeface="Garamond" panose="02020404030301010803" pitchFamily="18" charset="0"/>
              </a:rPr>
              <a:t>The community of continued growth</a:t>
            </a:r>
          </a:p>
          <a:p>
            <a:pPr marL="0" indent="0">
              <a:buFontTx/>
              <a:buNone/>
            </a:pPr>
            <a:r>
              <a:rPr lang="en-US" sz="1600" b="1" kern="0" dirty="0" smtClean="0">
                <a:solidFill>
                  <a:srgbClr val="FF0000"/>
                </a:solidFill>
                <a:latin typeface="Garamond" panose="02020404030301010803" pitchFamily="18" charset="0"/>
              </a:rPr>
              <a:t>  </a:t>
            </a:r>
          </a:p>
          <a:p>
            <a:endParaRPr lang="en-US" sz="1600" b="1" kern="0" dirty="0" smtClean="0">
              <a:solidFill>
                <a:srgbClr val="FF0000"/>
              </a:solidFill>
              <a:latin typeface="Garamond" panose="02020404030301010803" pitchFamily="18" charset="0"/>
            </a:endParaRPr>
          </a:p>
          <a:p>
            <a:endParaRPr lang="en-US" sz="1600" b="1" kern="0" dirty="0">
              <a:latin typeface="Garamond" panose="02020404030301010803" pitchFamily="18" charset="0"/>
            </a:endParaRPr>
          </a:p>
        </p:txBody>
      </p:sp>
      <p:sp>
        <p:nvSpPr>
          <p:cNvPr id="9" name="Slide Number Placeholder 3"/>
          <p:cNvSpPr>
            <a:spLocks noGrp="1"/>
          </p:cNvSpPr>
          <p:nvPr>
            <p:ph type="sldNum" sz="quarter" idx="10"/>
          </p:nvPr>
        </p:nvSpPr>
        <p:spPr>
          <a:xfrm>
            <a:off x="4015664" y="6496050"/>
            <a:ext cx="1028700" cy="361950"/>
          </a:xfrm>
        </p:spPr>
        <p:txBody>
          <a:bodyPr/>
          <a:lstStyle/>
          <a:p>
            <a:pPr>
              <a:defRPr/>
            </a:pPr>
            <a:r>
              <a:rPr lang="en-US" dirty="0">
                <a:solidFill>
                  <a:srgbClr val="000000"/>
                </a:solidFill>
              </a:rPr>
              <a:t>Slide </a:t>
            </a:r>
            <a:r>
              <a:rPr lang="en-US" dirty="0" smtClean="0">
                <a:solidFill>
                  <a:srgbClr val="000000"/>
                </a:solidFill>
              </a:rPr>
              <a:t>25</a:t>
            </a:r>
            <a:endParaRPr lang="en-US" dirty="0">
              <a:solidFill>
                <a:srgbClr val="000000"/>
              </a:solidFill>
            </a:endParaRPr>
          </a:p>
        </p:txBody>
      </p:sp>
      <p:sp>
        <p:nvSpPr>
          <p:cNvPr id="10" name="TextBox 9"/>
          <p:cNvSpPr txBox="1"/>
          <p:nvPr/>
        </p:nvSpPr>
        <p:spPr>
          <a:xfrm>
            <a:off x="1400175" y="1392103"/>
            <a:ext cx="3228975"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SES Ms. </a:t>
            </a:r>
            <a:r>
              <a:rPr lang="en-US" sz="1600" b="1" u="sng" dirty="0" smtClean="0">
                <a:latin typeface="Garamond" panose="02020404030301010803" pitchFamily="18" charset="0"/>
              </a:rPr>
              <a:t>Marie Balocki</a:t>
            </a:r>
            <a:endParaRPr lang="en-US" sz="1600" b="1" u="sng" dirty="0">
              <a:latin typeface="Garamond" panose="02020404030301010803" pitchFamily="18" charset="0"/>
            </a:endParaRPr>
          </a:p>
        </p:txBody>
      </p:sp>
      <p:sp>
        <p:nvSpPr>
          <p:cNvPr id="11" name="TextBox 10"/>
          <p:cNvSpPr txBox="1"/>
          <p:nvPr/>
        </p:nvSpPr>
        <p:spPr>
          <a:xfrm>
            <a:off x="5139570" y="1364131"/>
            <a:ext cx="3062037"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smtClean="0">
                <a:solidFill>
                  <a:srgbClr val="000000">
                    <a:lumMod val="95000"/>
                    <a:lumOff val="5000"/>
                  </a:srgbClr>
                </a:solidFill>
                <a:latin typeface="Garamond" panose="02020404030301010803" pitchFamily="18" charset="0"/>
              </a:rPr>
              <a:t>Mr. </a:t>
            </a:r>
            <a:r>
              <a:rPr lang="en-US" sz="1600" b="1" u="sng" dirty="0" smtClean="0">
                <a:latin typeface="Garamond" panose="02020404030301010803" pitchFamily="18" charset="0"/>
              </a:rPr>
              <a:t>Bryant Carthan</a:t>
            </a:r>
            <a:endParaRPr lang="en-US" sz="1600" b="1" dirty="0">
              <a:latin typeface="Garamond" panose="02020404030301010803" pitchFamily="18" charset="0"/>
            </a:endParaRPr>
          </a:p>
        </p:txBody>
      </p:sp>
      <p:sp>
        <p:nvSpPr>
          <p:cNvPr id="12" name="Content Placeholder 8"/>
          <p:cNvSpPr txBox="1">
            <a:spLocks/>
          </p:cNvSpPr>
          <p:nvPr/>
        </p:nvSpPr>
        <p:spPr bwMode="auto">
          <a:xfrm>
            <a:off x="139960" y="3275933"/>
            <a:ext cx="8229592" cy="1061105"/>
          </a:xfrm>
          <a:prstGeom prst="rect">
            <a:avLst/>
          </a:prstGeom>
          <a:noFill/>
          <a:ln w="9525">
            <a:solidFill>
              <a:schemeClr val="bg1"/>
            </a:solidFill>
            <a:miter lim="800000"/>
            <a:headEnd/>
            <a:tailEnd/>
          </a:ln>
        </p:spPr>
        <p:txBody>
          <a:bodyPr vert="horz" wrap="square" lIns="51435" tIns="25718" rIns="51435" bIns="25718"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Goals</a:t>
            </a:r>
            <a:r>
              <a:rPr lang="en-US" sz="1600" kern="0" dirty="0">
                <a:latin typeface="Garamond" panose="02020404030301010803" pitchFamily="18" charset="0"/>
              </a:rPr>
              <a:t> </a:t>
            </a:r>
            <a:endParaRPr lang="en-US" sz="1600" kern="0" dirty="0">
              <a:solidFill>
                <a:srgbClr val="FF0000"/>
              </a:solidFill>
              <a:latin typeface="Garamond" panose="02020404030301010803" pitchFamily="18" charset="0"/>
            </a:endParaRPr>
          </a:p>
          <a:p>
            <a:pPr marL="610791" lvl="1" indent="-385763">
              <a:buFont typeface="+mj-lt"/>
              <a:buAutoNum type="romanUcPeriod"/>
            </a:pPr>
            <a:r>
              <a:rPr lang="en-US" sz="1600" b="1" kern="0" dirty="0">
                <a:latin typeface="Garamond" panose="02020404030301010803" pitchFamily="18" charset="0"/>
              </a:rPr>
              <a:t>LDP Alignment to Career Goals</a:t>
            </a:r>
          </a:p>
          <a:p>
            <a:pPr marL="610791" lvl="1" indent="-385763">
              <a:buFont typeface="+mj-lt"/>
              <a:buAutoNum type="romanUcPeriod"/>
            </a:pPr>
            <a:r>
              <a:rPr lang="en-US" sz="1600" b="1" kern="0" dirty="0">
                <a:latin typeface="Garamond" panose="02020404030301010803" pitchFamily="18" charset="0"/>
              </a:rPr>
              <a:t>Develop Targeted Competencies w/CEU credentialing</a:t>
            </a:r>
          </a:p>
          <a:p>
            <a:pPr marL="610791" lvl="1" indent="-385763">
              <a:buFont typeface="+mj-lt"/>
              <a:buAutoNum type="romanUcPeriod"/>
            </a:pPr>
            <a:r>
              <a:rPr lang="en-US" sz="1600" b="1" kern="0" dirty="0">
                <a:latin typeface="Garamond" panose="02020404030301010803" pitchFamily="18" charset="0"/>
              </a:rPr>
              <a:t>Develop Curriculum</a:t>
            </a:r>
          </a:p>
        </p:txBody>
      </p:sp>
      <p:sp>
        <p:nvSpPr>
          <p:cNvPr id="13" name="Content Placeholder 9"/>
          <p:cNvSpPr txBox="1">
            <a:spLocks/>
          </p:cNvSpPr>
          <p:nvPr/>
        </p:nvSpPr>
        <p:spPr bwMode="auto">
          <a:xfrm>
            <a:off x="223936" y="4483541"/>
            <a:ext cx="8612156" cy="1236124"/>
          </a:xfrm>
          <a:prstGeom prst="rect">
            <a:avLst/>
          </a:prstGeom>
          <a:noFill/>
          <a:ln w="9525">
            <a:solidFill>
              <a:schemeClr val="bg1"/>
            </a:solidFill>
            <a:miter lim="800000"/>
            <a:headEnd/>
            <a:tailEnd/>
          </a:ln>
        </p:spPr>
        <p:txBody>
          <a:bodyPr vert="horz" wrap="square" lIns="51435" tIns="25718" rIns="51435" bIns="25718"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385763" indent="-385763">
              <a:buFont typeface="+mj-lt"/>
              <a:buAutoNum type="romanLcPeriod"/>
            </a:pPr>
            <a:r>
              <a:rPr lang="en-US" sz="1600" b="1" kern="0" dirty="0" smtClean="0">
                <a:latin typeface="Garamond" panose="02020404030301010803" pitchFamily="18" charset="0"/>
              </a:rPr>
              <a:t>Course </a:t>
            </a:r>
            <a:r>
              <a:rPr lang="en-US" sz="1600" b="1" kern="0" dirty="0">
                <a:latin typeface="Garamond" panose="02020404030301010803" pitchFamily="18" charset="0"/>
              </a:rPr>
              <a:t>Offerings Increased and Extended to More Employees</a:t>
            </a:r>
          </a:p>
          <a:p>
            <a:pPr marL="385763" indent="-385763">
              <a:buFont typeface="+mj-lt"/>
              <a:buAutoNum type="romanLcPeriod"/>
            </a:pPr>
            <a:r>
              <a:rPr lang="en-US" sz="1600" b="1" kern="0" dirty="0">
                <a:latin typeface="Garamond" panose="02020404030301010803" pitchFamily="18" charset="0"/>
              </a:rPr>
              <a:t>Difficult Conversation, Conflict Resolution, Art of Influencing Others, etc.</a:t>
            </a:r>
          </a:p>
          <a:p>
            <a:pPr marL="385763" indent="-385763">
              <a:buFont typeface="+mj-lt"/>
              <a:buAutoNum type="romanLcPeriod"/>
            </a:pPr>
            <a:r>
              <a:rPr lang="en-US" sz="1600" b="1" kern="0" dirty="0">
                <a:latin typeface="Garamond" panose="02020404030301010803" pitchFamily="18" charset="0"/>
              </a:rPr>
              <a:t>Facilitation Certification</a:t>
            </a:r>
          </a:p>
          <a:p>
            <a:endParaRPr lang="en-US" sz="1200" b="1" kern="0" dirty="0">
              <a:latin typeface="Garamond" panose="02020404030301010803" pitchFamily="18" charset="0"/>
            </a:endParaRPr>
          </a:p>
        </p:txBody>
      </p:sp>
      <p:sp>
        <p:nvSpPr>
          <p:cNvPr id="15" name="Title 1"/>
          <p:cNvSpPr txBox="1">
            <a:spLocks/>
          </p:cNvSpPr>
          <p:nvPr/>
        </p:nvSpPr>
        <p:spPr bwMode="auto">
          <a:xfrm>
            <a:off x="1181100" y="219683"/>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Calibri" panose="020F0502020204030204" pitchFamily="34" charset="0"/>
                <a:ea typeface="+mj-ea"/>
                <a:cs typeface="+mj-cs"/>
              </a:defRPr>
            </a:lvl1pPr>
            <a:lvl2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5pPr>
            <a:lvl6pPr marL="3429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6pPr>
            <a:lvl7pPr marL="6858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7pPr>
            <a:lvl8pPr marL="10287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8pPr>
            <a:lvl9pPr marL="13716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9pPr>
          </a:lstStyle>
          <a:p>
            <a:r>
              <a:rPr lang="en-US" sz="3200" kern="0" dirty="0" smtClean="0"/>
              <a:t>Community Support COI</a:t>
            </a:r>
            <a:endParaRPr lang="en-US" sz="3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206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11"/>
          <p:cNvSpPr/>
          <p:nvPr/>
        </p:nvSpPr>
        <p:spPr>
          <a:xfrm rot="14366746">
            <a:off x="3958449" y="1343921"/>
            <a:ext cx="4193465" cy="7055672"/>
          </a:xfrm>
          <a:prstGeom prst="arc">
            <a:avLst>
              <a:gd name="adj1" fmla="val 17403488"/>
              <a:gd name="adj2" fmla="val 2075534"/>
            </a:avLst>
          </a:prstGeom>
          <a:ln w="63500">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912"/>
          </a:p>
        </p:txBody>
      </p:sp>
      <p:sp>
        <p:nvSpPr>
          <p:cNvPr id="13" name="Arc 12"/>
          <p:cNvSpPr/>
          <p:nvPr/>
        </p:nvSpPr>
        <p:spPr>
          <a:xfrm rot="13662612">
            <a:off x="3188427" y="734270"/>
            <a:ext cx="5125346" cy="7255361"/>
          </a:xfrm>
          <a:prstGeom prst="arc">
            <a:avLst>
              <a:gd name="adj1" fmla="val 17648785"/>
              <a:gd name="adj2" fmla="val 790048"/>
            </a:avLst>
          </a:prstGeom>
          <a:ln w="63500">
            <a:gradFill>
              <a:gsLst>
                <a:gs pos="19000">
                  <a:srgbClr val="CBCBCB">
                    <a:lumMod val="81000"/>
                    <a:alpha val="38000"/>
                  </a:srgbClr>
                </a:gs>
                <a:gs pos="45000">
                  <a:srgbClr val="5F5F5F"/>
                </a:gs>
                <a:gs pos="55000">
                  <a:srgbClr val="5F5F5F"/>
                </a:gs>
                <a:gs pos="0">
                  <a:srgbClr val="FFFFFF"/>
                </a:gs>
                <a:gs pos="67000">
                  <a:srgbClr val="5F5F5F"/>
                </a:gs>
                <a:gs pos="32000">
                  <a:srgbClr val="B2B2B2"/>
                </a:gs>
                <a:gs pos="99000">
                  <a:srgbClr val="292929"/>
                </a:gs>
                <a:gs pos="83000">
                  <a:srgbClr val="777777"/>
                </a:gs>
                <a:gs pos="6000">
                  <a:srgbClr val="EAEAEA"/>
                </a:gs>
              </a:gsLst>
              <a:lin ang="5400000" scaled="0"/>
            </a:gra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912"/>
          </a:p>
        </p:txBody>
      </p:sp>
      <p:sp>
        <p:nvSpPr>
          <p:cNvPr id="16" name="Oval 15"/>
          <p:cNvSpPr/>
          <p:nvPr/>
        </p:nvSpPr>
        <p:spPr>
          <a:xfrm>
            <a:off x="4203094" y="2735454"/>
            <a:ext cx="1341344" cy="500958"/>
          </a:xfrm>
          <a:prstGeom prst="ellipse">
            <a:avLst/>
          </a:prstGeom>
          <a:solidFill>
            <a:srgbClr val="FFCC00"/>
          </a:solidFill>
          <a:ln w="53975" cmpd="sng">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9" dirty="0">
                <a:solidFill>
                  <a:schemeClr val="tx2"/>
                </a:solidFill>
              </a:rPr>
              <a:t>Managerial Training</a:t>
            </a:r>
          </a:p>
        </p:txBody>
      </p:sp>
      <p:sp>
        <p:nvSpPr>
          <p:cNvPr id="17" name="Oval 16"/>
          <p:cNvSpPr/>
          <p:nvPr/>
        </p:nvSpPr>
        <p:spPr>
          <a:xfrm>
            <a:off x="3232819" y="3429335"/>
            <a:ext cx="1406417" cy="649985"/>
          </a:xfrm>
          <a:prstGeom prst="ellipse">
            <a:avLst/>
          </a:prstGeom>
          <a:solidFill>
            <a:srgbClr val="FFCC00"/>
          </a:solidFill>
          <a:ln w="53975" cmpd="sng">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9" dirty="0">
                <a:solidFill>
                  <a:schemeClr val="tx2"/>
                </a:solidFill>
              </a:rPr>
              <a:t>Supervisory Training</a:t>
            </a:r>
          </a:p>
        </p:txBody>
      </p:sp>
      <p:sp>
        <p:nvSpPr>
          <p:cNvPr id="20" name="Arc 19"/>
          <p:cNvSpPr/>
          <p:nvPr/>
        </p:nvSpPr>
        <p:spPr>
          <a:xfrm rot="11235815">
            <a:off x="2388444" y="172550"/>
            <a:ext cx="1539146" cy="6824375"/>
          </a:xfrm>
          <a:prstGeom prst="arc">
            <a:avLst>
              <a:gd name="adj1" fmla="val 17263646"/>
              <a:gd name="adj2" fmla="val 3787012"/>
            </a:avLst>
          </a:prstGeom>
          <a:ln w="63500">
            <a:gradFill>
              <a:gsLst>
                <a:gs pos="19000">
                  <a:srgbClr val="CBCBCB">
                    <a:lumMod val="81000"/>
                    <a:alpha val="38000"/>
                  </a:srgbClr>
                </a:gs>
                <a:gs pos="45000">
                  <a:srgbClr val="5F5F5F"/>
                </a:gs>
                <a:gs pos="55000">
                  <a:srgbClr val="5F5F5F"/>
                </a:gs>
                <a:gs pos="0">
                  <a:srgbClr val="FFFFFF"/>
                </a:gs>
                <a:gs pos="67000">
                  <a:srgbClr val="5F5F5F"/>
                </a:gs>
                <a:gs pos="32000">
                  <a:srgbClr val="B2B2B2"/>
                </a:gs>
                <a:gs pos="99000">
                  <a:srgbClr val="292929"/>
                </a:gs>
                <a:gs pos="83000">
                  <a:srgbClr val="777777"/>
                </a:gs>
                <a:gs pos="6000">
                  <a:srgbClr val="EAEAEA"/>
                </a:gs>
              </a:gsLst>
              <a:lin ang="5400000" scaled="0"/>
            </a:gra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912"/>
          </a:p>
        </p:txBody>
      </p:sp>
      <p:sp>
        <p:nvSpPr>
          <p:cNvPr id="21" name="Oval 20"/>
          <p:cNvSpPr/>
          <p:nvPr/>
        </p:nvSpPr>
        <p:spPr>
          <a:xfrm>
            <a:off x="1874184" y="5412441"/>
            <a:ext cx="1442757" cy="589710"/>
          </a:xfrm>
          <a:prstGeom prst="ellipse">
            <a:avLst/>
          </a:prstGeom>
          <a:solidFill>
            <a:srgbClr val="FFCC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74" dirty="0">
                <a:solidFill>
                  <a:schemeClr val="tx2"/>
                </a:solidFill>
              </a:rPr>
              <a:t>Initial &amp; Recurring Mandatory Training</a:t>
            </a:r>
          </a:p>
        </p:txBody>
      </p:sp>
      <p:sp>
        <p:nvSpPr>
          <p:cNvPr id="23" name="TextBox 22"/>
          <p:cNvSpPr txBox="1"/>
          <p:nvPr/>
        </p:nvSpPr>
        <p:spPr>
          <a:xfrm>
            <a:off x="3650654" y="1795743"/>
            <a:ext cx="1635384" cy="271613"/>
          </a:xfrm>
          <a:prstGeom prst="rect">
            <a:avLst/>
          </a:prstGeom>
          <a:solidFill>
            <a:srgbClr val="FFCC00"/>
          </a:solidFill>
        </p:spPr>
        <p:txBody>
          <a:bodyPr wrap="none">
            <a:spAutoFit/>
          </a:bodyPr>
          <a:lstStyle/>
          <a:p>
            <a:pPr algn="ctr">
              <a:defRPr/>
            </a:pPr>
            <a:r>
              <a:rPr lang="en-US" sz="1165" dirty="0">
                <a:solidFill>
                  <a:schemeClr val="tx2"/>
                </a:solidFill>
              </a:rPr>
              <a:t>Leadership Education</a:t>
            </a:r>
          </a:p>
        </p:txBody>
      </p:sp>
      <p:sp>
        <p:nvSpPr>
          <p:cNvPr id="24" name="TextBox 23"/>
          <p:cNvSpPr txBox="1"/>
          <p:nvPr/>
        </p:nvSpPr>
        <p:spPr>
          <a:xfrm>
            <a:off x="6270364" y="2056280"/>
            <a:ext cx="1730636" cy="450893"/>
          </a:xfrm>
          <a:prstGeom prst="rect">
            <a:avLst/>
          </a:prstGeom>
          <a:solidFill>
            <a:srgbClr val="FFCC00"/>
          </a:solidFill>
          <a:ln w="53975">
            <a:solidFill>
              <a:schemeClr val="tx2">
                <a:lumMod val="60000"/>
                <a:lumOff val="40000"/>
              </a:schemeClr>
            </a:solidFill>
            <a:prstDash val="solid"/>
          </a:ln>
          <a:scene3d>
            <a:camera prst="orthographicFront"/>
            <a:lightRig rig="threePt" dir="t"/>
          </a:scene3d>
          <a:sp3d>
            <a:bevelT/>
          </a:sp3d>
        </p:spPr>
        <p:txBody>
          <a:bodyPr>
            <a:spAutoFit/>
          </a:bodyPr>
          <a:lstStyle/>
          <a:p>
            <a:pPr algn="ctr">
              <a:defRPr/>
            </a:pPr>
            <a:r>
              <a:rPr lang="en-US" sz="1165" dirty="0">
                <a:solidFill>
                  <a:schemeClr val="tx2"/>
                </a:solidFill>
              </a:rPr>
              <a:t>Managerial &amp; Supervisory Training</a:t>
            </a:r>
          </a:p>
        </p:txBody>
      </p:sp>
      <p:sp>
        <p:nvSpPr>
          <p:cNvPr id="28" name="Oval 27"/>
          <p:cNvSpPr/>
          <p:nvPr/>
        </p:nvSpPr>
        <p:spPr>
          <a:xfrm>
            <a:off x="1909203" y="4272243"/>
            <a:ext cx="1397934" cy="599515"/>
          </a:xfrm>
          <a:prstGeom prst="ellipse">
            <a:avLst/>
          </a:prstGeom>
          <a:solidFill>
            <a:srgbClr val="FFCC00"/>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2"/>
                </a:solidFill>
              </a:rPr>
              <a:t>Aspiring &amp; Emerging Leader Training</a:t>
            </a:r>
          </a:p>
        </p:txBody>
      </p:sp>
      <p:sp>
        <p:nvSpPr>
          <p:cNvPr id="38" name="Oval 37"/>
          <p:cNvSpPr/>
          <p:nvPr/>
        </p:nvSpPr>
        <p:spPr>
          <a:xfrm>
            <a:off x="5143500" y="1297081"/>
            <a:ext cx="1316691" cy="609320"/>
          </a:xfrm>
          <a:prstGeom prst="ellipse">
            <a:avLst/>
          </a:prstGeom>
          <a:solidFill>
            <a:srgbClr val="FFCC00"/>
          </a:solid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9" dirty="0">
                <a:solidFill>
                  <a:schemeClr val="tx2"/>
                </a:solidFill>
              </a:rPr>
              <a:t>Executive Training</a:t>
            </a:r>
          </a:p>
        </p:txBody>
      </p:sp>
      <p:sp>
        <p:nvSpPr>
          <p:cNvPr id="29" name="Left Arrow Callout 28"/>
          <p:cNvSpPr/>
          <p:nvPr/>
        </p:nvSpPr>
        <p:spPr>
          <a:xfrm>
            <a:off x="4628167" y="3595321"/>
            <a:ext cx="2274234" cy="616499"/>
          </a:xfrm>
          <a:prstGeom prst="leftArrowCallout">
            <a:avLst/>
          </a:prstGeom>
          <a:solidFill>
            <a:srgbClr val="FFCC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chemeClr val="tx2"/>
              </a:solidFill>
            </a:endParaRPr>
          </a:p>
          <a:p>
            <a:pPr algn="ctr">
              <a:defRPr/>
            </a:pPr>
            <a:r>
              <a:rPr lang="en-US" sz="800" dirty="0">
                <a:solidFill>
                  <a:schemeClr val="tx2"/>
                </a:solidFill>
              </a:rPr>
              <a:t>New Supervisor Training within 1 year of appointment and at least once every 3 years thereafter.</a:t>
            </a:r>
          </a:p>
          <a:p>
            <a:pPr algn="ctr">
              <a:defRPr/>
            </a:pPr>
            <a:endParaRPr lang="en-US" sz="800" dirty="0">
              <a:solidFill>
                <a:schemeClr val="tx2"/>
              </a:solidFill>
            </a:endParaRPr>
          </a:p>
        </p:txBody>
      </p:sp>
      <p:sp>
        <p:nvSpPr>
          <p:cNvPr id="30" name="Left Arrow Callout 29"/>
          <p:cNvSpPr/>
          <p:nvPr/>
        </p:nvSpPr>
        <p:spPr>
          <a:xfrm>
            <a:off x="5612545" y="2681456"/>
            <a:ext cx="2163296" cy="619268"/>
          </a:xfrm>
          <a:prstGeom prst="leftArrowCallout">
            <a:avLst/>
          </a:prstGeom>
          <a:solidFill>
            <a:srgbClr val="FFCC00"/>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chemeClr val="tx2"/>
              </a:solidFill>
            </a:endParaRPr>
          </a:p>
          <a:p>
            <a:pPr algn="ctr">
              <a:defRPr/>
            </a:pPr>
            <a:r>
              <a:rPr lang="en-US" sz="800" dirty="0">
                <a:solidFill>
                  <a:schemeClr val="tx2"/>
                </a:solidFill>
              </a:rPr>
              <a:t>New Manager Training within 1 year of appointment and at least once every 3 years thereafter.</a:t>
            </a:r>
          </a:p>
          <a:p>
            <a:pPr algn="ctr">
              <a:defRPr/>
            </a:pPr>
            <a:endParaRPr lang="en-US" sz="800" dirty="0">
              <a:solidFill>
                <a:schemeClr val="tx2"/>
              </a:solidFill>
            </a:endParaRPr>
          </a:p>
        </p:txBody>
      </p:sp>
      <p:grpSp>
        <p:nvGrpSpPr>
          <p:cNvPr id="113694" name="Group 32"/>
          <p:cNvGrpSpPr>
            <a:grpSpLocks/>
          </p:cNvGrpSpPr>
          <p:nvPr/>
        </p:nvGrpSpPr>
        <p:grpSpPr bwMode="auto">
          <a:xfrm>
            <a:off x="1632623" y="1625379"/>
            <a:ext cx="294026" cy="4171889"/>
            <a:chOff x="235438" y="851839"/>
            <a:chExt cx="333230" cy="5731756"/>
          </a:xfrm>
          <a:solidFill>
            <a:srgbClr val="FFCC00"/>
          </a:solidFill>
        </p:grpSpPr>
        <p:grpSp>
          <p:nvGrpSpPr>
            <p:cNvPr id="113699" name="Group 33"/>
            <p:cNvGrpSpPr>
              <a:grpSpLocks/>
            </p:cNvGrpSpPr>
            <p:nvPr/>
          </p:nvGrpSpPr>
          <p:grpSpPr bwMode="auto">
            <a:xfrm>
              <a:off x="235438" y="851839"/>
              <a:ext cx="333230" cy="5731756"/>
              <a:chOff x="286406" y="851839"/>
              <a:chExt cx="405368" cy="5731761"/>
            </a:xfrm>
            <a:grpFill/>
          </p:grpSpPr>
          <p:sp>
            <p:nvSpPr>
              <p:cNvPr id="36" name="TextBox 35"/>
              <p:cNvSpPr txBox="1"/>
              <p:nvPr/>
            </p:nvSpPr>
            <p:spPr>
              <a:xfrm rot="16200000">
                <a:off x="-152053" y="1290298"/>
                <a:ext cx="1251386" cy="374468"/>
              </a:xfrm>
              <a:prstGeom prst="rect">
                <a:avLst/>
              </a:prstGeom>
              <a:grpFill/>
            </p:spPr>
            <p:txBody>
              <a:bodyPr wrap="none">
                <a:spAutoFit/>
              </a:bodyPr>
              <a:lstStyle/>
              <a:p>
                <a:pPr algn="r">
                  <a:defRPr/>
                </a:pPr>
                <a:r>
                  <a:rPr lang="en-US" sz="1165" dirty="0">
                    <a:solidFill>
                      <a:schemeClr val="tx2"/>
                    </a:solidFill>
                  </a:rPr>
                  <a:t>Executives</a:t>
                </a:r>
              </a:p>
            </p:txBody>
          </p:sp>
          <p:sp>
            <p:nvSpPr>
              <p:cNvPr id="40" name="TextBox 39"/>
              <p:cNvSpPr txBox="1"/>
              <p:nvPr/>
            </p:nvSpPr>
            <p:spPr>
              <a:xfrm rot="16200000">
                <a:off x="-275319" y="5616508"/>
                <a:ext cx="1559717" cy="374468"/>
              </a:xfrm>
              <a:prstGeom prst="rect">
                <a:avLst/>
              </a:prstGeom>
              <a:grpFill/>
            </p:spPr>
            <p:txBody>
              <a:bodyPr wrap="none">
                <a:spAutoFit/>
              </a:bodyPr>
              <a:lstStyle/>
              <a:p>
                <a:pPr>
                  <a:defRPr/>
                </a:pPr>
                <a:r>
                  <a:rPr lang="en-US" sz="1165" dirty="0">
                    <a:solidFill>
                      <a:schemeClr val="tx2"/>
                    </a:solidFill>
                  </a:rPr>
                  <a:t>All Employees</a:t>
                </a:r>
              </a:p>
            </p:txBody>
          </p:sp>
          <p:sp>
            <p:nvSpPr>
              <p:cNvPr id="41" name="TextBox 40"/>
              <p:cNvSpPr txBox="1"/>
              <p:nvPr/>
            </p:nvSpPr>
            <p:spPr>
              <a:xfrm rot="16200000">
                <a:off x="-780827" y="3370650"/>
                <a:ext cx="2508938" cy="374468"/>
              </a:xfrm>
              <a:prstGeom prst="rect">
                <a:avLst/>
              </a:prstGeom>
              <a:grpFill/>
            </p:spPr>
            <p:txBody>
              <a:bodyPr wrap="none">
                <a:spAutoFit/>
              </a:bodyPr>
              <a:lstStyle/>
              <a:p>
                <a:pPr algn="r">
                  <a:defRPr/>
                </a:pPr>
                <a:r>
                  <a:rPr lang="en-US" sz="1165" dirty="0">
                    <a:solidFill>
                      <a:schemeClr val="tx2"/>
                    </a:solidFill>
                  </a:rPr>
                  <a:t>Supervisors &amp; Managers</a:t>
                </a:r>
              </a:p>
            </p:txBody>
          </p:sp>
          <p:cxnSp>
            <p:nvCxnSpPr>
              <p:cNvPr id="42" name="Straight Arrow Connector 41"/>
              <p:cNvCxnSpPr/>
              <p:nvPr/>
            </p:nvCxnSpPr>
            <p:spPr>
              <a:xfrm flipV="1">
                <a:off x="501642" y="1994251"/>
                <a:ext cx="0" cy="444553"/>
              </a:xfrm>
              <a:prstGeom prst="straightConnector1">
                <a:avLst/>
              </a:prstGeom>
              <a:grpFill/>
              <a:ln w="2222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flipV="1">
              <a:off x="501271" y="4661564"/>
              <a:ext cx="0" cy="444553"/>
            </a:xfrm>
            <a:prstGeom prst="straightConnector1">
              <a:avLst/>
            </a:prstGeom>
            <a:grpFill/>
            <a:ln w="2222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960588" y="1566022"/>
            <a:ext cx="1603324" cy="450893"/>
          </a:xfrm>
          <a:prstGeom prst="rect">
            <a:avLst/>
          </a:prstGeom>
          <a:solidFill>
            <a:srgbClr val="FFCC00"/>
          </a:solidFill>
        </p:spPr>
        <p:txBody>
          <a:bodyPr wrap="none">
            <a:spAutoFit/>
          </a:bodyPr>
          <a:lstStyle/>
          <a:p>
            <a:pPr algn="ctr">
              <a:defRPr/>
            </a:pPr>
            <a:r>
              <a:rPr lang="en-US" sz="1165" dirty="0">
                <a:solidFill>
                  <a:schemeClr val="tx2"/>
                </a:solidFill>
              </a:rPr>
              <a:t>Functional/Technical </a:t>
            </a:r>
          </a:p>
          <a:p>
            <a:pPr algn="ctr">
              <a:defRPr/>
            </a:pPr>
            <a:r>
              <a:rPr lang="en-US" sz="1165" dirty="0">
                <a:solidFill>
                  <a:schemeClr val="tx2"/>
                </a:solidFill>
              </a:rPr>
              <a:t>Training</a:t>
            </a:r>
          </a:p>
        </p:txBody>
      </p:sp>
      <p:sp>
        <p:nvSpPr>
          <p:cNvPr id="113696" name="Title 2"/>
          <p:cNvSpPr>
            <a:spLocks noGrp="1"/>
          </p:cNvSpPr>
          <p:nvPr>
            <p:ph type="title" idx="4294967295"/>
          </p:nvPr>
        </p:nvSpPr>
        <p:spPr>
          <a:xfrm>
            <a:off x="134471" y="1882588"/>
            <a:ext cx="1554816" cy="3496235"/>
          </a:xfrm>
          <a:solidFill>
            <a:srgbClr val="FFCC00"/>
          </a:solidFill>
        </p:spPr>
        <p:txBody>
          <a:bodyPr/>
          <a:lstStyle/>
          <a:p>
            <a:r>
              <a:rPr lang="en-US" altLang="en-US" sz="1588" dirty="0">
                <a:solidFill>
                  <a:schemeClr val="tx2"/>
                </a:solidFill>
              </a:rPr>
              <a:t>Training, Education &amp; Professional Development</a:t>
            </a:r>
            <a:br>
              <a:rPr lang="en-US" altLang="en-US" sz="1588" dirty="0">
                <a:solidFill>
                  <a:schemeClr val="tx2"/>
                </a:solidFill>
              </a:rPr>
            </a:br>
            <a:r>
              <a:rPr lang="en-US" altLang="en-US" sz="1588" dirty="0">
                <a:solidFill>
                  <a:schemeClr val="tx2"/>
                </a:solidFill>
              </a:rPr>
              <a:t>Technical, Leadership, and Supervisory Tracks</a:t>
            </a:r>
          </a:p>
        </p:txBody>
      </p:sp>
      <p:sp>
        <p:nvSpPr>
          <p:cNvPr id="25" name="Title 9"/>
          <p:cNvSpPr txBox="1">
            <a:spLocks/>
          </p:cNvSpPr>
          <p:nvPr/>
        </p:nvSpPr>
        <p:spPr>
          <a:xfrm>
            <a:off x="645459" y="219029"/>
            <a:ext cx="7987553" cy="5988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FF0000"/>
                </a:solidFill>
                <a:latin typeface="Calibri" panose="020F0502020204030204" pitchFamily="34" charset="0"/>
                <a:cs typeface="Calibri" panose="020F0502020204030204" pitchFamily="34" charset="0"/>
              </a:rPr>
              <a:t>Career Trajectory</a:t>
            </a:r>
            <a:endParaRPr lang="en-US" sz="3600" b="1" dirty="0">
              <a:solidFill>
                <a:srgbClr val="FF000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a:solidFill>
            <a:schemeClr val="bg1"/>
          </a:solidFill>
        </p:spPr>
        <p:txBody>
          <a:bodyPr/>
          <a:lstStyle/>
          <a:p>
            <a:pPr>
              <a:defRPr/>
            </a:pPr>
            <a:r>
              <a:rPr lang="en-US" dirty="0" smtClean="0"/>
              <a:t>Slide </a:t>
            </a:r>
            <a:fld id="{B106AC59-ABBE-48A0-82B5-BC22D2B49130}" type="slidenum">
              <a:rPr lang="en-US" smtClean="0"/>
              <a:pPr>
                <a:defRPr/>
              </a:pPr>
              <a:t>5</a:t>
            </a:fld>
            <a:endParaRPr lang="en-US" dirty="0"/>
          </a:p>
        </p:txBody>
      </p:sp>
    </p:spTree>
    <p:extLst>
      <p:ext uri="{BB962C8B-B14F-4D97-AF65-F5344CB8AC3E}">
        <p14:creationId xmlns:p14="http://schemas.microsoft.com/office/powerpoint/2010/main" val="145385605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76015"/>
            <a:ext cx="5257800" cy="628650"/>
          </a:xfrm>
        </p:spPr>
        <p:txBody>
          <a:bodyPr/>
          <a:lstStyle/>
          <a:p>
            <a:r>
              <a:rPr lang="en-US" sz="3200" dirty="0" smtClean="0">
                <a:cs typeface="Calibri" panose="020F0502020204030204" pitchFamily="34" charset="0"/>
              </a:rPr>
              <a:t>Contracts</a:t>
            </a:r>
            <a:endParaRPr lang="en-US" sz="3200" dirty="0">
              <a:cs typeface="Calibri" panose="020F0502020204030204" pitchFamily="34" charset="0"/>
            </a:endParaRPr>
          </a:p>
        </p:txBody>
      </p:sp>
      <p:sp>
        <p:nvSpPr>
          <p:cNvPr id="3" name="Content Placeholder 2"/>
          <p:cNvSpPr>
            <a:spLocks noGrp="1"/>
          </p:cNvSpPr>
          <p:nvPr>
            <p:ph idx="1"/>
          </p:nvPr>
        </p:nvSpPr>
        <p:spPr>
          <a:xfrm>
            <a:off x="0" y="1485488"/>
            <a:ext cx="9144000" cy="4974947"/>
          </a:xfrm>
        </p:spPr>
        <p:txBody>
          <a:bodyPr/>
          <a:lstStyle/>
          <a:p>
            <a:pPr marL="0" indent="0">
              <a:buNone/>
            </a:pPr>
            <a:r>
              <a:rPr lang="en-US" sz="1400" u="sng" dirty="0" smtClean="0">
                <a:latin typeface="Garamond" panose="02020404030301010803" pitchFamily="18" charset="0"/>
                <a:cs typeface="Arial" panose="020B0604020202020204" pitchFamily="34" charset="0"/>
              </a:rPr>
              <a:t>Mission</a:t>
            </a:r>
            <a:r>
              <a:rPr lang="en-US" sz="1400" dirty="0">
                <a:latin typeface="Garamond" panose="02020404030301010803" pitchFamily="18" charset="0"/>
                <a:cs typeface="Arial" panose="020B0604020202020204" pitchFamily="34" charset="0"/>
              </a:rPr>
              <a:t>: </a:t>
            </a:r>
            <a:r>
              <a:rPr lang="en-US" sz="1400" b="1" dirty="0">
                <a:latin typeface="Garamond" panose="02020404030301010803" pitchFamily="18" charset="0"/>
                <a:cs typeface="Arial" panose="020B0604020202020204" pitchFamily="34" charset="0"/>
              </a:rPr>
              <a:t>The Contracts COI develops and manages processes and strategies that help provide and promote individual career growth across the contracting workforce. Contracting expertise is essential in order to procure quality goods and services for the Marine Corps</a:t>
            </a:r>
            <a:r>
              <a:rPr lang="en-US" sz="1400" b="1" i="1" dirty="0">
                <a:latin typeface="Garamond" panose="02020404030301010803" pitchFamily="18" charset="0"/>
                <a:cs typeface="Arial" panose="020B0604020202020204" pitchFamily="34" charset="0"/>
              </a:rPr>
              <a:t>.</a:t>
            </a:r>
            <a:r>
              <a:rPr lang="en-US" sz="1400" dirty="0">
                <a:latin typeface="Garamond" panose="02020404030301010803" pitchFamily="18" charset="0"/>
                <a:cs typeface="Arial" panose="020B0604020202020204" pitchFamily="34" charset="0"/>
              </a:rPr>
              <a:t> </a:t>
            </a:r>
          </a:p>
          <a:p>
            <a:pPr marL="0" indent="0">
              <a:buNone/>
            </a:pPr>
            <a:r>
              <a:rPr lang="en-US" sz="1400" u="sng" dirty="0">
                <a:latin typeface="Garamond" panose="02020404030301010803" pitchFamily="18" charset="0"/>
                <a:cs typeface="Arial" panose="020B0604020202020204" pitchFamily="34" charset="0"/>
              </a:rPr>
              <a:t>Vision</a:t>
            </a:r>
            <a:r>
              <a:rPr lang="en-US" sz="1400" dirty="0">
                <a:latin typeface="Garamond" panose="02020404030301010803" pitchFamily="18" charset="0"/>
                <a:cs typeface="Arial" panose="020B0604020202020204" pitchFamily="34" charset="0"/>
              </a:rPr>
              <a:t>:</a:t>
            </a:r>
            <a:r>
              <a:rPr lang="en-US" sz="1400" b="1" dirty="0">
                <a:latin typeface="Garamond" panose="02020404030301010803" pitchFamily="18" charset="0"/>
                <a:cs typeface="Arial" panose="020B0604020202020204" pitchFamily="34" charset="0"/>
              </a:rPr>
              <a:t> The Contracts COI vision is to create a consistent, motivated and highly skilled community of contracting professionals capable of turning requirements into quality supplies and services in support of the USMC, through sound business decisions while executing fiduciary responsibility with honesty and integrity.</a:t>
            </a:r>
            <a:r>
              <a:rPr lang="en-US" sz="1400" b="1" i="1" dirty="0">
                <a:latin typeface="Garamond" panose="02020404030301010803" pitchFamily="18" charset="0"/>
                <a:cs typeface="Arial" panose="020B0604020202020204" pitchFamily="34" charset="0"/>
              </a:rPr>
              <a:t> </a:t>
            </a:r>
            <a:endParaRPr lang="en-US" sz="1400" dirty="0" smtClean="0">
              <a:latin typeface="Garamond" panose="02020404030301010803" pitchFamily="18" charset="0"/>
              <a:cs typeface="Arial" panose="020B0604020202020204" pitchFamily="34" charset="0"/>
            </a:endParaRPr>
          </a:p>
          <a:p>
            <a:pPr marL="0" lvl="0" indent="0" algn="ctr">
              <a:buNone/>
            </a:pPr>
            <a:r>
              <a:rPr lang="en-US" sz="1400" b="1" u="sng" dirty="0" smtClean="0">
                <a:latin typeface="Garamond" panose="02020404030301010803" pitchFamily="18" charset="0"/>
                <a:cs typeface="Arial" panose="020B0604020202020204" pitchFamily="34" charset="0"/>
              </a:rPr>
              <a:t>Goals</a:t>
            </a:r>
            <a:r>
              <a:rPr lang="en-US" sz="1400" b="1" dirty="0" smtClean="0">
                <a:latin typeface="Garamond" panose="02020404030301010803" pitchFamily="18" charset="0"/>
                <a:cs typeface="Arial" panose="020B0604020202020204" pitchFamily="34" charset="0"/>
              </a:rPr>
              <a:t>: </a:t>
            </a:r>
          </a:p>
          <a:p>
            <a:pPr marL="628650" lvl="1" indent="-285750">
              <a:buFont typeface="+mj-lt"/>
              <a:buAutoNum type="romanUcPeriod"/>
            </a:pPr>
            <a:r>
              <a:rPr lang="en-US" sz="1400" b="1" dirty="0" smtClean="0">
                <a:latin typeface="Garamond" panose="02020404030301010803" pitchFamily="18" charset="0"/>
                <a:cs typeface="Arial" panose="020B0604020202020204" pitchFamily="34" charset="0"/>
              </a:rPr>
              <a:t>Continue </a:t>
            </a:r>
            <a:r>
              <a:rPr lang="en-US" sz="1400" b="1" dirty="0">
                <a:latin typeface="Garamond" panose="02020404030301010803" pitchFamily="18" charset="0"/>
                <a:cs typeface="Arial" panose="020B0604020202020204" pitchFamily="34" charset="0"/>
              </a:rPr>
              <a:t>to provide professional training opportunities across the  contracting community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Conduct community outreach to identify any training shortfalls or hidden opportunities</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Foster stakeholder partnerships with the Contracting Community leaders in order to achieve mutually beneficial outcomes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Provide community advocacy and workforce management </a:t>
            </a:r>
          </a:p>
          <a:p>
            <a:pPr marL="0" indent="0" algn="ctr">
              <a:buNone/>
            </a:pPr>
            <a:r>
              <a:rPr lang="en-US" sz="1400" b="1" u="sng" dirty="0" smtClean="0">
                <a:latin typeface="Garamond" panose="02020404030301010803" pitchFamily="18" charset="0"/>
                <a:cs typeface="Arial" panose="020B0604020202020204" pitchFamily="34" charset="0"/>
              </a:rPr>
              <a:t>Initiatives</a:t>
            </a:r>
            <a:r>
              <a:rPr lang="en-US" sz="1400" b="1" dirty="0" smtClean="0">
                <a:latin typeface="Garamond" panose="02020404030301010803" pitchFamily="18" charset="0"/>
                <a:cs typeface="Arial" panose="020B0604020202020204" pitchFamily="34" charset="0"/>
              </a:rPr>
              <a:t>:</a:t>
            </a:r>
            <a:endParaRPr lang="en-US" sz="1400" b="1" dirty="0">
              <a:latin typeface="Garamond" panose="02020404030301010803" pitchFamily="18" charset="0"/>
              <a:cs typeface="Arial" panose="020B0604020202020204" pitchFamily="34" charset="0"/>
            </a:endParaRPr>
          </a:p>
          <a:p>
            <a:pPr marL="628650" lvl="1" indent="-285750">
              <a:buFont typeface="+mj-lt"/>
              <a:buAutoNum type="romanLcPeriod"/>
            </a:pPr>
            <a:r>
              <a:rPr lang="en-US" sz="1400" b="1" u="sng" dirty="0">
                <a:latin typeface="Garamond" panose="02020404030301010803" pitchFamily="18" charset="0"/>
                <a:cs typeface="Arial" panose="020B0604020202020204" pitchFamily="34" charset="0"/>
              </a:rPr>
              <a:t>Section 852 Defense Acquisition Workforce Development Funds (DAWDF Funding)</a:t>
            </a:r>
            <a:r>
              <a:rPr lang="en-US" sz="1400" b="1" dirty="0">
                <a:latin typeface="Garamond" panose="02020404030301010803" pitchFamily="18" charset="0"/>
                <a:cs typeface="Arial" panose="020B0604020202020204" pitchFamily="34" charset="0"/>
              </a:rPr>
              <a:t>: DAWDF funding is available for individual classroom/online training, in the pursuit of the 24 hour semester credit hour (business/business-related) requirement (for DAWIA Certification; formal degrees, contract competency certification, and contracting </a:t>
            </a:r>
            <a:r>
              <a:rPr lang="en-US" sz="1400" b="1">
                <a:latin typeface="Garamond" panose="02020404030301010803" pitchFamily="18" charset="0"/>
                <a:cs typeface="Arial" panose="020B0604020202020204" pitchFamily="34" charset="0"/>
              </a:rPr>
              <a:t>expertise </a:t>
            </a:r>
            <a:r>
              <a:rPr lang="en-US" sz="1400" b="1" smtClean="0">
                <a:latin typeface="Garamond" panose="02020404030301010803" pitchFamily="18" charset="0"/>
                <a:cs typeface="Arial" panose="020B0604020202020204" pitchFamily="34" charset="0"/>
              </a:rPr>
              <a:t>advancement).   </a:t>
            </a:r>
            <a:endParaRPr lang="en-US" sz="1400" b="1" dirty="0">
              <a:latin typeface="Garamond" panose="02020404030301010803" pitchFamily="18" charset="0"/>
              <a:cs typeface="Arial" panose="020B0604020202020204" pitchFamily="34" charset="0"/>
            </a:endParaRPr>
          </a:p>
          <a:p>
            <a:pPr marL="628650" lvl="1" indent="-285750">
              <a:buFont typeface="+mj-lt"/>
              <a:buAutoNum type="romanLcPeriod"/>
            </a:pPr>
            <a:r>
              <a:rPr lang="en-US" sz="1400" b="1" u="sng" dirty="0">
                <a:latin typeface="Garamond" panose="02020404030301010803" pitchFamily="18" charset="0"/>
                <a:cs typeface="Arial" panose="020B0604020202020204" pitchFamily="34" charset="0"/>
              </a:rPr>
              <a:t>COI funding </a:t>
            </a:r>
            <a:r>
              <a:rPr lang="en-US" sz="1400" b="1" dirty="0">
                <a:latin typeface="Garamond" panose="02020404030301010803" pitchFamily="18" charset="0"/>
                <a:cs typeface="Arial" panose="020B0604020202020204" pitchFamily="34" charset="0"/>
              </a:rPr>
              <a:t>– Funding provided for Civilian group training (Military may also participate)– </a:t>
            </a:r>
            <a:r>
              <a:rPr lang="en-US" sz="1400" b="1" dirty="0" smtClean="0">
                <a:latin typeface="Garamond" panose="02020404030301010803" pitchFamily="18" charset="0"/>
                <a:cs typeface="Arial" panose="020B0604020202020204" pitchFamily="34" charset="0"/>
              </a:rPr>
              <a:t>FY20 </a:t>
            </a:r>
            <a:r>
              <a:rPr lang="en-US" sz="1400" b="1" dirty="0">
                <a:latin typeface="Garamond" panose="02020404030301010803" pitchFamily="18" charset="0"/>
                <a:cs typeface="Arial" panose="020B0604020202020204" pitchFamily="34" charset="0"/>
              </a:rPr>
              <a:t>funding </a:t>
            </a:r>
            <a:r>
              <a:rPr lang="en-US" sz="1400" b="1" dirty="0" smtClean="0">
                <a:latin typeface="Garamond" panose="02020404030301010803" pitchFamily="18" charset="0"/>
                <a:cs typeface="Arial" panose="020B0604020202020204" pitchFamily="34" charset="0"/>
              </a:rPr>
              <a:t>will be </a:t>
            </a:r>
            <a:r>
              <a:rPr lang="en-US" sz="1400" b="1" dirty="0">
                <a:latin typeface="Garamond" panose="02020404030301010803" pitchFamily="18" charset="0"/>
                <a:cs typeface="Arial" panose="020B0604020202020204" pitchFamily="34" charset="0"/>
              </a:rPr>
              <a:t>distributed to the Regional Contracting Offices (RCOs</a:t>
            </a:r>
            <a:r>
              <a:rPr lang="en-US" sz="1400" b="1" dirty="0" smtClean="0">
                <a:latin typeface="Garamond" panose="02020404030301010803" pitchFamily="18" charset="0"/>
                <a:cs typeface="Arial" panose="020B0604020202020204" pitchFamily="34" charset="0"/>
              </a:rPr>
              <a:t>), NLT 2/29/2020– </a:t>
            </a:r>
            <a:r>
              <a:rPr lang="en-US" sz="1400" b="1" dirty="0">
                <a:latin typeface="Garamond" panose="02020404030301010803" pitchFamily="18" charset="0"/>
                <a:cs typeface="Arial" panose="020B0604020202020204" pitchFamily="34" charset="0"/>
              </a:rPr>
              <a:t>you may contact the Contracting  COI Manager if additional funds are </a:t>
            </a:r>
            <a:r>
              <a:rPr lang="en-US" sz="1400" b="1" dirty="0" smtClean="0">
                <a:latin typeface="Garamond" panose="02020404030301010803" pitchFamily="18" charset="0"/>
                <a:cs typeface="Arial" panose="020B0604020202020204" pitchFamily="34" charset="0"/>
              </a:rPr>
              <a:t>needed</a:t>
            </a:r>
            <a:endParaRPr lang="en-US" sz="1400" dirty="0">
              <a:latin typeface="Garamond" panose="02020404030301010803" pitchFamily="18" charset="0"/>
              <a:cs typeface="Arial" panose="020B0604020202020204" pitchFamily="34" charset="0"/>
            </a:endParaRPr>
          </a:p>
        </p:txBody>
      </p:sp>
      <p:sp>
        <p:nvSpPr>
          <p:cNvPr id="4" name="Slide Number Placeholder 3"/>
          <p:cNvSpPr>
            <a:spLocks noGrp="1"/>
          </p:cNvSpPr>
          <p:nvPr>
            <p:ph type="sldNum" sz="quarter" idx="4294967295"/>
          </p:nvPr>
        </p:nvSpPr>
        <p:spPr>
          <a:xfrm>
            <a:off x="3771900" y="6584156"/>
            <a:ext cx="1600200" cy="273844"/>
          </a:xfrm>
          <a:prstGeom prst="rect">
            <a:avLst/>
          </a:prstGeom>
        </p:spPr>
        <p:txBody>
          <a:bodyPr/>
          <a:lstStyle/>
          <a:p>
            <a:pPr>
              <a:defRPr/>
            </a:pPr>
            <a:r>
              <a:rPr lang="en-US" dirty="0" smtClean="0">
                <a:solidFill>
                  <a:srgbClr val="000000"/>
                </a:solidFill>
              </a:rPr>
              <a:t>Slide 36</a:t>
            </a:r>
            <a:endParaRPr lang="en-US" dirty="0">
              <a:solidFill>
                <a:srgbClr val="000000"/>
              </a:solidFill>
            </a:endParaRPr>
          </a:p>
        </p:txBody>
      </p:sp>
      <p:sp>
        <p:nvSpPr>
          <p:cNvPr id="5" name="Rectangle 4"/>
          <p:cNvSpPr/>
          <p:nvPr/>
        </p:nvSpPr>
        <p:spPr>
          <a:xfrm>
            <a:off x="431316" y="1166073"/>
            <a:ext cx="3228769" cy="307777"/>
          </a:xfrm>
          <a:prstGeom prst="rect">
            <a:avLst/>
          </a:prstGeom>
        </p:spPr>
        <p:txBody>
          <a:bodyPr wrap="none">
            <a:spAutoFit/>
          </a:bodyPr>
          <a:lstStyle/>
          <a:p>
            <a:r>
              <a:rPr lang="en-US" sz="1400" kern="0" dirty="0">
                <a:solidFill>
                  <a:srgbClr val="000000"/>
                </a:solidFill>
                <a:latin typeface="Garamond" panose="02020404030301010803" pitchFamily="18" charset="0"/>
              </a:rPr>
              <a:t>COI Leader: </a:t>
            </a:r>
            <a:r>
              <a:rPr lang="en-US" sz="1400" b="1" u="sng" kern="0" dirty="0" smtClean="0">
                <a:solidFill>
                  <a:srgbClr val="000000"/>
                </a:solidFill>
                <a:latin typeface="Garamond" panose="02020404030301010803" pitchFamily="18" charset="0"/>
              </a:rPr>
              <a:t>SES Mr. Jamie Thompson </a:t>
            </a:r>
            <a:endParaRPr lang="en-US" sz="1400" u="sng" dirty="0">
              <a:latin typeface="Garamond" panose="02020404030301010803" pitchFamily="18" charset="0"/>
            </a:endParaRPr>
          </a:p>
        </p:txBody>
      </p:sp>
      <p:sp>
        <p:nvSpPr>
          <p:cNvPr id="6" name="Rectangle 5"/>
          <p:cNvSpPr/>
          <p:nvPr/>
        </p:nvSpPr>
        <p:spPr>
          <a:xfrm>
            <a:off x="5950712" y="1178049"/>
            <a:ext cx="2853666" cy="307777"/>
          </a:xfrm>
          <a:prstGeom prst="rect">
            <a:avLst/>
          </a:prstGeom>
        </p:spPr>
        <p:txBody>
          <a:bodyPr wrap="none">
            <a:spAutoFit/>
          </a:bodyPr>
          <a:lstStyle/>
          <a:p>
            <a:pPr lvl="0" eaLnBrk="0" fontAlgn="base" hangingPunct="0">
              <a:spcBef>
                <a:spcPct val="20000"/>
              </a:spcBef>
              <a:spcAft>
                <a:spcPct val="0"/>
              </a:spcAft>
            </a:pPr>
            <a:r>
              <a:rPr lang="en-US" sz="1400" kern="0" dirty="0">
                <a:solidFill>
                  <a:srgbClr val="000000"/>
                </a:solidFill>
                <a:latin typeface="Garamond" panose="02020404030301010803" pitchFamily="18" charset="0"/>
              </a:rPr>
              <a:t>COI Manager</a:t>
            </a:r>
            <a:r>
              <a:rPr lang="en-US" sz="1400" b="1" kern="0" dirty="0">
                <a:solidFill>
                  <a:srgbClr val="000000"/>
                </a:solidFill>
                <a:latin typeface="Garamond" panose="02020404030301010803" pitchFamily="18" charset="0"/>
              </a:rPr>
              <a:t>: </a:t>
            </a:r>
            <a:r>
              <a:rPr lang="en-US" sz="1400" b="1" u="sng" kern="0" dirty="0" smtClean="0">
                <a:solidFill>
                  <a:srgbClr val="000000"/>
                </a:solidFill>
                <a:latin typeface="Garamond" panose="02020404030301010803" pitchFamily="18" charset="0"/>
              </a:rPr>
              <a:t>Ms. Kim Fernandez</a:t>
            </a:r>
            <a:endParaRPr lang="en-US" sz="1400" b="1" u="sng" kern="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659853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7638" y="1235930"/>
            <a:ext cx="3362479"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Craig Sakai</a:t>
            </a:r>
            <a:endParaRPr lang="en-US" sz="1600" b="1" dirty="0">
              <a:latin typeface="Garamond" panose="02020404030301010803" pitchFamily="18" charset="0"/>
            </a:endParaRPr>
          </a:p>
        </p:txBody>
      </p:sp>
      <p:sp>
        <p:nvSpPr>
          <p:cNvPr id="20" name="TextBox 19"/>
          <p:cNvSpPr txBox="1"/>
          <p:nvPr/>
        </p:nvSpPr>
        <p:spPr>
          <a:xfrm>
            <a:off x="366992" y="1252440"/>
            <a:ext cx="3352751"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SES </a:t>
            </a:r>
            <a:r>
              <a:rPr lang="en-US" sz="1600" b="1" u="sng" dirty="0" smtClean="0">
                <a:latin typeface="Garamond" panose="02020404030301010803" pitchFamily="18" charset="0"/>
              </a:rPr>
              <a:t>Dr</a:t>
            </a:r>
            <a:r>
              <a:rPr lang="en-US" sz="1600" b="1" u="sng" dirty="0">
                <a:latin typeface="Garamond" panose="02020404030301010803" pitchFamily="18" charset="0"/>
              </a:rPr>
              <a:t>. Todd Calhoun</a:t>
            </a:r>
          </a:p>
        </p:txBody>
      </p:sp>
      <p:sp>
        <p:nvSpPr>
          <p:cNvPr id="14" name="Title 1"/>
          <p:cNvSpPr>
            <a:spLocks noGrp="1"/>
          </p:cNvSpPr>
          <p:nvPr>
            <p:ph type="title"/>
          </p:nvPr>
        </p:nvSpPr>
        <p:spPr>
          <a:xfrm>
            <a:off x="1162050" y="159500"/>
            <a:ext cx="6781800" cy="533400"/>
          </a:xfrm>
        </p:spPr>
        <p:txBody>
          <a:bodyPr/>
          <a:lstStyle/>
          <a:p>
            <a:r>
              <a:rPr lang="en-US" sz="3200" dirty="0">
                <a:cs typeface="Calibri" panose="020F0502020204030204" pitchFamily="34" charset="0"/>
              </a:rPr>
              <a:t>Environmental COI</a:t>
            </a:r>
          </a:p>
        </p:txBody>
      </p:sp>
      <p:sp>
        <p:nvSpPr>
          <p:cNvPr id="16" name="Content Placeholder 7"/>
          <p:cNvSpPr>
            <a:spLocks noGrp="1"/>
          </p:cNvSpPr>
          <p:nvPr>
            <p:ph sz="half" idx="1"/>
          </p:nvPr>
        </p:nvSpPr>
        <p:spPr>
          <a:xfrm>
            <a:off x="0" y="1757176"/>
            <a:ext cx="9144000" cy="921339"/>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Environmental COI develops and sustains a superior environmental workforce by supporting professional growth and training personnel to match capabilities with existing and emerging requirements. </a:t>
            </a:r>
            <a:endParaRPr lang="en-US" sz="1600" b="1" i="1" dirty="0" smtClean="0">
              <a:latin typeface="Garamond" panose="02020404030301010803" pitchFamily="18" charset="0"/>
            </a:endParaRPr>
          </a:p>
          <a:p>
            <a:pPr marL="0" indent="0">
              <a:buNone/>
            </a:pPr>
            <a:r>
              <a:rPr lang="en-US" sz="1600" b="1" dirty="0" smtClean="0">
                <a:latin typeface="Garamond" panose="02020404030301010803" pitchFamily="18" charset="0"/>
              </a:rPr>
              <a:t> </a:t>
            </a:r>
            <a:endParaRPr lang="en-US" sz="1600" b="1" dirty="0">
              <a:latin typeface="Garamond" panose="02020404030301010803" pitchFamily="18" charset="0"/>
            </a:endParaRP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Environmental COI provides a superior workforce that ensures, enhances, and sustains the Marine Corps mission and quality of life through sound stewardship of air, land, and sea resources.</a:t>
            </a: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7" name="Slide Number Placeholder 3"/>
          <p:cNvSpPr>
            <a:spLocks noGrp="1"/>
          </p:cNvSpPr>
          <p:nvPr>
            <p:ph type="sldNum" sz="quarter" idx="10"/>
          </p:nvPr>
        </p:nvSpPr>
        <p:spPr>
          <a:xfrm>
            <a:off x="4038600" y="6496050"/>
            <a:ext cx="1028700" cy="361950"/>
          </a:xfrm>
        </p:spPr>
        <p:txBody>
          <a:bodyPr/>
          <a:lstStyle/>
          <a:p>
            <a:pPr>
              <a:defRPr/>
            </a:pPr>
            <a:r>
              <a:rPr lang="en-US" dirty="0">
                <a:solidFill>
                  <a:srgbClr val="000000"/>
                </a:solidFill>
              </a:rPr>
              <a:t>Slide </a:t>
            </a:r>
            <a:r>
              <a:rPr lang="en-US" dirty="0" smtClean="0">
                <a:solidFill>
                  <a:srgbClr val="000000"/>
                </a:solidFill>
              </a:rPr>
              <a:t>26</a:t>
            </a:r>
            <a:endParaRPr lang="en-US" dirty="0">
              <a:solidFill>
                <a:srgbClr val="000000"/>
              </a:solidFill>
            </a:endParaRPr>
          </a:p>
        </p:txBody>
      </p:sp>
      <p:sp>
        <p:nvSpPr>
          <p:cNvPr id="18" name="Content Placeholder 8"/>
          <p:cNvSpPr txBox="1">
            <a:spLocks/>
          </p:cNvSpPr>
          <p:nvPr/>
        </p:nvSpPr>
        <p:spPr bwMode="auto">
          <a:xfrm>
            <a:off x="1301114" y="3385422"/>
            <a:ext cx="6652260" cy="1320089"/>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endParaRPr lang="en-US" sz="1600" b="1" u="sng" kern="0" dirty="0" smtClean="0">
              <a:solidFill>
                <a:srgbClr val="FF0000"/>
              </a:solidFill>
              <a:latin typeface="Garamond" panose="02020404030301010803" pitchFamily="18" charset="0"/>
            </a:endParaRPr>
          </a:p>
          <a:p>
            <a:pPr marL="385763" indent="-385763">
              <a:buFont typeface="+mj-lt"/>
              <a:buAutoNum type="romanUcPeriod"/>
            </a:pPr>
            <a:r>
              <a:rPr lang="en-US" sz="1600" b="1" kern="0" dirty="0" smtClean="0">
                <a:latin typeface="Garamond" panose="02020404030301010803" pitchFamily="18" charset="0"/>
              </a:rPr>
              <a:t>Build and sustain professional development across the COI </a:t>
            </a:r>
          </a:p>
          <a:p>
            <a:pPr marL="385763" indent="-385763">
              <a:buFont typeface="+mj-lt"/>
              <a:buAutoNum type="romanUcPeriod"/>
            </a:pPr>
            <a:r>
              <a:rPr lang="en-US" sz="1600" b="1" kern="0" dirty="0" smtClean="0">
                <a:latin typeface="Garamond" panose="02020404030301010803" pitchFamily="18" charset="0"/>
              </a:rPr>
              <a:t>Increase </a:t>
            </a:r>
            <a:r>
              <a:rPr lang="en-US" sz="1600" b="1" kern="0" dirty="0">
                <a:latin typeface="Garamond" panose="02020404030301010803" pitchFamily="18" charset="0"/>
              </a:rPr>
              <a:t>awareness and engagement across the COI </a:t>
            </a:r>
          </a:p>
          <a:p>
            <a:pPr marL="385763" indent="-385763">
              <a:buFont typeface="+mj-lt"/>
              <a:buAutoNum type="romanUcPeriod"/>
            </a:pPr>
            <a:r>
              <a:rPr lang="en-US" sz="1600" b="1" kern="0" dirty="0">
                <a:latin typeface="Garamond" panose="02020404030301010803" pitchFamily="18" charset="0"/>
              </a:rPr>
              <a:t>Ensure access to training for the COI members </a:t>
            </a:r>
            <a:endParaRPr lang="en-US" sz="1600" b="1" kern="0" dirty="0" smtClean="0">
              <a:latin typeface="Garamond" panose="02020404030301010803" pitchFamily="18" charset="0"/>
            </a:endParaRPr>
          </a:p>
          <a:p>
            <a:pPr marL="385763" indent="-385763">
              <a:buFont typeface="+mj-lt"/>
              <a:buAutoNum type="romanUcPeriod"/>
            </a:pPr>
            <a:r>
              <a:rPr lang="en-US" sz="1600" b="1" kern="0" dirty="0">
                <a:latin typeface="Garamond" panose="02020404030301010803" pitchFamily="18" charset="0"/>
              </a:rPr>
              <a:t> </a:t>
            </a:r>
            <a:r>
              <a:rPr lang="en-US" sz="1600" b="1" kern="0" dirty="0" smtClean="0">
                <a:latin typeface="Garamond" panose="02020404030301010803" pitchFamily="18" charset="0"/>
              </a:rPr>
              <a:t>Implement succession planning for the COI</a:t>
            </a:r>
          </a:p>
          <a:p>
            <a:pPr marL="385763" indent="-385763">
              <a:buFont typeface="+mj-lt"/>
              <a:buAutoNum type="romanUcPeriod"/>
            </a:pPr>
            <a:endParaRPr lang="en-US" sz="1600" b="1" kern="0" dirty="0">
              <a:latin typeface="Garamond" panose="02020404030301010803" pitchFamily="18" charset="0"/>
            </a:endParaRPr>
          </a:p>
        </p:txBody>
      </p:sp>
      <p:sp>
        <p:nvSpPr>
          <p:cNvPr id="19" name="Content Placeholder 9"/>
          <p:cNvSpPr txBox="1">
            <a:spLocks/>
          </p:cNvSpPr>
          <p:nvPr/>
        </p:nvSpPr>
        <p:spPr bwMode="auto">
          <a:xfrm>
            <a:off x="1162050" y="4951703"/>
            <a:ext cx="7273289"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400050" indent="-400050">
              <a:buFont typeface="+mj-lt"/>
              <a:buAutoNum type="romanLcPeriod"/>
            </a:pPr>
            <a:r>
              <a:rPr lang="en-US" sz="1600" b="1" kern="0" dirty="0">
                <a:latin typeface="Garamond" panose="02020404030301010803" pitchFamily="18" charset="0"/>
              </a:rPr>
              <a:t>Publish </a:t>
            </a:r>
            <a:r>
              <a:rPr lang="en-US" sz="1600" b="1" kern="0" dirty="0" smtClean="0">
                <a:latin typeface="Garamond" panose="02020404030301010803" pitchFamily="18" charset="0"/>
              </a:rPr>
              <a:t>career </a:t>
            </a:r>
            <a:r>
              <a:rPr lang="en-US" sz="1600" b="1" kern="0" dirty="0">
                <a:latin typeface="Garamond" panose="02020404030301010803" pitchFamily="18" charset="0"/>
              </a:rPr>
              <a:t>r</a:t>
            </a:r>
            <a:r>
              <a:rPr lang="en-US" sz="1600" b="1" kern="0" dirty="0" smtClean="0">
                <a:latin typeface="Garamond" panose="02020404030301010803" pitchFamily="18" charset="0"/>
              </a:rPr>
              <a:t>oadmaps </a:t>
            </a:r>
            <a:r>
              <a:rPr lang="en-US" sz="1600" b="1" kern="0" dirty="0">
                <a:latin typeface="Garamond" panose="02020404030301010803" pitchFamily="18" charset="0"/>
              </a:rPr>
              <a:t>for each occupational </a:t>
            </a:r>
            <a:r>
              <a:rPr lang="en-US" sz="1600" b="1" kern="0" dirty="0" smtClean="0">
                <a:latin typeface="Garamond" panose="02020404030301010803" pitchFamily="18" charset="0"/>
              </a:rPr>
              <a:t>series within the community</a:t>
            </a:r>
            <a:endParaRPr lang="en-US" sz="1600" b="1" kern="0" dirty="0">
              <a:latin typeface="Garamond" panose="02020404030301010803" pitchFamily="18" charset="0"/>
            </a:endParaRPr>
          </a:p>
          <a:p>
            <a:pPr marL="400050" indent="-400050">
              <a:buFont typeface="+mj-lt"/>
              <a:buAutoNum type="romanLcPeriod"/>
            </a:pPr>
            <a:r>
              <a:rPr lang="en-US" sz="1600" b="1" kern="0" dirty="0">
                <a:latin typeface="Garamond" panose="02020404030301010803" pitchFamily="18" charset="0"/>
              </a:rPr>
              <a:t>Develop Individual Development Plan templates</a:t>
            </a:r>
          </a:p>
          <a:p>
            <a:pPr marL="400050" indent="-400050">
              <a:buFont typeface="+mj-lt"/>
              <a:buAutoNum type="romanLcPeriod"/>
            </a:pPr>
            <a:r>
              <a:rPr lang="en-US" sz="1600" b="1" kern="0" dirty="0" smtClean="0">
                <a:latin typeface="Garamond" panose="02020404030301010803" pitchFamily="18" charset="0"/>
              </a:rPr>
              <a:t>Develop position </a:t>
            </a:r>
            <a:r>
              <a:rPr lang="en-US" sz="1600" b="1" kern="0" dirty="0">
                <a:latin typeface="Garamond" panose="02020404030301010803" pitchFamily="18" charset="0"/>
              </a:rPr>
              <a:t>d</a:t>
            </a:r>
            <a:r>
              <a:rPr lang="en-US" sz="1600" b="1" kern="0" dirty="0" smtClean="0">
                <a:latin typeface="Garamond" panose="02020404030301010803" pitchFamily="18" charset="0"/>
              </a:rPr>
              <a:t>escription templates for key occupational series</a:t>
            </a:r>
          </a:p>
          <a:p>
            <a:pPr marL="400050" indent="-400050">
              <a:buFont typeface="+mj-lt"/>
              <a:buAutoNum type="romanLcPeriod"/>
            </a:pPr>
            <a:r>
              <a:rPr lang="en-US" sz="1600" b="1" kern="0" dirty="0" smtClean="0">
                <a:latin typeface="Garamond" panose="02020404030301010803" pitchFamily="18" charset="0"/>
              </a:rPr>
              <a:t>Update and publish  an Environmental Training Course Catalog</a:t>
            </a:r>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Tree>
    <p:extLst>
      <p:ext uri="{BB962C8B-B14F-4D97-AF65-F5344CB8AC3E}">
        <p14:creationId xmlns:p14="http://schemas.microsoft.com/office/powerpoint/2010/main" val="3176773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66800" y="187448"/>
            <a:ext cx="6781800" cy="533400"/>
          </a:xfrm>
        </p:spPr>
        <p:txBody>
          <a:bodyPr/>
          <a:lstStyle/>
          <a:p>
            <a:r>
              <a:rPr lang="en-US" sz="2800" dirty="0">
                <a:cs typeface="Calibri" panose="020F0502020204030204" pitchFamily="34" charset="0"/>
              </a:rPr>
              <a:t>Facilities COI</a:t>
            </a:r>
          </a:p>
        </p:txBody>
      </p:sp>
      <p:sp>
        <p:nvSpPr>
          <p:cNvPr id="13" name="Content Placeholder 7"/>
          <p:cNvSpPr>
            <a:spLocks noGrp="1"/>
          </p:cNvSpPr>
          <p:nvPr>
            <p:ph sz="half" idx="1"/>
          </p:nvPr>
        </p:nvSpPr>
        <p:spPr>
          <a:xfrm>
            <a:off x="-69912" y="1543592"/>
            <a:ext cx="9055224" cy="967325"/>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a:latin typeface="Garamond" panose="02020404030301010803" pitchFamily="18" charset="0"/>
              </a:rPr>
              <a:t>: </a:t>
            </a:r>
            <a:r>
              <a:rPr lang="en-US" sz="1600" b="1" i="1" dirty="0">
                <a:latin typeface="Garamond" panose="02020404030301010803" pitchFamily="18" charset="0"/>
              </a:rPr>
              <a:t>The Facilities COI develops and sustains a superior facilities workforce by supporting professional growth and training personnel to match capabilities with existing and emerging requirements.</a:t>
            </a:r>
            <a:r>
              <a:rPr lang="en-US" sz="1600" i="1" dirty="0">
                <a:latin typeface="Garamond" panose="02020404030301010803" pitchFamily="18" charset="0"/>
              </a:rPr>
              <a:t>  </a:t>
            </a: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Facilities COI provides a superior workforce that manages the planning, design, construction, maintenance, and operations of Marine Corps installations as resilient right-sized platforms to generate force readiness</a:t>
            </a:r>
            <a:r>
              <a:rPr lang="en-US" sz="1600" i="1" dirty="0">
                <a:latin typeface="Garamond" panose="02020404030301010803" pitchFamily="18" charset="0"/>
              </a:rPr>
              <a:t>.</a:t>
            </a:r>
            <a:r>
              <a:rPr lang="en-US" sz="1600" i="1" dirty="0">
                <a:solidFill>
                  <a:srgbClr val="FF0000"/>
                </a:solidFill>
                <a:latin typeface="Garamond" panose="02020404030301010803" pitchFamily="18" charset="0"/>
              </a:rPr>
              <a:t> </a:t>
            </a:r>
            <a:r>
              <a:rPr lang="en-US" sz="1600" dirty="0">
                <a:solidFill>
                  <a:srgbClr val="FF0000"/>
                </a:solidFill>
                <a:latin typeface="Garamond" panose="02020404030301010803" pitchFamily="18" charset="0"/>
              </a:rPr>
              <a:t> </a:t>
            </a:r>
          </a:p>
          <a:p>
            <a:endParaRPr lang="en-US" sz="1600" dirty="0">
              <a:solidFill>
                <a:srgbClr val="FF0000"/>
              </a:solidFill>
              <a:latin typeface="Garamond" panose="02020404030301010803" pitchFamily="18" charset="0"/>
            </a:endParaRPr>
          </a:p>
          <a:p>
            <a:endParaRPr lang="en-US" sz="1600" dirty="0">
              <a:latin typeface="Garamond" panose="02020404030301010803" pitchFamily="18" charset="0"/>
            </a:endParaRPr>
          </a:p>
        </p:txBody>
      </p:sp>
      <p:sp>
        <p:nvSpPr>
          <p:cNvPr id="15" name="Slide Number Placeholder 3"/>
          <p:cNvSpPr>
            <a:spLocks noGrp="1"/>
          </p:cNvSpPr>
          <p:nvPr>
            <p:ph type="sldNum" sz="quarter" idx="10"/>
          </p:nvPr>
        </p:nvSpPr>
        <p:spPr>
          <a:xfrm>
            <a:off x="3943350" y="6496050"/>
            <a:ext cx="1028700" cy="361950"/>
          </a:xfrm>
        </p:spPr>
        <p:txBody>
          <a:bodyPr/>
          <a:lstStyle/>
          <a:p>
            <a:pPr>
              <a:defRPr/>
            </a:pPr>
            <a:r>
              <a:rPr lang="en-US" sz="1200" dirty="0">
                <a:solidFill>
                  <a:srgbClr val="000000"/>
                </a:solidFill>
                <a:latin typeface="Garamond" panose="02020404030301010803" pitchFamily="18" charset="0"/>
              </a:rPr>
              <a:t>Slide </a:t>
            </a:r>
            <a:r>
              <a:rPr lang="en-US" sz="1200" dirty="0" smtClean="0">
                <a:solidFill>
                  <a:srgbClr val="000000"/>
                </a:solidFill>
                <a:latin typeface="Garamond" panose="02020404030301010803" pitchFamily="18" charset="0"/>
              </a:rPr>
              <a:t>27</a:t>
            </a:r>
            <a:endParaRPr lang="en-US" sz="1200" dirty="0">
              <a:solidFill>
                <a:srgbClr val="000000"/>
              </a:solidFill>
              <a:latin typeface="Garamond" panose="02020404030301010803" pitchFamily="18" charset="0"/>
            </a:endParaRPr>
          </a:p>
        </p:txBody>
      </p:sp>
      <p:sp>
        <p:nvSpPr>
          <p:cNvPr id="22" name="TextBox 21"/>
          <p:cNvSpPr txBox="1"/>
          <p:nvPr/>
        </p:nvSpPr>
        <p:spPr>
          <a:xfrm>
            <a:off x="177553" y="1221606"/>
            <a:ext cx="3719744"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SES </a:t>
            </a:r>
            <a:r>
              <a:rPr lang="en-US" sz="1600" b="1" u="sng" dirty="0" smtClean="0">
                <a:latin typeface="Garamond" panose="02020404030301010803" pitchFamily="18" charset="0"/>
              </a:rPr>
              <a:t>Dr</a:t>
            </a:r>
            <a:r>
              <a:rPr lang="en-US" sz="1600" b="1" u="sng" dirty="0">
                <a:latin typeface="Garamond" panose="02020404030301010803" pitchFamily="18" charset="0"/>
              </a:rPr>
              <a:t>. Todd Calhoun</a:t>
            </a:r>
          </a:p>
        </p:txBody>
      </p:sp>
      <p:sp>
        <p:nvSpPr>
          <p:cNvPr id="23" name="TextBox 22"/>
          <p:cNvSpPr txBox="1"/>
          <p:nvPr/>
        </p:nvSpPr>
        <p:spPr>
          <a:xfrm>
            <a:off x="5284373" y="1221606"/>
            <a:ext cx="3770851"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Eric </a:t>
            </a:r>
            <a:r>
              <a:rPr lang="en-US" sz="1600" b="1" u="sng" dirty="0" err="1">
                <a:latin typeface="Garamond" panose="02020404030301010803" pitchFamily="18" charset="0"/>
              </a:rPr>
              <a:t>Odderstol</a:t>
            </a:r>
            <a:endParaRPr lang="en-US" sz="1600" b="1" dirty="0">
              <a:latin typeface="Garamond" panose="02020404030301010803" pitchFamily="18" charset="0"/>
            </a:endParaRPr>
          </a:p>
        </p:txBody>
      </p:sp>
      <p:sp>
        <p:nvSpPr>
          <p:cNvPr id="24" name="Content Placeholder 8"/>
          <p:cNvSpPr txBox="1">
            <a:spLocks/>
          </p:cNvSpPr>
          <p:nvPr/>
        </p:nvSpPr>
        <p:spPr bwMode="auto">
          <a:xfrm>
            <a:off x="177552" y="3333661"/>
            <a:ext cx="8852147" cy="1320089"/>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endParaRPr lang="en-US" sz="1600" b="1" u="sng" kern="0" dirty="0">
              <a:solidFill>
                <a:srgbClr val="FF0000"/>
              </a:solidFill>
              <a:latin typeface="Garamond" panose="02020404030301010803" pitchFamily="18" charset="0"/>
            </a:endParaRPr>
          </a:p>
          <a:p>
            <a:pPr marL="385763" indent="-385763">
              <a:buFont typeface="+mj-lt"/>
              <a:buAutoNum type="romanUcPeriod"/>
            </a:pPr>
            <a:r>
              <a:rPr lang="en-US" sz="1600" b="1" kern="0" dirty="0">
                <a:latin typeface="Garamond" panose="02020404030301010803" pitchFamily="18" charset="0"/>
              </a:rPr>
              <a:t>Build and sustain professional development across the COI </a:t>
            </a:r>
          </a:p>
          <a:p>
            <a:pPr marL="385763" indent="-385763">
              <a:buFont typeface="+mj-lt"/>
              <a:buAutoNum type="romanUcPeriod"/>
            </a:pPr>
            <a:r>
              <a:rPr lang="en-US" sz="1600" b="1" kern="0" dirty="0">
                <a:latin typeface="Garamond" panose="02020404030301010803" pitchFamily="18" charset="0"/>
              </a:rPr>
              <a:t>Increase awareness and engagement across the COI </a:t>
            </a:r>
          </a:p>
          <a:p>
            <a:pPr marL="385763" indent="-385763">
              <a:buFont typeface="+mj-lt"/>
              <a:buAutoNum type="romanUcPeriod"/>
            </a:pPr>
            <a:r>
              <a:rPr lang="en-US" sz="1600" b="1" kern="0" dirty="0">
                <a:latin typeface="Garamond" panose="02020404030301010803" pitchFamily="18" charset="0"/>
              </a:rPr>
              <a:t>Ensure access to training for the COI members </a:t>
            </a:r>
            <a:endParaRPr lang="en-US" sz="1600" kern="0" dirty="0">
              <a:latin typeface="Garamond" panose="02020404030301010803" pitchFamily="18" charset="0"/>
            </a:endParaRPr>
          </a:p>
        </p:txBody>
      </p:sp>
      <p:sp>
        <p:nvSpPr>
          <p:cNvPr id="25" name="Content Placeholder 9"/>
          <p:cNvSpPr txBox="1">
            <a:spLocks/>
          </p:cNvSpPr>
          <p:nvPr/>
        </p:nvSpPr>
        <p:spPr bwMode="auto">
          <a:xfrm>
            <a:off x="177551" y="4812330"/>
            <a:ext cx="8877673"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400050" indent="-400050">
              <a:buFont typeface="+mj-lt"/>
              <a:buAutoNum type="romanLcPeriod"/>
            </a:pPr>
            <a:r>
              <a:rPr lang="en-US" sz="1600" b="1" kern="0" dirty="0">
                <a:latin typeface="Garamond" panose="02020404030301010803" pitchFamily="18" charset="0"/>
              </a:rPr>
              <a:t>Develop Facilities Training Catalog</a:t>
            </a:r>
          </a:p>
          <a:p>
            <a:pPr marL="400050" indent="-400050">
              <a:buFont typeface="+mj-lt"/>
              <a:buAutoNum type="romanLcPeriod"/>
            </a:pPr>
            <a:r>
              <a:rPr lang="en-US" sz="1600" b="1" kern="0" dirty="0">
                <a:latin typeface="Garamond" panose="02020404030301010803" pitchFamily="18" charset="0"/>
              </a:rPr>
              <a:t>Publish Career Roadmaps for each occupational series</a:t>
            </a:r>
          </a:p>
          <a:p>
            <a:pPr marL="400050" indent="-400050">
              <a:buFont typeface="+mj-lt"/>
              <a:buAutoNum type="romanLcPeriod"/>
            </a:pPr>
            <a:r>
              <a:rPr lang="en-US" sz="1600" b="1" kern="0" dirty="0">
                <a:latin typeface="Garamond" panose="02020404030301010803" pitchFamily="18" charset="0"/>
              </a:rPr>
              <a:t>Evaluate Career Resources (IDPs, PDs)</a:t>
            </a:r>
          </a:p>
        </p:txBody>
      </p:sp>
    </p:spTree>
    <p:extLst>
      <p:ext uri="{BB962C8B-B14F-4D97-AF65-F5344CB8AC3E}">
        <p14:creationId xmlns:p14="http://schemas.microsoft.com/office/powerpoint/2010/main" val="1233237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80513"/>
            <a:ext cx="6781800" cy="533400"/>
          </a:xfrm>
        </p:spPr>
        <p:txBody>
          <a:bodyPr/>
          <a:lstStyle/>
          <a:p>
            <a:r>
              <a:rPr lang="en-US" sz="3200" dirty="0" smtClean="0">
                <a:cs typeface="Calibri" panose="020F0502020204030204" pitchFamily="34" charset="0"/>
              </a:rPr>
              <a:t>Financial</a:t>
            </a:r>
            <a:endParaRPr lang="en-US" sz="3200" dirty="0">
              <a:cs typeface="Calibri" panose="020F0502020204030204" pitchFamily="34" charset="0"/>
            </a:endParaRPr>
          </a:p>
        </p:txBody>
      </p:sp>
      <p:sp>
        <p:nvSpPr>
          <p:cNvPr id="3" name="Content Placeholder 2"/>
          <p:cNvSpPr>
            <a:spLocks noGrp="1"/>
          </p:cNvSpPr>
          <p:nvPr>
            <p:ph idx="1"/>
          </p:nvPr>
        </p:nvSpPr>
        <p:spPr>
          <a:xfrm>
            <a:off x="0" y="1332422"/>
            <a:ext cx="9144000" cy="5468871"/>
          </a:xfrm>
        </p:spPr>
        <p:txBody>
          <a:bodyPr/>
          <a:lstStyle/>
          <a:p>
            <a:pPr marL="0" indent="0">
              <a:buNone/>
            </a:pPr>
            <a:r>
              <a:rPr lang="en-US" sz="1600" dirty="0" smtClean="0">
                <a:latin typeface="Garamond" panose="02020404030301010803" pitchFamily="18" charset="0"/>
              </a:rPr>
              <a:t>COI </a:t>
            </a:r>
            <a:r>
              <a:rPr lang="en-US" sz="1600" dirty="0">
                <a:latin typeface="Garamond" panose="02020404030301010803" pitchFamily="18" charset="0"/>
              </a:rPr>
              <a:t>Leader:  </a:t>
            </a:r>
            <a:r>
              <a:rPr lang="en-US" sz="1600" b="1" u="sng" dirty="0" smtClean="0">
                <a:latin typeface="Garamond" panose="02020404030301010803" pitchFamily="18" charset="0"/>
              </a:rPr>
              <a:t>SES Mr. Edward Gardiner</a:t>
            </a:r>
            <a:r>
              <a:rPr lang="en-US" sz="1600" b="1" dirty="0" smtClean="0">
                <a:latin typeface="Garamond" panose="02020404030301010803" pitchFamily="18" charset="0"/>
              </a:rPr>
              <a:t>			</a:t>
            </a:r>
            <a:r>
              <a:rPr lang="en-US" sz="1600" dirty="0" smtClean="0">
                <a:latin typeface="Garamond" panose="02020404030301010803" pitchFamily="18" charset="0"/>
              </a:rPr>
              <a:t>COI </a:t>
            </a:r>
            <a:r>
              <a:rPr lang="en-US" sz="1600" dirty="0">
                <a:latin typeface="Garamond" panose="02020404030301010803" pitchFamily="18" charset="0"/>
              </a:rPr>
              <a:t>Manager</a:t>
            </a:r>
            <a:r>
              <a:rPr lang="en-US" sz="1600" b="1" u="sng" dirty="0">
                <a:latin typeface="Garamond" panose="02020404030301010803" pitchFamily="18" charset="0"/>
              </a:rPr>
              <a:t>:  </a:t>
            </a:r>
            <a:r>
              <a:rPr lang="en-US" sz="1600" b="1" u="sng" dirty="0" smtClean="0">
                <a:latin typeface="Garamond" panose="02020404030301010803" pitchFamily="18" charset="0"/>
              </a:rPr>
              <a:t>Ms. Taisha Wahab</a:t>
            </a:r>
            <a:endParaRPr lang="en-US" sz="1600" b="1" u="sng" dirty="0">
              <a:latin typeface="Garamond" panose="02020404030301010803" pitchFamily="18" charset="0"/>
            </a:endParaRPr>
          </a:p>
          <a:p>
            <a:pPr marL="0" indent="0">
              <a:buNone/>
            </a:pPr>
            <a:r>
              <a:rPr lang="en-US" sz="1600" u="sng" dirty="0" smtClean="0">
                <a:latin typeface="Garamond" panose="02020404030301010803" pitchFamily="18" charset="0"/>
              </a:rPr>
              <a:t>Mission</a:t>
            </a:r>
            <a:r>
              <a:rPr lang="en-US" sz="1600" dirty="0">
                <a:latin typeface="Garamond" panose="02020404030301010803" pitchFamily="18" charset="0"/>
              </a:rPr>
              <a:t>:   </a:t>
            </a:r>
            <a:r>
              <a:rPr lang="en-US" sz="1600" b="1" i="1" dirty="0">
                <a:latin typeface="Garamond" panose="02020404030301010803" pitchFamily="18" charset="0"/>
              </a:rPr>
              <a:t>The Financial Management Community of Interest exists to build an agile workforce responsive to the Marine Corps’ financial management requirements in support of operational forces. Our community will use competency-based criteria to identify the training and experience required within the Financial Management (FM) community. We will promote professional development, technical competency and ethical behavior to provide the Corps with Marines, equipment, and training. </a:t>
            </a:r>
            <a:endParaRPr lang="en-US" sz="1600" b="1" i="1" dirty="0" smtClean="0">
              <a:latin typeface="Garamond" panose="02020404030301010803" pitchFamily="18" charset="0"/>
            </a:endParaRPr>
          </a:p>
          <a:p>
            <a:pPr marL="0" indent="0">
              <a:buNone/>
            </a:pPr>
            <a:r>
              <a:rPr lang="en-US" sz="1600" u="sng" dirty="0" smtClean="0">
                <a:latin typeface="Garamond" panose="02020404030301010803" pitchFamily="18" charset="0"/>
              </a:rPr>
              <a:t>Vision</a:t>
            </a:r>
            <a:r>
              <a:rPr lang="en-US" sz="1600" b="1" dirty="0">
                <a:latin typeface="Garamond" panose="02020404030301010803" pitchFamily="18" charset="0"/>
              </a:rPr>
              <a:t>:  </a:t>
            </a:r>
            <a:r>
              <a:rPr lang="en-US" sz="1600" b="1" i="1" dirty="0">
                <a:latin typeface="Garamond" panose="02020404030301010803" pitchFamily="18" charset="0"/>
              </a:rPr>
              <a:t>The FM COI encompasses professionals that serve as experts in planning, programming, budgeting, and executing fiscal resources for the Marine Corps both today and in the future. We uphold Marine Corps values of honor, courage, and commitment by executing our fiduciary responsibilities with honesty and integrity. We are the stewards of the United States Marine Corps’ financial resources. </a:t>
            </a:r>
          </a:p>
          <a:p>
            <a:pPr marL="0" indent="0" algn="ctr">
              <a:buNone/>
            </a:pPr>
            <a:r>
              <a:rPr lang="en-US" sz="1600" b="1" u="sng" dirty="0">
                <a:latin typeface="Garamond" panose="02020404030301010803" pitchFamily="18" charset="0"/>
              </a:rPr>
              <a:t>Goals:</a:t>
            </a:r>
            <a:endParaRPr lang="en-US" sz="1600" u="sng" dirty="0">
              <a:latin typeface="Garamond" panose="02020404030301010803" pitchFamily="18" charset="0"/>
            </a:endParaRPr>
          </a:p>
          <a:p>
            <a:pPr marL="400050" indent="-400050">
              <a:buFont typeface="+mj-lt"/>
              <a:buAutoNum type="romanUcPeriod"/>
            </a:pPr>
            <a:r>
              <a:rPr lang="en-US" sz="1600" b="1" dirty="0">
                <a:latin typeface="Garamond" panose="02020404030301010803" pitchFamily="18" charset="0"/>
              </a:rPr>
              <a:t>Build and sustain professional development across the community </a:t>
            </a:r>
          </a:p>
          <a:p>
            <a:pPr marL="400050" indent="-400050">
              <a:buFont typeface="+mj-lt"/>
              <a:buAutoNum type="romanUcPeriod"/>
            </a:pPr>
            <a:r>
              <a:rPr lang="en-US" sz="1600" b="1" dirty="0" smtClean="0">
                <a:latin typeface="Garamond" panose="02020404030301010803" pitchFamily="18" charset="0"/>
              </a:rPr>
              <a:t>Streamline </a:t>
            </a:r>
            <a:r>
              <a:rPr lang="en-US" sz="1600" b="1" dirty="0">
                <a:latin typeface="Garamond" panose="02020404030301010803" pitchFamily="18" charset="0"/>
              </a:rPr>
              <a:t>overhead, eliminate waste, and improve business processes to </a:t>
            </a:r>
            <a:r>
              <a:rPr lang="en-US" sz="1600" b="1" dirty="0" smtClean="0">
                <a:latin typeface="Garamond" panose="02020404030301010803" pitchFamily="18" charset="0"/>
              </a:rPr>
              <a:t>ensure </a:t>
            </a:r>
            <a:r>
              <a:rPr lang="en-US" sz="1600" b="1" dirty="0">
                <a:latin typeface="Garamond" panose="02020404030301010803" pitchFamily="18" charset="0"/>
              </a:rPr>
              <a:t>the community is operating in an accountable and modern </a:t>
            </a:r>
            <a:r>
              <a:rPr lang="en-US" sz="1600" b="1" dirty="0" smtClean="0">
                <a:latin typeface="Garamond" panose="02020404030301010803" pitchFamily="18" charset="0"/>
              </a:rPr>
              <a:t>business </a:t>
            </a:r>
            <a:r>
              <a:rPr lang="en-US" sz="1600" b="1" dirty="0">
                <a:latin typeface="Garamond" panose="02020404030301010803" pitchFamily="18" charset="0"/>
              </a:rPr>
              <a:t>environment </a:t>
            </a:r>
          </a:p>
          <a:p>
            <a:pPr marL="400050" indent="-400050">
              <a:buFont typeface="+mj-lt"/>
              <a:buAutoNum type="romanUcPeriod"/>
            </a:pPr>
            <a:r>
              <a:rPr lang="en-US" sz="1600" b="1" dirty="0" smtClean="0">
                <a:latin typeface="Garamond" panose="02020404030301010803" pitchFamily="18" charset="0"/>
              </a:rPr>
              <a:t>Achieve </a:t>
            </a:r>
            <a:r>
              <a:rPr lang="en-US" sz="1600" b="1" dirty="0">
                <a:latin typeface="Garamond" panose="02020404030301010803" pitchFamily="18" charset="0"/>
              </a:rPr>
              <a:t>a consistent, motivated and highly skilled community </a:t>
            </a:r>
          </a:p>
          <a:p>
            <a:pPr marL="400050" indent="-400050">
              <a:buFont typeface="+mj-lt"/>
              <a:buAutoNum type="romanUcPeriod"/>
            </a:pPr>
            <a:r>
              <a:rPr lang="en-US" sz="1600" b="1" dirty="0" smtClean="0">
                <a:latin typeface="Garamond" panose="02020404030301010803" pitchFamily="18" charset="0"/>
              </a:rPr>
              <a:t>Strive </a:t>
            </a:r>
            <a:r>
              <a:rPr lang="en-US" sz="1600" b="1" dirty="0">
                <a:latin typeface="Garamond" panose="02020404030301010803" pitchFamily="18" charset="0"/>
              </a:rPr>
              <a:t>for every FM member to be certified in the DoD FM Certification Program </a:t>
            </a:r>
          </a:p>
          <a:p>
            <a:pPr marL="400050" indent="-400050">
              <a:buFont typeface="+mj-lt"/>
              <a:buAutoNum type="romanUcPeriod"/>
            </a:pPr>
            <a:r>
              <a:rPr lang="en-US" sz="1600" b="1" dirty="0" smtClean="0">
                <a:latin typeface="Garamond" panose="02020404030301010803" pitchFamily="18" charset="0"/>
              </a:rPr>
              <a:t>Expand </a:t>
            </a:r>
            <a:r>
              <a:rPr lang="en-US" sz="1600" b="1" dirty="0">
                <a:latin typeface="Garamond" panose="02020404030301010803" pitchFamily="18" charset="0"/>
              </a:rPr>
              <a:t>opportunities in FM career progression training courses </a:t>
            </a:r>
          </a:p>
          <a:p>
            <a:pPr marL="400050" indent="-400050">
              <a:buFont typeface="+mj-lt"/>
              <a:buAutoNum type="romanUcPeriod"/>
            </a:pPr>
            <a:r>
              <a:rPr lang="en-US" sz="1600" b="1" dirty="0" smtClean="0">
                <a:latin typeface="Garamond" panose="02020404030301010803" pitchFamily="18" charset="0"/>
              </a:rPr>
              <a:t>Improve </a:t>
            </a:r>
            <a:r>
              <a:rPr lang="en-US" sz="1600" b="1" dirty="0">
                <a:latin typeface="Garamond" panose="02020404030301010803" pitchFamily="18" charset="0"/>
              </a:rPr>
              <a:t>systems, business processes and internal controls across all </a:t>
            </a:r>
            <a:r>
              <a:rPr lang="en-US" sz="1600" b="1" dirty="0" smtClean="0">
                <a:latin typeface="Garamond" panose="02020404030301010803" pitchFamily="18" charset="0"/>
              </a:rPr>
              <a:t>functional </a:t>
            </a:r>
            <a:r>
              <a:rPr lang="en-US" sz="1600" b="1" dirty="0">
                <a:latin typeface="Garamond" panose="02020404030301010803" pitchFamily="18" charset="0"/>
              </a:rPr>
              <a:t>areas to achieve an unmodified audit opinion </a:t>
            </a:r>
          </a:p>
        </p:txBody>
      </p:sp>
      <p:sp>
        <p:nvSpPr>
          <p:cNvPr id="4" name="Slide Number Placeholder 3"/>
          <p:cNvSpPr>
            <a:spLocks noGrp="1"/>
          </p:cNvSpPr>
          <p:nvPr>
            <p:ph type="sldNum" sz="quarter" idx="10"/>
          </p:nvPr>
        </p:nvSpPr>
        <p:spPr/>
        <p:txBody>
          <a:bodyPr/>
          <a:lstStyle/>
          <a:p>
            <a:pPr>
              <a:defRPr/>
            </a:pPr>
            <a:r>
              <a:rPr lang="en-US" dirty="0"/>
              <a:t>Slide </a:t>
            </a:r>
            <a:fld id="{136D5C87-B9C2-4CB3-A612-4CFB17DF639A}" type="slidenum">
              <a:rPr lang="en-US" smtClean="0"/>
              <a:pPr>
                <a:defRPr/>
              </a:pPr>
              <a:t>53</a:t>
            </a:fld>
            <a:endParaRPr lang="en-US" dirty="0"/>
          </a:p>
        </p:txBody>
      </p:sp>
    </p:spTree>
    <p:extLst>
      <p:ext uri="{BB962C8B-B14F-4D97-AF65-F5344CB8AC3E}">
        <p14:creationId xmlns:p14="http://schemas.microsoft.com/office/powerpoint/2010/main" val="359814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62050" y="199718"/>
            <a:ext cx="6781800" cy="533400"/>
          </a:xfrm>
        </p:spPr>
        <p:txBody>
          <a:bodyPr>
            <a:noAutofit/>
          </a:bodyPr>
          <a:lstStyle/>
          <a:p>
            <a:r>
              <a:rPr lang="en-US" sz="3600" dirty="0">
                <a:cs typeface="Calibri" panose="020F0502020204030204" pitchFamily="34" charset="0"/>
              </a:rPr>
              <a:t>Legal COI</a:t>
            </a:r>
          </a:p>
        </p:txBody>
      </p:sp>
      <p:sp>
        <p:nvSpPr>
          <p:cNvPr id="10" name="Content Placeholder 7"/>
          <p:cNvSpPr>
            <a:spLocks noGrp="1"/>
          </p:cNvSpPr>
          <p:nvPr>
            <p:ph sz="half" idx="1"/>
          </p:nvPr>
        </p:nvSpPr>
        <p:spPr>
          <a:xfrm>
            <a:off x="0" y="1552735"/>
            <a:ext cx="9144000" cy="1358144"/>
          </a:xfrm>
          <a:ln>
            <a:solidFill>
              <a:schemeClr val="bg1"/>
            </a:solidFill>
          </a:ln>
        </p:spPr>
        <p:txBody>
          <a:bodyPr/>
          <a:lstStyle/>
          <a:p>
            <a:pPr marL="0" indent="0">
              <a:spcBef>
                <a:spcPts val="0"/>
              </a:spcBef>
              <a:buNone/>
            </a:pPr>
            <a:r>
              <a:rPr lang="en-US" sz="1400" u="sng" dirty="0" smtClean="0">
                <a:latin typeface="Garamond" panose="02020404030301010803" pitchFamily="18" charset="0"/>
              </a:rPr>
              <a:t>Mission</a:t>
            </a:r>
            <a:r>
              <a:rPr lang="en-US" sz="1400" dirty="0" smtClean="0">
                <a:latin typeface="Garamond" panose="02020404030301010803" pitchFamily="18" charset="0"/>
              </a:rPr>
              <a:t>:</a:t>
            </a:r>
            <a:r>
              <a:rPr lang="en-US" sz="1400" b="1" dirty="0">
                <a:latin typeface="Garamond" panose="02020404030301010803" pitchFamily="18" charset="0"/>
                <a:cs typeface="Calibri" panose="020F0502020204030204" pitchFamily="34" charset="0"/>
              </a:rPr>
              <a:t> </a:t>
            </a:r>
            <a:r>
              <a:rPr lang="en-US" sz="1400" b="1" i="1" dirty="0">
                <a:latin typeface="Garamond" panose="02020404030301010803" pitchFamily="18" charset="0"/>
                <a:cs typeface="Calibri" panose="020F0502020204030204" pitchFamily="34" charset="0"/>
              </a:rPr>
              <a:t>The Legal COI develops the professional competencies for the civilian Legal civilian workforce of the Marine Corps.  As the designated Marine Corps proponent, the Legal COI focuses on development of technical, mission-oriented competencies via internal training and external/commercial education</a:t>
            </a:r>
            <a:r>
              <a:rPr lang="en-US" sz="1400" b="1" i="1" dirty="0" smtClean="0">
                <a:latin typeface="Garamond" panose="02020404030301010803" pitchFamily="18" charset="0"/>
                <a:cs typeface="Calibri" panose="020F0502020204030204" pitchFamily="34" charset="0"/>
              </a:rPr>
              <a:t>.</a:t>
            </a:r>
          </a:p>
          <a:p>
            <a:pPr marL="0" indent="0">
              <a:spcBef>
                <a:spcPts val="0"/>
              </a:spcBef>
              <a:buNone/>
            </a:pPr>
            <a:endParaRPr lang="en-US" sz="1400" b="1" i="1" dirty="0" smtClean="0">
              <a:latin typeface="Garamond" panose="02020404030301010803" pitchFamily="18" charset="0"/>
            </a:endParaRPr>
          </a:p>
          <a:p>
            <a:pPr marL="0" indent="0">
              <a:spcBef>
                <a:spcPts val="0"/>
              </a:spcBef>
              <a:buNone/>
            </a:pPr>
            <a:r>
              <a:rPr lang="en-US" sz="1400" u="sng" dirty="0" smtClean="0">
                <a:latin typeface="Garamond" panose="02020404030301010803" pitchFamily="18" charset="0"/>
              </a:rPr>
              <a:t>Vision</a:t>
            </a:r>
            <a:r>
              <a:rPr lang="en-US" sz="1400" dirty="0" smtClean="0">
                <a:latin typeface="Garamond" panose="02020404030301010803" pitchFamily="18" charset="0"/>
              </a:rPr>
              <a:t>:</a:t>
            </a:r>
            <a:r>
              <a:rPr lang="en-US" sz="1400" b="1" dirty="0">
                <a:latin typeface="Garamond" panose="02020404030301010803" pitchFamily="18" charset="0"/>
              </a:rPr>
              <a:t> </a:t>
            </a:r>
            <a:r>
              <a:rPr lang="en-US" sz="1400" b="1" i="1" dirty="0">
                <a:latin typeface="Garamond" panose="02020404030301010803" pitchFamily="18" charset="0"/>
              </a:rPr>
              <a:t>The Legal COI consists of professionals that serve as subject matter experts, dedicated to supporting our Nation’s force in readiness, both today and in the future, while upholding Marine Corps values of honor, courage and commitment.  Coordinating and combining the civilian legal workforces of the Counsel for the CMC and SJA to the CMC remains crucial to the success of our mission.</a:t>
            </a: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1" name="Slide Number Placeholder 3"/>
          <p:cNvSpPr>
            <a:spLocks noGrp="1"/>
          </p:cNvSpPr>
          <p:nvPr>
            <p:ph type="sldNum" sz="quarter" idx="10"/>
          </p:nvPr>
        </p:nvSpPr>
        <p:spPr>
          <a:xfrm>
            <a:off x="4038600" y="6496050"/>
            <a:ext cx="1028700" cy="361950"/>
          </a:xfrm>
        </p:spPr>
        <p:txBody>
          <a:bodyPr/>
          <a:lstStyle/>
          <a:p>
            <a:pPr>
              <a:defRPr/>
            </a:pPr>
            <a:r>
              <a:rPr lang="en-US" sz="1200" dirty="0" smtClean="0">
                <a:solidFill>
                  <a:srgbClr val="000000"/>
                </a:solidFill>
                <a:latin typeface="Garamond" panose="02020404030301010803" pitchFamily="18" charset="0"/>
              </a:rPr>
              <a:t>Slide 30</a:t>
            </a:r>
            <a:endParaRPr lang="en-US" sz="1200" dirty="0">
              <a:solidFill>
                <a:srgbClr val="000000"/>
              </a:solidFill>
              <a:latin typeface="Garamond" panose="02020404030301010803" pitchFamily="18" charset="0"/>
            </a:endParaRPr>
          </a:p>
        </p:txBody>
      </p:sp>
      <p:sp>
        <p:nvSpPr>
          <p:cNvPr id="12" name="TextBox 11"/>
          <p:cNvSpPr txBox="1"/>
          <p:nvPr/>
        </p:nvSpPr>
        <p:spPr>
          <a:xfrm>
            <a:off x="457470" y="1221624"/>
            <a:ext cx="3306662"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VACANT</a:t>
            </a:r>
            <a:endParaRPr lang="en-US" sz="1600" b="1" u="sng" dirty="0">
              <a:solidFill>
                <a:srgbClr val="FF0000"/>
              </a:solidFill>
              <a:latin typeface="Garamond" panose="02020404030301010803" pitchFamily="18" charset="0"/>
            </a:endParaRPr>
          </a:p>
        </p:txBody>
      </p:sp>
      <p:sp>
        <p:nvSpPr>
          <p:cNvPr id="13" name="TextBox 12"/>
          <p:cNvSpPr txBox="1"/>
          <p:nvPr/>
        </p:nvSpPr>
        <p:spPr>
          <a:xfrm>
            <a:off x="5085055" y="1243707"/>
            <a:ext cx="3753253"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Action Officer:</a:t>
            </a:r>
            <a:r>
              <a:rPr lang="en-US" sz="1600" b="1" dirty="0">
                <a:solidFill>
                  <a:srgbClr val="000000">
                    <a:lumMod val="95000"/>
                    <a:lumOff val="5000"/>
                  </a:srgbClr>
                </a:solidFill>
                <a:latin typeface="Garamond" panose="02020404030301010803" pitchFamily="18" charset="0"/>
              </a:rPr>
              <a:t> </a:t>
            </a:r>
            <a:r>
              <a:rPr lang="en-US" sz="1600" b="1" u="sng" dirty="0" smtClean="0">
                <a:solidFill>
                  <a:srgbClr val="000000">
                    <a:lumMod val="95000"/>
                    <a:lumOff val="5000"/>
                  </a:srgbClr>
                </a:solidFill>
                <a:latin typeface="Garamond" panose="02020404030301010803" pitchFamily="18" charset="0"/>
              </a:rPr>
              <a:t>Ms. </a:t>
            </a:r>
            <a:r>
              <a:rPr lang="en-US" sz="1600" b="1" u="sng" dirty="0">
                <a:solidFill>
                  <a:srgbClr val="000000">
                    <a:lumMod val="95000"/>
                    <a:lumOff val="5000"/>
                  </a:srgbClr>
                </a:solidFill>
                <a:latin typeface="Garamond" panose="02020404030301010803" pitchFamily="18" charset="0"/>
              </a:rPr>
              <a:t>Terri Handy</a:t>
            </a:r>
            <a:endParaRPr lang="en-US" sz="1600" b="1" u="sng" dirty="0">
              <a:solidFill>
                <a:srgbClr val="FF0000"/>
              </a:solidFill>
              <a:latin typeface="Garamond" panose="02020404030301010803" pitchFamily="18" charset="0"/>
            </a:endParaRPr>
          </a:p>
        </p:txBody>
      </p:sp>
      <p:sp>
        <p:nvSpPr>
          <p:cNvPr id="14" name="Content Placeholder 8"/>
          <p:cNvSpPr txBox="1">
            <a:spLocks/>
          </p:cNvSpPr>
          <p:nvPr/>
        </p:nvSpPr>
        <p:spPr bwMode="auto">
          <a:xfrm>
            <a:off x="-19050" y="3179063"/>
            <a:ext cx="9144000" cy="938782"/>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Goals</a:t>
            </a:r>
            <a:r>
              <a:rPr lang="en-US" sz="1600" b="1" kern="0" dirty="0">
                <a:latin typeface="Garamond" panose="02020404030301010803" pitchFamily="18" charset="0"/>
              </a:rPr>
              <a:t>:</a:t>
            </a:r>
            <a:endParaRPr lang="en-US" sz="1600" b="1" kern="0" dirty="0">
              <a:solidFill>
                <a:srgbClr val="FF0000"/>
              </a:solidFill>
              <a:latin typeface="Garamond" panose="02020404030301010803" pitchFamily="18" charset="0"/>
            </a:endParaRPr>
          </a:p>
          <a:p>
            <a:pPr marL="400050" indent="-400050">
              <a:buFont typeface="+mj-lt"/>
              <a:buAutoNum type="romanUcPeriod"/>
            </a:pPr>
            <a:r>
              <a:rPr lang="en-US" sz="1400" b="1" kern="0" dirty="0">
                <a:latin typeface="Garamond" panose="02020404030301010803" pitchFamily="18" charset="0"/>
              </a:rPr>
              <a:t>Advocate for training opportunities to enhance proficiencies and mitigate any deficiencies of personnel in specialized practices.</a:t>
            </a:r>
          </a:p>
          <a:p>
            <a:pPr marL="400050" indent="-400050">
              <a:buFont typeface="+mj-lt"/>
              <a:buAutoNum type="romanUcPeriod"/>
            </a:pPr>
            <a:r>
              <a:rPr lang="en-US" sz="1400" b="1" kern="0" dirty="0">
                <a:latin typeface="Garamond" panose="02020404030301010803" pitchFamily="18" charset="0"/>
              </a:rPr>
              <a:t>Ensure support staff are trained in specialized areas through formal education, symposiums, </a:t>
            </a:r>
            <a:r>
              <a:rPr lang="en-US" sz="1400" b="1" kern="0" dirty="0" smtClean="0">
                <a:latin typeface="Garamond" panose="02020404030301010803" pitchFamily="18" charset="0"/>
              </a:rPr>
              <a:t>and/or </a:t>
            </a:r>
            <a:r>
              <a:rPr lang="en-US" sz="1400" b="1" kern="0" dirty="0">
                <a:latin typeface="Garamond" panose="02020404030301010803" pitchFamily="18" charset="0"/>
              </a:rPr>
              <a:t>workshops.</a:t>
            </a:r>
          </a:p>
          <a:p>
            <a:pPr marL="400050" indent="-400050">
              <a:buFont typeface="+mj-lt"/>
              <a:buAutoNum type="romanUcPeriod"/>
            </a:pPr>
            <a:r>
              <a:rPr lang="en-US" sz="1400" b="1" kern="0" dirty="0">
                <a:latin typeface="Garamond" panose="02020404030301010803" pitchFamily="18" charset="0"/>
              </a:rPr>
              <a:t>Encourage community members to share knowledge and skills learned from formal and/or on-the-job training to enhance member development.</a:t>
            </a: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Content Placeholder 9"/>
          <p:cNvSpPr txBox="1">
            <a:spLocks/>
          </p:cNvSpPr>
          <p:nvPr/>
        </p:nvSpPr>
        <p:spPr bwMode="auto">
          <a:xfrm>
            <a:off x="190788" y="4574288"/>
            <a:ext cx="8762423" cy="1050722"/>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b="1" kern="0" dirty="0">
                <a:latin typeface="Garamond" panose="02020404030301010803" pitchFamily="18" charset="0"/>
              </a:rPr>
              <a:t>:</a:t>
            </a:r>
            <a:endParaRPr lang="en-US" sz="1600" b="1" kern="0" dirty="0">
              <a:solidFill>
                <a:srgbClr val="FF0000"/>
              </a:solidFill>
              <a:latin typeface="Garamond" panose="02020404030301010803" pitchFamily="18" charset="0"/>
            </a:endParaRPr>
          </a:p>
          <a:p>
            <a:pPr marL="400050" indent="-400050">
              <a:buFont typeface="+mj-lt"/>
              <a:buAutoNum type="romanLcPeriod"/>
            </a:pPr>
            <a:r>
              <a:rPr lang="en-US" sz="1200" b="1" kern="0" dirty="0" smtClean="0">
                <a:latin typeface="Garamond" panose="02020404030301010803" pitchFamily="18" charset="0"/>
              </a:rPr>
              <a:t>Continue </a:t>
            </a:r>
            <a:r>
              <a:rPr lang="en-US" sz="1200" b="1" kern="0" dirty="0">
                <a:latin typeface="Garamond" panose="02020404030301010803" pitchFamily="18" charset="0"/>
              </a:rPr>
              <a:t>funding </a:t>
            </a:r>
            <a:r>
              <a:rPr lang="en-US" sz="1200" b="1" kern="0" dirty="0" smtClean="0">
                <a:latin typeface="Garamond" panose="02020404030301010803" pitchFamily="18" charset="0"/>
              </a:rPr>
              <a:t>attorney </a:t>
            </a:r>
            <a:r>
              <a:rPr lang="en-US" sz="1200" b="1" kern="0" dirty="0">
                <a:latin typeface="Garamond" panose="02020404030301010803" pitchFamily="18" charset="0"/>
              </a:rPr>
              <a:t>state bar </a:t>
            </a:r>
            <a:r>
              <a:rPr lang="en-US" sz="1200" b="1" kern="0" dirty="0" smtClean="0">
                <a:latin typeface="Garamond" panose="02020404030301010803" pitchFamily="18" charset="0"/>
              </a:rPr>
              <a:t>membership fees: </a:t>
            </a:r>
            <a:r>
              <a:rPr lang="en-US" sz="1200" b="1" kern="0" dirty="0">
                <a:latin typeface="Garamond" panose="02020404030301010803" pitchFamily="18" charset="0"/>
              </a:rPr>
              <a:t>mandate to meet CLE requirement as a Member-in-Good-Standing requires funding distribution.</a:t>
            </a:r>
          </a:p>
          <a:p>
            <a:pPr marL="400050" indent="-400050">
              <a:buFont typeface="+mj-lt"/>
              <a:buAutoNum type="romanLcPeriod"/>
            </a:pPr>
            <a:r>
              <a:rPr lang="en-US" sz="1200" b="1" kern="0" dirty="0">
                <a:latin typeface="Garamond" panose="02020404030301010803" pitchFamily="18" charset="0"/>
              </a:rPr>
              <a:t>Focus on support staff development to ensure the community is trained in all specialty areas and fully capable of mission accomplishment.</a:t>
            </a:r>
          </a:p>
          <a:p>
            <a:pPr marL="400050" indent="-400050">
              <a:buFont typeface="+mj-lt"/>
              <a:buAutoNum type="romanLcPeriod"/>
            </a:pPr>
            <a:r>
              <a:rPr lang="en-US" sz="1200" b="1" kern="0" dirty="0">
                <a:latin typeface="Garamond" panose="02020404030301010803" pitchFamily="18" charset="0"/>
              </a:rPr>
              <a:t>Request annual COI funding from MPC-30 for individual training requirements when an identified shortfall exists in local funding levels.</a:t>
            </a:r>
          </a:p>
        </p:txBody>
      </p:sp>
    </p:spTree>
    <p:extLst>
      <p:ext uri="{BB962C8B-B14F-4D97-AF65-F5344CB8AC3E}">
        <p14:creationId xmlns:p14="http://schemas.microsoft.com/office/powerpoint/2010/main" val="868834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010400" cy="838200"/>
          </a:xfrm>
        </p:spPr>
        <p:txBody>
          <a:bodyPr/>
          <a:lstStyle/>
          <a:p>
            <a:r>
              <a:rPr lang="en-US" sz="3200" dirty="0" smtClean="0">
                <a:cs typeface="Calibri" panose="020F0502020204030204" pitchFamily="34" charset="0"/>
              </a:rPr>
              <a:t>Intelligence</a:t>
            </a:r>
            <a:endParaRPr lang="en-US" sz="3200" dirty="0">
              <a:cs typeface="Calibri" panose="020F0502020204030204" pitchFamily="34" charset="0"/>
            </a:endParaRPr>
          </a:p>
        </p:txBody>
      </p:sp>
      <p:sp>
        <p:nvSpPr>
          <p:cNvPr id="3" name="Content Placeholder 2"/>
          <p:cNvSpPr>
            <a:spLocks noGrp="1"/>
          </p:cNvSpPr>
          <p:nvPr>
            <p:ph idx="1"/>
          </p:nvPr>
        </p:nvSpPr>
        <p:spPr>
          <a:xfrm>
            <a:off x="0" y="1484913"/>
            <a:ext cx="9143999" cy="5141343"/>
          </a:xfrm>
        </p:spPr>
        <p:txBody>
          <a:bodyPr/>
          <a:lstStyle/>
          <a:p>
            <a:pPr marL="0" indent="0">
              <a:buNone/>
            </a:pPr>
            <a:r>
              <a:rPr lang="en-US" sz="1600" u="sng" dirty="0" smtClean="0">
                <a:latin typeface="Garamond" panose="02020404030301010803" pitchFamily="18" charset="0"/>
              </a:rPr>
              <a:t>Mission</a:t>
            </a:r>
            <a:r>
              <a:rPr lang="en-US" sz="1600" dirty="0" smtClean="0">
                <a:latin typeface="Garamond" panose="02020404030301010803" pitchFamily="18" charset="0"/>
              </a:rPr>
              <a:t>:</a:t>
            </a:r>
            <a:r>
              <a:rPr lang="en-US" sz="1600" b="1" dirty="0" smtClean="0">
                <a:latin typeface="Garamond" panose="02020404030301010803" pitchFamily="18" charset="0"/>
              </a:rPr>
              <a:t>  </a:t>
            </a:r>
            <a:r>
              <a:rPr lang="en-US" sz="1400" b="1" i="1" dirty="0" smtClean="0">
                <a:latin typeface="Garamond" panose="02020404030301010803" pitchFamily="18" charset="0"/>
                <a:cs typeface="Arial" panose="020B0604020202020204" pitchFamily="34" charset="0"/>
              </a:rPr>
              <a:t>The mission of the Intelligence COI is to develop a workforce possessing the aptitude, training, education, and experience to understand the threat environment and provide Commanders with information, resources, and analysis needed to make sound and timely decisions. </a:t>
            </a:r>
          </a:p>
          <a:p>
            <a:pPr marL="0" indent="0">
              <a:buNone/>
            </a:pPr>
            <a:r>
              <a:rPr lang="en-US" sz="1400" u="sng" dirty="0" smtClean="0">
                <a:latin typeface="Garamond" panose="02020404030301010803" pitchFamily="18" charset="0"/>
              </a:rPr>
              <a:t>Vision</a:t>
            </a:r>
            <a:r>
              <a:rPr lang="en-US" sz="1400" b="1" dirty="0" smtClean="0">
                <a:latin typeface="Garamond" panose="02020404030301010803" pitchFamily="18" charset="0"/>
              </a:rPr>
              <a:t>:     </a:t>
            </a:r>
            <a:r>
              <a:rPr lang="en-US" sz="1400" b="1" i="1" dirty="0" smtClean="0">
                <a:latin typeface="Garamond" panose="02020404030301010803" pitchFamily="18" charset="0"/>
                <a:cs typeface="Arial" panose="020B0604020202020204" pitchFamily="34" charset="0"/>
              </a:rPr>
              <a:t>The Intelligence COI is a blend of professionals that recognize the need for seamless connections between intelligence and operations encompassing: </a:t>
            </a:r>
          </a:p>
          <a:p>
            <a:r>
              <a:rPr lang="en-US" sz="1400" b="1" dirty="0" smtClean="0">
                <a:latin typeface="Garamond" panose="02020404030301010803" pitchFamily="18" charset="0"/>
                <a:cs typeface="Arial" panose="020B0604020202020204" pitchFamily="34" charset="0"/>
              </a:rPr>
              <a:t>A premier workforce that collects, analyzes, solves and translates knowledge of the enemy and environment into operational opportunities </a:t>
            </a:r>
          </a:p>
          <a:p>
            <a:r>
              <a:rPr lang="en-US" sz="1400" b="1" dirty="0" smtClean="0">
                <a:latin typeface="Garamond" panose="02020404030301010803" pitchFamily="18" charset="0"/>
                <a:cs typeface="Arial" panose="020B0604020202020204" pitchFamily="34" charset="0"/>
              </a:rPr>
              <a:t>Trained professionals with technical, tactical and leadership expertise to meet the challenge of future threats </a:t>
            </a:r>
          </a:p>
          <a:p>
            <a:r>
              <a:rPr lang="en-US" sz="1400" b="1" dirty="0" smtClean="0">
                <a:latin typeface="Garamond" panose="02020404030301010803" pitchFamily="18" charset="0"/>
                <a:cs typeface="Arial" panose="020B0604020202020204" pitchFamily="34" charset="0"/>
              </a:rPr>
              <a:t>Technical training focused on intelligence support to operations in the Information Environment </a:t>
            </a:r>
          </a:p>
          <a:p>
            <a:pPr marL="0" indent="0" algn="ctr">
              <a:buNone/>
            </a:pPr>
            <a:r>
              <a:rPr lang="en-US" sz="1600" b="1" u="sng" dirty="0" smtClean="0">
                <a:latin typeface="Garamond" panose="02020404030301010803" pitchFamily="18" charset="0"/>
                <a:cs typeface="Arial" panose="020B0604020202020204" pitchFamily="34" charset="0"/>
              </a:rPr>
              <a:t>Goals</a:t>
            </a:r>
            <a:r>
              <a:rPr lang="en-US" sz="1600" b="1" dirty="0" smtClean="0">
                <a:latin typeface="Garamond" panose="02020404030301010803" pitchFamily="18" charset="0"/>
                <a:cs typeface="Arial" panose="020B0604020202020204" pitchFamily="34" charset="0"/>
              </a:rPr>
              <a:t>:</a:t>
            </a:r>
          </a:p>
          <a:p>
            <a:pPr marL="0" indent="0" algn="ctr">
              <a:buNone/>
            </a:pPr>
            <a:endParaRPr lang="en-US" sz="16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Establish a an educational continuum that addresses intelligence operations in the information environment</a:t>
            </a:r>
          </a:p>
          <a:p>
            <a:pPr marL="400050" indent="-400050">
              <a:buFont typeface="+mj-lt"/>
              <a:buAutoNum type="romanUcPeriod"/>
            </a:pPr>
            <a:r>
              <a:rPr lang="en-US" sz="1400" b="1" smtClean="0">
                <a:latin typeface="Garamond" panose="02020404030301010803" pitchFamily="18" charset="0"/>
                <a:cs typeface="Arial" panose="020B0604020202020204" pitchFamily="34" charset="0"/>
              </a:rPr>
              <a:t>Establish </a:t>
            </a:r>
            <a:r>
              <a:rPr lang="en-US" sz="1400" b="1" dirty="0">
                <a:latin typeface="Garamond" panose="02020404030301010803" pitchFamily="18" charset="0"/>
                <a:cs typeface="Arial" panose="020B0604020202020204" pitchFamily="34" charset="0"/>
              </a:rPr>
              <a:t>a civilian career roadmap to enhance the leadership and technical skills of </a:t>
            </a:r>
            <a:r>
              <a:rPr lang="en-US" sz="1400" b="1">
                <a:latin typeface="Garamond" panose="02020404030301010803" pitchFamily="18" charset="0"/>
                <a:cs typeface="Arial" panose="020B0604020202020204" pitchFamily="34" charset="0"/>
              </a:rPr>
              <a:t>community </a:t>
            </a:r>
            <a:r>
              <a:rPr lang="en-US" sz="1400" b="1" smtClean="0">
                <a:latin typeface="Garamond" panose="02020404030301010803" pitchFamily="18" charset="0"/>
                <a:cs typeface="Arial" panose="020B0604020202020204" pitchFamily="34" charset="0"/>
              </a:rPr>
              <a:t>members</a:t>
            </a:r>
            <a:endParaRPr lang="en-US" sz="14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Develop and strengthen the supervisory cadre through meaningful performance management, Enterprise-promotion and recognition, and targeted civilian leadership development</a:t>
            </a:r>
            <a:endParaRPr lang="en-US" sz="1400" b="1" dirty="0">
              <a:latin typeface="Garamond" panose="02020404030301010803" pitchFamily="18" charset="0"/>
              <a:cs typeface="Arial" panose="020B0604020202020204" pitchFamily="34" charset="0"/>
            </a:endParaRPr>
          </a:p>
        </p:txBody>
      </p:sp>
      <p:sp>
        <p:nvSpPr>
          <p:cNvPr id="4" name="Slide Number Placeholder 3"/>
          <p:cNvSpPr>
            <a:spLocks noGrp="1"/>
          </p:cNvSpPr>
          <p:nvPr>
            <p:ph type="sldNum" sz="quarter" idx="4294967295"/>
          </p:nvPr>
        </p:nvSpPr>
        <p:spPr>
          <a:xfrm>
            <a:off x="4254219" y="6594999"/>
            <a:ext cx="635560" cy="263001"/>
          </a:xfrm>
          <a:prstGeom prst="rect">
            <a:avLst/>
          </a:prstGeom>
        </p:spPr>
        <p:txBody>
          <a:bodyPr/>
          <a:lstStyle/>
          <a:p>
            <a:pPr>
              <a:defRPr/>
            </a:pPr>
            <a:r>
              <a:rPr lang="en-US" dirty="0" smtClean="0"/>
              <a:t>Slide </a:t>
            </a:r>
            <a:fld id="{6E2602EF-4AC1-45E0-8FB5-8582DE0AF1B3}" type="slidenum">
              <a:rPr lang="en-US" smtClean="0"/>
              <a:pPr>
                <a:defRPr/>
              </a:pPr>
              <a:t>55</a:t>
            </a:fld>
            <a:endParaRPr lang="en-US" dirty="0"/>
          </a:p>
        </p:txBody>
      </p:sp>
      <p:sp>
        <p:nvSpPr>
          <p:cNvPr id="5" name="Rectangle 4"/>
          <p:cNvSpPr/>
          <p:nvPr/>
        </p:nvSpPr>
        <p:spPr>
          <a:xfrm>
            <a:off x="750909" y="1151568"/>
            <a:ext cx="3089307"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COI Leader: </a:t>
            </a:r>
            <a:r>
              <a:rPr lang="en-US" sz="1600" b="1" u="sng" kern="0" dirty="0" smtClean="0">
                <a:solidFill>
                  <a:srgbClr val="000000"/>
                </a:solidFill>
                <a:latin typeface="Garamond" panose="02020404030301010803" pitchFamily="18" charset="0"/>
                <a:cs typeface="Arial" panose="020B0604020202020204" pitchFamily="34" charset="0"/>
              </a:rPr>
              <a:t>SES Mr. Steve </a:t>
            </a:r>
            <a:r>
              <a:rPr lang="en-US" sz="1600" b="1" u="sng" kern="0" dirty="0">
                <a:solidFill>
                  <a:srgbClr val="000000"/>
                </a:solidFill>
                <a:latin typeface="Garamond" panose="02020404030301010803" pitchFamily="18" charset="0"/>
                <a:cs typeface="Arial" panose="020B0604020202020204" pitchFamily="34" charset="0"/>
              </a:rPr>
              <a:t>Ramp </a:t>
            </a:r>
            <a:endParaRPr lang="en-US" sz="1600" u="sng" dirty="0">
              <a:latin typeface="Garamond" panose="02020404030301010803" pitchFamily="18" charset="0"/>
              <a:cs typeface="Arial" panose="020B0604020202020204" pitchFamily="34" charset="0"/>
            </a:endParaRPr>
          </a:p>
        </p:txBody>
      </p:sp>
      <p:sp>
        <p:nvSpPr>
          <p:cNvPr id="6" name="Rectangle 5"/>
          <p:cNvSpPr/>
          <p:nvPr/>
        </p:nvSpPr>
        <p:spPr>
          <a:xfrm>
            <a:off x="5374559" y="1171545"/>
            <a:ext cx="3126177" cy="338554"/>
          </a:xfrm>
          <a:prstGeom prst="rect">
            <a:avLst/>
          </a:prstGeom>
        </p:spPr>
        <p:txBody>
          <a:bodyPr wrap="none">
            <a:spAutoFit/>
          </a:bodyPr>
          <a:lstStyle/>
          <a:p>
            <a:pPr lvl="0" eaLnBrk="0" fontAlgn="base" hangingPunct="0">
              <a:spcBef>
                <a:spcPct val="20000"/>
              </a:spcBef>
              <a:spcAft>
                <a:spcPct val="0"/>
              </a:spcAft>
            </a:pPr>
            <a:r>
              <a:rPr lang="en-US" sz="1600" kern="0" dirty="0">
                <a:solidFill>
                  <a:srgbClr val="000000"/>
                </a:solidFill>
                <a:latin typeface="Garamond" panose="02020404030301010803" pitchFamily="18" charset="0"/>
                <a:cs typeface="Arial" panose="020B0604020202020204" pitchFamily="34" charset="0"/>
              </a:rPr>
              <a:t>COI Manager:  </a:t>
            </a:r>
            <a:r>
              <a:rPr lang="en-US" sz="1600" b="1" u="sng" kern="0" dirty="0" smtClean="0">
                <a:solidFill>
                  <a:srgbClr val="000000"/>
                </a:solidFill>
                <a:latin typeface="Garamond" panose="02020404030301010803" pitchFamily="18" charset="0"/>
                <a:cs typeface="Arial" panose="020B0604020202020204" pitchFamily="34" charset="0"/>
              </a:rPr>
              <a:t>Ms. Emily </a:t>
            </a:r>
            <a:r>
              <a:rPr lang="en-US" sz="1600" b="1" u="sng" kern="0" dirty="0">
                <a:solidFill>
                  <a:srgbClr val="000000"/>
                </a:solidFill>
                <a:latin typeface="Garamond" panose="02020404030301010803" pitchFamily="18" charset="0"/>
                <a:cs typeface="Arial" panose="020B0604020202020204" pitchFamily="34" charset="0"/>
              </a:rPr>
              <a:t>Jackson</a:t>
            </a:r>
          </a:p>
        </p:txBody>
      </p:sp>
    </p:spTree>
    <p:extLst>
      <p:ext uri="{BB962C8B-B14F-4D97-AF65-F5344CB8AC3E}">
        <p14:creationId xmlns:p14="http://schemas.microsoft.com/office/powerpoint/2010/main" val="128419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010400" cy="838200"/>
          </a:xfrm>
        </p:spPr>
        <p:txBody>
          <a:bodyPr/>
          <a:lstStyle/>
          <a:p>
            <a:r>
              <a:rPr lang="en-US" sz="3200" dirty="0" smtClean="0">
                <a:cs typeface="Calibri" panose="020F0502020204030204" pitchFamily="34" charset="0"/>
              </a:rPr>
              <a:t>Professional Analyst</a:t>
            </a:r>
            <a:endParaRPr lang="en-US" sz="3200" dirty="0">
              <a:cs typeface="Calibri" panose="020F0502020204030204" pitchFamily="34" charset="0"/>
            </a:endParaRPr>
          </a:p>
        </p:txBody>
      </p:sp>
      <p:sp>
        <p:nvSpPr>
          <p:cNvPr id="3" name="Content Placeholder 2"/>
          <p:cNvSpPr>
            <a:spLocks noGrp="1"/>
          </p:cNvSpPr>
          <p:nvPr>
            <p:ph idx="1"/>
          </p:nvPr>
        </p:nvSpPr>
        <p:spPr>
          <a:xfrm>
            <a:off x="0" y="1186225"/>
            <a:ext cx="9143999" cy="5473337"/>
          </a:xfrm>
        </p:spPr>
        <p:txBody>
          <a:bodyPr/>
          <a:lstStyle/>
          <a:p>
            <a:pPr marL="0" indent="0">
              <a:buNone/>
            </a:pPr>
            <a:r>
              <a:rPr lang="en-US" sz="1600" dirty="0">
                <a:latin typeface="Garamond" panose="02020404030301010803" pitchFamily="18" charset="0"/>
              </a:rPr>
              <a:t>COI Leader: </a:t>
            </a:r>
            <a:r>
              <a:rPr lang="en-US" sz="1600" b="1" u="sng" dirty="0" smtClean="0">
                <a:latin typeface="Garamond" panose="02020404030301010803" pitchFamily="18" charset="0"/>
              </a:rPr>
              <a:t>SES Mr. Doug Hoffman </a:t>
            </a:r>
            <a:r>
              <a:rPr lang="en-US" sz="1600" b="1" dirty="0" smtClean="0">
                <a:latin typeface="Garamond" panose="02020404030301010803" pitchFamily="18" charset="0"/>
              </a:rPr>
              <a:t>                                                      </a:t>
            </a:r>
            <a:r>
              <a:rPr lang="en-US" sz="1600" dirty="0" smtClean="0">
                <a:latin typeface="Garamond" panose="02020404030301010803" pitchFamily="18" charset="0"/>
              </a:rPr>
              <a:t>COI </a:t>
            </a:r>
            <a:r>
              <a:rPr lang="en-US" sz="1600" dirty="0">
                <a:latin typeface="Garamond" panose="02020404030301010803" pitchFamily="18" charset="0"/>
              </a:rPr>
              <a:t>Manager: </a:t>
            </a:r>
            <a:r>
              <a:rPr lang="en-US" sz="1600" dirty="0" smtClean="0">
                <a:latin typeface="Garamond" panose="02020404030301010803" pitchFamily="18" charset="0"/>
              </a:rPr>
              <a:t> </a:t>
            </a:r>
            <a:r>
              <a:rPr lang="en-US" sz="1600" b="1" u="sng" dirty="0" smtClean="0">
                <a:latin typeface="Garamond" panose="02020404030301010803" pitchFamily="18" charset="0"/>
              </a:rPr>
              <a:t>Mr. Al Sawyers</a:t>
            </a:r>
            <a:endParaRPr lang="en-US" sz="1600" u="sng" dirty="0">
              <a:latin typeface="Garamond" panose="02020404030301010803" pitchFamily="18" charset="0"/>
            </a:endParaRPr>
          </a:p>
          <a:p>
            <a:pPr marL="1198563" lvl="1" indent="-801688">
              <a:spcBef>
                <a:spcPts val="3000"/>
              </a:spcBef>
              <a:buNone/>
            </a:pPr>
            <a:r>
              <a:rPr lang="en-US" sz="1600" u="sng" dirty="0" smtClean="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a:t>
            </a:r>
            <a:r>
              <a:rPr lang="en-US" sz="1600" b="1" dirty="0" smtClean="0">
                <a:latin typeface="Garamond" panose="02020404030301010803" pitchFamily="18" charset="0"/>
              </a:rPr>
              <a:t> </a:t>
            </a:r>
            <a:r>
              <a:rPr lang="en-US" sz="1600" b="1" i="1" dirty="0" smtClean="0">
                <a:latin typeface="Garamond" panose="02020404030301010803" pitchFamily="18" charset="0"/>
              </a:rPr>
              <a:t>Promote career development and increase technical skills of the Professional Analyst community by providing access to learning opportunities and resources.</a:t>
            </a:r>
          </a:p>
          <a:p>
            <a:pPr marL="1198563" lvl="1" indent="-801688">
              <a:spcBef>
                <a:spcPts val="1800"/>
              </a:spcBef>
              <a:buNone/>
            </a:pPr>
            <a:r>
              <a:rPr lang="en-US" sz="1600" u="sng" dirty="0" smtClean="0">
                <a:latin typeface="Garamond" panose="02020404030301010803" pitchFamily="18" charset="0"/>
              </a:rPr>
              <a:t>Vision</a:t>
            </a:r>
            <a:r>
              <a:rPr lang="en-US" sz="1600" dirty="0" smtClean="0">
                <a:latin typeface="Garamond" panose="02020404030301010803" pitchFamily="18" charset="0"/>
              </a:rPr>
              <a:t>: </a:t>
            </a:r>
            <a:r>
              <a:rPr lang="en-US" sz="1600" b="1" dirty="0" smtClean="0">
                <a:latin typeface="Garamond" panose="02020404030301010803" pitchFamily="18" charset="0"/>
              </a:rPr>
              <a:t>    </a:t>
            </a:r>
            <a:r>
              <a:rPr lang="en-US" sz="1600" b="1" i="1" dirty="0" smtClean="0">
                <a:latin typeface="Garamond" panose="02020404030301010803" pitchFamily="18" charset="0"/>
              </a:rPr>
              <a:t>Have a highly skilled, informed, and innovative community of professionals providing analytic insight to Marine Corps decision makers. </a:t>
            </a:r>
          </a:p>
          <a:p>
            <a:pPr marL="1198563" lvl="1" indent="-801688" algn="ctr">
              <a:spcBef>
                <a:spcPts val="1800"/>
              </a:spcBef>
              <a:buNone/>
            </a:pPr>
            <a:r>
              <a:rPr lang="en-US" sz="1600" b="1" u="sng" dirty="0">
                <a:latin typeface="Garamond" panose="02020404030301010803" pitchFamily="18" charset="0"/>
                <a:ea typeface="+mn-ea"/>
              </a:rPr>
              <a:t>Goals</a:t>
            </a:r>
            <a:r>
              <a:rPr lang="en-US" sz="1600" b="1" dirty="0">
                <a:latin typeface="Garamond" panose="02020404030301010803" pitchFamily="18" charset="0"/>
                <a:ea typeface="+mn-ea"/>
              </a:rPr>
              <a:t>: </a:t>
            </a:r>
            <a:endParaRPr lang="en-US" sz="1600" b="1" dirty="0" smtClean="0">
              <a:latin typeface="Garamond" panose="02020404030301010803" pitchFamily="18" charset="0"/>
              <a:ea typeface="+mn-ea"/>
            </a:endParaRP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Promote the value of quantitative analysis to Marine Corps leadership</a:t>
            </a: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Increase the technical knowledge and professional abilities of community members</a:t>
            </a: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Explore IT options to expand access to analytic applications</a:t>
            </a:r>
            <a:endParaRPr lang="en-US" sz="1600" dirty="0" smtClean="0">
              <a:latin typeface="Garamond" panose="02020404030301010803" pitchFamily="18" charset="0"/>
            </a:endParaRPr>
          </a:p>
          <a:p>
            <a:pPr marL="0" indent="0" algn="ctr">
              <a:spcBef>
                <a:spcPts val="1800"/>
              </a:spcBef>
              <a:buNone/>
            </a:pPr>
            <a:r>
              <a:rPr lang="en-US" sz="1600" b="1" u="sng" dirty="0" smtClean="0">
                <a:latin typeface="Garamond" panose="02020404030301010803" pitchFamily="18" charset="0"/>
              </a:rPr>
              <a:t>Initiatives</a:t>
            </a:r>
            <a:r>
              <a:rPr lang="en-US" sz="1600" b="1" dirty="0" smtClean="0">
                <a:latin typeface="Garamond" panose="02020404030301010803" pitchFamily="18" charset="0"/>
              </a:rPr>
              <a:t>: </a:t>
            </a:r>
          </a:p>
          <a:p>
            <a:pPr marL="700087" lvl="2" indent="-400050">
              <a:spcBef>
                <a:spcPts val="0"/>
              </a:spcBef>
              <a:spcAft>
                <a:spcPts val="400"/>
              </a:spcAft>
              <a:buFont typeface="+mj-lt"/>
              <a:buAutoNum type="romanLcPeriod"/>
            </a:pPr>
            <a:r>
              <a:rPr lang="en-US" sz="1600" b="1" dirty="0" smtClean="0">
                <a:latin typeface="Garamond" panose="02020404030301010803" pitchFamily="18" charset="0"/>
              </a:rPr>
              <a:t>Promoting access to Lynda.com for online training opportunities</a:t>
            </a:r>
          </a:p>
          <a:p>
            <a:pPr marL="700087" lvl="2" indent="-400050">
              <a:spcBef>
                <a:spcPts val="0"/>
              </a:spcBef>
              <a:spcAft>
                <a:spcPts val="400"/>
              </a:spcAft>
              <a:buFont typeface="+mj-lt"/>
              <a:buAutoNum type="romanLcPeriod"/>
            </a:pPr>
            <a:r>
              <a:rPr lang="en-US" sz="1600" b="1" dirty="0">
                <a:latin typeface="Garamond" panose="02020404030301010803" pitchFamily="18" charset="0"/>
              </a:rPr>
              <a:t>In FY 19, conducted “Analytic Writing Seminar” (Mar 2019); “Analysis in Excel – VBA” (May 2019), and “Intermediate Computational Methods for Analysis Using Python” (Sep 2019)</a:t>
            </a:r>
          </a:p>
          <a:p>
            <a:pPr marL="700087" lvl="2" indent="-400050">
              <a:spcBef>
                <a:spcPts val="0"/>
              </a:spcBef>
              <a:spcAft>
                <a:spcPts val="400"/>
              </a:spcAft>
              <a:buFont typeface="+mj-lt"/>
              <a:buAutoNum type="romanLcPeriod"/>
            </a:pPr>
            <a:r>
              <a:rPr lang="en-US" sz="1600" b="1" dirty="0" smtClean="0">
                <a:latin typeface="Garamond" panose="02020404030301010803" pitchFamily="18" charset="0"/>
              </a:rPr>
              <a:t>In </a:t>
            </a:r>
            <a:r>
              <a:rPr lang="en-US" sz="1600" b="1" smtClean="0">
                <a:latin typeface="Garamond" panose="02020404030301010803" pitchFamily="18" charset="0"/>
              </a:rPr>
              <a:t>FY 20, </a:t>
            </a:r>
            <a:r>
              <a:rPr lang="en-US" sz="1600" b="1" dirty="0" smtClean="0">
                <a:latin typeface="Garamond" panose="02020404030301010803" pitchFamily="18" charset="0"/>
              </a:rPr>
              <a:t>conducted “Probability Management Workshop” (Dec 2019); “Advanced </a:t>
            </a:r>
            <a:r>
              <a:rPr lang="en-US" sz="1600" b="1" dirty="0" err="1" smtClean="0">
                <a:latin typeface="Garamond" panose="02020404030301010803" pitchFamily="18" charset="0"/>
              </a:rPr>
              <a:t>Frameowrk</a:t>
            </a:r>
            <a:r>
              <a:rPr lang="en-US" sz="1600" b="1" dirty="0" smtClean="0">
                <a:latin typeface="Garamond" panose="02020404030301010803" pitchFamily="18" charset="0"/>
              </a:rPr>
              <a:t> for Simulation, Integration and Modeling (AFSIM) ” training (Feb 2020)</a:t>
            </a:r>
          </a:p>
        </p:txBody>
      </p:sp>
      <p:sp>
        <p:nvSpPr>
          <p:cNvPr id="4" name="Slide Number Placeholder 3"/>
          <p:cNvSpPr>
            <a:spLocks noGrp="1"/>
          </p:cNvSpPr>
          <p:nvPr>
            <p:ph type="sldNum" sz="quarter" idx="4294967295"/>
          </p:nvPr>
        </p:nvSpPr>
        <p:spPr>
          <a:xfrm>
            <a:off x="3505199" y="6476999"/>
            <a:ext cx="2133600" cy="365125"/>
          </a:xfrm>
          <a:prstGeom prst="rect">
            <a:avLst/>
          </a:prstGeom>
        </p:spPr>
        <p:txBody>
          <a:bodyPr/>
          <a:lstStyle/>
          <a:p>
            <a:pPr>
              <a:defRPr/>
            </a:pPr>
            <a:r>
              <a:rPr lang="en-US" dirty="0" smtClean="0"/>
              <a:t>Slide </a:t>
            </a:r>
            <a:fld id="{6E2602EF-4AC1-45E0-8FB5-8582DE0AF1B3}" type="slidenum">
              <a:rPr lang="en-US" smtClean="0"/>
              <a:pPr>
                <a:defRPr/>
              </a:pPr>
              <a:t>56</a:t>
            </a:fld>
            <a:endParaRPr lang="en-US" dirty="0"/>
          </a:p>
        </p:txBody>
      </p:sp>
    </p:spTree>
    <p:extLst>
      <p:ext uri="{BB962C8B-B14F-4D97-AF65-F5344CB8AC3E}">
        <p14:creationId xmlns:p14="http://schemas.microsoft.com/office/powerpoint/2010/main" val="3388873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pPr>
              <a:defRPr/>
            </a:pPr>
            <a:fld id="{6E2602EF-4AC1-45E0-8FB5-8582DE0AF1B3}" type="slidenum">
              <a:rPr lang="en-US" smtClean="0"/>
              <a:pPr>
                <a:defRPr/>
              </a:pPr>
              <a:t>57</a:t>
            </a:fld>
            <a:endParaRPr lang="en-US" dirty="0"/>
          </a:p>
        </p:txBody>
      </p:sp>
      <p:sp>
        <p:nvSpPr>
          <p:cNvPr id="7" name="Title 1"/>
          <p:cNvSpPr>
            <a:spLocks noGrp="1"/>
          </p:cNvSpPr>
          <p:nvPr>
            <p:ph type="title"/>
          </p:nvPr>
        </p:nvSpPr>
        <p:spPr>
          <a:xfrm>
            <a:off x="1181100" y="122715"/>
            <a:ext cx="6781800" cy="533400"/>
          </a:xfrm>
        </p:spPr>
        <p:txBody>
          <a:bodyPr/>
          <a:lstStyle/>
          <a:p>
            <a:r>
              <a:rPr lang="en-US" sz="3200" dirty="0">
                <a:cs typeface="Calibri" panose="020F0502020204030204" pitchFamily="34" charset="0"/>
              </a:rPr>
              <a:t>Program Management</a:t>
            </a:r>
          </a:p>
        </p:txBody>
      </p:sp>
      <p:sp>
        <p:nvSpPr>
          <p:cNvPr id="8" name="Content Placeholder 7"/>
          <p:cNvSpPr>
            <a:spLocks noGrp="1"/>
          </p:cNvSpPr>
          <p:nvPr>
            <p:ph sz="half" idx="1"/>
          </p:nvPr>
        </p:nvSpPr>
        <p:spPr>
          <a:xfrm>
            <a:off x="0" y="1756191"/>
            <a:ext cx="9144000" cy="684752"/>
          </a:xfrm>
          <a:ln>
            <a:solidFill>
              <a:schemeClr val="bg1"/>
            </a:solidFill>
          </a:ln>
        </p:spPr>
        <p:txBody>
          <a:bodyPr/>
          <a:lstStyle/>
          <a:p>
            <a:pPr marL="0" indent="0">
              <a:buNone/>
            </a:pPr>
            <a:r>
              <a:rPr lang="en-US" sz="1600" u="sng" dirty="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provide developmental opportunities and training for the program management community.</a:t>
            </a:r>
          </a:p>
          <a:p>
            <a:pPr marL="0" indent="0">
              <a:buNone/>
            </a:pPr>
            <a:r>
              <a:rPr lang="en-US" sz="1600" u="sng" dirty="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positively impact COI members by promoting their growth and development</a:t>
            </a:r>
            <a:r>
              <a:rPr lang="en-US" sz="1600" b="1" i="1" dirty="0" smtClean="0">
                <a:latin typeface="Garamond" panose="02020404030301010803" pitchFamily="18" charset="0"/>
                <a:cs typeface="Arial" panose="020B0604020202020204" pitchFamily="34" charset="0"/>
              </a:rPr>
              <a:t>.</a:t>
            </a:r>
            <a:endParaRPr lang="en-US" sz="1600" dirty="0">
              <a:latin typeface="Garamond" panose="02020404030301010803" pitchFamily="18" charset="0"/>
              <a:cs typeface="Arial" panose="020B0604020202020204" pitchFamily="34" charset="0"/>
            </a:endParaRPr>
          </a:p>
        </p:txBody>
      </p:sp>
      <p:sp>
        <p:nvSpPr>
          <p:cNvPr id="9" name="Slide Number Placeholder 3"/>
          <p:cNvSpPr>
            <a:spLocks noGrp="1"/>
          </p:cNvSpPr>
          <p:nvPr>
            <p:ph type="sldNum" sz="quarter" idx="10"/>
          </p:nvPr>
        </p:nvSpPr>
        <p:spPr>
          <a:xfrm>
            <a:off x="4038600" y="6496050"/>
            <a:ext cx="1028700" cy="361950"/>
          </a:xfrm>
        </p:spPr>
        <p:txBody>
          <a:bodyPr/>
          <a:lstStyle/>
          <a:p>
            <a:pPr>
              <a:defRPr/>
            </a:pPr>
            <a:r>
              <a:rPr lang="en-US" dirty="0" smtClean="0">
                <a:solidFill>
                  <a:srgbClr val="000000"/>
                </a:solidFill>
              </a:rPr>
              <a:t>Slide 42</a:t>
            </a:r>
            <a:endParaRPr lang="en-US" dirty="0">
              <a:solidFill>
                <a:srgbClr val="000000"/>
              </a:solidFill>
            </a:endParaRPr>
          </a:p>
        </p:txBody>
      </p:sp>
      <p:sp>
        <p:nvSpPr>
          <p:cNvPr id="10" name="TextBox 9"/>
          <p:cNvSpPr txBox="1"/>
          <p:nvPr/>
        </p:nvSpPr>
        <p:spPr>
          <a:xfrm>
            <a:off x="186429" y="1215131"/>
            <a:ext cx="4214121"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smtClean="0">
                <a:solidFill>
                  <a:srgbClr val="000000"/>
                </a:solidFill>
                <a:latin typeface="Garamond" panose="02020404030301010803" pitchFamily="18" charset="0"/>
              </a:rPr>
              <a:t>SES </a:t>
            </a:r>
            <a:r>
              <a:rPr lang="en-US" sz="1600" b="1" u="sng" dirty="0" smtClean="0">
                <a:latin typeface="Garamond" panose="02020404030301010803" pitchFamily="18" charset="0"/>
              </a:rPr>
              <a:t>Mr</a:t>
            </a:r>
            <a:r>
              <a:rPr lang="en-US" sz="1600" b="1" u="sng" dirty="0">
                <a:latin typeface="Garamond" panose="02020404030301010803" pitchFamily="18" charset="0"/>
              </a:rPr>
              <a:t>. Todd </a:t>
            </a:r>
            <a:r>
              <a:rPr lang="en-US" sz="1600" b="1" u="sng" dirty="0" smtClean="0">
                <a:latin typeface="Garamond" panose="02020404030301010803" pitchFamily="18" charset="0"/>
              </a:rPr>
              <a:t>Wagenhorst</a:t>
            </a:r>
            <a:endParaRPr lang="en-US" sz="1600" b="1" u="sng" dirty="0">
              <a:latin typeface="Garamond" panose="02020404030301010803" pitchFamily="18" charset="0"/>
            </a:endParaRPr>
          </a:p>
        </p:txBody>
      </p:sp>
      <p:sp>
        <p:nvSpPr>
          <p:cNvPr id="11" name="TextBox 10"/>
          <p:cNvSpPr txBox="1"/>
          <p:nvPr/>
        </p:nvSpPr>
        <p:spPr>
          <a:xfrm>
            <a:off x="4924425" y="1255627"/>
            <a:ext cx="4067175"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Ms. Theresa </a:t>
            </a:r>
            <a:r>
              <a:rPr lang="en-US" sz="1600" b="1" u="sng" dirty="0" smtClean="0">
                <a:latin typeface="Garamond" panose="02020404030301010803" pitchFamily="18" charset="0"/>
              </a:rPr>
              <a:t>Conte</a:t>
            </a:r>
            <a:endParaRPr lang="en-US" sz="1600" b="1" dirty="0">
              <a:latin typeface="Garamond" panose="02020404030301010803" pitchFamily="18" charset="0"/>
            </a:endParaRPr>
          </a:p>
        </p:txBody>
      </p:sp>
      <p:sp>
        <p:nvSpPr>
          <p:cNvPr id="12" name="Content Placeholder 8"/>
          <p:cNvSpPr txBox="1">
            <a:spLocks/>
          </p:cNvSpPr>
          <p:nvPr/>
        </p:nvSpPr>
        <p:spPr bwMode="auto">
          <a:xfrm>
            <a:off x="62144" y="2806373"/>
            <a:ext cx="9144000" cy="932783"/>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cs typeface="Arial" panose="020B0604020202020204" pitchFamily="34" charset="0"/>
              </a:rPr>
              <a:t>Goals</a:t>
            </a:r>
            <a:r>
              <a:rPr lang="en-US" sz="1600" kern="0" dirty="0" smtClean="0">
                <a:latin typeface="Garamond" panose="02020404030301010803" pitchFamily="18" charset="0"/>
                <a:cs typeface="Arial" panose="020B0604020202020204" pitchFamily="34" charset="0"/>
              </a:rPr>
              <a:t>: </a:t>
            </a:r>
            <a:endParaRPr lang="en-US" sz="1600" kern="0" dirty="0">
              <a:solidFill>
                <a:srgbClr val="FF0000"/>
              </a:solidFill>
              <a:latin typeface="Garamond" panose="02020404030301010803" pitchFamily="18" charset="0"/>
              <a:cs typeface="Arial" panose="020B0604020202020204" pitchFamily="34" charset="0"/>
            </a:endParaRPr>
          </a:p>
          <a:p>
            <a:pPr marL="385763" indent="-385763">
              <a:buFont typeface="+mj-lt"/>
              <a:buAutoNum type="romanUcPeriod"/>
            </a:pPr>
            <a:r>
              <a:rPr lang="en-US" sz="1600" b="1" kern="0" dirty="0">
                <a:latin typeface="Garamond" panose="02020404030301010803" pitchFamily="18" charset="0"/>
                <a:cs typeface="Arial" panose="020B0604020202020204" pitchFamily="34" charset="0"/>
              </a:rPr>
              <a:t>Community growth from other series (0301 and 0343)</a:t>
            </a:r>
          </a:p>
          <a:p>
            <a:pPr marL="385763" indent="-385763">
              <a:buFont typeface="+mj-lt"/>
              <a:buAutoNum type="romanUcPeriod"/>
            </a:pPr>
            <a:r>
              <a:rPr lang="en-US" sz="1600" b="1" kern="0" dirty="0">
                <a:latin typeface="Garamond" panose="02020404030301010803" pitchFamily="18" charset="0"/>
                <a:cs typeface="Arial" panose="020B0604020202020204" pitchFamily="34" charset="0"/>
              </a:rPr>
              <a:t>Ample training opportunities for COI </a:t>
            </a:r>
            <a:r>
              <a:rPr lang="en-US" sz="1600" b="1" kern="0" dirty="0" smtClean="0">
                <a:latin typeface="Garamond" panose="02020404030301010803" pitchFamily="18" charset="0"/>
                <a:cs typeface="Arial" panose="020B0604020202020204" pitchFamily="34" charset="0"/>
              </a:rPr>
              <a:t>members</a:t>
            </a:r>
            <a:endParaRPr lang="en-US" sz="1600" kern="0" dirty="0">
              <a:latin typeface="Garamond" panose="02020404030301010803" pitchFamily="18" charset="0"/>
              <a:cs typeface="Arial" panose="020B0604020202020204" pitchFamily="34" charset="0"/>
            </a:endParaRPr>
          </a:p>
        </p:txBody>
      </p:sp>
      <p:sp>
        <p:nvSpPr>
          <p:cNvPr id="13" name="Content Placeholder 9"/>
          <p:cNvSpPr txBox="1">
            <a:spLocks/>
          </p:cNvSpPr>
          <p:nvPr/>
        </p:nvSpPr>
        <p:spPr bwMode="auto">
          <a:xfrm>
            <a:off x="-19050" y="3925426"/>
            <a:ext cx="9144000"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cs typeface="Arial" panose="020B0604020202020204" pitchFamily="34" charset="0"/>
              </a:rPr>
              <a:t>Initiatives</a:t>
            </a:r>
            <a:r>
              <a:rPr lang="en-US" sz="1600" kern="0" dirty="0">
                <a:latin typeface="Garamond" panose="02020404030301010803" pitchFamily="18" charset="0"/>
                <a:cs typeface="Arial" panose="020B0604020202020204" pitchFamily="34" charset="0"/>
              </a:rPr>
              <a:t>:</a:t>
            </a:r>
            <a:r>
              <a:rPr lang="en-US" sz="1600" kern="0" dirty="0">
                <a:solidFill>
                  <a:srgbClr val="FF0000"/>
                </a:solidFill>
                <a:latin typeface="Garamond" panose="02020404030301010803" pitchFamily="18" charset="0"/>
                <a:cs typeface="Arial" panose="020B0604020202020204" pitchFamily="34" charset="0"/>
              </a:rPr>
              <a:t> </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Recruiting current 0343 series personnel within the DoD/</a:t>
            </a:r>
            <a:r>
              <a:rPr lang="en-US" sz="1600" b="1" kern="0" dirty="0" err="1">
                <a:latin typeface="Garamond" panose="02020404030301010803" pitchFamily="18" charset="0"/>
                <a:cs typeface="Arial" panose="020B0604020202020204" pitchFamily="34" charset="0"/>
              </a:rPr>
              <a:t>DoN</a:t>
            </a:r>
            <a:r>
              <a:rPr lang="en-US" sz="1600" b="1" kern="0" dirty="0">
                <a:latin typeface="Garamond" panose="02020404030301010803" pitchFamily="18" charset="0"/>
                <a:cs typeface="Arial" panose="020B0604020202020204" pitchFamily="34" charset="0"/>
              </a:rPr>
              <a:t>/USMC to grow into 0340 program managers</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Leveraging Defense Acquisition Workforce funding where appropriate, to increase training opportunities</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Managing Lynda.com accounts to meet short term training </a:t>
            </a:r>
            <a:r>
              <a:rPr lang="en-US" sz="1600" b="1" kern="0" dirty="0" smtClean="0">
                <a:latin typeface="Garamond" panose="02020404030301010803" pitchFamily="18" charset="0"/>
                <a:cs typeface="Arial" panose="020B0604020202020204" pitchFamily="34" charset="0"/>
              </a:rPr>
              <a:t>requirements</a:t>
            </a:r>
            <a:endParaRPr lang="en-US" sz="1600" kern="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04935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3016"/>
            <a:ext cx="7010400" cy="589625"/>
          </a:xfrm>
        </p:spPr>
        <p:txBody>
          <a:bodyPr/>
          <a:lstStyle/>
          <a:p>
            <a:r>
              <a:rPr lang="en-US" sz="3200" dirty="0" smtClean="0">
                <a:cs typeface="Calibri" panose="020F0502020204030204" pitchFamily="34" charset="0"/>
              </a:rPr>
              <a:t> Science </a:t>
            </a:r>
            <a:r>
              <a:rPr lang="en-US" sz="3200" dirty="0">
                <a:cs typeface="Calibri" panose="020F0502020204030204" pitchFamily="34" charset="0"/>
              </a:rPr>
              <a:t>&amp; Engineering </a:t>
            </a:r>
          </a:p>
        </p:txBody>
      </p:sp>
      <p:sp>
        <p:nvSpPr>
          <p:cNvPr id="3" name="Content Placeholder 2"/>
          <p:cNvSpPr>
            <a:spLocks noGrp="1"/>
          </p:cNvSpPr>
          <p:nvPr>
            <p:ph idx="1"/>
          </p:nvPr>
        </p:nvSpPr>
        <p:spPr>
          <a:xfrm>
            <a:off x="0" y="1542201"/>
            <a:ext cx="9144000" cy="5050654"/>
          </a:xfrm>
        </p:spPr>
        <p:txBody>
          <a:bodyPr/>
          <a:lstStyle/>
          <a:p>
            <a:pPr marL="0" indent="0">
              <a:spcAft>
                <a:spcPts val="600"/>
              </a:spcAft>
              <a:buNone/>
            </a:pPr>
            <a:r>
              <a:rPr lang="en-US" sz="1600" u="sng" dirty="0" smtClean="0">
                <a:latin typeface="Garamond" panose="02020404030301010803" pitchFamily="18" charset="0"/>
                <a:cs typeface="Arial" panose="020B0604020202020204" pitchFamily="34" charset="0"/>
              </a:rPr>
              <a:t>Mission</a:t>
            </a:r>
            <a:r>
              <a:rPr lang="en-US" sz="1600" dirty="0" smtClean="0">
                <a:latin typeface="Garamond" panose="02020404030301010803" pitchFamily="18" charset="0"/>
                <a:cs typeface="Arial" panose="020B0604020202020204" pitchFamily="34" charset="0"/>
              </a:rPr>
              <a:t>:</a:t>
            </a:r>
            <a:r>
              <a:rPr lang="en-US" sz="1600" dirty="0">
                <a:latin typeface="Garamond" panose="02020404030301010803" pitchFamily="18" charset="0"/>
                <a:cs typeface="Arial" panose="020B0604020202020204" pitchFamily="34" charset="0"/>
              </a:rPr>
              <a:t> </a:t>
            </a:r>
            <a:r>
              <a:rPr lang="en-US" sz="1600"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Develop the professional competence of the engineering and scientific workforce by supporting the growth of Civilian Engineers and Scientists in the 0800 and 1300 series.</a:t>
            </a:r>
          </a:p>
          <a:p>
            <a:pPr marL="0" indent="0">
              <a:spcBef>
                <a:spcPts val="24"/>
              </a:spcBef>
              <a:spcAft>
                <a:spcPts val="0"/>
              </a:spcAft>
              <a:buNone/>
            </a:pPr>
            <a:r>
              <a:rPr lang="en-US" sz="1600" u="sng" dirty="0" smtClean="0">
                <a:latin typeface="Garamond" panose="02020404030301010803" pitchFamily="18" charset="0"/>
                <a:cs typeface="Arial" panose="020B0604020202020204" pitchFamily="34" charset="0"/>
              </a:rPr>
              <a:t>Vision</a:t>
            </a:r>
            <a:r>
              <a:rPr lang="en-US" sz="1600" dirty="0" smtClean="0">
                <a:latin typeface="Garamond" panose="02020404030301010803" pitchFamily="18" charset="0"/>
                <a:cs typeface="Arial" panose="020B0604020202020204" pitchFamily="34" charset="0"/>
              </a:rPr>
              <a:t>:</a:t>
            </a:r>
            <a:r>
              <a:rPr lang="en-US" sz="1600" dirty="0">
                <a:latin typeface="Garamond" panose="02020404030301010803" pitchFamily="18" charset="0"/>
                <a:cs typeface="Arial" panose="020B0604020202020204" pitchFamily="34" charset="0"/>
              </a:rPr>
              <a:t> </a:t>
            </a:r>
            <a:r>
              <a:rPr lang="en-US" sz="1600"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Provide a </a:t>
            </a:r>
            <a:r>
              <a:rPr lang="en-US" sz="1600" b="1" i="1" dirty="0">
                <a:latin typeface="Garamond" panose="02020404030301010803" pitchFamily="18" charset="0"/>
                <a:cs typeface="Arial" panose="020B0604020202020204" pitchFamily="34" charset="0"/>
              </a:rPr>
              <a:t>professional engineering and scientific </a:t>
            </a:r>
            <a:r>
              <a:rPr lang="en-US" sz="1600" b="1" i="1" dirty="0" smtClean="0">
                <a:latin typeface="Garamond" panose="02020404030301010803" pitchFamily="18" charset="0"/>
                <a:cs typeface="Arial" panose="020B0604020202020204" pitchFamily="34" charset="0"/>
              </a:rPr>
              <a:t>USMC Civilian workforce who </a:t>
            </a:r>
            <a:r>
              <a:rPr lang="en-US" sz="1600" b="1" i="1" dirty="0">
                <a:latin typeface="Garamond" panose="02020404030301010803" pitchFamily="18" charset="0"/>
                <a:cs typeface="Arial" panose="020B0604020202020204" pitchFamily="34" charset="0"/>
              </a:rPr>
              <a:t>are a </a:t>
            </a:r>
            <a:r>
              <a:rPr lang="en-US" sz="1600" b="1" i="1" dirty="0" smtClean="0">
                <a:latin typeface="Garamond" panose="02020404030301010803" pitchFamily="18" charset="0"/>
                <a:cs typeface="Arial" panose="020B0604020202020204" pitchFamily="34" charset="0"/>
              </a:rPr>
              <a:t>capable and committed </a:t>
            </a:r>
            <a:r>
              <a:rPr lang="en-US" sz="1600" b="1" i="1" dirty="0">
                <a:latin typeface="Garamond" panose="02020404030301010803" pitchFamily="18" charset="0"/>
                <a:cs typeface="Arial" panose="020B0604020202020204" pitchFamily="34" charset="0"/>
              </a:rPr>
              <a:t>to maintaining the readiness of the Nation’s expeditionary force</a:t>
            </a:r>
            <a:r>
              <a:rPr lang="en-US" sz="1600" b="1" i="1" dirty="0" smtClean="0">
                <a:latin typeface="Garamond" panose="02020404030301010803" pitchFamily="18" charset="0"/>
                <a:cs typeface="Arial" panose="020B0604020202020204" pitchFamily="34" charset="0"/>
              </a:rPr>
              <a:t>.</a:t>
            </a:r>
          </a:p>
          <a:p>
            <a:pPr marL="0" indent="0" algn="ctr">
              <a:spcAft>
                <a:spcPts val="0"/>
              </a:spcAft>
              <a:buNone/>
            </a:pPr>
            <a:r>
              <a:rPr lang="en-US" sz="1600" b="1" u="sng" dirty="0" smtClean="0">
                <a:latin typeface="Garamond" panose="02020404030301010803" pitchFamily="18" charset="0"/>
                <a:cs typeface="Arial" panose="020B0604020202020204" pitchFamily="34" charset="0"/>
              </a:rPr>
              <a:t>Goals</a:t>
            </a:r>
          </a:p>
          <a:p>
            <a:pPr marL="514350" lvl="0" indent="-400050">
              <a:spcAft>
                <a:spcPts val="0"/>
              </a:spcAft>
              <a:buFont typeface="+mj-lt"/>
              <a:buAutoNum type="romanUcPeriod"/>
            </a:pPr>
            <a:r>
              <a:rPr lang="en-US" sz="1600" b="1" dirty="0">
                <a:latin typeface="Garamond" panose="02020404030301010803" pitchFamily="18" charset="0"/>
                <a:cs typeface="Arial" panose="020B0604020202020204" pitchFamily="34" charset="0"/>
              </a:rPr>
              <a:t>Provide a focal point for dissemination of engineering and scientific knowledge. </a:t>
            </a:r>
          </a:p>
          <a:p>
            <a:pPr marL="514350" lvl="0" indent="-400050">
              <a:spcAft>
                <a:spcPts val="0"/>
              </a:spcAft>
              <a:buFont typeface="+mj-lt"/>
              <a:buAutoNum type="romanUcPeriod"/>
            </a:pPr>
            <a:r>
              <a:rPr lang="en-US" sz="1600" b="1" dirty="0">
                <a:latin typeface="Garamond" panose="02020404030301010803" pitchFamily="18" charset="0"/>
                <a:cs typeface="Arial" panose="020B0604020202020204" pitchFamily="34" charset="0"/>
              </a:rPr>
              <a:t>Promote collaboration in engineering practice, education, and scientific research across the Marine Corps.</a:t>
            </a:r>
          </a:p>
          <a:p>
            <a:pPr marL="514350" indent="-400050">
              <a:spcAft>
                <a:spcPts val="0"/>
              </a:spcAft>
              <a:buFont typeface="+mj-lt"/>
              <a:buAutoNum type="romanUcPeriod"/>
            </a:pPr>
            <a:r>
              <a:rPr lang="en-US" sz="1600" b="1" dirty="0" smtClean="0">
                <a:latin typeface="Garamond" panose="02020404030301010803" pitchFamily="18" charset="0"/>
                <a:cs typeface="Arial" panose="020B0604020202020204" pitchFamily="34" charset="0"/>
              </a:rPr>
              <a:t>Improve </a:t>
            </a:r>
            <a:r>
              <a:rPr lang="en-US" sz="1600" b="1" dirty="0">
                <a:latin typeface="Garamond" panose="02020404030301010803" pitchFamily="18" charset="0"/>
                <a:cs typeface="Arial" panose="020B0604020202020204" pitchFamily="34" charset="0"/>
              </a:rPr>
              <a:t>the professional status of all Civilian Marines engaged in the disciplines of engineering and science</a:t>
            </a:r>
            <a:r>
              <a:rPr lang="en-US" sz="1600" b="1" dirty="0" smtClean="0">
                <a:latin typeface="Garamond" panose="02020404030301010803" pitchFamily="18" charset="0"/>
                <a:cs typeface="Arial" panose="020B0604020202020204" pitchFamily="34" charset="0"/>
              </a:rPr>
              <a:t>.</a:t>
            </a:r>
          </a:p>
          <a:p>
            <a:pPr marL="0" indent="0" algn="ctr">
              <a:spcAft>
                <a:spcPts val="0"/>
              </a:spcAft>
              <a:buNone/>
            </a:pPr>
            <a:r>
              <a:rPr lang="en-US" sz="1600" b="1" u="sng" dirty="0" smtClean="0">
                <a:latin typeface="Garamond" panose="02020404030301010803" pitchFamily="18" charset="0"/>
                <a:cs typeface="Arial" panose="020B0604020202020204" pitchFamily="34" charset="0"/>
              </a:rPr>
              <a:t>Initiatives</a:t>
            </a:r>
            <a:endParaRPr lang="en-US" sz="1600" b="1" u="sng"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Implementation of Agile concepts for development of systems such as </a:t>
            </a:r>
            <a:r>
              <a:rPr lang="en-US" sz="1600" b="1" dirty="0" smtClean="0">
                <a:latin typeface="Garamond" panose="02020404030301010803" pitchFamily="18" charset="0"/>
                <a:cs typeface="Arial" panose="020B0604020202020204" pitchFamily="34" charset="0"/>
              </a:rPr>
              <a:t>software, hardware, and processes. </a:t>
            </a:r>
            <a:r>
              <a:rPr lang="en-US" sz="1600" b="1" dirty="0">
                <a:latin typeface="Garamond" panose="02020404030301010803" pitchFamily="18" charset="0"/>
                <a:cs typeface="Arial" panose="020B0604020202020204" pitchFamily="34" charset="0"/>
              </a:rPr>
              <a:t>Benefits include reduction of paperwork, increased engage with user community. </a:t>
            </a:r>
          </a:p>
          <a:p>
            <a:pPr marL="400050" indent="-400050">
              <a:buFont typeface="+mj-lt"/>
              <a:buAutoNum type="romanLcPeriod"/>
            </a:pPr>
            <a:r>
              <a:rPr lang="en-US" sz="1600" b="1" dirty="0">
                <a:latin typeface="Garamond" panose="02020404030301010803" pitchFamily="18" charset="0"/>
                <a:cs typeface="Arial" panose="020B0604020202020204" pitchFamily="34" charset="0"/>
              </a:rPr>
              <a:t>Development of Electronic Warfare (EW) Bootcamp fundamentals, concepts, and techniques with special interest given to advanced types of radar and communication threats.</a:t>
            </a:r>
          </a:p>
          <a:p>
            <a:pPr marL="400050" indent="-400050">
              <a:buFont typeface="+mj-lt"/>
              <a:buAutoNum type="romanLcPeriod"/>
            </a:pPr>
            <a:r>
              <a:rPr lang="en-US" sz="1600" b="1" dirty="0">
                <a:latin typeface="Garamond" panose="02020404030301010803" pitchFamily="18" charset="0"/>
                <a:cs typeface="Arial" panose="020B0604020202020204" pitchFamily="34" charset="0"/>
              </a:rPr>
              <a:t>Use of Model Based Systems Engineering to manage requirements and make data driven decisions</a:t>
            </a:r>
            <a:r>
              <a:rPr lang="en-US" sz="1600" dirty="0">
                <a:latin typeface="Garamond" panose="02020404030301010803" pitchFamily="18" charset="0"/>
                <a:cs typeface="Arial" panose="020B0604020202020204" pitchFamily="34" charset="0"/>
              </a:rPr>
              <a:t>.</a:t>
            </a:r>
          </a:p>
        </p:txBody>
      </p:sp>
      <p:sp>
        <p:nvSpPr>
          <p:cNvPr id="4" name="Slide Number Placeholder 3"/>
          <p:cNvSpPr>
            <a:spLocks noGrp="1"/>
          </p:cNvSpPr>
          <p:nvPr>
            <p:ph type="sldNum" sz="quarter" idx="4294967295"/>
          </p:nvPr>
        </p:nvSpPr>
        <p:spPr>
          <a:xfrm>
            <a:off x="3505200" y="6410292"/>
            <a:ext cx="2133600" cy="365125"/>
          </a:xfrm>
          <a:prstGeom prst="rect">
            <a:avLst/>
          </a:prstGeom>
        </p:spPr>
        <p:txBody>
          <a:bodyPr/>
          <a:lstStyle/>
          <a:p>
            <a:pPr>
              <a:defRPr/>
            </a:pPr>
            <a:r>
              <a:rPr lang="en-US" dirty="0" smtClean="0"/>
              <a:t>Slide 33</a:t>
            </a:r>
            <a:endParaRPr lang="en-US" dirty="0"/>
          </a:p>
        </p:txBody>
      </p:sp>
      <p:sp>
        <p:nvSpPr>
          <p:cNvPr id="5" name="Rectangle 4"/>
          <p:cNvSpPr/>
          <p:nvPr/>
        </p:nvSpPr>
        <p:spPr>
          <a:xfrm>
            <a:off x="-1" y="1219036"/>
            <a:ext cx="5184559" cy="338554"/>
          </a:xfrm>
          <a:prstGeom prst="rect">
            <a:avLst/>
          </a:prstGeom>
        </p:spPr>
        <p:txBody>
          <a:bodyPr wrap="square">
            <a:spAutoFit/>
          </a:bodyPr>
          <a:lstStyle/>
          <a:p>
            <a:r>
              <a:rPr lang="en-US" sz="1500" kern="0" dirty="0">
                <a:solidFill>
                  <a:srgbClr val="000000"/>
                </a:solidFill>
                <a:latin typeface="Garamond" panose="02020404030301010803" pitchFamily="18" charset="0"/>
                <a:cs typeface="Arial" panose="020B0604020202020204" pitchFamily="34" charset="0"/>
              </a:rPr>
              <a:t>S&amp;E COI Leader:</a:t>
            </a:r>
            <a:r>
              <a:rPr lang="en-US" sz="1500" b="1" kern="0" dirty="0">
                <a:solidFill>
                  <a:srgbClr val="000000"/>
                </a:solidFill>
                <a:latin typeface="Garamond" panose="02020404030301010803" pitchFamily="18" charset="0"/>
                <a:cs typeface="Arial" panose="020B0604020202020204" pitchFamily="34" charset="0"/>
              </a:rPr>
              <a:t>  </a:t>
            </a:r>
            <a:r>
              <a:rPr lang="en-US" sz="1600" b="1" u="sng" kern="0" dirty="0" smtClean="0">
                <a:solidFill>
                  <a:srgbClr val="000000"/>
                </a:solidFill>
                <a:latin typeface="Garamond" panose="02020404030301010803" pitchFamily="18" charset="0"/>
                <a:cs typeface="Arial" panose="020B0604020202020204" pitchFamily="34" charset="0"/>
              </a:rPr>
              <a:t>VACANT</a:t>
            </a:r>
            <a:endParaRPr lang="en-US" sz="1500" dirty="0">
              <a:latin typeface="Garamond" panose="02020404030301010803" pitchFamily="18" charset="0"/>
            </a:endParaRPr>
          </a:p>
        </p:txBody>
      </p:sp>
      <p:sp>
        <p:nvSpPr>
          <p:cNvPr id="6" name="Rectangle 5"/>
          <p:cNvSpPr/>
          <p:nvPr/>
        </p:nvSpPr>
        <p:spPr>
          <a:xfrm>
            <a:off x="5184558" y="1219036"/>
            <a:ext cx="2749471" cy="323165"/>
          </a:xfrm>
          <a:prstGeom prst="rect">
            <a:avLst/>
          </a:prstGeom>
        </p:spPr>
        <p:txBody>
          <a:bodyPr wrap="none">
            <a:spAutoFit/>
          </a:bodyPr>
          <a:lstStyle/>
          <a:p>
            <a:pPr lvl="0" eaLnBrk="0" fontAlgn="base" hangingPunct="0">
              <a:spcBef>
                <a:spcPct val="20000"/>
              </a:spcBef>
              <a:spcAft>
                <a:spcPct val="0"/>
              </a:spcAft>
            </a:pPr>
            <a:r>
              <a:rPr lang="en-US" sz="1500" kern="0" dirty="0">
                <a:solidFill>
                  <a:srgbClr val="000000"/>
                </a:solidFill>
                <a:latin typeface="Garamond" panose="02020404030301010803" pitchFamily="18" charset="0"/>
                <a:cs typeface="Arial" panose="020B0604020202020204" pitchFamily="34" charset="0"/>
              </a:rPr>
              <a:t>COI Manager: </a:t>
            </a:r>
            <a:r>
              <a:rPr lang="en-US" sz="1500" b="1" u="sng" kern="0" dirty="0">
                <a:solidFill>
                  <a:srgbClr val="000000"/>
                </a:solidFill>
                <a:latin typeface="Garamond" panose="02020404030301010803" pitchFamily="18" charset="0"/>
                <a:cs typeface="Arial" panose="020B0604020202020204" pitchFamily="34" charset="0"/>
              </a:rPr>
              <a:t>Ms. Karrin Felton</a:t>
            </a:r>
          </a:p>
        </p:txBody>
      </p:sp>
    </p:spTree>
    <p:extLst>
      <p:ext uri="{BB962C8B-B14F-4D97-AF65-F5344CB8AC3E}">
        <p14:creationId xmlns:p14="http://schemas.microsoft.com/office/powerpoint/2010/main" val="2805380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53" y="0"/>
            <a:ext cx="7678947" cy="838200"/>
          </a:xfrm>
        </p:spPr>
        <p:txBody>
          <a:bodyPr/>
          <a:lstStyle/>
          <a:p>
            <a:r>
              <a:rPr lang="en-US" sz="3200" dirty="0" smtClean="0">
                <a:cs typeface="Calibri" panose="020F0502020204030204" pitchFamily="34" charset="0"/>
              </a:rPr>
              <a:t>Visual Information &amp; Public Affairs</a:t>
            </a:r>
            <a:endParaRPr lang="en-US" sz="3200" dirty="0">
              <a:cs typeface="Calibri" panose="020F0502020204030204" pitchFamily="34" charset="0"/>
            </a:endParaRPr>
          </a:p>
        </p:txBody>
      </p:sp>
      <p:sp>
        <p:nvSpPr>
          <p:cNvPr id="3" name="Content Placeholder 2"/>
          <p:cNvSpPr>
            <a:spLocks noGrp="1"/>
          </p:cNvSpPr>
          <p:nvPr>
            <p:ph idx="1"/>
          </p:nvPr>
        </p:nvSpPr>
        <p:spPr>
          <a:xfrm>
            <a:off x="199126" y="1371600"/>
            <a:ext cx="9144000" cy="5334000"/>
          </a:xfrm>
        </p:spPr>
        <p:txBody>
          <a:bodyPr/>
          <a:lstStyle/>
          <a:p>
            <a:pPr marL="0" indent="0">
              <a:buNone/>
            </a:pPr>
            <a:r>
              <a:rPr lang="en-US" sz="1600" b="1" dirty="0" smtClean="0">
                <a:latin typeface="Garamond" panose="02020404030301010803" pitchFamily="18" charset="0"/>
                <a:cs typeface="Arial" panose="020B0604020202020204" pitchFamily="34" charset="0"/>
              </a:rPr>
              <a:t>			</a:t>
            </a:r>
            <a:r>
              <a:rPr lang="en-US" sz="1600" dirty="0">
                <a:latin typeface="Garamond" panose="02020404030301010803" pitchFamily="18" charset="0"/>
                <a:cs typeface="Arial" panose="020B0604020202020204" pitchFamily="34" charset="0"/>
              </a:rPr>
              <a:t>	</a:t>
            </a:r>
          </a:p>
          <a:p>
            <a:pPr marL="0" lvl="1" indent="0">
              <a:buNone/>
            </a:pPr>
            <a:r>
              <a:rPr lang="en-US" sz="1600" u="sng" dirty="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Visual Information COI exists to educate, train and inform active duty service members, civilian Marines and the public about the Marine Corps through effective verbal, written and visual communications. Our purpose is to foster public understanding and support through synchronized communications and to provide the warfighter with critical tools necessary to accomplish the mission</a:t>
            </a:r>
            <a:r>
              <a:rPr lang="en-US" sz="1600" b="1" i="1" dirty="0" smtClean="0">
                <a:latin typeface="Garamond" panose="02020404030301010803" pitchFamily="18" charset="0"/>
                <a:cs typeface="Arial" panose="020B0604020202020204" pitchFamily="34" charset="0"/>
              </a:rPr>
              <a:t>.</a:t>
            </a:r>
          </a:p>
          <a:p>
            <a:pPr marL="0" lvl="1" indent="0">
              <a:buNone/>
            </a:pPr>
            <a:r>
              <a:rPr lang="en-US" sz="1600" u="sng" dirty="0" smtClean="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Visual Information COI will be recognized and valued across the Marine Corps as an essential tool supporting the warfighter’s visual information needs.</a:t>
            </a:r>
            <a:r>
              <a:rPr lang="en-US" sz="1600" dirty="0">
                <a:latin typeface="Garamond" panose="02020404030301010803" pitchFamily="18" charset="0"/>
                <a:cs typeface="Arial" panose="020B0604020202020204" pitchFamily="34" charset="0"/>
              </a:rPr>
              <a:t> </a:t>
            </a:r>
            <a:endParaRPr lang="en-US" sz="1600" dirty="0" smtClean="0">
              <a:latin typeface="Garamond" panose="02020404030301010803" pitchFamily="18" charset="0"/>
              <a:cs typeface="Arial" panose="020B0604020202020204" pitchFamily="34" charset="0"/>
            </a:endParaRPr>
          </a:p>
          <a:p>
            <a:pPr marL="0" lvl="1" indent="0" algn="ctr">
              <a:buNone/>
            </a:pPr>
            <a:r>
              <a:rPr lang="en-US" sz="1600" b="1" u="sng" dirty="0" smtClean="0">
                <a:latin typeface="Garamond" panose="02020404030301010803" pitchFamily="18" charset="0"/>
                <a:cs typeface="Arial" panose="020B0604020202020204" pitchFamily="34" charset="0"/>
              </a:rPr>
              <a:t>Goals</a:t>
            </a:r>
            <a:r>
              <a:rPr lang="en-US" sz="1600" b="1" dirty="0">
                <a:latin typeface="Garamond" panose="02020404030301010803" pitchFamily="18" charset="0"/>
                <a:cs typeface="Arial" panose="020B0604020202020204" pitchFamily="34" charset="0"/>
              </a:rPr>
              <a:t>: </a:t>
            </a:r>
          </a:p>
          <a:p>
            <a:pPr marL="400050" indent="-400050">
              <a:buFont typeface="+mj-lt"/>
              <a:buAutoNum type="romanUcPeriod"/>
            </a:pPr>
            <a:r>
              <a:rPr lang="en-US" sz="1600" b="1" dirty="0">
                <a:latin typeface="Garamond" panose="02020404030301010803" pitchFamily="18" charset="0"/>
                <a:cs typeface="Arial" panose="020B0604020202020204" pitchFamily="34" charset="0"/>
              </a:rPr>
              <a:t>Develop a training support plan incorporating a fair and equitable </a:t>
            </a:r>
            <a:r>
              <a:rPr lang="en-US" sz="1600" b="1" dirty="0" smtClean="0">
                <a:latin typeface="Garamond" panose="02020404030301010803" pitchFamily="18" charset="0"/>
                <a:cs typeface="Arial" panose="020B0604020202020204" pitchFamily="34" charset="0"/>
              </a:rPr>
              <a:t>balance </a:t>
            </a:r>
            <a:r>
              <a:rPr lang="en-US" sz="1600" b="1" dirty="0">
                <a:latin typeface="Garamond" panose="02020404030301010803" pitchFamily="18" charset="0"/>
                <a:cs typeface="Arial" panose="020B0604020202020204" pitchFamily="34" charset="0"/>
              </a:rPr>
              <a:t>across all series and grades within the Visual Information </a:t>
            </a:r>
            <a:r>
              <a:rPr lang="en-US" sz="1600" b="1" dirty="0" smtClean="0">
                <a:latin typeface="Garamond" panose="02020404030301010803" pitchFamily="18" charset="0"/>
                <a:cs typeface="Arial" panose="020B0604020202020204" pitchFamily="34" charset="0"/>
              </a:rPr>
              <a:t>community </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and validate core competencies for series within the Visual </a:t>
            </a:r>
            <a:r>
              <a:rPr lang="en-US" sz="1600" b="1" dirty="0" smtClean="0">
                <a:latin typeface="Garamond" panose="02020404030301010803" pitchFamily="18" charset="0"/>
                <a:cs typeface="Arial" panose="020B0604020202020204" pitchFamily="34" charset="0"/>
              </a:rPr>
              <a:t>Information </a:t>
            </a:r>
            <a:r>
              <a:rPr lang="en-US" sz="1600" b="1" dirty="0">
                <a:latin typeface="Garamond" panose="02020404030301010803" pitchFamily="18" charset="0"/>
                <a:cs typeface="Arial" panose="020B0604020202020204" pitchFamily="34" charset="0"/>
              </a:rPr>
              <a:t>community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Establish </a:t>
            </a:r>
            <a:r>
              <a:rPr lang="en-US" sz="1600" b="1" dirty="0">
                <a:latin typeface="Garamond" panose="02020404030301010803" pitchFamily="18" charset="0"/>
                <a:cs typeface="Arial" panose="020B0604020202020204" pitchFamily="34" charset="0"/>
              </a:rPr>
              <a:t>Visual Information COI series key stakeholders and </a:t>
            </a:r>
            <a:r>
              <a:rPr lang="en-US" sz="1600" b="1" dirty="0" smtClean="0">
                <a:latin typeface="Garamond" panose="02020404030301010803" pitchFamily="18" charset="0"/>
                <a:cs typeface="Arial" panose="020B0604020202020204" pitchFamily="34" charset="0"/>
              </a:rPr>
              <a:t>relationships </a:t>
            </a:r>
            <a:r>
              <a:rPr lang="en-US" sz="1600" b="1" dirty="0">
                <a:latin typeface="Garamond" panose="02020404030301010803" pitchFamily="18" charset="0"/>
                <a:cs typeface="Arial" panose="020B0604020202020204" pitchFamily="34" charset="0"/>
              </a:rPr>
              <a:t>within the Visual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a tiered program of continuous learning </a:t>
            </a:r>
            <a:endParaRPr lang="en-US" sz="16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standardized IDPs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Visual Information COI Strategic Communication Plan </a:t>
            </a:r>
          </a:p>
          <a:p>
            <a:pPr marL="0" indent="0">
              <a:buNone/>
            </a:pPr>
            <a:endParaRPr lang="en-US" sz="3600"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p:cNvSpPr>
            <a:spLocks noGrp="1"/>
          </p:cNvSpPr>
          <p:nvPr>
            <p:ph type="sldNum" sz="quarter" idx="4294967295"/>
          </p:nvPr>
        </p:nvSpPr>
        <p:spPr>
          <a:xfrm>
            <a:off x="3704326" y="6492875"/>
            <a:ext cx="2133600" cy="365125"/>
          </a:xfrm>
          <a:prstGeom prst="rect">
            <a:avLst/>
          </a:prstGeom>
        </p:spPr>
        <p:txBody>
          <a:bodyPr/>
          <a:lstStyle/>
          <a:p>
            <a:pPr>
              <a:defRPr/>
            </a:pPr>
            <a:r>
              <a:rPr lang="en-US" dirty="0" smtClean="0"/>
              <a:t>Slide </a:t>
            </a:r>
            <a:fld id="{6E2602EF-4AC1-45E0-8FB5-8582DE0AF1B3}" type="slidenum">
              <a:rPr lang="en-US" smtClean="0"/>
              <a:pPr>
                <a:defRPr/>
              </a:pPr>
              <a:t>59</a:t>
            </a:fld>
            <a:endParaRPr lang="en-US" dirty="0"/>
          </a:p>
        </p:txBody>
      </p:sp>
      <p:sp>
        <p:nvSpPr>
          <p:cNvPr id="5" name="Rectangle 4"/>
          <p:cNvSpPr/>
          <p:nvPr/>
        </p:nvSpPr>
        <p:spPr>
          <a:xfrm>
            <a:off x="451550" y="1202323"/>
            <a:ext cx="2901756"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COI Leader: </a:t>
            </a:r>
            <a:r>
              <a:rPr lang="en-US" sz="1600" b="1" u="sng" kern="0" dirty="0" smtClean="0">
                <a:solidFill>
                  <a:srgbClr val="000000"/>
                </a:solidFill>
                <a:latin typeface="Garamond" panose="02020404030301010803" pitchFamily="18" charset="0"/>
                <a:cs typeface="Arial" panose="020B0604020202020204" pitchFamily="34" charset="0"/>
              </a:rPr>
              <a:t>BGen Sean Salene</a:t>
            </a:r>
            <a:endParaRPr lang="en-US" u="sng" dirty="0">
              <a:latin typeface="Garamond" panose="02020404030301010803" pitchFamily="18" charset="0"/>
            </a:endParaRPr>
          </a:p>
        </p:txBody>
      </p:sp>
      <p:sp>
        <p:nvSpPr>
          <p:cNvPr id="6" name="Rectangle 5"/>
          <p:cNvSpPr/>
          <p:nvPr/>
        </p:nvSpPr>
        <p:spPr>
          <a:xfrm>
            <a:off x="5465574" y="1202323"/>
            <a:ext cx="2719014"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COI Manager:</a:t>
            </a:r>
            <a:r>
              <a:rPr lang="en-US" sz="1600" b="1" kern="0" dirty="0">
                <a:solidFill>
                  <a:srgbClr val="000000"/>
                </a:solidFill>
                <a:latin typeface="Garamond" panose="02020404030301010803" pitchFamily="18" charset="0"/>
                <a:cs typeface="Arial" panose="020B0604020202020204" pitchFamily="34" charset="0"/>
              </a:rPr>
              <a:t> </a:t>
            </a:r>
            <a:r>
              <a:rPr lang="en-US" sz="1600" b="1" u="sng" kern="0" dirty="0" smtClean="0">
                <a:solidFill>
                  <a:srgbClr val="000000"/>
                </a:solidFill>
                <a:latin typeface="Garamond" panose="02020404030301010803" pitchFamily="18" charset="0"/>
                <a:cs typeface="Arial" panose="020B0604020202020204" pitchFamily="34" charset="0"/>
              </a:rPr>
              <a:t>Mr. Glen Lollar</a:t>
            </a:r>
            <a:endParaRPr lang="en-US" u="sng" dirty="0">
              <a:latin typeface="Garamond" panose="02020404030301010803" pitchFamily="18" charset="0"/>
            </a:endParaRPr>
          </a:p>
        </p:txBody>
      </p:sp>
    </p:spTree>
    <p:extLst>
      <p:ext uri="{BB962C8B-B14F-4D97-AF65-F5344CB8AC3E}">
        <p14:creationId xmlns:p14="http://schemas.microsoft.com/office/powerpoint/2010/main" val="386434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502" y="1242873"/>
            <a:ext cx="6976974" cy="517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19827" y="3297171"/>
            <a:ext cx="5039447" cy="9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r>
              <a:rPr lang="en-US" smtClean="0"/>
              <a:t>Slide </a:t>
            </a:r>
            <a:fld id="{136D5C87-B9C2-4CB3-A612-4CFB17DF639A}" type="slidenum">
              <a:rPr lang="en-US" smtClean="0"/>
              <a:pPr>
                <a:defRPr/>
              </a:pPr>
              <a:t>6</a:t>
            </a:fld>
            <a:endParaRPr lang="en-US" dirty="0"/>
          </a:p>
        </p:txBody>
      </p:sp>
      <p:sp>
        <p:nvSpPr>
          <p:cNvPr id="5" name="Title 1"/>
          <p:cNvSpPr>
            <a:spLocks noGrp="1"/>
          </p:cNvSpPr>
          <p:nvPr>
            <p:ph type="title"/>
          </p:nvPr>
        </p:nvSpPr>
        <p:spPr>
          <a:xfrm>
            <a:off x="150561" y="322835"/>
            <a:ext cx="8870856" cy="316358"/>
          </a:xfrm>
        </p:spPr>
        <p:txBody>
          <a:bodyPr/>
          <a:lstStyle/>
          <a:p>
            <a:r>
              <a:rPr lang="en-US" altLang="en-US" sz="3883" dirty="0"/>
              <a:t>Civilian Development Framework</a:t>
            </a: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90459" y="3226890"/>
            <a:ext cx="4898885" cy="9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05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82000" cy="5562600"/>
          </a:xfrm>
        </p:spPr>
        <p:txBody>
          <a:bodyPr/>
          <a:lstStyle/>
          <a:p>
            <a:pPr lvl="1"/>
            <a:endParaRPr lang="en-US" dirty="0"/>
          </a:p>
          <a:p>
            <a:pPr lvl="1"/>
            <a:endParaRPr lang="en-US" sz="2400" dirty="0"/>
          </a:p>
          <a:p>
            <a:pPr lvl="1"/>
            <a:endParaRPr lang="en-US" sz="2400" dirty="0"/>
          </a:p>
          <a:p>
            <a:pPr lvl="1"/>
            <a:endParaRPr lang="en-US" sz="2400" dirty="0"/>
          </a:p>
          <a:p>
            <a:pPr lvl="1"/>
            <a:endParaRPr lang="en-US" sz="2400" dirty="0"/>
          </a:p>
          <a:p>
            <a:pPr marL="457200" lvl="1" indent="0" algn="ctr">
              <a:buNone/>
            </a:pPr>
            <a:r>
              <a:rPr lang="en-US" sz="3600" b="1" dirty="0"/>
              <a:t>Questions/Comments</a:t>
            </a:r>
          </a:p>
        </p:txBody>
      </p:sp>
      <p:sp>
        <p:nvSpPr>
          <p:cNvPr id="4" name="Slide Number Placeholder 3"/>
          <p:cNvSpPr>
            <a:spLocks noGrp="1"/>
          </p:cNvSpPr>
          <p:nvPr>
            <p:ph type="sldNum" sz="quarter" idx="4294967295"/>
          </p:nvPr>
        </p:nvSpPr>
        <p:spPr>
          <a:xfrm>
            <a:off x="3657600" y="6492875"/>
            <a:ext cx="2133600" cy="365125"/>
          </a:xfrm>
          <a:prstGeom prst="rect">
            <a:avLst/>
          </a:prstGeom>
        </p:spPr>
        <p:txBody>
          <a:bodyPr/>
          <a:lstStyle/>
          <a:p>
            <a:pPr>
              <a:defRPr/>
            </a:pPr>
            <a:r>
              <a:rPr lang="en-US" dirty="0" smtClean="0"/>
              <a:t>Slide </a:t>
            </a:r>
            <a:fld id="{6E2602EF-4AC1-45E0-8FB5-8582DE0AF1B3}" type="slidenum">
              <a:rPr lang="en-US" smtClean="0"/>
              <a:pPr>
                <a:defRPr/>
              </a:pPr>
              <a:t>60</a:t>
            </a:fld>
            <a:endParaRPr lang="en-US" dirty="0"/>
          </a:p>
        </p:txBody>
      </p:sp>
    </p:spTree>
    <p:extLst>
      <p:ext uri="{BB962C8B-B14F-4D97-AF65-F5344CB8AC3E}">
        <p14:creationId xmlns:p14="http://schemas.microsoft.com/office/powerpoint/2010/main" val="394964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34" y="216408"/>
            <a:ext cx="7403977" cy="533400"/>
          </a:xfrm>
        </p:spPr>
        <p:txBody>
          <a:bodyPr/>
          <a:lstStyle/>
          <a:p>
            <a:r>
              <a:rPr lang="en-US" sz="3600" dirty="0"/>
              <a:t>Is there a plan for Civilian Marines?</a:t>
            </a:r>
          </a:p>
        </p:txBody>
      </p:sp>
      <p:sp>
        <p:nvSpPr>
          <p:cNvPr id="4" name="Slide Number Placeholder 3"/>
          <p:cNvSpPr>
            <a:spLocks noGrp="1"/>
          </p:cNvSpPr>
          <p:nvPr>
            <p:ph type="sldNum" sz="quarter" idx="10"/>
          </p:nvPr>
        </p:nvSpPr>
        <p:spPr/>
        <p:txBody>
          <a:bodyPr/>
          <a:lstStyle/>
          <a:p>
            <a:pPr>
              <a:defRPr/>
            </a:pPr>
            <a:r>
              <a:rPr lang="en-US"/>
              <a:t>Slide </a:t>
            </a:r>
            <a:fld id="{5834EC5A-186C-46EA-9C5A-46E64E22F703}" type="slidenum">
              <a:rPr lang="en-US" smtClean="0"/>
              <a:pPr>
                <a:defRPr/>
              </a:pPr>
              <a:t>7</a:t>
            </a:fld>
            <a:endParaRPr lang="en-US" dirty="0"/>
          </a:p>
        </p:txBody>
      </p:sp>
      <p:sp>
        <p:nvSpPr>
          <p:cNvPr id="6" name="TextBox 5"/>
          <p:cNvSpPr txBox="1"/>
          <p:nvPr/>
        </p:nvSpPr>
        <p:spPr>
          <a:xfrm>
            <a:off x="139700" y="1753365"/>
            <a:ext cx="5435600"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I have established the Civilian Workforce Strategic Plan to provide a framework … that focus on attracting and managing a high performing civilian workforce.”</a:t>
            </a:r>
          </a:p>
        </p:txBody>
      </p:sp>
      <p:sp>
        <p:nvSpPr>
          <p:cNvPr id="7" name="TextBox 6"/>
          <p:cNvSpPr txBox="1"/>
          <p:nvPr/>
        </p:nvSpPr>
        <p:spPr>
          <a:xfrm>
            <a:off x="139700" y="4810122"/>
            <a:ext cx="5435600"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my personal belief in the important role our Civilian Marines have in supporting our Corps’ innate desire to succeed and win.”</a:t>
            </a:r>
          </a:p>
        </p:txBody>
      </p:sp>
      <p:sp>
        <p:nvSpPr>
          <p:cNvPr id="9" name="TextBox 8"/>
          <p:cNvSpPr txBox="1"/>
          <p:nvPr/>
        </p:nvSpPr>
        <p:spPr>
          <a:xfrm>
            <a:off x="139700" y="3143244"/>
            <a:ext cx="5772828" cy="1200329"/>
          </a:xfrm>
          <a:prstGeom prst="rect">
            <a:avLst/>
          </a:prstGeom>
          <a:solidFill>
            <a:srgbClr val="FFFF00"/>
          </a:solidFill>
          <a:ln w="22225">
            <a:solidFill>
              <a:schemeClr val="tx1"/>
            </a:solidFill>
          </a:ln>
        </p:spPr>
        <p:txBody>
          <a:bodyPr wrap="square" rtlCol="0">
            <a:spAutoFit/>
          </a:bodyPr>
          <a:lstStyle/>
          <a:p>
            <a:pPr marL="974725" indent="-974725"/>
            <a:r>
              <a:rPr lang="en-US" u="sng" dirty="0"/>
              <a:t>GOAL 2</a:t>
            </a:r>
            <a:r>
              <a:rPr lang="en-US" dirty="0"/>
              <a:t>  Cultivate a learning culture that trains, educates, and develops Civilian Marines to effectively meet evolving mission requirements</a:t>
            </a:r>
          </a:p>
        </p:txBody>
      </p:sp>
      <p:grpSp>
        <p:nvGrpSpPr>
          <p:cNvPr id="10" name="Group 9"/>
          <p:cNvGrpSpPr/>
          <p:nvPr/>
        </p:nvGrpSpPr>
        <p:grpSpPr>
          <a:xfrm>
            <a:off x="6208776" y="1271016"/>
            <a:ext cx="2935224" cy="5135302"/>
            <a:chOff x="6208776" y="1271016"/>
            <a:chExt cx="2935224" cy="5135302"/>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328" y="1780032"/>
              <a:ext cx="2453365" cy="33528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62" t="26273" r="30924" b="26058"/>
            <a:stretch/>
          </p:blipFill>
          <p:spPr bwMode="auto">
            <a:xfrm>
              <a:off x="6309360" y="4547038"/>
              <a:ext cx="1423511" cy="185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08776" y="1271016"/>
              <a:ext cx="2935224" cy="523220"/>
            </a:xfrm>
            <a:prstGeom prst="rect">
              <a:avLst/>
            </a:prstGeom>
            <a:noFill/>
          </p:spPr>
          <p:txBody>
            <a:bodyPr wrap="square" rtlCol="0">
              <a:spAutoFit/>
            </a:bodyPr>
            <a:lstStyle/>
            <a:p>
              <a:pPr algn="ctr"/>
              <a:r>
                <a:rPr lang="en-US" sz="1400" dirty="0"/>
                <a:t>White Letter 1-16 </a:t>
              </a:r>
            </a:p>
            <a:p>
              <a:pPr algn="ctr"/>
              <a:r>
                <a:rPr lang="en-US" sz="1400" dirty="0"/>
                <a:t>Civilian Workforce Strategic Plan</a:t>
              </a:r>
            </a:p>
          </p:txBody>
        </p:sp>
      </p:grpSp>
    </p:spTree>
    <p:extLst>
      <p:ext uri="{BB962C8B-B14F-4D97-AF65-F5344CB8AC3E}">
        <p14:creationId xmlns:p14="http://schemas.microsoft.com/office/powerpoint/2010/main" val="414999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419" y="5015128"/>
            <a:ext cx="2839801" cy="124576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689" y="4193642"/>
            <a:ext cx="1681382" cy="11308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852255" y="209865"/>
            <a:ext cx="7441351" cy="533400"/>
          </a:xfrm>
        </p:spPr>
        <p:txBody>
          <a:bodyPr>
            <a:normAutofit fontScale="90000"/>
          </a:bodyPr>
          <a:lstStyle/>
          <a:p>
            <a:r>
              <a:rPr lang="en-US" sz="3600" dirty="0"/>
              <a:t>What’s my role with the Marine Corps?</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8</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107" y="1908318"/>
            <a:ext cx="1897448" cy="1888147"/>
          </a:xfrm>
          <a:prstGeom prst="rect">
            <a:avLst/>
          </a:prstGeom>
        </p:spPr>
      </p:pic>
      <p:sp>
        <p:nvSpPr>
          <p:cNvPr id="6" name="TextBox 5"/>
          <p:cNvSpPr txBox="1"/>
          <p:nvPr/>
        </p:nvSpPr>
        <p:spPr>
          <a:xfrm>
            <a:off x="226681" y="1300271"/>
            <a:ext cx="6416605" cy="2231380"/>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Marine Corps is unique, steeped with tradition and professionalism</a:t>
            </a:r>
          </a:p>
          <a:p>
            <a:pPr marL="285750" indent="-285750">
              <a:spcBef>
                <a:spcPts val="1200"/>
              </a:spcBef>
              <a:buFont typeface="Arial" panose="020B0604020202020204" pitchFamily="34" charset="0"/>
              <a:buChar char="•"/>
            </a:pPr>
            <a:r>
              <a:rPr lang="en-US" sz="1700" dirty="0"/>
              <a:t>General </a:t>
            </a:r>
            <a:r>
              <a:rPr lang="en-US" sz="1700" dirty="0" err="1"/>
              <a:t>Krulak</a:t>
            </a:r>
            <a:r>
              <a:rPr lang="en-US" sz="1700" dirty="0"/>
              <a:t>, 31</a:t>
            </a:r>
            <a:r>
              <a:rPr lang="en-US" sz="1700" baseline="30000" dirty="0"/>
              <a:t>st</a:t>
            </a:r>
            <a:r>
              <a:rPr lang="en-US" sz="1700" dirty="0"/>
              <a:t> Commandant of the Marine Corps (CMC) first referred to civilian workforce as “</a:t>
            </a:r>
            <a:r>
              <a:rPr lang="en-US" sz="1700" b="1" dirty="0"/>
              <a:t>Civilian Marines</a:t>
            </a:r>
            <a:r>
              <a:rPr lang="en-US" sz="1700" dirty="0"/>
              <a:t>” in White Letter 01-99</a:t>
            </a:r>
          </a:p>
          <a:p>
            <a:pPr marL="285750" indent="-285750">
              <a:spcBef>
                <a:spcPts val="1200"/>
              </a:spcBef>
              <a:buFont typeface="Arial" panose="020B0604020202020204" pitchFamily="34" charset="0"/>
              <a:buChar char="•"/>
            </a:pPr>
            <a:r>
              <a:rPr lang="en-US" sz="1700" dirty="0"/>
              <a:t>In ALMAR 005/03 General Hagee, 33</a:t>
            </a:r>
            <a:r>
              <a:rPr lang="en-US" sz="1700" baseline="30000" dirty="0"/>
              <a:t>rd</a:t>
            </a:r>
            <a:r>
              <a:rPr lang="en-US" sz="1700" dirty="0"/>
              <a:t> CMC established the </a:t>
            </a:r>
            <a:r>
              <a:rPr lang="en-US" sz="1700" b="1" dirty="0"/>
              <a:t>Civilian Marine Service Pin</a:t>
            </a: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07749" y="3705025"/>
            <a:ext cx="1085858" cy="133713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188581" y="3587911"/>
            <a:ext cx="5639088" cy="301621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700" dirty="0"/>
              <a:t>In 2004, the </a:t>
            </a:r>
            <a:r>
              <a:rPr lang="en-US" sz="1700" b="1" u="sng" dirty="0"/>
              <a:t>Marine Corps Acculturation Program </a:t>
            </a:r>
            <a:r>
              <a:rPr lang="en-US" sz="1700" dirty="0"/>
              <a:t>was developed to teach new civilians about Marine Corps:</a:t>
            </a:r>
          </a:p>
          <a:p>
            <a:pPr marL="742950" lvl="1" indent="-285750">
              <a:spcBef>
                <a:spcPts val="600"/>
              </a:spcBef>
              <a:buFont typeface="Arial" panose="020B0604020202020204" pitchFamily="34" charset="0"/>
              <a:buChar char="‒"/>
            </a:pPr>
            <a:r>
              <a:rPr lang="en-US" sz="1700" dirty="0"/>
              <a:t>History</a:t>
            </a:r>
          </a:p>
          <a:p>
            <a:pPr marL="742950" lvl="1" indent="-285750">
              <a:buFont typeface="Arial" panose="020B0604020202020204" pitchFamily="34" charset="0"/>
              <a:buChar char="‒"/>
            </a:pPr>
            <a:r>
              <a:rPr lang="en-US" sz="1700" dirty="0"/>
              <a:t>Culture</a:t>
            </a:r>
          </a:p>
          <a:p>
            <a:pPr marL="742950" lvl="1" indent="-285750">
              <a:buFont typeface="Arial" panose="020B0604020202020204" pitchFamily="34" charset="0"/>
              <a:buChar char="‒"/>
            </a:pPr>
            <a:r>
              <a:rPr lang="en-US" sz="1700" dirty="0"/>
              <a:t>Organizational Structure</a:t>
            </a:r>
          </a:p>
          <a:p>
            <a:pPr marL="285750" indent="-285750">
              <a:spcBef>
                <a:spcPts val="600"/>
              </a:spcBef>
              <a:buFont typeface="Arial" panose="020B0604020202020204" pitchFamily="34" charset="0"/>
              <a:buChar char="•"/>
            </a:pPr>
            <a:r>
              <a:rPr lang="en-US" sz="1700" dirty="0"/>
              <a:t>Acculturation helps us understand the important role of Civilian Marines as part of the Total Force</a:t>
            </a:r>
          </a:p>
          <a:p>
            <a:pPr marL="285750" indent="-285750">
              <a:spcBef>
                <a:spcPts val="600"/>
              </a:spcBef>
              <a:buFont typeface="Arial" panose="020B0604020202020204" pitchFamily="34" charset="0"/>
              <a:buChar char="•"/>
            </a:pPr>
            <a:r>
              <a:rPr lang="en-US" sz="1700" dirty="0"/>
              <a:t>At the end of every course attendees receive a Civilian Marine Service Pin</a:t>
            </a:r>
          </a:p>
        </p:txBody>
      </p:sp>
    </p:spTree>
    <p:extLst>
      <p:ext uri="{BB962C8B-B14F-4D97-AF65-F5344CB8AC3E}">
        <p14:creationId xmlns:p14="http://schemas.microsoft.com/office/powerpoint/2010/main" val="415717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55" y="207309"/>
            <a:ext cx="7466121" cy="533400"/>
          </a:xfrm>
        </p:spPr>
        <p:txBody>
          <a:bodyPr/>
          <a:lstStyle/>
          <a:p>
            <a:r>
              <a:rPr lang="en-US" sz="3600" dirty="0"/>
              <a:t>So … how do I </a:t>
            </a:r>
            <a:r>
              <a:rPr lang="en-US" sz="3600" dirty="0" smtClean="0"/>
              <a:t>begin designing my career?</a:t>
            </a:r>
            <a:endParaRPr lang="en-US" sz="3600"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9</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03443" y="5056052"/>
            <a:ext cx="1937524" cy="145965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40" y="1189225"/>
            <a:ext cx="2432447" cy="1824335"/>
          </a:xfrm>
          <a:prstGeom prst="rect">
            <a:avLst/>
          </a:prstGeom>
          <a:ln>
            <a:solidFill>
              <a:schemeClr val="tx1"/>
            </a:solidFill>
          </a:ln>
        </p:spPr>
      </p:pic>
      <p:sp>
        <p:nvSpPr>
          <p:cNvPr id="11" name="TextBox 10"/>
          <p:cNvSpPr txBox="1"/>
          <p:nvPr/>
        </p:nvSpPr>
        <p:spPr>
          <a:xfrm>
            <a:off x="2700347" y="1296054"/>
            <a:ext cx="3728720" cy="923330"/>
          </a:xfrm>
          <a:prstGeom prst="rect">
            <a:avLst/>
          </a:prstGeom>
          <a:noFill/>
        </p:spPr>
        <p:txBody>
          <a:bodyPr wrap="square" rtlCol="0">
            <a:spAutoFit/>
          </a:bodyPr>
          <a:lstStyle/>
          <a:p>
            <a:r>
              <a:rPr lang="en-US" dirty="0">
                <a:solidFill>
                  <a:srgbClr val="000000"/>
                </a:solidFill>
              </a:rPr>
              <a:t>Talk with your Supervisor</a:t>
            </a:r>
          </a:p>
          <a:p>
            <a:r>
              <a:rPr lang="en-US" dirty="0">
                <a:solidFill>
                  <a:srgbClr val="000000"/>
                </a:solidFill>
              </a:rPr>
              <a:t>Assess your Skills</a:t>
            </a:r>
          </a:p>
          <a:p>
            <a:r>
              <a:rPr lang="en-US" dirty="0">
                <a:solidFill>
                  <a:srgbClr val="000000"/>
                </a:solidFill>
              </a:rPr>
              <a:t>Identify your Goals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643" y="3001310"/>
            <a:ext cx="2011301" cy="1339526"/>
          </a:xfrm>
          <a:prstGeom prst="rect">
            <a:avLst/>
          </a:prstGeom>
          <a:ln>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9300" y="3710997"/>
            <a:ext cx="1572170" cy="1231915"/>
          </a:xfrm>
          <a:prstGeom prst="rect">
            <a:avLst/>
          </a:prstGeom>
        </p:spPr>
      </p:pic>
      <p:sp>
        <p:nvSpPr>
          <p:cNvPr id="14" name="TextBox 13"/>
          <p:cNvSpPr txBox="1"/>
          <p:nvPr/>
        </p:nvSpPr>
        <p:spPr>
          <a:xfrm>
            <a:off x="5504155" y="3407207"/>
            <a:ext cx="3639845" cy="923330"/>
          </a:xfrm>
          <a:prstGeom prst="rect">
            <a:avLst/>
          </a:prstGeom>
          <a:noFill/>
        </p:spPr>
        <p:txBody>
          <a:bodyPr wrap="square" rtlCol="0">
            <a:spAutoFit/>
          </a:bodyPr>
          <a:lstStyle/>
          <a:p>
            <a:r>
              <a:rPr lang="en-US" dirty="0">
                <a:solidFill>
                  <a:srgbClr val="000000"/>
                </a:solidFill>
              </a:rPr>
              <a:t>Think about…</a:t>
            </a:r>
          </a:p>
          <a:p>
            <a:r>
              <a:rPr lang="en-US" dirty="0">
                <a:solidFill>
                  <a:srgbClr val="000000"/>
                </a:solidFill>
              </a:rPr>
              <a:t>    … furthering your education</a:t>
            </a:r>
          </a:p>
          <a:p>
            <a:r>
              <a:rPr lang="en-US" dirty="0">
                <a:solidFill>
                  <a:srgbClr val="000000"/>
                </a:solidFill>
              </a:rPr>
              <a:t>    … developmental assignments</a:t>
            </a:r>
          </a:p>
        </p:txBody>
      </p:sp>
      <p:sp>
        <p:nvSpPr>
          <p:cNvPr id="15" name="TextBox 14"/>
          <p:cNvSpPr txBox="1"/>
          <p:nvPr/>
        </p:nvSpPr>
        <p:spPr>
          <a:xfrm>
            <a:off x="4840967" y="5182581"/>
            <a:ext cx="3728720" cy="1200329"/>
          </a:xfrm>
          <a:prstGeom prst="rect">
            <a:avLst/>
          </a:prstGeom>
          <a:noFill/>
        </p:spPr>
        <p:txBody>
          <a:bodyPr wrap="square" rtlCol="0">
            <a:spAutoFit/>
          </a:bodyPr>
          <a:lstStyle/>
          <a:p>
            <a:r>
              <a:rPr lang="en-US" dirty="0">
                <a:solidFill>
                  <a:srgbClr val="000000"/>
                </a:solidFill>
              </a:rPr>
              <a:t>When it comes to planning for your development...</a:t>
            </a:r>
          </a:p>
          <a:p>
            <a:endParaRPr lang="en-US" dirty="0">
              <a:solidFill>
                <a:srgbClr val="000000"/>
              </a:solidFill>
            </a:endParaRPr>
          </a:p>
          <a:p>
            <a:r>
              <a:rPr lang="en-US" dirty="0">
                <a:solidFill>
                  <a:srgbClr val="000000"/>
                </a:solidFill>
              </a:rPr>
              <a:t>    “The sky’s the Limit”</a:t>
            </a:r>
          </a:p>
        </p:txBody>
      </p:sp>
      <p:sp>
        <p:nvSpPr>
          <p:cNvPr id="16" name="TextBox 15"/>
          <p:cNvSpPr txBox="1"/>
          <p:nvPr/>
        </p:nvSpPr>
        <p:spPr>
          <a:xfrm>
            <a:off x="4351220" y="2368682"/>
            <a:ext cx="4541520" cy="923330"/>
          </a:xfrm>
          <a:prstGeom prst="rect">
            <a:avLst/>
          </a:prstGeom>
          <a:noFill/>
        </p:spPr>
        <p:txBody>
          <a:bodyPr wrap="square" rtlCol="0">
            <a:spAutoFit/>
          </a:bodyPr>
          <a:lstStyle/>
          <a:p>
            <a:r>
              <a:rPr lang="en-US" dirty="0">
                <a:solidFill>
                  <a:srgbClr val="000000"/>
                </a:solidFill>
              </a:rPr>
              <a:t>Identify training that:</a:t>
            </a:r>
          </a:p>
          <a:p>
            <a:r>
              <a:rPr lang="en-US" dirty="0">
                <a:solidFill>
                  <a:srgbClr val="000000"/>
                </a:solidFill>
              </a:rPr>
              <a:t>            - Improves skills</a:t>
            </a:r>
          </a:p>
          <a:p>
            <a:r>
              <a:rPr lang="en-US" dirty="0">
                <a:solidFill>
                  <a:srgbClr val="000000"/>
                </a:solidFill>
              </a:rPr>
              <a:t>            - Helps you reach Career Goals</a:t>
            </a:r>
          </a:p>
        </p:txBody>
      </p:sp>
    </p:spTree>
    <p:extLst>
      <p:ext uri="{BB962C8B-B14F-4D97-AF65-F5344CB8AC3E}">
        <p14:creationId xmlns:p14="http://schemas.microsoft.com/office/powerpoint/2010/main" val="24116580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6699</TotalTime>
  <Words>5364</Words>
  <Application>Microsoft Office PowerPoint</Application>
  <PresentationFormat>On-screen Show (4:3)</PresentationFormat>
  <Paragraphs>720</Paragraphs>
  <Slides>60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SimSun</vt:lpstr>
      <vt:lpstr>Arial</vt:lpstr>
      <vt:lpstr>Calibri</vt:lpstr>
      <vt:lpstr>Cambria</vt:lpstr>
      <vt:lpstr>Garamond</vt:lpstr>
      <vt:lpstr>Times New Roman</vt:lpstr>
      <vt:lpstr>Wingdings</vt:lpstr>
      <vt:lpstr>1_Default Design</vt:lpstr>
      <vt:lpstr>2020 Civilian Career Development Information Forum</vt:lpstr>
      <vt:lpstr>2020 Civilian Career Development Information Forum</vt:lpstr>
      <vt:lpstr>We’re here to inform you about your career development opportunities…</vt:lpstr>
      <vt:lpstr>Is Your Career by Design or by Default</vt:lpstr>
      <vt:lpstr>Training, Education &amp; Professional Development Technical, Leadership, and Supervisory Tracks</vt:lpstr>
      <vt:lpstr>Civilian Development Framework</vt:lpstr>
      <vt:lpstr>Is there a plan for Civilian Marines?</vt:lpstr>
      <vt:lpstr>What’s my role with the Marine Corps?</vt:lpstr>
      <vt:lpstr>So … how do I begin designing my career?</vt:lpstr>
      <vt:lpstr>So…how do I assess my current skills and abilities?</vt:lpstr>
      <vt:lpstr>Request Participation </vt:lpstr>
      <vt:lpstr>Do you want to get a degree?  A certification?</vt:lpstr>
      <vt:lpstr>One day I would like to lead…The Leader Development Continuum</vt:lpstr>
      <vt:lpstr>Marine Corps Civilian Leadership Development: The Four Tiers</vt:lpstr>
      <vt:lpstr>Tier IV: Centrally Managed Courses </vt:lpstr>
      <vt:lpstr>Your Career Roadmap</vt:lpstr>
      <vt:lpstr>MyIDP</vt:lpstr>
      <vt:lpstr>Is there someone that can help me develop?</vt:lpstr>
      <vt:lpstr>NAF Workforce Development</vt:lpstr>
      <vt:lpstr>Onboarding </vt:lpstr>
      <vt:lpstr>Development Plans</vt:lpstr>
      <vt:lpstr>Leadership Competencies</vt:lpstr>
      <vt:lpstr>Leadership Competencies</vt:lpstr>
      <vt:lpstr>Career Path</vt:lpstr>
      <vt:lpstr>Development Pyramid</vt:lpstr>
      <vt:lpstr>NAF Workforce Offerings</vt:lpstr>
      <vt:lpstr>NAF Workforce Offerings</vt:lpstr>
      <vt:lpstr>NAF Workforce Offerings</vt:lpstr>
      <vt:lpstr>Putting it all together: Make your Career by Design</vt:lpstr>
      <vt:lpstr>So who at my Command can answer career development question(s)?</vt:lpstr>
      <vt:lpstr>PowerPoint Presentation</vt:lpstr>
      <vt:lpstr>Communities of Interest</vt:lpstr>
      <vt:lpstr>COI Program</vt:lpstr>
      <vt:lpstr>Organizational Structure</vt:lpstr>
      <vt:lpstr>Foundational Skills Training (FST)</vt:lpstr>
      <vt:lpstr>FST: LinkedIn Learning</vt:lpstr>
      <vt:lpstr>PowerPoint Presentation</vt:lpstr>
      <vt:lpstr>COI Managers</vt:lpstr>
      <vt:lpstr>Administration (COI)</vt:lpstr>
      <vt:lpstr>Education &amp; Training</vt:lpstr>
      <vt:lpstr>Human Resources</vt:lpstr>
      <vt:lpstr>Information Technology Management/Cybersecurity</vt:lpstr>
      <vt:lpstr>Logistics COI</vt:lpstr>
      <vt:lpstr>Management and Program Analysis </vt:lpstr>
      <vt:lpstr>Safety &amp; Occupational Health</vt:lpstr>
      <vt:lpstr>Security/Emergency Services</vt:lpstr>
      <vt:lpstr>PowerPoint Presentation</vt:lpstr>
      <vt:lpstr>PowerPoint Presentation</vt:lpstr>
      <vt:lpstr>PowerPoint Presentation</vt:lpstr>
      <vt:lpstr>Contracts</vt:lpstr>
      <vt:lpstr>Environmental COI</vt:lpstr>
      <vt:lpstr>Facilities COI</vt:lpstr>
      <vt:lpstr>Financial</vt:lpstr>
      <vt:lpstr>Legal COI</vt:lpstr>
      <vt:lpstr>Intelligence</vt:lpstr>
      <vt:lpstr>Professional Analyst</vt:lpstr>
      <vt:lpstr>Program Management</vt:lpstr>
      <vt:lpstr> Science &amp; Engineering </vt:lpstr>
      <vt:lpstr>Visual Information &amp; Public Affairs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Civilian Workforce and Leadership Development</dc:title>
  <dc:creator>Hilton CIV James D</dc:creator>
  <cp:lastModifiedBy>Fortson CIV Rhonda S</cp:lastModifiedBy>
  <cp:revision>279</cp:revision>
  <cp:lastPrinted>2020-02-21T22:16:01Z</cp:lastPrinted>
  <dcterms:created xsi:type="dcterms:W3CDTF">2017-02-15T13:53:17Z</dcterms:created>
  <dcterms:modified xsi:type="dcterms:W3CDTF">2020-05-21T14:19:59Z</dcterms:modified>
</cp:coreProperties>
</file>