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 id="2147483674" r:id="rId2"/>
  </p:sldMasterIdLst>
  <p:notesMasterIdLst>
    <p:notesMasterId r:id="rId46"/>
  </p:notesMasterIdLst>
  <p:sldIdLst>
    <p:sldId id="258" r:id="rId3"/>
    <p:sldId id="259" r:id="rId4"/>
    <p:sldId id="260" r:id="rId5"/>
    <p:sldId id="263" r:id="rId6"/>
    <p:sldId id="262" r:id="rId7"/>
    <p:sldId id="318" r:id="rId8"/>
    <p:sldId id="294" r:id="rId9"/>
    <p:sldId id="363" r:id="rId10"/>
    <p:sldId id="261" r:id="rId11"/>
    <p:sldId id="270" r:id="rId12"/>
    <p:sldId id="320" r:id="rId13"/>
    <p:sldId id="319" r:id="rId14"/>
    <p:sldId id="321" r:id="rId15"/>
    <p:sldId id="307" r:id="rId16"/>
    <p:sldId id="266" r:id="rId17"/>
    <p:sldId id="267" r:id="rId18"/>
    <p:sldId id="271" r:id="rId19"/>
    <p:sldId id="272" r:id="rId20"/>
    <p:sldId id="273" r:id="rId21"/>
    <p:sldId id="352" r:id="rId22"/>
    <p:sldId id="349" r:id="rId23"/>
    <p:sldId id="278" r:id="rId24"/>
    <p:sldId id="332" r:id="rId25"/>
    <p:sldId id="335" r:id="rId26"/>
    <p:sldId id="353" r:id="rId27"/>
    <p:sldId id="360" r:id="rId28"/>
    <p:sldId id="354" r:id="rId29"/>
    <p:sldId id="355" r:id="rId30"/>
    <p:sldId id="356" r:id="rId31"/>
    <p:sldId id="336" r:id="rId32"/>
    <p:sldId id="357" r:id="rId33"/>
    <p:sldId id="338" r:id="rId34"/>
    <p:sldId id="358" r:id="rId35"/>
    <p:sldId id="340" r:id="rId36"/>
    <p:sldId id="359" r:id="rId37"/>
    <p:sldId id="343" r:id="rId38"/>
    <p:sldId id="302" r:id="rId39"/>
    <p:sldId id="303" r:id="rId40"/>
    <p:sldId id="361" r:id="rId41"/>
    <p:sldId id="345" r:id="rId42"/>
    <p:sldId id="362" r:id="rId43"/>
    <p:sldId id="304" r:id="rId44"/>
    <p:sldId id="290" r:id="rId4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F78D64-50B4-4F99-BB8F-39F153C7C601}">
          <p14:sldIdLst>
            <p14:sldId id="258"/>
            <p14:sldId id="259"/>
            <p14:sldId id="260"/>
            <p14:sldId id="263"/>
            <p14:sldId id="262"/>
            <p14:sldId id="318"/>
            <p14:sldId id="294"/>
            <p14:sldId id="363"/>
          </p14:sldIdLst>
        </p14:section>
        <p14:section name="Untitled Section" id="{C32876C1-FAD3-4452-A3A7-1AB5CAAAE087}">
          <p14:sldIdLst>
            <p14:sldId id="261"/>
            <p14:sldId id="270"/>
            <p14:sldId id="320"/>
            <p14:sldId id="319"/>
            <p14:sldId id="321"/>
            <p14:sldId id="307"/>
            <p14:sldId id="266"/>
            <p14:sldId id="267"/>
            <p14:sldId id="271"/>
            <p14:sldId id="272"/>
            <p14:sldId id="273"/>
            <p14:sldId id="352"/>
            <p14:sldId id="349"/>
            <p14:sldId id="278"/>
            <p14:sldId id="332"/>
            <p14:sldId id="335"/>
            <p14:sldId id="353"/>
            <p14:sldId id="360"/>
            <p14:sldId id="354"/>
            <p14:sldId id="355"/>
            <p14:sldId id="356"/>
            <p14:sldId id="336"/>
            <p14:sldId id="357"/>
            <p14:sldId id="338"/>
            <p14:sldId id="358"/>
            <p14:sldId id="340"/>
            <p14:sldId id="359"/>
            <p14:sldId id="343"/>
            <p14:sldId id="302"/>
            <p14:sldId id="303"/>
            <p14:sldId id="361"/>
            <p14:sldId id="345"/>
            <p14:sldId id="362"/>
            <p14:sldId id="304"/>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66FF"/>
    <a:srgbClr val="74F12F"/>
    <a:srgbClr val="33CCFF"/>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108" d="100"/>
          <a:sy n="108" d="100"/>
        </p:scale>
        <p:origin x="162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D1A2DC6-3E4B-4087-8371-366AE6227F2D}" type="datetimeFigureOut">
              <a:rPr lang="en-US" smtClean="0"/>
              <a:t>8/1/2019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664A0D3-7FA1-4722-9B30-A232BC3A22B8}" type="slidenum">
              <a:rPr lang="en-US" smtClean="0"/>
              <a:t>‹#›</a:t>
            </a:fld>
            <a:endParaRPr lang="en-US"/>
          </a:p>
        </p:txBody>
      </p:sp>
    </p:spTree>
    <p:extLst>
      <p:ext uri="{BB962C8B-B14F-4D97-AF65-F5344CB8AC3E}">
        <p14:creationId xmlns:p14="http://schemas.microsoft.com/office/powerpoint/2010/main" val="184068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19</a:t>
            </a:fld>
            <a:endParaRPr lang="en-US" dirty="0"/>
          </a:p>
        </p:txBody>
      </p:sp>
    </p:spTree>
    <p:extLst>
      <p:ext uri="{BB962C8B-B14F-4D97-AF65-F5344CB8AC3E}">
        <p14:creationId xmlns:p14="http://schemas.microsoft.com/office/powerpoint/2010/main" val="1914046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30</a:t>
            </a:fld>
            <a:endParaRPr lang="en-US" dirty="0"/>
          </a:p>
        </p:txBody>
      </p:sp>
    </p:spTree>
    <p:extLst>
      <p:ext uri="{BB962C8B-B14F-4D97-AF65-F5344CB8AC3E}">
        <p14:creationId xmlns:p14="http://schemas.microsoft.com/office/powerpoint/2010/main" val="164314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31</a:t>
            </a:fld>
            <a:endParaRPr lang="en-US" dirty="0"/>
          </a:p>
        </p:txBody>
      </p:sp>
    </p:spTree>
    <p:extLst>
      <p:ext uri="{BB962C8B-B14F-4D97-AF65-F5344CB8AC3E}">
        <p14:creationId xmlns:p14="http://schemas.microsoft.com/office/powerpoint/2010/main" val="336540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32</a:t>
            </a:fld>
            <a:endParaRPr lang="en-US" dirty="0"/>
          </a:p>
        </p:txBody>
      </p:sp>
    </p:spTree>
    <p:extLst>
      <p:ext uri="{BB962C8B-B14F-4D97-AF65-F5344CB8AC3E}">
        <p14:creationId xmlns:p14="http://schemas.microsoft.com/office/powerpoint/2010/main" val="43537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33</a:t>
            </a:fld>
            <a:endParaRPr lang="en-US" dirty="0"/>
          </a:p>
        </p:txBody>
      </p:sp>
    </p:spTree>
    <p:extLst>
      <p:ext uri="{BB962C8B-B14F-4D97-AF65-F5344CB8AC3E}">
        <p14:creationId xmlns:p14="http://schemas.microsoft.com/office/powerpoint/2010/main" val="392839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34</a:t>
            </a:fld>
            <a:endParaRPr lang="en-US" dirty="0"/>
          </a:p>
        </p:txBody>
      </p:sp>
    </p:spTree>
    <p:extLst>
      <p:ext uri="{BB962C8B-B14F-4D97-AF65-F5344CB8AC3E}">
        <p14:creationId xmlns:p14="http://schemas.microsoft.com/office/powerpoint/2010/main" val="280227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35</a:t>
            </a:fld>
            <a:endParaRPr lang="en-US" dirty="0"/>
          </a:p>
        </p:txBody>
      </p:sp>
    </p:spTree>
    <p:extLst>
      <p:ext uri="{BB962C8B-B14F-4D97-AF65-F5344CB8AC3E}">
        <p14:creationId xmlns:p14="http://schemas.microsoft.com/office/powerpoint/2010/main" val="661513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43551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38</a:t>
            </a:fld>
            <a:endParaRPr lang="en-US" dirty="0"/>
          </a:p>
        </p:txBody>
      </p:sp>
    </p:spTree>
    <p:extLst>
      <p:ext uri="{BB962C8B-B14F-4D97-AF65-F5344CB8AC3E}">
        <p14:creationId xmlns:p14="http://schemas.microsoft.com/office/powerpoint/2010/main" val="396806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39</a:t>
            </a:fld>
            <a:endParaRPr lang="en-US" dirty="0"/>
          </a:p>
        </p:txBody>
      </p:sp>
    </p:spTree>
    <p:extLst>
      <p:ext uri="{BB962C8B-B14F-4D97-AF65-F5344CB8AC3E}">
        <p14:creationId xmlns:p14="http://schemas.microsoft.com/office/powerpoint/2010/main" val="84274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40</a:t>
            </a:fld>
            <a:endParaRPr lang="en-US" dirty="0"/>
          </a:p>
        </p:txBody>
      </p:sp>
    </p:spTree>
    <p:extLst>
      <p:ext uri="{BB962C8B-B14F-4D97-AF65-F5344CB8AC3E}">
        <p14:creationId xmlns:p14="http://schemas.microsoft.com/office/powerpoint/2010/main" val="7830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20</a:t>
            </a:fld>
            <a:endParaRPr lang="en-US" dirty="0"/>
          </a:p>
        </p:txBody>
      </p:sp>
    </p:spTree>
    <p:extLst>
      <p:ext uri="{BB962C8B-B14F-4D97-AF65-F5344CB8AC3E}">
        <p14:creationId xmlns:p14="http://schemas.microsoft.com/office/powerpoint/2010/main" val="3146742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41</a:t>
            </a:fld>
            <a:endParaRPr lang="en-US" dirty="0"/>
          </a:p>
        </p:txBody>
      </p:sp>
    </p:spTree>
    <p:extLst>
      <p:ext uri="{BB962C8B-B14F-4D97-AF65-F5344CB8AC3E}">
        <p14:creationId xmlns:p14="http://schemas.microsoft.com/office/powerpoint/2010/main" val="271449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42</a:t>
            </a:fld>
            <a:endParaRPr lang="en-US" dirty="0"/>
          </a:p>
        </p:txBody>
      </p:sp>
    </p:spTree>
    <p:extLst>
      <p:ext uri="{BB962C8B-B14F-4D97-AF65-F5344CB8AC3E}">
        <p14:creationId xmlns:p14="http://schemas.microsoft.com/office/powerpoint/2010/main" val="276955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pPr/>
              <a:t>43</a:t>
            </a:fld>
            <a:endParaRPr lang="en-US" dirty="0"/>
          </a:p>
        </p:txBody>
      </p:sp>
    </p:spTree>
    <p:extLst>
      <p:ext uri="{BB962C8B-B14F-4D97-AF65-F5344CB8AC3E}">
        <p14:creationId xmlns:p14="http://schemas.microsoft.com/office/powerpoint/2010/main" val="305967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4A0D3-7FA1-4722-9B30-A232BC3A22B8}" type="slidenum">
              <a:rPr lang="en-US" smtClean="0"/>
              <a:t>23</a:t>
            </a:fld>
            <a:endParaRPr lang="en-US"/>
          </a:p>
        </p:txBody>
      </p:sp>
    </p:spTree>
    <p:extLst>
      <p:ext uri="{BB962C8B-B14F-4D97-AF65-F5344CB8AC3E}">
        <p14:creationId xmlns:p14="http://schemas.microsoft.com/office/powerpoint/2010/main" val="198949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0398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24758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4669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7058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25036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8271B-EA58-49CB-BEE7-45A1683D723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86662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476500" y="2057400"/>
            <a:ext cx="6629400" cy="1143000"/>
          </a:xfrm>
        </p:spPr>
        <p:txBody>
          <a:bodyPr/>
          <a:lstStyle>
            <a:lvl1pPr>
              <a:defRPr sz="2700" i="1"/>
            </a:lvl1pPr>
          </a:lstStyle>
          <a:p>
            <a:r>
              <a:rPr lang="en-US" dirty="0"/>
              <a:t>CLICK TO EDIT MASTER TITLE STYLE</a:t>
            </a:r>
          </a:p>
        </p:txBody>
      </p:sp>
      <p:sp>
        <p:nvSpPr>
          <p:cNvPr id="41987" name="Rectangle 3"/>
          <p:cNvSpPr>
            <a:spLocks noGrp="1" noChangeArrowheads="1"/>
          </p:cNvSpPr>
          <p:nvPr>
            <p:ph type="subTitle" idx="1"/>
          </p:nvPr>
        </p:nvSpPr>
        <p:spPr>
          <a:xfrm>
            <a:off x="2590800" y="4343400"/>
            <a:ext cx="6400800" cy="1752600"/>
          </a:xfrm>
        </p:spPr>
        <p:txBody>
          <a:bodyPr/>
          <a:lstStyle>
            <a:lvl1pPr marL="0" indent="0" algn="ctr">
              <a:buFontTx/>
              <a:buNone/>
              <a:defRPr sz="2100"/>
            </a:lvl1pPr>
          </a:lstStyle>
          <a:p>
            <a:r>
              <a:rPr lang="en-US" dirty="0"/>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50"/>
            </a:lvl1pPr>
          </a:lstStyle>
          <a:p>
            <a:pPr>
              <a:defRPr/>
            </a:pP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3"/>
            <a:ext cx="2694209" cy="6857434"/>
          </a:xfrm>
          <a:prstGeom prst="rect">
            <a:avLst/>
          </a:prstGeom>
        </p:spPr>
      </p:pic>
      <p:sp>
        <p:nvSpPr>
          <p:cNvPr id="3" name="TextBox 2"/>
          <p:cNvSpPr txBox="1"/>
          <p:nvPr userDrawn="1"/>
        </p:nvSpPr>
        <p:spPr>
          <a:xfrm>
            <a:off x="7010400" y="6352402"/>
            <a:ext cx="1905000" cy="230832"/>
          </a:xfrm>
          <a:prstGeom prst="rect">
            <a:avLst/>
          </a:prstGeom>
          <a:noFill/>
        </p:spPr>
        <p:txBody>
          <a:bodyPr wrap="square" rtlCol="0">
            <a:spAutoFit/>
          </a:bodyPr>
          <a:lstStyle/>
          <a:p>
            <a:pPr algn="ctr"/>
            <a:r>
              <a:rPr lang="en-US" sz="900" dirty="0">
                <a:solidFill>
                  <a:srgbClr val="006600"/>
                </a:solidFill>
              </a:rPr>
              <a:t>UNCLASSIFIED</a:t>
            </a:r>
          </a:p>
        </p:txBody>
      </p:sp>
      <p:sp>
        <p:nvSpPr>
          <p:cNvPr id="11" name="TextBox 10"/>
          <p:cNvSpPr txBox="1"/>
          <p:nvPr userDrawn="1"/>
        </p:nvSpPr>
        <p:spPr>
          <a:xfrm>
            <a:off x="3151410" y="6248401"/>
            <a:ext cx="3706591" cy="369332"/>
          </a:xfrm>
          <a:prstGeom prst="rect">
            <a:avLst/>
          </a:prstGeom>
          <a:noFill/>
        </p:spPr>
        <p:txBody>
          <a:bodyPr wrap="square" rtlCol="0">
            <a:spAutoFit/>
          </a:bodyPr>
          <a:lstStyle/>
          <a:p>
            <a:pPr>
              <a:defRPr/>
            </a:pPr>
            <a:r>
              <a:rPr lang="en-US" sz="900" dirty="0">
                <a:latin typeface="Calibri" panose="020F0502020204030204" pitchFamily="34" charset="0"/>
              </a:rPr>
              <a:t>Prepared by </a:t>
            </a:r>
            <a:r>
              <a:rPr lang="en-US" sz="900" dirty="0" smtClean="0">
                <a:latin typeface="Calibri" panose="020F0502020204030204" pitchFamily="34" charset="0"/>
              </a:rPr>
              <a:t>Jim</a:t>
            </a:r>
            <a:r>
              <a:rPr lang="en-US" sz="900" baseline="0" dirty="0" smtClean="0">
                <a:latin typeface="Calibri" panose="020F0502020204030204" pitchFamily="34" charset="0"/>
              </a:rPr>
              <a:t> Hilton &amp; Nate Taylor</a:t>
            </a:r>
            <a:r>
              <a:rPr lang="en-US" sz="900" dirty="0" smtClean="0">
                <a:latin typeface="Calibri" panose="020F0502020204030204" pitchFamily="34" charset="0"/>
              </a:rPr>
              <a:t>, 703-784-9393</a:t>
            </a:r>
            <a:endParaRPr lang="en-US" sz="900" dirty="0">
              <a:latin typeface="Calibri" panose="020F0502020204030204" pitchFamily="34" charset="0"/>
            </a:endParaRPr>
          </a:p>
          <a:p>
            <a:pPr>
              <a:defRPr/>
            </a:pPr>
            <a:r>
              <a:rPr lang="en-US" sz="900" dirty="0">
                <a:latin typeface="Calibri" panose="020F0502020204030204" pitchFamily="34" charset="0"/>
              </a:rPr>
              <a:t>MPC-30, M&amp;RA, </a:t>
            </a:r>
            <a:r>
              <a:rPr lang="en-US" sz="900" dirty="0" smtClean="0">
                <a:latin typeface="Calibri" panose="020F0502020204030204" pitchFamily="34" charset="0"/>
              </a:rPr>
              <a:t>HQMC</a:t>
            </a:r>
            <a:endParaRPr lang="en-US" sz="900" dirty="0">
              <a:latin typeface="Calibri" panose="020F05020202040302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114" y="5996304"/>
            <a:ext cx="690171" cy="708606"/>
          </a:xfrm>
          <a:prstGeom prst="rect">
            <a:avLst/>
          </a:prstGeom>
        </p:spPr>
      </p:pic>
      <p:pic>
        <p:nvPicPr>
          <p:cNvPr id="9" name="Picture 8"/>
          <p:cNvPicPr>
            <a:picLocks noChangeAspect="1"/>
          </p:cNvPicPr>
          <p:nvPr userDrawn="1"/>
        </p:nvPicPr>
        <p:blipFill>
          <a:blip r:embed="rId4"/>
          <a:stretch>
            <a:fillRect/>
          </a:stretch>
        </p:blipFill>
        <p:spPr>
          <a:xfrm>
            <a:off x="7315201" y="103097"/>
            <a:ext cx="1765397" cy="1871747"/>
          </a:xfrm>
          <a:prstGeom prst="rect">
            <a:avLst/>
          </a:prstGeom>
        </p:spPr>
      </p:pic>
    </p:spTree>
    <p:extLst>
      <p:ext uri="{BB962C8B-B14F-4D97-AF65-F5344CB8AC3E}">
        <p14:creationId xmlns:p14="http://schemas.microsoft.com/office/powerpoint/2010/main" val="382164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t>Slide </a:t>
            </a:r>
            <a:fld id="{8EF9CD32-4F38-467B-BFB9-07B8D67748BB}" type="slidenum">
              <a:rPr lang="en-US"/>
              <a:pPr>
                <a:defRPr/>
              </a:pPr>
              <a:t>‹#›</a:t>
            </a:fld>
            <a:endParaRPr lang="en-US" dirty="0"/>
          </a:p>
        </p:txBody>
      </p:sp>
    </p:spTree>
    <p:extLst>
      <p:ext uri="{BB962C8B-B14F-4D97-AF65-F5344CB8AC3E}">
        <p14:creationId xmlns:p14="http://schemas.microsoft.com/office/powerpoint/2010/main" val="317497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t>Slide </a:t>
            </a:r>
            <a:fld id="{78891BCA-A506-4FC1-9E1A-08590BC247F0}" type="slidenum">
              <a:rPr lang="en-US"/>
              <a:pPr>
                <a:defRPr/>
              </a:pPr>
              <a:t>‹#›</a:t>
            </a:fld>
            <a:endParaRPr lang="en-US" dirty="0"/>
          </a:p>
        </p:txBody>
      </p:sp>
    </p:spTree>
    <p:extLst>
      <p:ext uri="{BB962C8B-B14F-4D97-AF65-F5344CB8AC3E}">
        <p14:creationId xmlns:p14="http://schemas.microsoft.com/office/powerpoint/2010/main" val="204294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r>
              <a:rPr lang="en-US" dirty="0"/>
              <a:t>Slide </a:t>
            </a:r>
            <a:fld id="{F35C3161-02B8-4D16-9DDD-35AC2294536E}" type="slidenum">
              <a:rPr lang="en-US"/>
              <a:pPr>
                <a:defRPr/>
              </a:pPr>
              <a:t>‹#›</a:t>
            </a:fld>
            <a:endParaRPr lang="en-US" dirty="0"/>
          </a:p>
        </p:txBody>
      </p:sp>
    </p:spTree>
    <p:extLst>
      <p:ext uri="{BB962C8B-B14F-4D97-AF65-F5344CB8AC3E}">
        <p14:creationId xmlns:p14="http://schemas.microsoft.com/office/powerpoint/2010/main" val="1387533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sldNum" sz="quarter" idx="10"/>
          </p:nvPr>
        </p:nvSpPr>
        <p:spPr>
          <a:xfrm>
            <a:off x="3943350" y="6477000"/>
            <a:ext cx="1028700" cy="361950"/>
          </a:xfrm>
          <a:ln/>
        </p:spPr>
        <p:txBody>
          <a:bodyPr/>
          <a:lstStyle>
            <a:lvl1pPr>
              <a:defRPr/>
            </a:lvl1pPr>
          </a:lstStyle>
          <a:p>
            <a:pPr>
              <a:defRPr/>
            </a:pPr>
            <a:r>
              <a:rPr lang="en-US" dirty="0"/>
              <a:t>Slide </a:t>
            </a:r>
            <a:fld id="{5834EC5A-186C-46EA-9C5A-46E64E22F703}" type="slidenum">
              <a:rPr lang="en-US"/>
              <a:pPr>
                <a:defRPr/>
              </a:pPr>
              <a:t>‹#›</a:t>
            </a:fld>
            <a:endParaRPr lang="en-US" dirty="0"/>
          </a:p>
        </p:txBody>
      </p:sp>
      <p:sp>
        <p:nvSpPr>
          <p:cNvPr id="5" name="Rectangle 4"/>
          <p:cNvSpPr/>
          <p:nvPr userDrawn="1"/>
        </p:nvSpPr>
        <p:spPr>
          <a:xfrm>
            <a:off x="3394967" y="932794"/>
            <a:ext cx="2343910" cy="307777"/>
          </a:xfrm>
          <a:prstGeom prst="rect">
            <a:avLst/>
          </a:prstGeom>
          <a:noFill/>
        </p:spPr>
        <p:txBody>
          <a:bodyPr wrap="none" lIns="91440" tIns="45720" rIns="91440" bIns="45720">
            <a:spAutoFit/>
          </a:bodyPr>
          <a:lstStyle/>
          <a:p>
            <a:pPr algn="ctr"/>
            <a:r>
              <a:rPr lang="en-US" sz="1400" b="0" cap="none" spc="0" dirty="0">
                <a:ln w="9525">
                  <a:noFill/>
                </a:ln>
                <a:solidFill>
                  <a:srgbClr val="FFCC00"/>
                </a:solidFill>
                <a:effectLst>
                  <a:outerShdw blurRad="38100" dist="19050" dir="2700000" algn="tl" rotWithShape="0">
                    <a:schemeClr val="dk1">
                      <a:alpha val="40000"/>
                    </a:schemeClr>
                  </a:outerShdw>
                </a:effectLst>
              </a:rPr>
              <a:t>Civilian                   Marines</a:t>
            </a:r>
          </a:p>
        </p:txBody>
      </p:sp>
      <p:sp>
        <p:nvSpPr>
          <p:cNvPr id="6" name="TextBox 5"/>
          <p:cNvSpPr txBox="1"/>
          <p:nvPr userDrawn="1"/>
        </p:nvSpPr>
        <p:spPr>
          <a:xfrm>
            <a:off x="3889" y="6582230"/>
            <a:ext cx="4401670" cy="276999"/>
          </a:xfrm>
          <a:prstGeom prst="rect">
            <a:avLst/>
          </a:prstGeom>
          <a:noFill/>
        </p:spPr>
        <p:txBody>
          <a:bodyPr wrap="square" rtlCol="0">
            <a:spAutoFit/>
          </a:bodyPr>
          <a:lstStyle/>
          <a:p>
            <a:r>
              <a:rPr lang="en-US" sz="1200" u="sng" dirty="0">
                <a:solidFill>
                  <a:schemeClr val="accent2">
                    <a:lumMod val="75000"/>
                  </a:schemeClr>
                </a:solidFill>
              </a:rPr>
              <a:t>https://www.manpower.usmc.mil/WFD</a:t>
            </a:r>
            <a:r>
              <a:rPr lang="en-US" sz="1200" dirty="0"/>
              <a:t> </a:t>
            </a:r>
          </a:p>
        </p:txBody>
      </p:sp>
    </p:spTree>
    <p:extLst>
      <p:ext uri="{BB962C8B-B14F-4D97-AF65-F5344CB8AC3E}">
        <p14:creationId xmlns:p14="http://schemas.microsoft.com/office/powerpoint/2010/main" val="197157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476500" y="2057400"/>
            <a:ext cx="6629400" cy="1143000"/>
          </a:xfrm>
        </p:spPr>
        <p:txBody>
          <a:bodyPr/>
          <a:lstStyle>
            <a:lvl1pPr>
              <a:defRPr sz="2700" i="1"/>
            </a:lvl1pPr>
          </a:lstStyle>
          <a:p>
            <a:r>
              <a:rPr lang="en-US" dirty="0"/>
              <a:t>CLICK TO EDIT MASTER TITLE STYLE</a:t>
            </a:r>
          </a:p>
        </p:txBody>
      </p:sp>
      <p:sp>
        <p:nvSpPr>
          <p:cNvPr id="41987" name="Rectangle 3"/>
          <p:cNvSpPr>
            <a:spLocks noGrp="1" noChangeArrowheads="1"/>
          </p:cNvSpPr>
          <p:nvPr>
            <p:ph type="subTitle" idx="1"/>
          </p:nvPr>
        </p:nvSpPr>
        <p:spPr>
          <a:xfrm>
            <a:off x="2590800" y="4343400"/>
            <a:ext cx="6400800" cy="1752600"/>
          </a:xfrm>
        </p:spPr>
        <p:txBody>
          <a:bodyPr/>
          <a:lstStyle>
            <a:lvl1pPr marL="0" indent="0" algn="ctr">
              <a:buFontTx/>
              <a:buNone/>
              <a:defRPr sz="2100"/>
            </a:lvl1pPr>
          </a:lstStyle>
          <a:p>
            <a:r>
              <a:rPr lang="en-US" dirty="0"/>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50"/>
            </a:lvl1pPr>
          </a:lstStyle>
          <a:p>
            <a:pPr>
              <a:defRPr/>
            </a:pPr>
            <a:endParaRPr lang="en-US" dirty="0">
              <a:solidFill>
                <a:srgbClr val="00000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3"/>
            <a:ext cx="2694209" cy="6857434"/>
          </a:xfrm>
          <a:prstGeom prst="rect">
            <a:avLst/>
          </a:prstGeom>
        </p:spPr>
      </p:pic>
      <p:sp>
        <p:nvSpPr>
          <p:cNvPr id="3" name="TextBox 2"/>
          <p:cNvSpPr txBox="1"/>
          <p:nvPr userDrawn="1"/>
        </p:nvSpPr>
        <p:spPr>
          <a:xfrm>
            <a:off x="7010400" y="6352402"/>
            <a:ext cx="1905000" cy="230832"/>
          </a:xfrm>
          <a:prstGeom prst="rect">
            <a:avLst/>
          </a:prstGeom>
          <a:noFill/>
        </p:spPr>
        <p:txBody>
          <a:bodyPr wrap="square" rtlCol="0">
            <a:spAutoFit/>
          </a:bodyPr>
          <a:lstStyle/>
          <a:p>
            <a:pPr algn="ctr"/>
            <a:r>
              <a:rPr lang="en-US" sz="900" dirty="0">
                <a:solidFill>
                  <a:srgbClr val="006600"/>
                </a:solidFill>
              </a:rPr>
              <a:t>UNCLASSIFIED</a:t>
            </a:r>
          </a:p>
        </p:txBody>
      </p:sp>
      <p:sp>
        <p:nvSpPr>
          <p:cNvPr id="11" name="TextBox 10"/>
          <p:cNvSpPr txBox="1"/>
          <p:nvPr userDrawn="1"/>
        </p:nvSpPr>
        <p:spPr>
          <a:xfrm>
            <a:off x="3151410" y="6248401"/>
            <a:ext cx="3706591" cy="369332"/>
          </a:xfrm>
          <a:prstGeom prst="rect">
            <a:avLst/>
          </a:prstGeom>
          <a:noFill/>
        </p:spPr>
        <p:txBody>
          <a:bodyPr wrap="square" rtlCol="0">
            <a:spAutoFit/>
          </a:bodyPr>
          <a:lstStyle/>
          <a:p>
            <a:pPr>
              <a:defRPr/>
            </a:pPr>
            <a:r>
              <a:rPr lang="en-US" sz="900" dirty="0">
                <a:solidFill>
                  <a:srgbClr val="000000"/>
                </a:solidFill>
                <a:latin typeface="Calibri" panose="020F0502020204030204" pitchFamily="34" charset="0"/>
              </a:rPr>
              <a:t>Prepared by </a:t>
            </a:r>
            <a:r>
              <a:rPr lang="en-US" sz="900" dirty="0" smtClean="0">
                <a:solidFill>
                  <a:srgbClr val="000000"/>
                </a:solidFill>
                <a:latin typeface="Calibri" panose="020F0502020204030204" pitchFamily="34" charset="0"/>
              </a:rPr>
              <a:t>Jim Hilton &amp; Nate Taylor, 703-784-9393</a:t>
            </a:r>
            <a:endParaRPr lang="en-US" sz="900" dirty="0">
              <a:solidFill>
                <a:srgbClr val="000000"/>
              </a:solidFill>
              <a:latin typeface="Calibri" panose="020F0502020204030204" pitchFamily="34" charset="0"/>
            </a:endParaRPr>
          </a:p>
          <a:p>
            <a:pPr>
              <a:defRPr/>
            </a:pPr>
            <a:r>
              <a:rPr lang="en-US" sz="900" dirty="0">
                <a:solidFill>
                  <a:srgbClr val="000000"/>
                </a:solidFill>
                <a:latin typeface="Calibri" panose="020F0502020204030204" pitchFamily="34" charset="0"/>
              </a:rPr>
              <a:t>MPC-30, M&amp;RA, </a:t>
            </a:r>
            <a:r>
              <a:rPr lang="en-US" sz="900" dirty="0" smtClean="0">
                <a:solidFill>
                  <a:srgbClr val="000000"/>
                </a:solidFill>
                <a:latin typeface="Calibri" panose="020F0502020204030204" pitchFamily="34" charset="0"/>
              </a:rPr>
              <a:t>HQMC</a:t>
            </a:r>
            <a:endParaRPr lang="en-US" sz="900" dirty="0">
              <a:solidFill>
                <a:srgbClr val="000000"/>
              </a:solidFill>
              <a:latin typeface="Calibri" panose="020F05020202040302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114" y="5996304"/>
            <a:ext cx="690171" cy="708606"/>
          </a:xfrm>
          <a:prstGeom prst="rect">
            <a:avLst/>
          </a:prstGeom>
        </p:spPr>
      </p:pic>
      <p:pic>
        <p:nvPicPr>
          <p:cNvPr id="9" name="Picture 8"/>
          <p:cNvPicPr>
            <a:picLocks noChangeAspect="1"/>
          </p:cNvPicPr>
          <p:nvPr userDrawn="1"/>
        </p:nvPicPr>
        <p:blipFill>
          <a:blip r:embed="rId4"/>
          <a:stretch>
            <a:fillRect/>
          </a:stretch>
        </p:blipFill>
        <p:spPr>
          <a:xfrm>
            <a:off x="7315201" y="103097"/>
            <a:ext cx="1765397" cy="1871747"/>
          </a:xfrm>
          <a:prstGeom prst="rect">
            <a:avLst/>
          </a:prstGeom>
        </p:spPr>
      </p:pic>
    </p:spTree>
    <p:extLst>
      <p:ext uri="{BB962C8B-B14F-4D97-AF65-F5344CB8AC3E}">
        <p14:creationId xmlns:p14="http://schemas.microsoft.com/office/powerpoint/2010/main" val="2206526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xfrm>
            <a:off x="3943350" y="6496050"/>
            <a:ext cx="1028700" cy="361950"/>
          </a:xfrm>
          <a:ln/>
        </p:spPr>
        <p:txBody>
          <a:bodyPr/>
          <a:lstStyle>
            <a:lvl1pPr>
              <a:defRPr/>
            </a:lvl1pPr>
          </a:lstStyle>
          <a:p>
            <a:pPr>
              <a:defRPr/>
            </a:pPr>
            <a:r>
              <a:rPr lang="en-US" dirty="0">
                <a:solidFill>
                  <a:srgbClr val="000000"/>
                </a:solidFill>
              </a:rPr>
              <a:t>Slide </a:t>
            </a:r>
            <a:fld id="{136D5C87-B9C2-4CB3-A612-4CFB17DF639A}" type="slidenum">
              <a:rPr lang="en-US">
                <a:solidFill>
                  <a:srgbClr val="000000"/>
                </a:solidFill>
              </a:rPr>
              <a:pPr>
                <a:defRPr/>
              </a:pPr>
              <a:t>‹#›</a:t>
            </a:fld>
            <a:endParaRPr lang="en-US" dirty="0">
              <a:solidFill>
                <a:srgbClr val="000000"/>
              </a:solidFill>
            </a:endParaRPr>
          </a:p>
        </p:txBody>
      </p:sp>
      <p:sp>
        <p:nvSpPr>
          <p:cNvPr id="5" name="Rectangle 4"/>
          <p:cNvSpPr/>
          <p:nvPr userDrawn="1"/>
        </p:nvSpPr>
        <p:spPr>
          <a:xfrm>
            <a:off x="3394967" y="932794"/>
            <a:ext cx="2343910" cy="307777"/>
          </a:xfrm>
          <a:prstGeom prst="rect">
            <a:avLst/>
          </a:prstGeom>
          <a:noFill/>
        </p:spPr>
        <p:txBody>
          <a:bodyPr wrap="none" lIns="91440" tIns="45720" rIns="91440" bIns="45720">
            <a:spAutoFit/>
          </a:bodyPr>
          <a:lstStyle/>
          <a:p>
            <a:pPr algn="ctr"/>
            <a:r>
              <a:rPr lang="en-US" sz="1400" dirty="0">
                <a:ln w="9525">
                  <a:noFill/>
                </a:ln>
                <a:solidFill>
                  <a:srgbClr val="FFCC00"/>
                </a:solidFill>
                <a:effectLst>
                  <a:outerShdw blurRad="38100" dist="19050" dir="2700000" algn="tl" rotWithShape="0">
                    <a:srgbClr val="000000">
                      <a:alpha val="40000"/>
                    </a:srgbClr>
                  </a:outerShdw>
                </a:effectLst>
              </a:rPr>
              <a:t>Civilian                   Marines</a:t>
            </a:r>
          </a:p>
        </p:txBody>
      </p:sp>
      <p:sp>
        <p:nvSpPr>
          <p:cNvPr id="6" name="TextBox 5"/>
          <p:cNvSpPr txBox="1"/>
          <p:nvPr userDrawn="1"/>
        </p:nvSpPr>
        <p:spPr>
          <a:xfrm>
            <a:off x="-4" y="6584580"/>
            <a:ext cx="4401670" cy="276999"/>
          </a:xfrm>
          <a:prstGeom prst="rect">
            <a:avLst/>
          </a:prstGeom>
          <a:noFill/>
        </p:spPr>
        <p:txBody>
          <a:bodyPr wrap="square" rtlCol="0">
            <a:spAutoFit/>
          </a:bodyPr>
          <a:lstStyle/>
          <a:p>
            <a:r>
              <a:rPr lang="en-US" sz="1200" u="sng" dirty="0">
                <a:solidFill>
                  <a:srgbClr val="3333CC">
                    <a:lumMod val="75000"/>
                  </a:srgbClr>
                </a:solidFill>
              </a:rPr>
              <a:t>https://www.manpower.usmc.mil/WFD</a:t>
            </a:r>
            <a:r>
              <a:rPr lang="en-US" sz="1200" dirty="0">
                <a:solidFill>
                  <a:srgbClr val="000000"/>
                </a:solidFill>
              </a:rPr>
              <a:t> </a:t>
            </a:r>
          </a:p>
        </p:txBody>
      </p:sp>
    </p:spTree>
    <p:extLst>
      <p:ext uri="{BB962C8B-B14F-4D97-AF65-F5344CB8AC3E}">
        <p14:creationId xmlns:p14="http://schemas.microsoft.com/office/powerpoint/2010/main" val="299040920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C6673DBB-AF10-4B4A-B7A0-8ABCBC13F2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087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EE717ED3-87CE-4404-84D4-9716C7EB0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464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DD68938E-C0C1-47A7-8C09-E50C119B19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896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B2E950EB-4A63-4C07-B807-1DA7730A8F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277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xfrm>
            <a:off x="3943350" y="6496050"/>
            <a:ext cx="1028700" cy="361950"/>
          </a:xfrm>
          <a:ln/>
        </p:spPr>
        <p:txBody>
          <a:bodyPr/>
          <a:lstStyle>
            <a:lvl1pPr>
              <a:defRPr/>
            </a:lvl1pPr>
          </a:lstStyle>
          <a:p>
            <a:pPr>
              <a:defRPr/>
            </a:pPr>
            <a:r>
              <a:rPr lang="en-US" dirty="0"/>
              <a:t>Slide </a:t>
            </a:r>
            <a:fld id="{136D5C87-B9C2-4CB3-A612-4CFB17DF639A}" type="slidenum">
              <a:rPr lang="en-US"/>
              <a:pPr>
                <a:defRPr/>
              </a:pPr>
              <a:t>‹#›</a:t>
            </a:fld>
            <a:endParaRPr lang="en-US" dirty="0"/>
          </a:p>
        </p:txBody>
      </p:sp>
      <p:sp>
        <p:nvSpPr>
          <p:cNvPr id="5" name="Rectangle 4"/>
          <p:cNvSpPr/>
          <p:nvPr userDrawn="1"/>
        </p:nvSpPr>
        <p:spPr>
          <a:xfrm>
            <a:off x="3394967" y="932794"/>
            <a:ext cx="2343910" cy="307777"/>
          </a:xfrm>
          <a:prstGeom prst="rect">
            <a:avLst/>
          </a:prstGeom>
          <a:noFill/>
        </p:spPr>
        <p:txBody>
          <a:bodyPr wrap="none" lIns="91440" tIns="45720" rIns="91440" bIns="45720">
            <a:spAutoFit/>
          </a:bodyPr>
          <a:lstStyle/>
          <a:p>
            <a:pPr algn="ctr"/>
            <a:r>
              <a:rPr lang="en-US" sz="1400" b="0" cap="none" spc="0" dirty="0">
                <a:ln w="9525">
                  <a:noFill/>
                </a:ln>
                <a:solidFill>
                  <a:srgbClr val="FFCC00"/>
                </a:solidFill>
                <a:effectLst>
                  <a:outerShdw blurRad="38100" dist="19050" dir="2700000" algn="tl" rotWithShape="0">
                    <a:schemeClr val="dk1">
                      <a:alpha val="40000"/>
                    </a:schemeClr>
                  </a:outerShdw>
                </a:effectLst>
              </a:rPr>
              <a:t>Civilian                   Marines</a:t>
            </a:r>
          </a:p>
        </p:txBody>
      </p:sp>
      <p:sp>
        <p:nvSpPr>
          <p:cNvPr id="6" name="TextBox 5"/>
          <p:cNvSpPr txBox="1"/>
          <p:nvPr userDrawn="1"/>
        </p:nvSpPr>
        <p:spPr>
          <a:xfrm>
            <a:off x="-4" y="6584580"/>
            <a:ext cx="4401670" cy="276999"/>
          </a:xfrm>
          <a:prstGeom prst="rect">
            <a:avLst/>
          </a:prstGeom>
          <a:noFill/>
        </p:spPr>
        <p:txBody>
          <a:bodyPr wrap="square" rtlCol="0">
            <a:spAutoFit/>
          </a:bodyPr>
          <a:lstStyle/>
          <a:p>
            <a:r>
              <a:rPr lang="en-US" sz="1200" u="sng" dirty="0">
                <a:solidFill>
                  <a:schemeClr val="accent2">
                    <a:lumMod val="75000"/>
                  </a:schemeClr>
                </a:solidFill>
              </a:rPr>
              <a:t>https://www.manpower.usmc.mil/WFD</a:t>
            </a:r>
            <a:r>
              <a:rPr lang="en-US" sz="1200" dirty="0"/>
              <a:t> </a:t>
            </a:r>
          </a:p>
        </p:txBody>
      </p:sp>
    </p:spTree>
    <p:extLst>
      <p:ext uri="{BB962C8B-B14F-4D97-AF65-F5344CB8AC3E}">
        <p14:creationId xmlns:p14="http://schemas.microsoft.com/office/powerpoint/2010/main" val="470964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B106AC59-ABBE-48A0-82B5-BC22D2B49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7108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6592BD68-747A-4830-90A4-2C40881955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997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814D4439-BD4D-437D-B66B-888F27E1D3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6339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8EF9CD32-4F38-467B-BFB9-07B8D67748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4177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78891BCA-A506-4FC1-9E1A-08590BC247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6337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r>
              <a:rPr lang="en-US" dirty="0">
                <a:solidFill>
                  <a:srgbClr val="000000"/>
                </a:solidFill>
              </a:rPr>
              <a:t>Slide </a:t>
            </a:r>
            <a:fld id="{F35C3161-02B8-4D16-9DDD-35AC229453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2144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sldNum" sz="quarter" idx="10"/>
          </p:nvPr>
        </p:nvSpPr>
        <p:spPr>
          <a:xfrm>
            <a:off x="3943350" y="6477000"/>
            <a:ext cx="1028700" cy="361950"/>
          </a:xfrm>
          <a:ln/>
        </p:spPr>
        <p:txBody>
          <a:bodyPr/>
          <a:lstStyle>
            <a:lvl1pPr>
              <a:defRPr/>
            </a:lvl1pPr>
          </a:lstStyle>
          <a:p>
            <a:pPr>
              <a:defRPr/>
            </a:pPr>
            <a:r>
              <a:rPr lang="en-US" dirty="0">
                <a:solidFill>
                  <a:srgbClr val="000000"/>
                </a:solidFill>
              </a:rPr>
              <a:t>Slide </a:t>
            </a:r>
            <a:fld id="{5834EC5A-186C-46EA-9C5A-46E64E22F703}" type="slidenum">
              <a:rPr lang="en-US">
                <a:solidFill>
                  <a:srgbClr val="000000"/>
                </a:solidFill>
              </a:rPr>
              <a:pPr>
                <a:defRPr/>
              </a:pPr>
              <a:t>‹#›</a:t>
            </a:fld>
            <a:endParaRPr lang="en-US" dirty="0">
              <a:solidFill>
                <a:srgbClr val="000000"/>
              </a:solidFill>
            </a:endParaRPr>
          </a:p>
        </p:txBody>
      </p:sp>
      <p:sp>
        <p:nvSpPr>
          <p:cNvPr id="5" name="Rectangle 4"/>
          <p:cNvSpPr/>
          <p:nvPr userDrawn="1"/>
        </p:nvSpPr>
        <p:spPr>
          <a:xfrm>
            <a:off x="3394967" y="932794"/>
            <a:ext cx="2343910" cy="307777"/>
          </a:xfrm>
          <a:prstGeom prst="rect">
            <a:avLst/>
          </a:prstGeom>
          <a:noFill/>
        </p:spPr>
        <p:txBody>
          <a:bodyPr wrap="none" lIns="91440" tIns="45720" rIns="91440" bIns="45720">
            <a:spAutoFit/>
          </a:bodyPr>
          <a:lstStyle/>
          <a:p>
            <a:pPr algn="ctr"/>
            <a:r>
              <a:rPr lang="en-US" sz="1400" dirty="0">
                <a:ln w="9525">
                  <a:noFill/>
                </a:ln>
                <a:solidFill>
                  <a:srgbClr val="FFCC00"/>
                </a:solidFill>
                <a:effectLst>
                  <a:outerShdw blurRad="38100" dist="19050" dir="2700000" algn="tl" rotWithShape="0">
                    <a:srgbClr val="000000">
                      <a:alpha val="40000"/>
                    </a:srgbClr>
                  </a:outerShdw>
                </a:effectLst>
              </a:rPr>
              <a:t>Civilian                   Marines</a:t>
            </a:r>
          </a:p>
        </p:txBody>
      </p:sp>
      <p:sp>
        <p:nvSpPr>
          <p:cNvPr id="6" name="TextBox 5"/>
          <p:cNvSpPr txBox="1"/>
          <p:nvPr userDrawn="1"/>
        </p:nvSpPr>
        <p:spPr>
          <a:xfrm>
            <a:off x="3889" y="6582230"/>
            <a:ext cx="4401670" cy="276999"/>
          </a:xfrm>
          <a:prstGeom prst="rect">
            <a:avLst/>
          </a:prstGeom>
          <a:noFill/>
        </p:spPr>
        <p:txBody>
          <a:bodyPr wrap="square" rtlCol="0">
            <a:spAutoFit/>
          </a:bodyPr>
          <a:lstStyle/>
          <a:p>
            <a:r>
              <a:rPr lang="en-US" sz="1200" u="sng" dirty="0">
                <a:solidFill>
                  <a:srgbClr val="3333CC">
                    <a:lumMod val="75000"/>
                  </a:srgbClr>
                </a:solidFill>
              </a:rPr>
              <a:t>https://www.manpower.usmc.mil/WFD</a:t>
            </a:r>
            <a:r>
              <a:rPr lang="en-US" sz="1200" dirty="0">
                <a:solidFill>
                  <a:srgbClr val="000000"/>
                </a:solidFill>
              </a:rPr>
              <a:t> </a:t>
            </a:r>
          </a:p>
        </p:txBody>
      </p:sp>
    </p:spTree>
    <p:extLst>
      <p:ext uri="{BB962C8B-B14F-4D97-AF65-F5344CB8AC3E}">
        <p14:creationId xmlns:p14="http://schemas.microsoft.com/office/powerpoint/2010/main" val="264211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dirty="0"/>
              <a:t>Slide </a:t>
            </a:r>
            <a:fld id="{C6673DBB-AF10-4B4A-B7A0-8ABCBC13F2F2}" type="slidenum">
              <a:rPr lang="en-US"/>
              <a:pPr>
                <a:defRPr/>
              </a:pPr>
              <a:t>‹#›</a:t>
            </a:fld>
            <a:endParaRPr lang="en-US" dirty="0"/>
          </a:p>
        </p:txBody>
      </p:sp>
    </p:spTree>
    <p:extLst>
      <p:ext uri="{BB962C8B-B14F-4D97-AF65-F5344CB8AC3E}">
        <p14:creationId xmlns:p14="http://schemas.microsoft.com/office/powerpoint/2010/main" val="232375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t>Slide </a:t>
            </a:r>
            <a:fld id="{EE717ED3-87CE-4404-84D4-9716C7EB04F1}" type="slidenum">
              <a:rPr lang="en-US"/>
              <a:pPr>
                <a:defRPr/>
              </a:pPr>
              <a:t>‹#›</a:t>
            </a:fld>
            <a:endParaRPr lang="en-US" dirty="0"/>
          </a:p>
        </p:txBody>
      </p:sp>
    </p:spTree>
    <p:extLst>
      <p:ext uri="{BB962C8B-B14F-4D97-AF65-F5344CB8AC3E}">
        <p14:creationId xmlns:p14="http://schemas.microsoft.com/office/powerpoint/2010/main" val="385997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r>
              <a:rPr lang="en-US" dirty="0"/>
              <a:t>Slide </a:t>
            </a:r>
            <a:fld id="{DD68938E-C0C1-47A7-8C09-E50C119B19FA}" type="slidenum">
              <a:rPr lang="en-US"/>
              <a:pPr>
                <a:defRPr/>
              </a:pPr>
              <a:t>‹#›</a:t>
            </a:fld>
            <a:endParaRPr lang="en-US" dirty="0"/>
          </a:p>
        </p:txBody>
      </p:sp>
    </p:spTree>
    <p:extLst>
      <p:ext uri="{BB962C8B-B14F-4D97-AF65-F5344CB8AC3E}">
        <p14:creationId xmlns:p14="http://schemas.microsoft.com/office/powerpoint/2010/main" val="298229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r>
              <a:rPr lang="en-US" dirty="0"/>
              <a:t>Slide </a:t>
            </a:r>
            <a:fld id="{B2E950EB-4A63-4C07-B807-1DA7730A8FC6}" type="slidenum">
              <a:rPr lang="en-US"/>
              <a:pPr>
                <a:defRPr/>
              </a:pPr>
              <a:t>‹#›</a:t>
            </a:fld>
            <a:endParaRPr lang="en-US" dirty="0"/>
          </a:p>
        </p:txBody>
      </p:sp>
      <p:sp>
        <p:nvSpPr>
          <p:cNvPr id="4" name="Rectangle 3"/>
          <p:cNvSpPr/>
          <p:nvPr userDrawn="1"/>
        </p:nvSpPr>
        <p:spPr>
          <a:xfrm>
            <a:off x="3380994" y="921211"/>
            <a:ext cx="234391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w="9525">
                  <a:noFill/>
                </a:ln>
                <a:solidFill>
                  <a:srgbClr val="FFCC00"/>
                </a:solidFill>
                <a:effectLst>
                  <a:outerShdw blurRad="38100" dist="19050" dir="2700000" algn="tl" rotWithShape="0">
                    <a:srgbClr val="000000">
                      <a:alpha val="40000"/>
                    </a:srgbClr>
                  </a:outerShdw>
                </a:effectLst>
                <a:uLnTx/>
                <a:uFillTx/>
                <a:latin typeface="+mn-lt"/>
                <a:ea typeface="+mn-ea"/>
                <a:cs typeface="+mn-cs"/>
              </a:rPr>
              <a:t>Civilian                   Marines</a:t>
            </a:r>
            <a:endParaRPr kumimoji="0" lang="en-US" sz="1400" b="0" i="0" u="none" strike="noStrike" kern="1200" cap="none" spc="0" normalizeH="0" baseline="0" noProof="0" dirty="0">
              <a:ln w="9525">
                <a:noFill/>
              </a:ln>
              <a:solidFill>
                <a:srgbClr val="FFCC00"/>
              </a:solidFill>
              <a:effectLst>
                <a:outerShdw blurRad="38100" dist="19050" dir="2700000" algn="tl" rotWithShape="0">
                  <a:srgbClr val="000000">
                    <a:alpha val="40000"/>
                  </a:srgbClr>
                </a:outerShdw>
              </a:effectLst>
              <a:uLnTx/>
              <a:uFillTx/>
              <a:latin typeface="+mn-lt"/>
              <a:ea typeface="+mn-ea"/>
              <a:cs typeface="+mn-cs"/>
            </a:endParaRPr>
          </a:p>
        </p:txBody>
      </p:sp>
    </p:spTree>
    <p:extLst>
      <p:ext uri="{BB962C8B-B14F-4D97-AF65-F5344CB8AC3E}">
        <p14:creationId xmlns:p14="http://schemas.microsoft.com/office/powerpoint/2010/main" val="279052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dirty="0"/>
              <a:t>Slide </a:t>
            </a:r>
            <a:fld id="{B106AC59-ABBE-48A0-82B5-BC22D2B49130}" type="slidenum">
              <a:rPr lang="en-US"/>
              <a:pPr>
                <a:defRPr/>
              </a:pPr>
              <a:t>‹#›</a:t>
            </a:fld>
            <a:endParaRPr lang="en-US" dirty="0"/>
          </a:p>
        </p:txBody>
      </p:sp>
    </p:spTree>
    <p:extLst>
      <p:ext uri="{BB962C8B-B14F-4D97-AF65-F5344CB8AC3E}">
        <p14:creationId xmlns:p14="http://schemas.microsoft.com/office/powerpoint/2010/main" val="401250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t>Slide </a:t>
            </a:r>
            <a:fld id="{6592BD68-747A-4830-90A4-2C4088195554}" type="slidenum">
              <a:rPr lang="en-US"/>
              <a:pPr>
                <a:defRPr/>
              </a:pPr>
              <a:t>‹#›</a:t>
            </a:fld>
            <a:endParaRPr lang="en-US" dirty="0"/>
          </a:p>
        </p:txBody>
      </p:sp>
    </p:spTree>
    <p:extLst>
      <p:ext uri="{BB962C8B-B14F-4D97-AF65-F5344CB8AC3E}">
        <p14:creationId xmlns:p14="http://schemas.microsoft.com/office/powerpoint/2010/main" val="23399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t>Slide </a:t>
            </a:r>
            <a:fld id="{814D4439-BD4D-437D-B66B-888F27E1D398}" type="slidenum">
              <a:rPr lang="en-US"/>
              <a:pPr>
                <a:defRPr/>
              </a:pPr>
              <a:t>‹#›</a:t>
            </a:fld>
            <a:endParaRPr lang="en-US" dirty="0"/>
          </a:p>
        </p:txBody>
      </p:sp>
    </p:spTree>
    <p:extLst>
      <p:ext uri="{BB962C8B-B14F-4D97-AF65-F5344CB8AC3E}">
        <p14:creationId xmlns:p14="http://schemas.microsoft.com/office/powerpoint/2010/main" val="165933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66800" y="304800"/>
            <a:ext cx="6781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sldNum" sz="quarter" idx="4"/>
          </p:nvPr>
        </p:nvSpPr>
        <p:spPr bwMode="auto">
          <a:xfrm>
            <a:off x="4038600" y="6396007"/>
            <a:ext cx="10287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Calibri" panose="020F0502020204030204" pitchFamily="34" charset="0"/>
              </a:defRPr>
            </a:lvl1pPr>
          </a:lstStyle>
          <a:p>
            <a:pPr>
              <a:defRPr/>
            </a:pPr>
            <a:r>
              <a:rPr lang="en-US"/>
              <a:t>Slide </a:t>
            </a:r>
            <a:fld id="{44612B00-1B7C-4998-A8F8-28D1A897FFFF}" type="slidenum">
              <a:rPr lang="en-US" smtClean="0"/>
              <a:pPr>
                <a:defRPr/>
              </a:pPr>
              <a:t>‹#›</a:t>
            </a:fld>
            <a:endParaRPr lang="en-US" dirty="0"/>
          </a:p>
        </p:txBody>
      </p:sp>
      <p:pic>
        <p:nvPicPr>
          <p:cNvPr id="7" name="Picture 3" descr="C:\Users\william.tosick\AppData\Local\Microsoft\Windows\Temporary Internet Files\Content.Outlook\2K3KU941\MRA_HQ_VERSION.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9575" y="149629"/>
            <a:ext cx="789428" cy="7894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543800" y="6438483"/>
            <a:ext cx="1905000" cy="230832"/>
          </a:xfrm>
          <a:prstGeom prst="rect">
            <a:avLst/>
          </a:prstGeom>
          <a:noFill/>
        </p:spPr>
        <p:txBody>
          <a:bodyPr wrap="square" rtlCol="0">
            <a:spAutoFit/>
          </a:bodyPr>
          <a:lstStyle/>
          <a:p>
            <a:pPr algn="ctr"/>
            <a:r>
              <a:rPr lang="en-US" sz="900" dirty="0">
                <a:solidFill>
                  <a:srgbClr val="006600"/>
                </a:solidFill>
                <a:latin typeface="Calibri" panose="020F0502020204030204" pitchFamily="34" charset="0"/>
              </a:rPr>
              <a:t>UNCLASSIFIED</a:t>
            </a:r>
          </a:p>
        </p:txBody>
      </p:sp>
      <p:pic>
        <p:nvPicPr>
          <p:cNvPr id="11" name="Picture 10"/>
          <p:cNvPicPr>
            <a:picLocks noChangeAspect="1"/>
          </p:cNvPicPr>
          <p:nvPr userDrawn="1"/>
        </p:nvPicPr>
        <p:blipFill>
          <a:blip r:embed="rId16"/>
          <a:stretch>
            <a:fillRect/>
          </a:stretch>
        </p:blipFill>
        <p:spPr>
          <a:xfrm>
            <a:off x="8322806" y="149629"/>
            <a:ext cx="705540" cy="781562"/>
          </a:xfrm>
          <a:prstGeom prst="rect">
            <a:avLst/>
          </a:prstGeom>
        </p:spPr>
      </p:pic>
      <p:grpSp>
        <p:nvGrpSpPr>
          <p:cNvPr id="6" name="Group 5"/>
          <p:cNvGrpSpPr/>
          <p:nvPr userDrawn="1"/>
        </p:nvGrpSpPr>
        <p:grpSpPr>
          <a:xfrm>
            <a:off x="-55880" y="867410"/>
            <a:ext cx="9265920" cy="428307"/>
            <a:chOff x="-55880" y="867410"/>
            <a:chExt cx="9265920" cy="428307"/>
          </a:xfrm>
        </p:grpSpPr>
        <p:sp>
          <p:nvSpPr>
            <p:cNvPr id="4" name="Rectangle 3"/>
            <p:cNvSpPr/>
            <p:nvPr userDrawn="1"/>
          </p:nvSpPr>
          <p:spPr>
            <a:xfrm>
              <a:off x="-55880" y="980441"/>
              <a:ext cx="9265920" cy="214810"/>
            </a:xfrm>
            <a:prstGeom prst="rect">
              <a:avLst/>
            </a:prstGeom>
            <a:solidFill>
              <a:srgbClr val="002060"/>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a:solidFill>
                  <a:schemeClr val="tx1"/>
                </a:solidFill>
              </a:endParaRPr>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37741" y="867410"/>
              <a:ext cx="430417" cy="428307"/>
            </a:xfrm>
            <a:prstGeom prst="rect">
              <a:avLst/>
            </a:prstGeom>
          </p:spPr>
        </p:pic>
      </p:grpSp>
    </p:spTree>
    <p:extLst>
      <p:ext uri="{BB962C8B-B14F-4D97-AF65-F5344CB8AC3E}">
        <p14:creationId xmlns:p14="http://schemas.microsoft.com/office/powerpoint/2010/main" val="1917462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Calibri" panose="020F0502020204030204" pitchFamily="34" charset="0"/>
          <a:ea typeface="+mj-ea"/>
          <a:cs typeface="+mj-cs"/>
        </a:defRPr>
      </a:lvl1pPr>
      <a:lvl2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5pPr>
      <a:lvl6pPr marL="3429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6pPr>
      <a:lvl7pPr marL="6858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7pPr>
      <a:lvl8pPr marL="10287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8pPr>
      <a:lvl9pPr marL="13716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66800" y="304800"/>
            <a:ext cx="6781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sldNum" sz="quarter" idx="4"/>
          </p:nvPr>
        </p:nvSpPr>
        <p:spPr bwMode="auto">
          <a:xfrm>
            <a:off x="4038600" y="6396007"/>
            <a:ext cx="10287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Calibri" panose="020F0502020204030204" pitchFamily="34" charset="0"/>
              </a:defRPr>
            </a:lvl1pPr>
          </a:lstStyle>
          <a:p>
            <a:pPr>
              <a:defRPr/>
            </a:pPr>
            <a:r>
              <a:rPr lang="en-US">
                <a:solidFill>
                  <a:srgbClr val="000000"/>
                </a:solidFill>
              </a:rPr>
              <a:t>Slide </a:t>
            </a:r>
            <a:fld id="{44612B00-1B7C-4998-A8F8-28D1A897FFFF}" type="slidenum">
              <a:rPr lang="en-US" smtClean="0">
                <a:solidFill>
                  <a:srgbClr val="000000"/>
                </a:solidFill>
              </a:rPr>
              <a:pPr>
                <a:defRPr/>
              </a:pPr>
              <a:t>‹#›</a:t>
            </a:fld>
            <a:endParaRPr lang="en-US" dirty="0">
              <a:solidFill>
                <a:srgbClr val="000000"/>
              </a:solidFill>
            </a:endParaRPr>
          </a:p>
        </p:txBody>
      </p:sp>
      <p:pic>
        <p:nvPicPr>
          <p:cNvPr id="7" name="Picture 3" descr="C:\Users\william.tosick\AppData\Local\Microsoft\Windows\Temporary Internet Files\Content.Outlook\2K3KU941\MRA_HQ_VERSION.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200" y="16510"/>
            <a:ext cx="850900" cy="850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543800" y="6438483"/>
            <a:ext cx="1905000" cy="230832"/>
          </a:xfrm>
          <a:prstGeom prst="rect">
            <a:avLst/>
          </a:prstGeom>
          <a:noFill/>
        </p:spPr>
        <p:txBody>
          <a:bodyPr wrap="square" rtlCol="0">
            <a:spAutoFit/>
          </a:bodyPr>
          <a:lstStyle/>
          <a:p>
            <a:pPr algn="ctr"/>
            <a:r>
              <a:rPr lang="en-US" sz="900" dirty="0">
                <a:solidFill>
                  <a:srgbClr val="006600"/>
                </a:solidFill>
                <a:latin typeface="Calibri" panose="020F0502020204030204" pitchFamily="34" charset="0"/>
              </a:rPr>
              <a:t>UNCLASSIFIED</a:t>
            </a:r>
          </a:p>
        </p:txBody>
      </p:sp>
      <p:pic>
        <p:nvPicPr>
          <p:cNvPr id="11" name="Picture 10"/>
          <p:cNvPicPr>
            <a:picLocks noChangeAspect="1"/>
          </p:cNvPicPr>
          <p:nvPr userDrawn="1"/>
        </p:nvPicPr>
        <p:blipFill>
          <a:blip r:embed="rId16"/>
          <a:stretch>
            <a:fillRect/>
          </a:stretch>
        </p:blipFill>
        <p:spPr>
          <a:xfrm>
            <a:off x="8305800" y="76201"/>
            <a:ext cx="774796" cy="821472"/>
          </a:xfrm>
          <a:prstGeom prst="rect">
            <a:avLst/>
          </a:prstGeom>
        </p:spPr>
      </p:pic>
      <p:grpSp>
        <p:nvGrpSpPr>
          <p:cNvPr id="6" name="Group 5"/>
          <p:cNvGrpSpPr/>
          <p:nvPr userDrawn="1"/>
        </p:nvGrpSpPr>
        <p:grpSpPr>
          <a:xfrm>
            <a:off x="-55880" y="867410"/>
            <a:ext cx="9265920" cy="428307"/>
            <a:chOff x="-55880" y="867410"/>
            <a:chExt cx="9265920" cy="428307"/>
          </a:xfrm>
        </p:grpSpPr>
        <p:sp>
          <p:nvSpPr>
            <p:cNvPr id="4" name="Rectangle 3"/>
            <p:cNvSpPr/>
            <p:nvPr userDrawn="1"/>
          </p:nvSpPr>
          <p:spPr>
            <a:xfrm>
              <a:off x="-55880" y="980441"/>
              <a:ext cx="9265920" cy="214810"/>
            </a:xfrm>
            <a:prstGeom prst="rect">
              <a:avLst/>
            </a:prstGeom>
            <a:solidFill>
              <a:srgbClr val="002060"/>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a:solidFill>
                  <a:srgbClr val="000000"/>
                </a:solidFill>
              </a:endParaRPr>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37741" y="867410"/>
              <a:ext cx="430417" cy="428307"/>
            </a:xfrm>
            <a:prstGeom prst="rect">
              <a:avLst/>
            </a:prstGeom>
          </p:spPr>
        </p:pic>
      </p:grpSp>
    </p:spTree>
    <p:extLst>
      <p:ext uri="{BB962C8B-B14F-4D97-AF65-F5344CB8AC3E}">
        <p14:creationId xmlns:p14="http://schemas.microsoft.com/office/powerpoint/2010/main" val="35718618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Calibri" panose="020F0502020204030204" pitchFamily="34" charset="0"/>
          <a:ea typeface="+mj-ea"/>
          <a:cs typeface="+mj-cs"/>
        </a:defRPr>
      </a:lvl1pPr>
      <a:lvl2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5pPr>
      <a:lvl6pPr marL="3429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6pPr>
      <a:lvl7pPr marL="6858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7pPr>
      <a:lvl8pPr marL="10287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8pPr>
      <a:lvl9pPr marL="13716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onnette.parks@usmc.mil" TargetMode="External"/><Relationship Id="rId2" Type="http://schemas.openxmlformats.org/officeDocument/2006/relationships/hyperlink" Target="mailto:TECOM_CWFDT@usmc.m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0" y="2652205"/>
            <a:ext cx="6629400" cy="1143000"/>
          </a:xfrm>
        </p:spPr>
        <p:txBody>
          <a:bodyPr/>
          <a:lstStyle/>
          <a:p>
            <a:r>
              <a:rPr lang="en-US" dirty="0" smtClean="0"/>
              <a:t>2019 </a:t>
            </a:r>
            <a:r>
              <a:rPr lang="en-US" dirty="0"/>
              <a:t>Civilian Career</a:t>
            </a:r>
            <a:br>
              <a:rPr lang="en-US" dirty="0"/>
            </a:br>
            <a:r>
              <a:rPr lang="en-US" dirty="0"/>
              <a:t>Development Information Forum</a:t>
            </a:r>
          </a:p>
        </p:txBody>
      </p:sp>
      <p:sp>
        <p:nvSpPr>
          <p:cNvPr id="3" name="TextBox 2"/>
          <p:cNvSpPr txBox="1"/>
          <p:nvPr/>
        </p:nvSpPr>
        <p:spPr>
          <a:xfrm>
            <a:off x="3505200" y="4069080"/>
            <a:ext cx="4442460" cy="1231106"/>
          </a:xfrm>
          <a:prstGeom prst="rect">
            <a:avLst/>
          </a:prstGeom>
          <a:noFill/>
        </p:spPr>
        <p:txBody>
          <a:bodyPr wrap="square" rtlCol="0">
            <a:spAutoFit/>
          </a:bodyPr>
          <a:lstStyle/>
          <a:p>
            <a:pPr algn="ctr"/>
            <a:r>
              <a:rPr lang="en-US" dirty="0"/>
              <a:t>Presented by MPC-30 </a:t>
            </a:r>
          </a:p>
          <a:p>
            <a:pPr algn="ctr">
              <a:spcBef>
                <a:spcPts val="1200"/>
              </a:spcBef>
            </a:pPr>
            <a:r>
              <a:rPr lang="en-US" dirty="0"/>
              <a:t>and the</a:t>
            </a:r>
          </a:p>
          <a:p>
            <a:pPr algn="ctr">
              <a:spcBef>
                <a:spcPts val="1200"/>
              </a:spcBef>
            </a:pPr>
            <a:r>
              <a:rPr lang="en-US" dirty="0"/>
              <a:t>Communities of Interest</a:t>
            </a:r>
          </a:p>
        </p:txBody>
      </p:sp>
    </p:spTree>
    <p:extLst>
      <p:ext uri="{BB962C8B-B14F-4D97-AF65-F5344CB8AC3E}">
        <p14:creationId xmlns:p14="http://schemas.microsoft.com/office/powerpoint/2010/main" val="4107451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15" y="228597"/>
            <a:ext cx="6781800" cy="533400"/>
          </a:xfrm>
        </p:spPr>
        <p:txBody>
          <a:bodyPr/>
          <a:lstStyle/>
          <a:p>
            <a:r>
              <a:rPr lang="en-US" dirty="0"/>
              <a:t>One day I would like to lead …</a:t>
            </a:r>
          </a:p>
        </p:txBody>
      </p:sp>
      <p:sp>
        <p:nvSpPr>
          <p:cNvPr id="4" name="Slide Number Placeholder 3"/>
          <p:cNvSpPr>
            <a:spLocks noGrp="1"/>
          </p:cNvSpPr>
          <p:nvPr>
            <p:ph type="sldNum" sz="quarter" idx="10"/>
          </p:nvPr>
        </p:nvSpPr>
        <p:spPr>
          <a:xfrm>
            <a:off x="3950665" y="6496050"/>
            <a:ext cx="1028700" cy="361950"/>
          </a:xfrm>
        </p:spPr>
        <p:txBody>
          <a:bodyPr/>
          <a:lstStyle/>
          <a:p>
            <a:pPr>
              <a:defRPr/>
            </a:pPr>
            <a:r>
              <a:rPr lang="en-US"/>
              <a:t>Slide </a:t>
            </a:r>
            <a:fld id="{136D5C87-B9C2-4CB3-A612-4CFB17DF639A}" type="slidenum">
              <a:rPr lang="en-US" smtClean="0"/>
              <a:pPr>
                <a:defRPr/>
              </a:pPr>
              <a:t>10</a:t>
            </a:fld>
            <a:endParaRPr lang="en-US" dirty="0"/>
          </a:p>
        </p:txBody>
      </p:sp>
      <p:sp>
        <p:nvSpPr>
          <p:cNvPr id="5" name="TextBox 4"/>
          <p:cNvSpPr txBox="1"/>
          <p:nvPr/>
        </p:nvSpPr>
        <p:spPr>
          <a:xfrm>
            <a:off x="563880" y="1383268"/>
            <a:ext cx="8054340" cy="400110"/>
          </a:xfrm>
          <a:prstGeom prst="rect">
            <a:avLst/>
          </a:prstGeom>
          <a:noFill/>
        </p:spPr>
        <p:txBody>
          <a:bodyPr wrap="square" rtlCol="0">
            <a:spAutoFit/>
          </a:bodyPr>
          <a:lstStyle/>
          <a:p>
            <a:pPr algn="ctr"/>
            <a:r>
              <a:rPr lang="en-US" sz="2000" dirty="0"/>
              <a:t>Marine Corps Civilian Leadership Development Program (</a:t>
            </a:r>
            <a:r>
              <a:rPr lang="en-US" sz="2000" dirty="0" err="1"/>
              <a:t>MCCLDP</a:t>
            </a:r>
            <a:r>
              <a:rPr lang="en-US" sz="2000" dirty="0"/>
              <a:t>)</a:t>
            </a:r>
          </a:p>
        </p:txBody>
      </p:sp>
      <p:sp>
        <p:nvSpPr>
          <p:cNvPr id="7" name="24-Point Star 6"/>
          <p:cNvSpPr/>
          <p:nvPr/>
        </p:nvSpPr>
        <p:spPr>
          <a:xfrm>
            <a:off x="1226821" y="3806809"/>
            <a:ext cx="6215383" cy="1919771"/>
          </a:xfrm>
          <a:prstGeom prst="star24">
            <a:avLst/>
          </a:prstGeom>
          <a:solidFill>
            <a:srgbClr val="FFFF00"/>
          </a:solidFill>
          <a:ln w="222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FUNDING</a:t>
            </a:r>
          </a:p>
        </p:txBody>
      </p:sp>
      <p:sp>
        <p:nvSpPr>
          <p:cNvPr id="8" name="Oval 7"/>
          <p:cNvSpPr/>
          <p:nvPr/>
        </p:nvSpPr>
        <p:spPr>
          <a:xfrm rot="1600392">
            <a:off x="3960752" y="2651189"/>
            <a:ext cx="1918057" cy="1804277"/>
          </a:xfrm>
          <a:prstGeom prst="ellipse">
            <a:avLst/>
          </a:prstGeom>
          <a:solidFill>
            <a:srgbClr val="00B050"/>
          </a:solidFill>
          <a:ln w="222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Lejeune</a:t>
            </a:r>
          </a:p>
          <a:p>
            <a:pPr algn="ctr"/>
            <a:r>
              <a:rPr lang="en-US" dirty="0"/>
              <a:t>Leadership</a:t>
            </a:r>
          </a:p>
          <a:p>
            <a:pPr algn="ctr"/>
            <a:r>
              <a:rPr lang="en-US" dirty="0"/>
              <a:t>Institute</a:t>
            </a:r>
          </a:p>
        </p:txBody>
      </p:sp>
      <p:sp>
        <p:nvSpPr>
          <p:cNvPr id="9" name="Oval 8"/>
          <p:cNvSpPr/>
          <p:nvPr/>
        </p:nvSpPr>
        <p:spPr>
          <a:xfrm rot="20727414">
            <a:off x="2596646" y="2508653"/>
            <a:ext cx="1752600" cy="1752600"/>
          </a:xfrm>
          <a:prstGeom prst="ellipse">
            <a:avLst/>
          </a:prstGeom>
          <a:solidFill>
            <a:srgbClr val="FF0000"/>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M&amp;RA (MPC-30)</a:t>
            </a:r>
          </a:p>
        </p:txBody>
      </p:sp>
      <p:sp>
        <p:nvSpPr>
          <p:cNvPr id="11" name="Oval 10"/>
          <p:cNvSpPr/>
          <p:nvPr/>
        </p:nvSpPr>
        <p:spPr>
          <a:xfrm rot="411501">
            <a:off x="1371126" y="2000192"/>
            <a:ext cx="1438531" cy="1443992"/>
          </a:xfrm>
          <a:prstGeom prst="ellipse">
            <a:avLst/>
          </a:prstGeom>
          <a:solidFill>
            <a:srgbClr val="33CC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a:t>
            </a:r>
          </a:p>
        </p:txBody>
      </p:sp>
      <p:sp>
        <p:nvSpPr>
          <p:cNvPr id="12" name="Oval 11"/>
          <p:cNvSpPr/>
          <p:nvPr/>
        </p:nvSpPr>
        <p:spPr>
          <a:xfrm rot="503214">
            <a:off x="1799087" y="3730220"/>
            <a:ext cx="1690300" cy="1595870"/>
          </a:xfrm>
          <a:prstGeom prst="ellipse">
            <a:avLst/>
          </a:prstGeom>
          <a:solidFill>
            <a:srgbClr val="33CC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Oversight</a:t>
            </a:r>
          </a:p>
        </p:txBody>
      </p:sp>
      <p:sp>
        <p:nvSpPr>
          <p:cNvPr id="14" name="Oval 13"/>
          <p:cNvSpPr/>
          <p:nvPr/>
        </p:nvSpPr>
        <p:spPr>
          <a:xfrm rot="20845486">
            <a:off x="5020263" y="1957717"/>
            <a:ext cx="2170518" cy="1331640"/>
          </a:xfrm>
          <a:prstGeom prst="ellipse">
            <a:avLst/>
          </a:prstGeom>
          <a:solidFill>
            <a:srgbClr val="FFCC66"/>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Course Development</a:t>
            </a:r>
          </a:p>
        </p:txBody>
      </p:sp>
      <p:sp>
        <p:nvSpPr>
          <p:cNvPr id="15" name="Oval 14"/>
          <p:cNvSpPr/>
          <p:nvPr/>
        </p:nvSpPr>
        <p:spPr>
          <a:xfrm rot="816215">
            <a:off x="5719732" y="2959937"/>
            <a:ext cx="2170518" cy="1331640"/>
          </a:xfrm>
          <a:prstGeom prst="ellipse">
            <a:avLst/>
          </a:prstGeom>
          <a:solidFill>
            <a:srgbClr val="FFCC66"/>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 Management</a:t>
            </a:r>
          </a:p>
        </p:txBody>
      </p:sp>
      <p:sp>
        <p:nvSpPr>
          <p:cNvPr id="16" name="Oval 15"/>
          <p:cNvSpPr/>
          <p:nvPr/>
        </p:nvSpPr>
        <p:spPr>
          <a:xfrm rot="526801">
            <a:off x="5038710" y="3787402"/>
            <a:ext cx="2170518" cy="1331640"/>
          </a:xfrm>
          <a:prstGeom prst="ellipse">
            <a:avLst/>
          </a:prstGeom>
          <a:solidFill>
            <a:srgbClr val="FFCC66"/>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Training Delivery</a:t>
            </a:r>
          </a:p>
        </p:txBody>
      </p:sp>
      <p:sp>
        <p:nvSpPr>
          <p:cNvPr id="10" name="Oval 9"/>
          <p:cNvSpPr/>
          <p:nvPr/>
        </p:nvSpPr>
        <p:spPr>
          <a:xfrm rot="21423902">
            <a:off x="1643602" y="2938437"/>
            <a:ext cx="1288978" cy="1374642"/>
          </a:xfrm>
          <a:prstGeom prst="ellipse">
            <a:avLst/>
          </a:prstGeom>
          <a:solidFill>
            <a:srgbClr val="33CC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Policy</a:t>
            </a:r>
          </a:p>
        </p:txBody>
      </p:sp>
    </p:spTree>
    <p:extLst>
      <p:ext uri="{BB962C8B-B14F-4D97-AF65-F5344CB8AC3E}">
        <p14:creationId xmlns:p14="http://schemas.microsoft.com/office/powerpoint/2010/main" val="19367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800" decel="100000"/>
                                        <p:tgtEl>
                                          <p:spTgt spid="10"/>
                                        </p:tgtEl>
                                      </p:cBhvr>
                                    </p:animEffect>
                                    <p:anim calcmode="lin" valueType="num">
                                      <p:cBhvr>
                                        <p:cTn id="15" dur="800" decel="100000" fill="hold"/>
                                        <p:tgtEl>
                                          <p:spTgt spid="10"/>
                                        </p:tgtEl>
                                        <p:attrNameLst>
                                          <p:attrName>style.rotation</p:attrName>
                                        </p:attrNameLst>
                                      </p:cBhvr>
                                      <p:tavLst>
                                        <p:tav tm="0">
                                          <p:val>
                                            <p:fltVal val="-90"/>
                                          </p:val>
                                        </p:tav>
                                        <p:tav tm="100000">
                                          <p:val>
                                            <p:fltVal val="0"/>
                                          </p:val>
                                        </p:tav>
                                      </p:tavLst>
                                    </p:anim>
                                    <p:anim calcmode="lin" valueType="num">
                                      <p:cBhvr>
                                        <p:cTn id="16" dur="800" decel="100000" fill="hold"/>
                                        <p:tgtEl>
                                          <p:spTgt spid="10"/>
                                        </p:tgtEl>
                                        <p:attrNameLst>
                                          <p:attrName>ppt_x</p:attrName>
                                        </p:attrNameLst>
                                      </p:cBhvr>
                                      <p:tavLst>
                                        <p:tav tm="0">
                                          <p:val>
                                            <p:strVal val="#ppt_x+0.4"/>
                                          </p:val>
                                        </p:tav>
                                        <p:tav tm="100000">
                                          <p:val>
                                            <p:strVal val="#ppt_x-0.05"/>
                                          </p:val>
                                        </p:tav>
                                      </p:tavLst>
                                    </p:anim>
                                    <p:anim calcmode="lin" valueType="num">
                                      <p:cBhvr>
                                        <p:cTn id="17" dur="800" decel="100000" fill="hold"/>
                                        <p:tgtEl>
                                          <p:spTgt spid="1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800" decel="100000"/>
                                        <p:tgtEl>
                                          <p:spTgt spid="12"/>
                                        </p:tgtEl>
                                      </p:cBhvr>
                                    </p:animEffect>
                                    <p:anim calcmode="lin" valueType="num">
                                      <p:cBhvr>
                                        <p:cTn id="25" dur="800" decel="100000" fill="hold"/>
                                        <p:tgtEl>
                                          <p:spTgt spid="12"/>
                                        </p:tgtEl>
                                        <p:attrNameLst>
                                          <p:attrName>style.rotation</p:attrName>
                                        </p:attrNameLst>
                                      </p:cBhvr>
                                      <p:tavLst>
                                        <p:tav tm="0">
                                          <p:val>
                                            <p:fltVal val="-90"/>
                                          </p:val>
                                        </p:tav>
                                        <p:tav tm="100000">
                                          <p:val>
                                            <p:fltVal val="0"/>
                                          </p:val>
                                        </p:tav>
                                      </p:tavLst>
                                    </p:anim>
                                    <p:anim calcmode="lin" valueType="num">
                                      <p:cBhvr>
                                        <p:cTn id="26" dur="800" decel="100000" fill="hold"/>
                                        <p:tgtEl>
                                          <p:spTgt spid="12"/>
                                        </p:tgtEl>
                                        <p:attrNameLst>
                                          <p:attrName>ppt_x</p:attrName>
                                        </p:attrNameLst>
                                      </p:cBhvr>
                                      <p:tavLst>
                                        <p:tav tm="0">
                                          <p:val>
                                            <p:strVal val="#ppt_x+0.4"/>
                                          </p:val>
                                        </p:tav>
                                        <p:tav tm="100000">
                                          <p:val>
                                            <p:strVal val="#ppt_x-0.05"/>
                                          </p:val>
                                        </p:tav>
                                      </p:tavLst>
                                    </p:anim>
                                    <p:anim calcmode="lin" valueType="num">
                                      <p:cBhvr>
                                        <p:cTn id="27" dur="800" decel="100000" fill="hold"/>
                                        <p:tgtEl>
                                          <p:spTgt spid="12"/>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Scale>
                                      <p:cBhvr>
                                        <p:cTn id="5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5"/>
                                        </p:tgtEl>
                                        <p:attrNameLst>
                                          <p:attrName>ppt_x</p:attrName>
                                          <p:attrName>ppt_y</p:attrName>
                                        </p:attrNameLst>
                                      </p:cBhvr>
                                    </p:animMotion>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Scale>
                                      <p:cBhvr>
                                        <p:cTn id="5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4"/>
                                        </p:tgtEl>
                                        <p:attrNameLst>
                                          <p:attrName>ppt_x</p:attrName>
                                          <p:attrName>ppt_y</p:attrName>
                                        </p:attrNameLst>
                                      </p:cBhvr>
                                    </p:animMotion>
                                    <p:animEffect transition="in" filter="fade">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Scale>
                                      <p:cBhvr>
                                        <p:cTn id="6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6"/>
                                        </p:tgtEl>
                                        <p:attrNameLst>
                                          <p:attrName>ppt_x</p:attrName>
                                          <p:attrName>ppt_y</p:attrName>
                                        </p:attrNameLst>
                                      </p:cBhvr>
                                    </p:animMotion>
                                    <p:animEffect transition="in" filter="fade">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4" grpId="0" animBg="1"/>
      <p:bldP spid="15" grpId="0" animBg="1"/>
      <p:bldP spid="1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051" y="216023"/>
            <a:ext cx="6781800" cy="533400"/>
          </a:xfrm>
        </p:spPr>
        <p:txBody>
          <a:bodyPr/>
          <a:lstStyle/>
          <a:p>
            <a:r>
              <a:rPr lang="en-US" dirty="0"/>
              <a:t>The Four Tiers of Leadership Development Training…</a:t>
            </a:r>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11</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148" y="1600200"/>
            <a:ext cx="6553703" cy="411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4703" y="4749553"/>
            <a:ext cx="7661429" cy="139379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44514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207146"/>
            <a:ext cx="6781800" cy="533400"/>
          </a:xfrm>
        </p:spPr>
        <p:txBody>
          <a:bodyPr/>
          <a:lstStyle/>
          <a:p>
            <a:r>
              <a:rPr lang="en-US" dirty="0" smtClean="0"/>
              <a:t>Tier IV: Centrally Managed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12</a:t>
            </a:fld>
            <a:endParaRPr lang="en-US" dirty="0"/>
          </a:p>
        </p:txBody>
      </p:sp>
      <p:sp>
        <p:nvSpPr>
          <p:cNvPr id="9" name="TextBox 8"/>
          <p:cNvSpPr txBox="1"/>
          <p:nvPr/>
        </p:nvSpPr>
        <p:spPr>
          <a:xfrm>
            <a:off x="1576895" y="1198602"/>
            <a:ext cx="5761609" cy="5478423"/>
          </a:xfrm>
          <a:prstGeom prst="rect">
            <a:avLst/>
          </a:prstGeom>
          <a:noFill/>
        </p:spPr>
        <p:txBody>
          <a:bodyPr wrap="square" rtlCol="0">
            <a:spAutoFit/>
          </a:bodyPr>
          <a:lstStyle/>
          <a:p>
            <a:pPr algn="ctr"/>
            <a:r>
              <a:rPr lang="en-US" sz="1400" dirty="0">
                <a:solidFill>
                  <a:prstClr val="black"/>
                </a:solidFill>
                <a:latin typeface="Calibri" panose="020F0502020204030204"/>
              </a:rPr>
              <a:t>Aspiring Leader Program (GS 4-6)     </a:t>
            </a:r>
          </a:p>
          <a:p>
            <a:pPr algn="ctr">
              <a:spcBef>
                <a:spcPts val="1200"/>
              </a:spcBef>
            </a:pPr>
            <a:r>
              <a:rPr lang="en-US" sz="1400" dirty="0">
                <a:solidFill>
                  <a:prstClr val="black"/>
                </a:solidFill>
                <a:latin typeface="Calibri" panose="020F0502020204030204"/>
              </a:rPr>
              <a:t>New Leader Program (GS 7-11)   </a:t>
            </a:r>
          </a:p>
          <a:p>
            <a:pPr algn="ctr">
              <a:spcBef>
                <a:spcPts val="1200"/>
              </a:spcBef>
            </a:pPr>
            <a:r>
              <a:rPr lang="en-US" sz="1400" dirty="0">
                <a:solidFill>
                  <a:prstClr val="black"/>
                </a:solidFill>
                <a:latin typeface="Calibri" panose="020F0502020204030204"/>
              </a:rPr>
              <a:t>Executive Leadership Program (GS 11-13)  </a:t>
            </a:r>
          </a:p>
          <a:p>
            <a:pPr algn="ctr">
              <a:spcBef>
                <a:spcPts val="1200"/>
              </a:spcBef>
            </a:pPr>
            <a:r>
              <a:rPr lang="en-US" sz="1400" dirty="0">
                <a:solidFill>
                  <a:prstClr val="black"/>
                </a:solidFill>
                <a:latin typeface="Calibri" panose="020F0502020204030204"/>
              </a:rPr>
              <a:t>Executive Potential Program (GS 13-15)  </a:t>
            </a:r>
          </a:p>
          <a:p>
            <a:pPr algn="ctr">
              <a:spcBef>
                <a:spcPts val="1200"/>
              </a:spcBef>
            </a:pPr>
            <a:r>
              <a:rPr lang="en-US" sz="1400" dirty="0">
                <a:solidFill>
                  <a:prstClr val="black"/>
                </a:solidFill>
                <a:latin typeface="Calibri" panose="020F0502020204030204"/>
              </a:rPr>
              <a:t>Defense Civilian Emerging Leader Program  (GS 7-12)  </a:t>
            </a:r>
          </a:p>
          <a:p>
            <a:pPr algn="ctr">
              <a:spcBef>
                <a:spcPts val="1200"/>
              </a:spcBef>
            </a:pPr>
            <a:r>
              <a:rPr lang="en-US" sz="1400" dirty="0">
                <a:solidFill>
                  <a:prstClr val="black"/>
                </a:solidFill>
                <a:latin typeface="Calibri" panose="020F0502020204030204"/>
              </a:rPr>
              <a:t>Defense Senior Leader Development Program (GS 14-15)  </a:t>
            </a:r>
          </a:p>
          <a:p>
            <a:pPr algn="ctr">
              <a:spcBef>
                <a:spcPts val="1200"/>
              </a:spcBef>
            </a:pPr>
            <a:r>
              <a:rPr lang="en-US" sz="1400" dirty="0">
                <a:solidFill>
                  <a:prstClr val="black"/>
                </a:solidFill>
                <a:latin typeface="Calibri" panose="020F0502020204030204"/>
              </a:rPr>
              <a:t>Dwight D Eisenhower School (GS 14-15)  </a:t>
            </a:r>
          </a:p>
          <a:p>
            <a:pPr algn="ctr">
              <a:spcBef>
                <a:spcPts val="1200"/>
              </a:spcBef>
            </a:pPr>
            <a:r>
              <a:rPr lang="en-US" sz="1400" dirty="0">
                <a:solidFill>
                  <a:prstClr val="black"/>
                </a:solidFill>
                <a:latin typeface="Calibri" panose="020F0502020204030204"/>
              </a:rPr>
              <a:t>Executive Leadership Development Program (GS 12-14)  </a:t>
            </a:r>
          </a:p>
          <a:p>
            <a:pPr algn="ctr">
              <a:spcBef>
                <a:spcPts val="1200"/>
              </a:spcBef>
            </a:pPr>
            <a:r>
              <a:rPr lang="en-US" sz="1400" dirty="0">
                <a:solidFill>
                  <a:prstClr val="black"/>
                </a:solidFill>
                <a:latin typeface="Calibri" panose="020F0502020204030204"/>
              </a:rPr>
              <a:t>Federal Executive Institute (GS 15)  </a:t>
            </a:r>
          </a:p>
          <a:p>
            <a:pPr algn="ctr">
              <a:spcBef>
                <a:spcPts val="1200"/>
              </a:spcBef>
            </a:pPr>
            <a:r>
              <a:rPr lang="en-US" sz="1400" dirty="0">
                <a:solidFill>
                  <a:prstClr val="black"/>
                </a:solidFill>
                <a:latin typeface="Calibri" panose="020F0502020204030204"/>
              </a:rPr>
              <a:t>Capitol Hill Fellowship Program  (FELLOWS) (GS 13-15) </a:t>
            </a:r>
          </a:p>
          <a:p>
            <a:pPr algn="ctr">
              <a:spcBef>
                <a:spcPts val="1200"/>
              </a:spcBef>
            </a:pPr>
            <a:r>
              <a:rPr lang="en-US" sz="1400" dirty="0">
                <a:solidFill>
                  <a:prstClr val="black"/>
                </a:solidFill>
                <a:latin typeface="Calibri" panose="020F0502020204030204"/>
              </a:rPr>
              <a:t>Seminar XXI (GS 14-15) </a:t>
            </a:r>
          </a:p>
          <a:p>
            <a:pPr algn="ctr">
              <a:spcBef>
                <a:spcPts val="1200"/>
              </a:spcBef>
            </a:pPr>
            <a:r>
              <a:rPr lang="en-US" sz="1400" dirty="0">
                <a:solidFill>
                  <a:prstClr val="black"/>
                </a:solidFill>
                <a:latin typeface="Calibri" panose="020F0502020204030204"/>
              </a:rPr>
              <a:t>White House Leadership Development Program  (GS 15) </a:t>
            </a:r>
          </a:p>
          <a:p>
            <a:pPr algn="ctr">
              <a:spcBef>
                <a:spcPts val="1200"/>
              </a:spcBef>
            </a:pPr>
            <a:r>
              <a:rPr lang="en-US" sz="1400" dirty="0">
                <a:solidFill>
                  <a:prstClr val="black"/>
                </a:solidFill>
                <a:latin typeface="Calibri" panose="020F0502020204030204"/>
              </a:rPr>
              <a:t>Excellence In Government Fellows Program  (GS 14-15) </a:t>
            </a:r>
          </a:p>
          <a:p>
            <a:pPr algn="ctr">
              <a:spcBef>
                <a:spcPts val="1200"/>
              </a:spcBef>
            </a:pPr>
            <a:r>
              <a:rPr lang="en-US" sz="1400" dirty="0">
                <a:solidFill>
                  <a:prstClr val="black"/>
                </a:solidFill>
                <a:latin typeface="Calibri" panose="020F0502020204030204"/>
              </a:rPr>
              <a:t>Navy Capitol Hill Workshop (GS 11 and above) </a:t>
            </a:r>
          </a:p>
          <a:p>
            <a:pPr algn="ctr">
              <a:spcBef>
                <a:spcPts val="1200"/>
              </a:spcBef>
            </a:pPr>
            <a:r>
              <a:rPr lang="en-US" sz="1400" dirty="0">
                <a:solidFill>
                  <a:prstClr val="black"/>
                </a:solidFill>
                <a:latin typeface="Calibri" panose="020F0502020204030204"/>
              </a:rPr>
              <a:t>Bridging The Gap Leadership Development Program </a:t>
            </a:r>
          </a:p>
        </p:txBody>
      </p:sp>
    </p:spTree>
    <p:extLst>
      <p:ext uri="{BB962C8B-B14F-4D97-AF65-F5344CB8AC3E}">
        <p14:creationId xmlns:p14="http://schemas.microsoft.com/office/powerpoint/2010/main" val="80392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4901"/>
            <a:ext cx="6781800" cy="533400"/>
          </a:xfrm>
        </p:spPr>
        <p:txBody>
          <a:bodyPr/>
          <a:lstStyle/>
          <a:p>
            <a:r>
              <a:rPr lang="en-US" dirty="0" smtClean="0"/>
              <a:t>Putting It All Together…</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13</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 y="1779400"/>
            <a:ext cx="8747760" cy="122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 y="2999728"/>
            <a:ext cx="8747760" cy="2585323"/>
          </a:xfrm>
          <a:prstGeom prst="rect">
            <a:avLst/>
          </a:prstGeom>
          <a:solidFill>
            <a:schemeClr val="bg1"/>
          </a:solidFill>
          <a:ln w="19050">
            <a:solidFill>
              <a:schemeClr val="tx1"/>
            </a:solidFill>
          </a:ln>
        </p:spPr>
        <p:txBody>
          <a:bodyPr wrap="square" rtlCol="0">
            <a:spAutoFit/>
          </a:bodyPr>
          <a:lstStyle/>
          <a:p>
            <a:endParaRPr lang="en-US" dirty="0">
              <a:solidFill>
                <a:srgbClr val="000000"/>
              </a:solidFill>
            </a:endParaRPr>
          </a:p>
          <a:p>
            <a:endParaRPr lang="en-US" dirty="0">
              <a:solidFill>
                <a:srgbClr val="000000"/>
              </a:solidFill>
            </a:endParaRPr>
          </a:p>
          <a:p>
            <a:r>
              <a:rPr lang="en-US" dirty="0">
                <a:solidFill>
                  <a:srgbClr val="000000"/>
                </a:solidFill>
              </a:rPr>
              <a:t>If you have access to a computer, use the MyIDP online tool located on the Total Workforce Management Services (TWMS) .  Go to our website to review the user guide:</a:t>
            </a:r>
          </a:p>
          <a:p>
            <a:endParaRPr lang="en-US" dirty="0">
              <a:solidFill>
                <a:srgbClr val="000000"/>
              </a:solidFill>
            </a:endParaRPr>
          </a:p>
          <a:p>
            <a:pPr algn="ctr"/>
            <a:r>
              <a:rPr lang="en-US" u="sng" dirty="0">
                <a:solidFill>
                  <a:srgbClr val="3333CC">
                    <a:lumMod val="75000"/>
                  </a:srgbClr>
                </a:solidFill>
              </a:rPr>
              <a:t>https://www.manpower.usmc.mil/TWMS </a:t>
            </a:r>
          </a:p>
          <a:p>
            <a:pPr algn="ctr"/>
            <a:endParaRPr lang="en-US" u="sng" dirty="0">
              <a:solidFill>
                <a:srgbClr val="3333CC">
                  <a:lumMod val="75000"/>
                </a:srgbClr>
              </a:solidFill>
            </a:endParaRPr>
          </a:p>
          <a:p>
            <a:pPr algn="ctr"/>
            <a:endParaRPr lang="en-US" u="sng" dirty="0">
              <a:solidFill>
                <a:srgbClr val="3333CC">
                  <a:lumMod val="75000"/>
                </a:srgbClr>
              </a:solidFill>
            </a:endParaRPr>
          </a:p>
        </p:txBody>
      </p:sp>
    </p:spTree>
    <p:extLst>
      <p:ext uri="{BB962C8B-B14F-4D97-AF65-F5344CB8AC3E}">
        <p14:creationId xmlns:p14="http://schemas.microsoft.com/office/powerpoint/2010/main" val="302505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1635"/>
            <a:ext cx="6781800" cy="533400"/>
          </a:xfrm>
        </p:spPr>
        <p:txBody>
          <a:bodyPr/>
          <a:lstStyle/>
          <a:p>
            <a:r>
              <a:rPr lang="en-US" dirty="0" err="1" smtClean="0"/>
              <a:t>MyIDP</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14</a:t>
            </a:fld>
            <a:endParaRPr lang="en-US" dirty="0"/>
          </a:p>
        </p:txBody>
      </p:sp>
      <p:sp>
        <p:nvSpPr>
          <p:cNvPr id="6" name="Rectangle 5"/>
          <p:cNvSpPr/>
          <p:nvPr/>
        </p:nvSpPr>
        <p:spPr>
          <a:xfrm>
            <a:off x="201827" y="1738968"/>
            <a:ext cx="3741523" cy="2897203"/>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dirty="0" smtClean="0">
                <a:latin typeface="+mj-lt"/>
                <a:ea typeface="Calibri" panose="020F0502020204030204" pitchFamily="34" charset="0"/>
                <a:cs typeface="Times New Roman" panose="02020603050405020304" pitchFamily="18" charset="0"/>
              </a:rPr>
              <a:t>Go </a:t>
            </a:r>
            <a:r>
              <a:rPr lang="en-US" dirty="0">
                <a:latin typeface="+mj-lt"/>
                <a:ea typeface="Calibri" panose="020F0502020204030204" pitchFamily="34" charset="0"/>
                <a:cs typeface="Times New Roman" panose="02020603050405020304" pitchFamily="18" charset="0"/>
              </a:rPr>
              <a:t>to </a:t>
            </a:r>
            <a:r>
              <a:rPr lang="en-US" u="sng" dirty="0" smtClean="0">
                <a:solidFill>
                  <a:schemeClr val="tx2">
                    <a:lumMod val="95000"/>
                    <a:lumOff val="5000"/>
                  </a:schemeClr>
                </a:solidFill>
                <a:latin typeface="+mj-lt"/>
                <a:ea typeface="Calibri" panose="020F0502020204030204" pitchFamily="34" charset="0"/>
                <a:cs typeface="Times New Roman" panose="02020603050405020304" pitchFamily="18" charset="0"/>
              </a:rPr>
              <a:t>https://</a:t>
            </a:r>
            <a:r>
              <a:rPr lang="en-US" dirty="0" smtClean="0">
                <a:solidFill>
                  <a:schemeClr val="tx2">
                    <a:lumMod val="95000"/>
                    <a:lumOff val="5000"/>
                  </a:schemeClr>
                </a:solidFill>
                <a:latin typeface="+mj-lt"/>
                <a:ea typeface="Calibri" panose="020F0502020204030204" pitchFamily="34" charset="0"/>
                <a:cs typeface="Times New Roman" panose="02020603050405020304" pitchFamily="18" charset="0"/>
              </a:rPr>
              <a:t>twms.navy.mil </a:t>
            </a:r>
            <a:r>
              <a:rPr lang="en-US" dirty="0" smtClean="0">
                <a:latin typeface="+mj-lt"/>
                <a:ea typeface="Calibri" panose="020F0502020204030204" pitchFamily="34" charset="0"/>
                <a:cs typeface="Times New Roman" panose="02020603050405020304" pitchFamily="18" charset="0"/>
              </a:rPr>
              <a:t>to access My IDP module</a:t>
            </a:r>
            <a:endParaRPr lang="en-US" dirty="0">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dirty="0" smtClean="0">
                <a:latin typeface="+mj-lt"/>
                <a:ea typeface="Calibri" panose="020F0502020204030204" pitchFamily="34" charset="0"/>
                <a:cs typeface="Times New Roman" panose="02020603050405020304" pitchFamily="18" charset="0"/>
              </a:rPr>
              <a:t>Complete your IDP 1-30 April each Calendar Year</a:t>
            </a:r>
          </a:p>
          <a:p>
            <a:pPr marL="342900" marR="0" lvl="0" indent="-342900">
              <a:lnSpc>
                <a:spcPct val="115000"/>
              </a:lnSpc>
              <a:spcBef>
                <a:spcPts val="0"/>
              </a:spcBef>
              <a:spcAft>
                <a:spcPts val="1000"/>
              </a:spcAft>
              <a:buFont typeface="+mj-lt"/>
              <a:buAutoNum type="arabicPeriod"/>
            </a:pPr>
            <a:r>
              <a:rPr lang="en-US" dirty="0" smtClean="0">
                <a:latin typeface="+mj-lt"/>
                <a:cs typeface="Times New Roman" panose="02020603050405020304" pitchFamily="18" charset="0"/>
              </a:rPr>
              <a:t>Supervisor approve NLT 30 April</a:t>
            </a:r>
          </a:p>
          <a:p>
            <a:pPr marL="342900" marR="0" lvl="0" indent="-342900">
              <a:lnSpc>
                <a:spcPct val="115000"/>
              </a:lnSpc>
              <a:spcBef>
                <a:spcPts val="0"/>
              </a:spcBef>
              <a:spcAft>
                <a:spcPts val="1000"/>
              </a:spcAft>
              <a:buFont typeface="+mj-lt"/>
              <a:buAutoNum type="arabicPeriod"/>
            </a:pPr>
            <a:r>
              <a:rPr lang="en-US" dirty="0" smtClean="0">
                <a:latin typeface="+mj-lt"/>
                <a:cs typeface="Times New Roman" panose="02020603050405020304" pitchFamily="18" charset="0"/>
              </a:rPr>
              <a:t>Periodically revisit with supervisor…”living document”</a:t>
            </a:r>
            <a:endParaRPr lang="en-US" dirty="0">
              <a:latin typeface="+mj-lt"/>
            </a:endParaRPr>
          </a:p>
        </p:txBody>
      </p:sp>
      <p:sp>
        <p:nvSpPr>
          <p:cNvPr id="7" name="Oval 6"/>
          <p:cNvSpPr/>
          <p:nvPr/>
        </p:nvSpPr>
        <p:spPr>
          <a:xfrm>
            <a:off x="3019625" y="4636171"/>
            <a:ext cx="1285103" cy="889687"/>
          </a:xfrm>
          <a:prstGeom prst="ellipse">
            <a:avLst/>
          </a:prstGeom>
          <a:solidFill>
            <a:srgbClr val="0066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smtClean="0">
              <a:solidFill>
                <a:schemeClr val="tx1"/>
              </a:solidFill>
            </a:endParaRPr>
          </a:p>
        </p:txBody>
      </p:sp>
      <p:sp>
        <p:nvSpPr>
          <p:cNvPr id="8" name="TextBox 7"/>
          <p:cNvSpPr txBox="1"/>
          <p:nvPr/>
        </p:nvSpPr>
        <p:spPr>
          <a:xfrm>
            <a:off x="3223155" y="4877538"/>
            <a:ext cx="900884" cy="369332"/>
          </a:xfrm>
          <a:prstGeom prst="rect">
            <a:avLst/>
          </a:prstGeom>
          <a:noFill/>
        </p:spPr>
        <p:txBody>
          <a:bodyPr wrap="square" rtlCol="0">
            <a:spAutoFit/>
          </a:bodyPr>
          <a:lstStyle/>
          <a:p>
            <a:r>
              <a:rPr lang="en-US" dirty="0" smtClean="0"/>
              <a:t>Select </a:t>
            </a:r>
            <a:endParaRPr lang="en-US" dirty="0"/>
          </a:p>
        </p:txBody>
      </p:sp>
      <p:pic>
        <p:nvPicPr>
          <p:cNvPr id="10" name="Picture 9"/>
          <p:cNvPicPr>
            <a:picLocks noChangeAspect="1"/>
          </p:cNvPicPr>
          <p:nvPr/>
        </p:nvPicPr>
        <p:blipFill rotWithShape="1">
          <a:blip r:embed="rId2"/>
          <a:srcRect t="20270" r="68738" b="7756"/>
          <a:stretch/>
        </p:blipFill>
        <p:spPr>
          <a:xfrm>
            <a:off x="5509675" y="1738968"/>
            <a:ext cx="2858610" cy="3701989"/>
          </a:xfrm>
          <a:prstGeom prst="rect">
            <a:avLst/>
          </a:prstGeom>
        </p:spPr>
      </p:pic>
      <p:sp>
        <p:nvSpPr>
          <p:cNvPr id="9" name="Left Arrow 8"/>
          <p:cNvSpPr/>
          <p:nvPr/>
        </p:nvSpPr>
        <p:spPr>
          <a:xfrm rot="10800000">
            <a:off x="4304729" y="4636171"/>
            <a:ext cx="1204946" cy="950039"/>
          </a:xfrm>
          <a:prstGeom prst="leftArrow">
            <a:avLst/>
          </a:prstGeom>
          <a:solidFill>
            <a:srgbClr val="FFCC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smtClean="0">
              <a:solidFill>
                <a:schemeClr val="tx1"/>
              </a:solidFill>
            </a:endParaRPr>
          </a:p>
        </p:txBody>
      </p:sp>
    </p:spTree>
    <p:extLst>
      <p:ext uri="{BB962C8B-B14F-4D97-AF65-F5344CB8AC3E}">
        <p14:creationId xmlns:p14="http://schemas.microsoft.com/office/powerpoint/2010/main" val="1869280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6009"/>
            <a:ext cx="6781800" cy="533400"/>
          </a:xfrm>
        </p:spPr>
        <p:txBody>
          <a:bodyPr/>
          <a:lstStyle/>
          <a:p>
            <a:r>
              <a:rPr lang="en-US" dirty="0"/>
              <a:t>Is there someone that can help me develop?</a:t>
            </a:r>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15</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360" y="1234749"/>
            <a:ext cx="2804160" cy="329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2720" y="1246505"/>
            <a:ext cx="6766560" cy="2123658"/>
          </a:xfrm>
          <a:prstGeom prst="rect">
            <a:avLst/>
          </a:prstGeom>
        </p:spPr>
        <p:txBody>
          <a:bodyPr wrap="square">
            <a:spAutoFit/>
          </a:bodyPr>
          <a:lstStyle/>
          <a:p>
            <a:r>
              <a:rPr lang="en-US" b="1" u="sng" dirty="0"/>
              <a:t>Mentors and Coaches</a:t>
            </a:r>
          </a:p>
          <a:p>
            <a:endParaRPr lang="en-US" sz="700" dirty="0"/>
          </a:p>
          <a:p>
            <a:pPr marL="285750" indent="-285750">
              <a:buFontTx/>
              <a:buChar char="-"/>
            </a:pPr>
            <a:r>
              <a:rPr lang="en-US" dirty="0"/>
              <a:t>Experts and Leaders outside your office</a:t>
            </a:r>
          </a:p>
          <a:p>
            <a:pPr marL="285750" indent="-285750">
              <a:buFontTx/>
              <a:buChar char="-"/>
            </a:pPr>
            <a:r>
              <a:rPr lang="en-US" dirty="0"/>
              <a:t>Can help improve your technical and leadership skills</a:t>
            </a:r>
          </a:p>
          <a:p>
            <a:pPr marL="285750" indent="-285750">
              <a:buFontTx/>
              <a:buChar char="-"/>
            </a:pPr>
            <a:r>
              <a:rPr lang="en-US" dirty="0"/>
              <a:t>Can make introductions and grow your network</a:t>
            </a:r>
          </a:p>
          <a:p>
            <a:endParaRPr lang="en-US" sz="600" dirty="0"/>
          </a:p>
          <a:p>
            <a:r>
              <a:rPr lang="en-US" sz="2400" b="1" dirty="0"/>
              <a:t>But how do you find them?</a:t>
            </a:r>
            <a:endParaRPr lang="en-US" b="1" dirty="0"/>
          </a:p>
          <a:p>
            <a:endParaRPr lang="en-US" dirty="0"/>
          </a:p>
        </p:txBody>
      </p:sp>
      <p:sp>
        <p:nvSpPr>
          <p:cNvPr id="10" name="Rectangle 9"/>
          <p:cNvSpPr/>
          <p:nvPr/>
        </p:nvSpPr>
        <p:spPr>
          <a:xfrm>
            <a:off x="568960" y="3161336"/>
            <a:ext cx="6766560" cy="2215991"/>
          </a:xfrm>
          <a:prstGeom prst="rect">
            <a:avLst/>
          </a:prstGeom>
        </p:spPr>
        <p:txBody>
          <a:bodyPr wrap="square">
            <a:spAutoFit/>
          </a:bodyPr>
          <a:lstStyle/>
          <a:p>
            <a:r>
              <a:rPr lang="en-US" dirty="0"/>
              <a:t>Introducing </a:t>
            </a:r>
            <a:r>
              <a:rPr lang="en-US" b="1" u="sng" dirty="0"/>
              <a:t>Mentor Match Services </a:t>
            </a:r>
            <a:r>
              <a:rPr lang="en-US" dirty="0"/>
              <a:t>(MMS)</a:t>
            </a:r>
          </a:p>
          <a:p>
            <a:endParaRPr lang="en-US" sz="800" dirty="0"/>
          </a:p>
          <a:p>
            <a:pPr marL="285750" indent="-285750">
              <a:buFontTx/>
              <a:buChar char="-"/>
            </a:pPr>
            <a:r>
              <a:rPr lang="en-US" dirty="0"/>
              <a:t>Online registry of talented individuals</a:t>
            </a:r>
          </a:p>
          <a:p>
            <a:pPr marL="285750" indent="-285750">
              <a:buFontTx/>
              <a:buChar char="-"/>
            </a:pPr>
            <a:r>
              <a:rPr lang="en-US" dirty="0"/>
              <a:t>Technical and leadership expertise throughout the Marine Corps and the Department of the Navy. </a:t>
            </a:r>
          </a:p>
          <a:p>
            <a:pPr marL="285750" indent="-285750">
              <a:buFontTx/>
              <a:buChar char="-"/>
            </a:pPr>
            <a:r>
              <a:rPr lang="en-US" dirty="0"/>
              <a:t>Anyone looking for a Mentor or Coach can register</a:t>
            </a:r>
          </a:p>
          <a:p>
            <a:pPr marL="285750" indent="-285750">
              <a:buFontTx/>
              <a:buChar char="-"/>
            </a:pPr>
            <a:r>
              <a:rPr lang="en-US" dirty="0"/>
              <a:t>Online registry is searchable by both Mentors and Mentees </a:t>
            </a:r>
          </a:p>
          <a:p>
            <a:endParaRPr lang="en-US" dirty="0"/>
          </a:p>
        </p:txBody>
      </p:sp>
      <p:sp>
        <p:nvSpPr>
          <p:cNvPr id="11" name="Rectangle 10"/>
          <p:cNvSpPr/>
          <p:nvPr/>
        </p:nvSpPr>
        <p:spPr>
          <a:xfrm>
            <a:off x="172720" y="5292020"/>
            <a:ext cx="8757920" cy="646331"/>
          </a:xfrm>
          <a:prstGeom prst="rect">
            <a:avLst/>
          </a:prstGeom>
        </p:spPr>
        <p:txBody>
          <a:bodyPr wrap="square">
            <a:spAutoFit/>
          </a:bodyPr>
          <a:lstStyle/>
          <a:p>
            <a:r>
              <a:rPr lang="en-US" dirty="0"/>
              <a:t>MMS is available to anyone with a Common Access Card (CAC) at </a:t>
            </a:r>
            <a:r>
              <a:rPr lang="en-US" u="sng" dirty="0">
                <a:solidFill>
                  <a:schemeClr val="accent2">
                    <a:lumMod val="75000"/>
                  </a:schemeClr>
                </a:solidFill>
              </a:rPr>
              <a:t>https://mytwms.navy.mil</a:t>
            </a:r>
          </a:p>
        </p:txBody>
      </p:sp>
      <p:sp>
        <p:nvSpPr>
          <p:cNvPr id="12" name="Rectangle 11"/>
          <p:cNvSpPr/>
          <p:nvPr/>
        </p:nvSpPr>
        <p:spPr>
          <a:xfrm>
            <a:off x="718766" y="6141551"/>
            <a:ext cx="7604646" cy="400110"/>
          </a:xfrm>
          <a:prstGeom prst="rect">
            <a:avLst/>
          </a:prstGeom>
          <a:noFill/>
        </p:spPr>
        <p:txBody>
          <a:bodyPr wrap="none" lIns="91440" tIns="45720" rIns="91440" bIns="45720">
            <a:spAutoFit/>
          </a:bodyPr>
          <a:lstStyle/>
          <a:p>
            <a:pPr algn="ct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Find out more at: </a:t>
            </a:r>
            <a:r>
              <a:rPr lang="en-US" sz="2000" u="sng" dirty="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rPr>
              <a:t>https://www.manpower.usmc.mil/mentoring</a:t>
            </a:r>
            <a:endParaRPr lang="en-US" sz="2000" u="sng" cap="all" dirty="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3660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additive="base">
                                        <p:cTn id="18"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ppt_y"/>
                                          </p:val>
                                        </p:tav>
                                        <p:tav tm="100000">
                                          <p:val>
                                            <p:strVal val="#ppt_y"/>
                                          </p:val>
                                        </p:tav>
                                      </p:tavLst>
                                    </p:anim>
                                  </p:childTnLst>
                                </p:cTn>
                              </p:par>
                              <p:par>
                                <p:cTn id="37" presetID="9"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anim calcmode="lin" valueType="num">
                                      <p:cBhvr additive="base">
                                        <p:cTn id="44"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fill="hold" grpId="0" nodeType="after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additive="base">
                                        <p:cTn id="4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51" fill="hold">
                            <p:stCondLst>
                              <p:cond delay="1000"/>
                            </p:stCondLst>
                            <p:childTnLst>
                              <p:par>
                                <p:cTn id="52" presetID="2" presetClass="entr" presetSubtype="8" fill="hold" grpId="0" nodeType="after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anim calcmode="lin" valueType="num">
                                      <p:cBhvr additive="base">
                                        <p:cTn id="54"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2" presetClass="entr" presetSubtype="8" fill="hold" grpId="0" nodeType="after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anim calcmode="lin" valueType="num">
                                      <p:cBhvr additive="base">
                                        <p:cTn id="5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8" presetClass="entr" presetSubtype="0" accel="5000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set>
                                      <p:cBhvr>
                                        <p:cTn id="72" dur="455" fill="hold">
                                          <p:stCondLst>
                                            <p:cond delay="0"/>
                                          </p:stCondLst>
                                        </p:cTn>
                                        <p:tgtEl>
                                          <p:spTgt spid="12"/>
                                        </p:tgtEl>
                                        <p:attrNameLst>
                                          <p:attrName>style.rotation</p:attrName>
                                        </p:attrNameLst>
                                      </p:cBhvr>
                                      <p:to>
                                        <p:strVal val="-45.0"/>
                                      </p:to>
                                    </p:set>
                                    <p:anim calcmode="lin" valueType="num">
                                      <p:cBhvr>
                                        <p:cTn id="73"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4"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5"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6"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310" y="217927"/>
            <a:ext cx="7338060" cy="533400"/>
          </a:xfrm>
        </p:spPr>
        <p:txBody>
          <a:bodyPr/>
          <a:lstStyle/>
          <a:p>
            <a:r>
              <a:rPr lang="en-US" dirty="0"/>
              <a:t>So who at my Command can answer Training questions?</a:t>
            </a:r>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16</a:t>
            </a:fld>
            <a:endParaRPr lang="en-US" dirty="0"/>
          </a:p>
        </p:txBody>
      </p:sp>
      <p:sp>
        <p:nvSpPr>
          <p:cNvPr id="6" name="Oval 5"/>
          <p:cNvSpPr/>
          <p:nvPr/>
        </p:nvSpPr>
        <p:spPr>
          <a:xfrm rot="19804667">
            <a:off x="1124100" y="1281853"/>
            <a:ext cx="1864201" cy="1666556"/>
          </a:xfrm>
          <a:prstGeom prst="ellipse">
            <a:avLst/>
          </a:prstGeom>
          <a:solidFill>
            <a:srgbClr val="00B050"/>
          </a:solidFill>
          <a:ln w="222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Lejeune</a:t>
            </a:r>
          </a:p>
          <a:p>
            <a:pPr algn="ctr"/>
            <a:r>
              <a:rPr lang="en-US" dirty="0"/>
              <a:t>Leadership</a:t>
            </a:r>
          </a:p>
          <a:p>
            <a:pPr algn="ctr"/>
            <a:r>
              <a:rPr lang="en-US" dirty="0"/>
              <a:t>Institute</a:t>
            </a:r>
          </a:p>
        </p:txBody>
      </p:sp>
      <p:sp>
        <p:nvSpPr>
          <p:cNvPr id="7" name="Oval 6"/>
          <p:cNvSpPr/>
          <p:nvPr/>
        </p:nvSpPr>
        <p:spPr>
          <a:xfrm rot="20014579">
            <a:off x="118010" y="3014433"/>
            <a:ext cx="1752600" cy="1752600"/>
          </a:xfrm>
          <a:prstGeom prst="ellipse">
            <a:avLst/>
          </a:prstGeom>
          <a:solidFill>
            <a:srgbClr val="FF0000"/>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M&amp;RA (MPC-30)</a:t>
            </a:r>
          </a:p>
        </p:txBody>
      </p:sp>
      <p:sp>
        <p:nvSpPr>
          <p:cNvPr id="22" name="Oval 21"/>
          <p:cNvSpPr/>
          <p:nvPr/>
        </p:nvSpPr>
        <p:spPr>
          <a:xfrm>
            <a:off x="2714864" y="2560018"/>
            <a:ext cx="228600" cy="1905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5"/>
            <a:endCxn id="31" idx="1"/>
          </p:cNvCxnSpPr>
          <p:nvPr/>
        </p:nvCxnSpPr>
        <p:spPr>
          <a:xfrm>
            <a:off x="2909986" y="2722620"/>
            <a:ext cx="403206" cy="697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569181" y="3122122"/>
            <a:ext cx="228600" cy="1905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6"/>
            <a:endCxn id="31" idx="5"/>
          </p:cNvCxnSpPr>
          <p:nvPr/>
        </p:nvCxnSpPr>
        <p:spPr>
          <a:xfrm>
            <a:off x="1797781" y="3217372"/>
            <a:ext cx="1677055" cy="3372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2" idx="0"/>
          </p:cNvCxnSpPr>
          <p:nvPr/>
        </p:nvCxnSpPr>
        <p:spPr>
          <a:xfrm flipH="1" flipV="1">
            <a:off x="3460121" y="3582565"/>
            <a:ext cx="255852" cy="7461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279714" y="3392065"/>
            <a:ext cx="228600" cy="1905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918601" y="1230781"/>
            <a:ext cx="5265958" cy="4983847"/>
          </a:xfrm>
          <a:prstGeom prst="ellipse">
            <a:avLst/>
          </a:prstGeom>
          <a:solidFill>
            <a:srgbClr val="002060"/>
          </a:solidFill>
          <a:ln w="222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Send questions to:</a:t>
            </a:r>
          </a:p>
          <a:p>
            <a:pPr algn="ctr"/>
            <a:r>
              <a:rPr lang="en-US" sz="1400" dirty="0" smtClean="0">
                <a:hlinkClick r:id="rId2"/>
              </a:rPr>
              <a:t>TECOM_CWFDT@usmc.mil</a:t>
            </a:r>
            <a:endParaRPr lang="en-US" sz="1400" dirty="0" smtClean="0"/>
          </a:p>
          <a:p>
            <a:pPr algn="ctr"/>
            <a:endParaRPr lang="en-US" sz="1400" dirty="0" smtClean="0"/>
          </a:p>
          <a:p>
            <a:pPr algn="ctr"/>
            <a:r>
              <a:rPr lang="en-US" sz="1400" dirty="0" smtClean="0"/>
              <a:t>or</a:t>
            </a:r>
            <a:endParaRPr lang="en-US" sz="1400" dirty="0"/>
          </a:p>
          <a:p>
            <a:pPr algn="ctr"/>
            <a:endParaRPr lang="en-US" sz="1400" dirty="0" smtClean="0"/>
          </a:p>
          <a:p>
            <a:pPr algn="ctr"/>
            <a:r>
              <a:rPr lang="en-US" sz="1400" dirty="0" smtClean="0"/>
              <a:t>Ronnette Parks, Branch Head</a:t>
            </a:r>
          </a:p>
          <a:p>
            <a:pPr algn="ctr"/>
            <a:r>
              <a:rPr lang="en-US" sz="1400" dirty="0" smtClean="0"/>
              <a:t>G-1/CWD&amp;T</a:t>
            </a:r>
          </a:p>
          <a:p>
            <a:pPr algn="ctr"/>
            <a:r>
              <a:rPr lang="en-US" sz="1400" dirty="0" smtClean="0">
                <a:hlinkClick r:id="rId3"/>
              </a:rPr>
              <a:t>Ronnette.parks@usmc.mil</a:t>
            </a:r>
            <a:endParaRPr lang="en-US" sz="1400" dirty="0" smtClean="0"/>
          </a:p>
          <a:p>
            <a:pPr algn="ctr"/>
            <a:r>
              <a:rPr lang="en-US" sz="1400" dirty="0" smtClean="0"/>
              <a:t>(703) 784-0734</a:t>
            </a:r>
          </a:p>
          <a:p>
            <a:pPr algn="ctr"/>
            <a:endParaRPr lang="en-US" dirty="0"/>
          </a:p>
        </p:txBody>
      </p:sp>
      <p:sp>
        <p:nvSpPr>
          <p:cNvPr id="32" name="Oval 31"/>
          <p:cNvSpPr/>
          <p:nvPr/>
        </p:nvSpPr>
        <p:spPr>
          <a:xfrm>
            <a:off x="3581399" y="4328719"/>
            <a:ext cx="269147" cy="260059"/>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49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2" grpId="0" animBg="1"/>
      <p:bldP spid="24"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Communities of Interest</a:t>
            </a:r>
          </a:p>
        </p:txBody>
      </p:sp>
      <p:sp>
        <p:nvSpPr>
          <p:cNvPr id="3" name="Subtitle 2"/>
          <p:cNvSpPr>
            <a:spLocks noGrp="1"/>
          </p:cNvSpPr>
          <p:nvPr>
            <p:ph type="subTitle" idx="1"/>
          </p:nvPr>
        </p:nvSpPr>
        <p:spPr/>
        <p:txBody>
          <a:bodyPr/>
          <a:lstStyle/>
          <a:p>
            <a:r>
              <a:rPr lang="en-US" dirty="0" smtClean="0"/>
              <a:t>Nate Taylor</a:t>
            </a:r>
            <a:endParaRPr lang="en-US" dirty="0"/>
          </a:p>
          <a:p>
            <a:r>
              <a:rPr lang="en-US" dirty="0"/>
              <a:t>USMC COI Integrator</a:t>
            </a:r>
          </a:p>
        </p:txBody>
      </p:sp>
    </p:spTree>
    <p:extLst>
      <p:ext uri="{BB962C8B-B14F-4D97-AF65-F5344CB8AC3E}">
        <p14:creationId xmlns:p14="http://schemas.microsoft.com/office/powerpoint/2010/main" val="104162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1092" y="1348596"/>
            <a:ext cx="3658946" cy="5147454"/>
          </a:xfrm>
          <a:prstGeom prst="rect">
            <a:avLst/>
          </a:prstGeom>
          <a:ln>
            <a:solidFill>
              <a:schemeClr val="tx1"/>
            </a:solidFill>
          </a:ln>
        </p:spPr>
      </p:pic>
      <p:sp>
        <p:nvSpPr>
          <p:cNvPr id="2" name="Title 1"/>
          <p:cNvSpPr>
            <a:spLocks noGrp="1"/>
          </p:cNvSpPr>
          <p:nvPr>
            <p:ph type="title"/>
          </p:nvPr>
        </p:nvSpPr>
        <p:spPr>
          <a:xfrm>
            <a:off x="1066800" y="193705"/>
            <a:ext cx="6781800" cy="533400"/>
          </a:xfrm>
        </p:spPr>
        <p:txBody>
          <a:bodyPr/>
          <a:lstStyle/>
          <a:p>
            <a:r>
              <a:rPr lang="en-US" sz="2800" dirty="0"/>
              <a:t>COI Program</a:t>
            </a:r>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18</a:t>
            </a:fld>
            <a:endParaRPr lang="en-US" dirty="0"/>
          </a:p>
        </p:txBody>
      </p:sp>
      <p:sp>
        <p:nvSpPr>
          <p:cNvPr id="5" name="Content Placeholder 2"/>
          <p:cNvSpPr txBox="1">
            <a:spLocks/>
          </p:cNvSpPr>
          <p:nvPr/>
        </p:nvSpPr>
        <p:spPr bwMode="auto">
          <a:xfrm>
            <a:off x="111872" y="1348596"/>
            <a:ext cx="517921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ts val="600"/>
              </a:spcAft>
              <a:buFont typeface="Arial" charset="0"/>
              <a:buChar char="•"/>
              <a:defRPr sz="3200" kern="1200">
                <a:solidFill>
                  <a:schemeClr val="tx1"/>
                </a:solidFill>
                <a:latin typeface="+mn-lt"/>
                <a:ea typeface="+mn-ea"/>
                <a:cs typeface="+mn-cs"/>
              </a:defRPr>
            </a:lvl1pPr>
            <a:lvl2pPr marL="742950" indent="-285750" algn="l" rtl="0" fontAlgn="base">
              <a:spcBef>
                <a:spcPct val="0"/>
              </a:spcBef>
              <a:spcAft>
                <a:spcPts val="600"/>
              </a:spcAft>
              <a:buFont typeface="Arial" charset="0"/>
              <a:buChar char="–"/>
              <a:defRPr sz="2800" kern="1200">
                <a:solidFill>
                  <a:schemeClr val="tx1"/>
                </a:solidFill>
                <a:latin typeface="+mn-lt"/>
                <a:ea typeface="+mn-ea"/>
                <a:cs typeface="+mn-cs"/>
              </a:defRPr>
            </a:lvl2pPr>
            <a:lvl3pPr marL="1143000" indent="-228600" algn="l" rtl="0" fontAlgn="base">
              <a:spcBef>
                <a:spcPct val="0"/>
              </a:spcBef>
              <a:spcAft>
                <a:spcPts val="600"/>
              </a:spcAft>
              <a:buFont typeface="Arial" charset="0"/>
              <a:buChar char="•"/>
              <a:defRPr sz="2400" kern="1200">
                <a:solidFill>
                  <a:schemeClr val="tx1"/>
                </a:solidFill>
                <a:latin typeface="+mn-lt"/>
                <a:ea typeface="+mn-ea"/>
                <a:cs typeface="+mn-cs"/>
              </a:defRPr>
            </a:lvl3pPr>
            <a:lvl4pPr marL="1600200" indent="-228600" algn="l" rtl="0" fontAlgn="base">
              <a:spcBef>
                <a:spcPct val="0"/>
              </a:spcBef>
              <a:spcAft>
                <a:spcPts val="600"/>
              </a:spcAft>
              <a:buFont typeface="Arial" charset="0"/>
              <a:buChar char="–"/>
              <a:defRPr sz="2000" kern="1200">
                <a:solidFill>
                  <a:schemeClr val="tx1"/>
                </a:solidFill>
                <a:latin typeface="+mn-lt"/>
                <a:ea typeface="+mn-ea"/>
                <a:cs typeface="+mn-cs"/>
              </a:defRPr>
            </a:lvl4pPr>
            <a:lvl5pPr marL="2057400" indent="-228600" algn="l" rtl="0" fontAlgn="base">
              <a:spcBef>
                <a:spcPct val="0"/>
              </a:spcBef>
              <a:spcAft>
                <a:spcPts val="60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ct val="0"/>
              </a:spcAft>
              <a:buFont typeface="Arial" charset="0"/>
              <a:buNone/>
            </a:pPr>
            <a:r>
              <a:rPr lang="en-US" altLang="zh-CN" sz="1600" b="1" dirty="0">
                <a:solidFill>
                  <a:srgbClr val="000000"/>
                </a:solidFill>
                <a:latin typeface="Calibri" panose="020F0502020204030204" pitchFamily="34" charset="0"/>
                <a:ea typeface="SimSun" pitchFamily="2" charset="-122"/>
                <a:cs typeface="Calibri" panose="020F0502020204030204" pitchFamily="34" charset="0"/>
              </a:rPr>
              <a:t>USMC Civilian Community Management </a:t>
            </a:r>
          </a:p>
          <a:p>
            <a:pPr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MCO 12401.25</a:t>
            </a:r>
          </a:p>
          <a:p>
            <a:pPr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Establish communities based on similar work and job series</a:t>
            </a:r>
          </a:p>
          <a:p>
            <a:pPr lvl="1"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Led by a Senior Executive</a:t>
            </a:r>
          </a:p>
          <a:p>
            <a:pPr lvl="1"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Managed by Senior Technical expert from the community</a:t>
            </a:r>
          </a:p>
          <a:p>
            <a:pPr indent="-168275">
              <a:spcAft>
                <a:spcPct val="0"/>
              </a:spcAft>
            </a:pPr>
            <a:r>
              <a:rPr lang="en-US" altLang="zh-CN" sz="1600" dirty="0">
                <a:solidFill>
                  <a:srgbClr val="000000"/>
                </a:solidFill>
                <a:latin typeface="Calibri" panose="020F0502020204030204" pitchFamily="34" charset="0"/>
                <a:ea typeface="SimSun" pitchFamily="2" charset="-122"/>
                <a:cs typeface="Calibri" panose="020F0502020204030204" pitchFamily="34" charset="0"/>
              </a:rPr>
              <a:t>19 Designated Communities of Interest  (APF/NAF)</a:t>
            </a:r>
          </a:p>
          <a:p>
            <a:pPr indent="-168275">
              <a:spcAft>
                <a:spcPct val="0"/>
              </a:spcAft>
            </a:pPr>
            <a:endParaRPr lang="en-US" altLang="zh-CN" sz="1600" dirty="0">
              <a:solidFill>
                <a:srgbClr val="000000"/>
              </a:solidFill>
              <a:latin typeface="Calibri" panose="020F0502020204030204" pitchFamily="34" charset="0"/>
              <a:ea typeface="SimSun" pitchFamily="2" charset="-122"/>
              <a:cs typeface="Calibri" panose="020F0502020204030204" pitchFamily="34" charset="0"/>
            </a:endParaRPr>
          </a:p>
          <a:p>
            <a:pPr marL="0" indent="0">
              <a:spcAft>
                <a:spcPct val="0"/>
              </a:spcAft>
              <a:buNone/>
            </a:pPr>
            <a:r>
              <a:rPr lang="en-US" sz="1600" b="1" dirty="0">
                <a:solidFill>
                  <a:srgbClr val="000000"/>
                </a:solidFill>
                <a:latin typeface="Calibri" panose="020F0502020204030204" pitchFamily="34" charset="0"/>
                <a:ea typeface="SimSun" pitchFamily="2" charset="-122"/>
                <a:cs typeface="Calibri" panose="020F0502020204030204" pitchFamily="34" charset="0"/>
              </a:rPr>
              <a:t>Understand the needs of the community</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Perform annual community assessment</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Establish a Vision and Strategic Direction for the Community</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Enhance Community Capabilities</a:t>
            </a:r>
          </a:p>
          <a:p>
            <a:pPr indent="-168275">
              <a:spcAft>
                <a:spcPct val="0"/>
              </a:spcAft>
            </a:pPr>
            <a:endParaRPr lang="en-US" sz="1600" dirty="0">
              <a:solidFill>
                <a:srgbClr val="000000"/>
              </a:solidFill>
              <a:latin typeface="Calibri" panose="020F0502020204030204" pitchFamily="34" charset="0"/>
              <a:ea typeface="SimSun" pitchFamily="2" charset="-122"/>
              <a:cs typeface="Calibri" panose="020F0502020204030204" pitchFamily="34" charset="0"/>
            </a:endParaRPr>
          </a:p>
          <a:p>
            <a:pPr marL="0" indent="0">
              <a:spcAft>
                <a:spcPct val="0"/>
              </a:spcAft>
              <a:buNone/>
            </a:pPr>
            <a:r>
              <a:rPr lang="en-US" sz="1600" b="1" dirty="0">
                <a:solidFill>
                  <a:srgbClr val="000000"/>
                </a:solidFill>
                <a:latin typeface="Calibri" panose="020F0502020204030204" pitchFamily="34" charset="0"/>
                <a:ea typeface="SimSun" pitchFamily="2" charset="-122"/>
                <a:cs typeface="Calibri" panose="020F0502020204030204" pitchFamily="34" charset="0"/>
              </a:rPr>
              <a:t>Activities</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Identify technical competencies</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Provide technical training opportunities</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Develop career roadmaps</a:t>
            </a:r>
          </a:p>
          <a:p>
            <a:pPr indent="-168275">
              <a:spcAft>
                <a:spcPct val="0"/>
              </a:spcAft>
            </a:pPr>
            <a:r>
              <a:rPr lang="en-US" sz="1600" dirty="0">
                <a:solidFill>
                  <a:srgbClr val="000000"/>
                </a:solidFill>
                <a:latin typeface="Calibri" panose="020F0502020204030204" pitchFamily="34" charset="0"/>
                <a:ea typeface="SimSun" pitchFamily="2" charset="-122"/>
                <a:cs typeface="Calibri" panose="020F0502020204030204" pitchFamily="34" charset="0"/>
              </a:rPr>
              <a:t>Assist community members with career management decisions</a:t>
            </a:r>
          </a:p>
          <a:p>
            <a:pPr indent="-168275">
              <a:spcAft>
                <a:spcPct val="0"/>
              </a:spcAft>
            </a:pPr>
            <a:endParaRPr lang="en-US" sz="1600" dirty="0">
              <a:solidFill>
                <a:srgbClr val="000000"/>
              </a:solidFill>
              <a:ea typeface="SimSun" pitchFamily="2" charset="-122"/>
              <a:cs typeface="Times New Roman" pitchFamily="18" charset="0"/>
            </a:endParaRPr>
          </a:p>
          <a:p>
            <a:pPr indent="-168275">
              <a:spcAft>
                <a:spcPct val="0"/>
              </a:spcAft>
            </a:pPr>
            <a:endParaRPr lang="en-US" sz="1600" dirty="0">
              <a:solidFill>
                <a:srgbClr val="000000"/>
              </a:solidFill>
              <a:ea typeface="SimSun" pitchFamily="2" charset="-122"/>
              <a:cs typeface="Times New Roman" pitchFamily="18" charset="0"/>
            </a:endParaRPr>
          </a:p>
        </p:txBody>
      </p:sp>
    </p:spTree>
    <p:extLst>
      <p:ext uri="{BB962C8B-B14F-4D97-AF65-F5344CB8AC3E}">
        <p14:creationId xmlns:p14="http://schemas.microsoft.com/office/powerpoint/2010/main" val="396063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427" y="134751"/>
            <a:ext cx="6781800" cy="533400"/>
          </a:xfrm>
        </p:spPr>
        <p:txBody>
          <a:bodyPr/>
          <a:lstStyle/>
          <a:p>
            <a:r>
              <a:rPr lang="en-US" sz="2800" dirty="0"/>
              <a:t>Organizational Structure</a:t>
            </a:r>
          </a:p>
        </p:txBody>
      </p:sp>
      <p:sp>
        <p:nvSpPr>
          <p:cNvPr id="4" name="Slide Number Placeholder 3"/>
          <p:cNvSpPr>
            <a:spLocks noGrp="1"/>
          </p:cNvSpPr>
          <p:nvPr>
            <p:ph type="sldNum" sz="quarter" idx="4294967295"/>
          </p:nvPr>
        </p:nvSpPr>
        <p:spPr>
          <a:xfrm>
            <a:off x="3399527" y="6492875"/>
            <a:ext cx="2133600" cy="365125"/>
          </a:xfrm>
          <a:prstGeom prst="rect">
            <a:avLst/>
          </a:prstGeom>
        </p:spPr>
        <p:txBody>
          <a:bodyPr/>
          <a:lstStyle/>
          <a:p>
            <a:pPr>
              <a:defRPr/>
            </a:pPr>
            <a:r>
              <a:rPr lang="en-US" dirty="0" smtClean="0"/>
              <a:t>Slide </a:t>
            </a:r>
            <a:fld id="{6E2602EF-4AC1-45E0-8FB5-8582DE0AF1B3}" type="slidenum">
              <a:rPr lang="en-US" smtClean="0"/>
              <a:pPr>
                <a:defRPr/>
              </a:pPr>
              <a:t>19</a:t>
            </a:fld>
            <a:endParaRPr lang="en-US" dirty="0"/>
          </a:p>
        </p:txBody>
      </p:sp>
      <p:sp>
        <p:nvSpPr>
          <p:cNvPr id="5" name="Rectangle 4"/>
          <p:cNvSpPr/>
          <p:nvPr/>
        </p:nvSpPr>
        <p:spPr>
          <a:xfrm>
            <a:off x="0" y="1240150"/>
            <a:ext cx="4856085" cy="5247590"/>
          </a:xfrm>
          <a:prstGeom prst="rect">
            <a:avLst/>
          </a:prstGeom>
        </p:spPr>
        <p:txBody>
          <a:bodyPr wrap="square">
            <a:spAutoFit/>
          </a:bodyPr>
          <a:lstStyle/>
          <a:p>
            <a:pPr marL="257175" lvl="0" indent="-257175"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ADC M&amp;RA</a:t>
            </a:r>
          </a:p>
          <a:p>
            <a:pPr marL="557213" lvl="1" indent="-214313"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Provides direct oversight and management functions for the COI Program</a:t>
            </a:r>
          </a:p>
          <a:p>
            <a:pPr marL="257175" lvl="0" indent="-257175"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Civilian Workforce Management Branch (MPC-30)</a:t>
            </a:r>
          </a:p>
          <a:p>
            <a:pPr marL="557213" lvl="1" indent="-214313"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Provides framework, tools, procedures, and resources</a:t>
            </a:r>
          </a:p>
          <a:p>
            <a:pPr marL="557213" lvl="1" indent="-214313"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Integrator for DoD and DON community management</a:t>
            </a:r>
          </a:p>
          <a:p>
            <a:pPr marL="257175" lvl="0" indent="-257175"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COI Leader:  Sr. leader w/vested interest in representing a functional community</a:t>
            </a:r>
          </a:p>
          <a:p>
            <a:pPr marL="557213" lvl="1" indent="-214313"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Provide oversight and guidance for their respective COI</a:t>
            </a:r>
          </a:p>
          <a:p>
            <a:pPr marL="557213" lvl="1" indent="-214313"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Promote community-wide strategic vision and goals</a:t>
            </a:r>
          </a:p>
          <a:p>
            <a:pPr marL="557213" lvl="1" indent="-214313"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As applicable, coordinate with DoD/DON Functional Community Managers</a:t>
            </a:r>
          </a:p>
          <a:p>
            <a:pPr marL="257175" lvl="0" indent="-257175" eaLnBrk="0" fontAlgn="base" hangingPunct="0">
              <a:spcBef>
                <a:spcPct val="20000"/>
              </a:spcBef>
              <a:spcAft>
                <a:spcPct val="0"/>
              </a:spcAft>
              <a:buFontTx/>
              <a:buChar char="•"/>
            </a:pPr>
            <a:r>
              <a:rPr lang="en-US" sz="1500" kern="0" dirty="0">
                <a:solidFill>
                  <a:srgbClr val="000000"/>
                </a:solidFill>
                <a:latin typeface="Calibri" panose="020F0502020204030204" pitchFamily="34" charset="0"/>
              </a:rPr>
              <a:t>COI Manager (Action Officer)</a:t>
            </a:r>
          </a:p>
          <a:p>
            <a:pPr marL="557213" lvl="1" indent="-214313" eaLnBrk="0" fontAlgn="base" hangingPunct="0">
              <a:spcBef>
                <a:spcPts val="1200"/>
              </a:spcBef>
              <a:spcAft>
                <a:spcPct val="0"/>
              </a:spcAft>
              <a:buFontTx/>
              <a:buChar char="–"/>
            </a:pPr>
            <a:r>
              <a:rPr lang="en-US" sz="1500" kern="0" dirty="0">
                <a:solidFill>
                  <a:srgbClr val="000000"/>
                </a:solidFill>
                <a:latin typeface="Calibri" panose="020F0502020204030204" pitchFamily="34" charset="0"/>
              </a:rPr>
              <a:t>Perform planning, programing, and budget execution for the community</a:t>
            </a:r>
          </a:p>
        </p:txBody>
      </p:sp>
      <p:pic>
        <p:nvPicPr>
          <p:cNvPr id="3" name="Picture 2"/>
          <p:cNvPicPr>
            <a:picLocks noChangeAspect="1"/>
          </p:cNvPicPr>
          <p:nvPr/>
        </p:nvPicPr>
        <p:blipFill>
          <a:blip r:embed="rId3"/>
          <a:stretch>
            <a:fillRect/>
          </a:stretch>
        </p:blipFill>
        <p:spPr>
          <a:xfrm>
            <a:off x="4776936" y="1240150"/>
            <a:ext cx="4304920" cy="5391469"/>
          </a:xfrm>
          <a:prstGeom prst="rect">
            <a:avLst/>
          </a:prstGeom>
        </p:spPr>
      </p:pic>
    </p:spTree>
    <p:extLst>
      <p:ext uri="{BB962C8B-B14F-4D97-AF65-F5344CB8AC3E}">
        <p14:creationId xmlns:p14="http://schemas.microsoft.com/office/powerpoint/2010/main" val="336991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95680" y="4056781"/>
            <a:ext cx="3220720" cy="646331"/>
          </a:xfrm>
          <a:prstGeom prst="rect">
            <a:avLst/>
          </a:prstGeom>
          <a:solidFill>
            <a:srgbClr val="0066FF"/>
          </a:solidFill>
          <a:ln w="22225">
            <a:solidFill>
              <a:schemeClr val="tx1"/>
            </a:solidFill>
          </a:ln>
        </p:spPr>
        <p:txBody>
          <a:bodyPr wrap="square" rtlCol="0">
            <a:spAutoFit/>
          </a:bodyPr>
          <a:lstStyle/>
          <a:p>
            <a:pPr algn="ctr"/>
            <a:r>
              <a:rPr lang="en-US" b="1" dirty="0">
                <a:solidFill>
                  <a:schemeClr val="bg1"/>
                </a:solidFill>
              </a:rPr>
              <a:t>Individual Development</a:t>
            </a:r>
          </a:p>
          <a:p>
            <a:pPr algn="ctr"/>
            <a:r>
              <a:rPr lang="en-US" b="1" dirty="0">
                <a:solidFill>
                  <a:schemeClr val="bg1"/>
                </a:solidFill>
              </a:rPr>
              <a:t>Plans</a:t>
            </a:r>
          </a:p>
        </p:txBody>
      </p:sp>
      <p:sp>
        <p:nvSpPr>
          <p:cNvPr id="7" name="Title 6"/>
          <p:cNvSpPr>
            <a:spLocks noGrp="1"/>
          </p:cNvSpPr>
          <p:nvPr>
            <p:ph type="title"/>
          </p:nvPr>
        </p:nvSpPr>
        <p:spPr>
          <a:xfrm>
            <a:off x="1066800" y="180715"/>
            <a:ext cx="6781800" cy="533400"/>
          </a:xfrm>
        </p:spPr>
        <p:txBody>
          <a:bodyPr/>
          <a:lstStyle/>
          <a:p>
            <a:r>
              <a:rPr lang="en-US" dirty="0"/>
              <a:t>We’re from Headquarters and we’re here to help…</a:t>
            </a:r>
          </a:p>
        </p:txBody>
      </p:sp>
      <p:sp>
        <p:nvSpPr>
          <p:cNvPr id="6" name="Slide Number Placeholder 5"/>
          <p:cNvSpPr>
            <a:spLocks noGrp="1"/>
          </p:cNvSpPr>
          <p:nvPr>
            <p:ph type="sldNum" sz="quarter" idx="10"/>
          </p:nvPr>
        </p:nvSpPr>
        <p:spPr/>
        <p:txBody>
          <a:bodyPr/>
          <a:lstStyle/>
          <a:p>
            <a:pPr>
              <a:defRPr/>
            </a:pPr>
            <a:r>
              <a:rPr lang="en-US"/>
              <a:t>Slide </a:t>
            </a:r>
            <a:fld id="{F35C3161-02B8-4D16-9DDD-35AC2294536E}" type="slidenum">
              <a:rPr lang="en-US" smtClean="0"/>
              <a:pPr>
                <a:defRPr/>
              </a:pPr>
              <a:t>2</a:t>
            </a:fld>
            <a:endParaRPr lang="en-US" dirty="0"/>
          </a:p>
        </p:txBody>
      </p:sp>
      <p:sp>
        <p:nvSpPr>
          <p:cNvPr id="9" name="TextBox 8"/>
          <p:cNvSpPr txBox="1"/>
          <p:nvPr/>
        </p:nvSpPr>
        <p:spPr>
          <a:xfrm>
            <a:off x="889000" y="2137924"/>
            <a:ext cx="3220720" cy="369332"/>
          </a:xfrm>
          <a:prstGeom prst="rect">
            <a:avLst/>
          </a:prstGeom>
          <a:solidFill>
            <a:srgbClr val="FFFF00"/>
          </a:solidFill>
          <a:ln w="22225">
            <a:solidFill>
              <a:schemeClr val="tx1"/>
            </a:solidFill>
          </a:ln>
        </p:spPr>
        <p:txBody>
          <a:bodyPr wrap="square" rtlCol="0">
            <a:spAutoFit/>
          </a:bodyPr>
          <a:lstStyle/>
          <a:p>
            <a:pPr algn="ctr"/>
            <a:r>
              <a:rPr lang="en-US" b="1" dirty="0"/>
              <a:t>Academic Degree Program</a:t>
            </a:r>
          </a:p>
        </p:txBody>
      </p:sp>
      <p:sp>
        <p:nvSpPr>
          <p:cNvPr id="10" name="TextBox 9"/>
          <p:cNvSpPr txBox="1"/>
          <p:nvPr/>
        </p:nvSpPr>
        <p:spPr>
          <a:xfrm>
            <a:off x="3943350" y="2412255"/>
            <a:ext cx="3220720" cy="646331"/>
          </a:xfrm>
          <a:prstGeom prst="rect">
            <a:avLst/>
          </a:prstGeom>
          <a:solidFill>
            <a:srgbClr val="7030A0"/>
          </a:solidFill>
          <a:ln w="22225">
            <a:solidFill>
              <a:schemeClr val="tx1"/>
            </a:solidFill>
          </a:ln>
        </p:spPr>
        <p:txBody>
          <a:bodyPr wrap="square" rtlCol="0">
            <a:spAutoFit/>
          </a:bodyPr>
          <a:lstStyle/>
          <a:p>
            <a:pPr algn="ctr"/>
            <a:r>
              <a:rPr lang="en-US" b="1" dirty="0">
                <a:solidFill>
                  <a:schemeClr val="bg1"/>
                </a:solidFill>
              </a:rPr>
              <a:t>Civilian Workforce</a:t>
            </a:r>
          </a:p>
          <a:p>
            <a:pPr algn="ctr"/>
            <a:r>
              <a:rPr lang="en-US" b="1" dirty="0">
                <a:solidFill>
                  <a:schemeClr val="bg1"/>
                </a:solidFill>
              </a:rPr>
              <a:t>Development Framework</a:t>
            </a:r>
          </a:p>
        </p:txBody>
      </p:sp>
      <p:sp>
        <p:nvSpPr>
          <p:cNvPr id="11" name="TextBox 10"/>
          <p:cNvSpPr txBox="1"/>
          <p:nvPr/>
        </p:nvSpPr>
        <p:spPr>
          <a:xfrm>
            <a:off x="4124960" y="3474778"/>
            <a:ext cx="3220720" cy="923330"/>
          </a:xfrm>
          <a:prstGeom prst="rect">
            <a:avLst/>
          </a:prstGeom>
          <a:solidFill>
            <a:srgbClr val="C00000"/>
          </a:solidFill>
          <a:ln w="22225">
            <a:solidFill>
              <a:schemeClr val="tx1"/>
            </a:solidFill>
          </a:ln>
        </p:spPr>
        <p:txBody>
          <a:bodyPr wrap="square" rtlCol="0">
            <a:spAutoFit/>
          </a:bodyPr>
          <a:lstStyle/>
          <a:p>
            <a:pPr algn="ctr"/>
            <a:r>
              <a:rPr lang="en-US" b="1" dirty="0">
                <a:solidFill>
                  <a:schemeClr val="bg1"/>
                </a:solidFill>
              </a:rPr>
              <a:t>Marine Corps </a:t>
            </a:r>
          </a:p>
          <a:p>
            <a:pPr algn="ctr"/>
            <a:r>
              <a:rPr lang="en-US" b="1" dirty="0">
                <a:solidFill>
                  <a:schemeClr val="bg1"/>
                </a:solidFill>
              </a:rPr>
              <a:t>Civilian Leadership</a:t>
            </a:r>
          </a:p>
          <a:p>
            <a:pPr algn="ctr"/>
            <a:r>
              <a:rPr lang="en-US" b="1" dirty="0">
                <a:solidFill>
                  <a:schemeClr val="bg1"/>
                </a:solidFill>
              </a:rPr>
              <a:t>Development Program</a:t>
            </a:r>
          </a:p>
        </p:txBody>
      </p:sp>
      <p:sp>
        <p:nvSpPr>
          <p:cNvPr id="12" name="TextBox 11"/>
          <p:cNvSpPr txBox="1"/>
          <p:nvPr/>
        </p:nvSpPr>
        <p:spPr>
          <a:xfrm>
            <a:off x="889000" y="2813609"/>
            <a:ext cx="3220720" cy="646331"/>
          </a:xfrm>
          <a:prstGeom prst="rect">
            <a:avLst/>
          </a:prstGeom>
          <a:solidFill>
            <a:srgbClr val="002060"/>
          </a:solidFill>
          <a:ln w="22225">
            <a:solidFill>
              <a:schemeClr val="tx1"/>
            </a:solidFill>
          </a:ln>
        </p:spPr>
        <p:txBody>
          <a:bodyPr wrap="square" rtlCol="0">
            <a:spAutoFit/>
          </a:bodyPr>
          <a:lstStyle/>
          <a:p>
            <a:pPr algn="ctr"/>
            <a:r>
              <a:rPr lang="en-US" b="1" dirty="0">
                <a:solidFill>
                  <a:schemeClr val="bg1"/>
                </a:solidFill>
              </a:rPr>
              <a:t>Marine Corps</a:t>
            </a:r>
          </a:p>
          <a:p>
            <a:pPr algn="ctr"/>
            <a:r>
              <a:rPr lang="en-US" b="1" dirty="0">
                <a:solidFill>
                  <a:schemeClr val="bg1"/>
                </a:solidFill>
              </a:rPr>
              <a:t>Acculturation Program</a:t>
            </a:r>
          </a:p>
        </p:txBody>
      </p:sp>
      <p:sp>
        <p:nvSpPr>
          <p:cNvPr id="14" name="TextBox 13"/>
          <p:cNvSpPr txBox="1"/>
          <p:nvPr/>
        </p:nvSpPr>
        <p:spPr>
          <a:xfrm>
            <a:off x="2942590" y="1528485"/>
            <a:ext cx="3220720" cy="646331"/>
          </a:xfrm>
          <a:prstGeom prst="rect">
            <a:avLst/>
          </a:prstGeom>
          <a:solidFill>
            <a:srgbClr val="FF0000"/>
          </a:solidFill>
          <a:ln w="22225">
            <a:solidFill>
              <a:schemeClr val="tx1"/>
            </a:solidFill>
          </a:ln>
        </p:spPr>
        <p:txBody>
          <a:bodyPr wrap="square" rtlCol="0">
            <a:spAutoFit/>
          </a:bodyPr>
          <a:lstStyle/>
          <a:p>
            <a:pPr algn="ctr"/>
            <a:r>
              <a:rPr lang="en-US" b="1" dirty="0">
                <a:solidFill>
                  <a:schemeClr val="bg1"/>
                </a:solidFill>
              </a:rPr>
              <a:t>Civilian Workforce</a:t>
            </a:r>
          </a:p>
          <a:p>
            <a:pPr algn="ctr"/>
            <a:r>
              <a:rPr lang="en-US" b="1" dirty="0">
                <a:solidFill>
                  <a:schemeClr val="bg1"/>
                </a:solidFill>
              </a:rPr>
              <a:t>Strategic Plan</a:t>
            </a:r>
          </a:p>
        </p:txBody>
      </p:sp>
      <p:sp>
        <p:nvSpPr>
          <p:cNvPr id="16" name="TextBox 15"/>
          <p:cNvSpPr txBox="1"/>
          <p:nvPr/>
        </p:nvSpPr>
        <p:spPr>
          <a:xfrm>
            <a:off x="4109720" y="4545141"/>
            <a:ext cx="3220720" cy="646331"/>
          </a:xfrm>
          <a:prstGeom prst="rect">
            <a:avLst/>
          </a:prstGeom>
          <a:solidFill>
            <a:srgbClr val="FFCC00"/>
          </a:solidFill>
          <a:ln w="22225">
            <a:solidFill>
              <a:schemeClr val="tx1"/>
            </a:solidFill>
          </a:ln>
        </p:spPr>
        <p:txBody>
          <a:bodyPr wrap="square" rtlCol="0">
            <a:spAutoFit/>
          </a:bodyPr>
          <a:lstStyle/>
          <a:p>
            <a:pPr algn="ctr"/>
            <a:r>
              <a:rPr lang="en-US" b="1" dirty="0"/>
              <a:t>Community of</a:t>
            </a:r>
          </a:p>
          <a:p>
            <a:pPr algn="ctr"/>
            <a:r>
              <a:rPr lang="en-US" b="1" dirty="0"/>
              <a:t>Interest Program</a:t>
            </a:r>
          </a:p>
        </p:txBody>
      </p:sp>
      <p:sp>
        <p:nvSpPr>
          <p:cNvPr id="18" name="Rectangle 17"/>
          <p:cNvSpPr/>
          <p:nvPr/>
        </p:nvSpPr>
        <p:spPr>
          <a:xfrm>
            <a:off x="65152" y="5622081"/>
            <a:ext cx="7587655"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rtDeco"/>
              <a:contourClr>
                <a:schemeClr val="bg1">
                  <a:lumMod val="65000"/>
                </a:schemeClr>
              </a:contourClr>
            </a:sp3d>
          </a:bodyPr>
          <a:lstStyle/>
          <a:p>
            <a:pPr algn="ctr"/>
            <a:r>
              <a:rPr lang="en-US" sz="4000" b="1" cap="none" spc="0" dirty="0">
                <a:ln>
                  <a:solidFill>
                    <a:schemeClr val="bg1">
                      <a:lumMod val="50000"/>
                    </a:schemeClr>
                  </a:solidFill>
                </a:ln>
                <a:solidFill>
                  <a:srgbClr val="0070C0"/>
                </a:solidFill>
                <a:effectLst/>
              </a:rPr>
              <a:t>We’re investing in your Career</a:t>
            </a:r>
          </a:p>
        </p:txBody>
      </p:sp>
      <p:sp>
        <p:nvSpPr>
          <p:cNvPr id="13" name="TextBox 12"/>
          <p:cNvSpPr txBox="1"/>
          <p:nvPr/>
        </p:nvSpPr>
        <p:spPr>
          <a:xfrm>
            <a:off x="1236980" y="3442894"/>
            <a:ext cx="3220720" cy="369332"/>
          </a:xfrm>
          <a:prstGeom prst="rect">
            <a:avLst/>
          </a:prstGeom>
          <a:solidFill>
            <a:srgbClr val="92D050"/>
          </a:solidFill>
          <a:ln w="22225">
            <a:solidFill>
              <a:schemeClr val="tx1"/>
            </a:solidFill>
          </a:ln>
        </p:spPr>
        <p:txBody>
          <a:bodyPr wrap="square" rtlCol="0">
            <a:spAutoFit/>
          </a:bodyPr>
          <a:lstStyle/>
          <a:p>
            <a:pPr algn="ctr"/>
            <a:r>
              <a:rPr lang="en-US" b="1" dirty="0"/>
              <a:t>Mentor Match Services</a:t>
            </a:r>
          </a:p>
        </p:txBody>
      </p:sp>
      <p:sp>
        <p:nvSpPr>
          <p:cNvPr id="17" name="TextBox 16"/>
          <p:cNvSpPr txBox="1"/>
          <p:nvPr/>
        </p:nvSpPr>
        <p:spPr>
          <a:xfrm>
            <a:off x="1171266" y="4731195"/>
            <a:ext cx="3220720" cy="369332"/>
          </a:xfrm>
          <a:prstGeom prst="rect">
            <a:avLst/>
          </a:prstGeom>
          <a:solidFill>
            <a:srgbClr val="74F12F"/>
          </a:solidFill>
          <a:ln w="22225">
            <a:solidFill>
              <a:schemeClr val="tx1"/>
            </a:solidFill>
          </a:ln>
        </p:spPr>
        <p:txBody>
          <a:bodyPr wrap="square" rtlCol="0">
            <a:spAutoFit/>
          </a:bodyPr>
          <a:lstStyle/>
          <a:p>
            <a:pPr algn="ctr"/>
            <a:r>
              <a:rPr lang="en-US" b="1" dirty="0" smtClean="0"/>
              <a:t>Self-Assessment Pilot</a:t>
            </a:r>
            <a:endParaRPr lang="en-US" b="1" dirty="0"/>
          </a:p>
        </p:txBody>
      </p:sp>
    </p:spTree>
    <p:extLst>
      <p:ext uri="{BB962C8B-B14F-4D97-AF65-F5344CB8AC3E}">
        <p14:creationId xmlns:p14="http://schemas.microsoft.com/office/powerpoint/2010/main" val="12752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9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90"/>
                                          </p:val>
                                        </p:tav>
                                        <p:tav tm="100000">
                                          <p:val>
                                            <p:fltVal val="0"/>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26"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par>
                          <p:cTn id="45" fill="hold">
                            <p:stCondLst>
                              <p:cond delay="4000"/>
                            </p:stCondLst>
                            <p:childTnLst>
                              <p:par>
                                <p:cTn id="46" presetID="2" presetClass="entr" presetSubtype="8" accel="2000" decel="200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000" fill="hold"/>
                                        <p:tgtEl>
                                          <p:spTgt spid="13"/>
                                        </p:tgtEl>
                                        <p:attrNameLst>
                                          <p:attrName>ppt_x</p:attrName>
                                        </p:attrNameLst>
                                      </p:cBhvr>
                                      <p:tavLst>
                                        <p:tav tm="0">
                                          <p:val>
                                            <p:strVal val="0-#ppt_w/2"/>
                                          </p:val>
                                        </p:tav>
                                        <p:tav tm="100000">
                                          <p:val>
                                            <p:strVal val="#ppt_x"/>
                                          </p:val>
                                        </p:tav>
                                      </p:tavLst>
                                    </p:anim>
                                    <p:anim calcmode="lin" valueType="num">
                                      <p:cBhvr additive="base">
                                        <p:cTn id="49" dur="10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45"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anim calcmode="lin" valueType="num">
                                      <p:cBhvr>
                                        <p:cTn id="54" dur="500" fill="hold"/>
                                        <p:tgtEl>
                                          <p:spTgt spid="15"/>
                                        </p:tgtEl>
                                        <p:attrNameLst>
                                          <p:attrName>ppt_w</p:attrName>
                                        </p:attrNameLst>
                                      </p:cBhvr>
                                      <p:tavLst>
                                        <p:tav tm="0" fmla="#ppt_w*sin(2.5*pi*$)">
                                          <p:val>
                                            <p:fltVal val="0"/>
                                          </p:val>
                                        </p:tav>
                                        <p:tav tm="100000">
                                          <p:val>
                                            <p:fltVal val="1"/>
                                          </p:val>
                                        </p:tav>
                                      </p:tavLst>
                                    </p:anim>
                                    <p:anim calcmode="lin" valueType="num">
                                      <p:cBhvr>
                                        <p:cTn id="55" dur="500" fill="hold"/>
                                        <p:tgtEl>
                                          <p:spTgt spid="15"/>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35"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anim calcmode="lin" valueType="num">
                                      <p:cBhvr>
                                        <p:cTn id="60" dur="500" fill="hold"/>
                                        <p:tgtEl>
                                          <p:spTgt spid="16"/>
                                        </p:tgtEl>
                                        <p:attrNameLst>
                                          <p:attrName>style.rotation</p:attrName>
                                        </p:attrNameLst>
                                      </p:cBhvr>
                                      <p:tavLst>
                                        <p:tav tm="0">
                                          <p:val>
                                            <p:fltVal val="720"/>
                                          </p:val>
                                        </p:tav>
                                        <p:tav tm="100000">
                                          <p:val>
                                            <p:fltVal val="0"/>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 calcmode="lin" valueType="num">
                                      <p:cBhvr>
                                        <p:cTn id="62" dur="500" fill="hold"/>
                                        <p:tgtEl>
                                          <p:spTgt spid="16"/>
                                        </p:tgtEl>
                                        <p:attrNameLst>
                                          <p:attrName>ppt_w</p:attrName>
                                        </p:attrNameLst>
                                      </p:cBhvr>
                                      <p:tavLst>
                                        <p:tav tm="0">
                                          <p:val>
                                            <p:fltVal val="0"/>
                                          </p:val>
                                        </p:tav>
                                        <p:tav tm="100000">
                                          <p:val>
                                            <p:strVal val="#ppt_w"/>
                                          </p:val>
                                        </p:tav>
                                      </p:tavLst>
                                    </p:anim>
                                  </p:childTnLst>
                                </p:cTn>
                              </p:par>
                            </p:childTnLst>
                          </p:cTn>
                        </p:par>
                        <p:par>
                          <p:cTn id="63" fill="hold">
                            <p:stCondLst>
                              <p:cond delay="6000"/>
                            </p:stCondLst>
                            <p:childTnLst>
                              <p:par>
                                <p:cTn id="64" presetID="2" presetClass="entr" presetSubtype="2" fill="hold" grpId="0" nodeType="afterEffect">
                                  <p:stCondLst>
                                    <p:cond delay="500"/>
                                  </p:stCondLst>
                                  <p:iterate type="lt">
                                    <p:tmPct val="10000"/>
                                  </p:iterate>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1+#ppt_w/2"/>
                                          </p:val>
                                        </p:tav>
                                        <p:tav tm="100000">
                                          <p:val>
                                            <p:strVal val="#ppt_x"/>
                                          </p:val>
                                        </p:tav>
                                      </p:tavLst>
                                    </p:anim>
                                    <p:anim calcmode="lin" valueType="num">
                                      <p:cBhvr additive="base">
                                        <p:cTn id="67" dur="5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8250"/>
                            </p:stCondLst>
                            <p:childTnLst>
                              <p:par>
                                <p:cTn id="69" presetID="2" presetClass="entr" presetSubtype="8" accel="2000" decel="200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1000" fill="hold"/>
                                        <p:tgtEl>
                                          <p:spTgt spid="17"/>
                                        </p:tgtEl>
                                        <p:attrNameLst>
                                          <p:attrName>ppt_x</p:attrName>
                                        </p:attrNameLst>
                                      </p:cBhvr>
                                      <p:tavLst>
                                        <p:tav tm="0">
                                          <p:val>
                                            <p:strVal val="0-#ppt_w/2"/>
                                          </p:val>
                                        </p:tav>
                                        <p:tav tm="100000">
                                          <p:val>
                                            <p:strVal val="#ppt_x"/>
                                          </p:val>
                                        </p:tav>
                                      </p:tavLst>
                                    </p:anim>
                                    <p:anim calcmode="lin" valueType="num">
                                      <p:cBhvr additive="base">
                                        <p:cTn id="7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0" grpId="0" animBg="1"/>
      <p:bldP spid="11" grpId="0" animBg="1"/>
      <p:bldP spid="12" grpId="0" animBg="1"/>
      <p:bldP spid="14" grpId="0" animBg="1"/>
      <p:bldP spid="16" grpId="0" animBg="1"/>
      <p:bldP spid="18" grpId="0"/>
      <p:bldP spid="13"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pPr>
              <a:defRPr/>
            </a:pPr>
            <a:fld id="{6E2602EF-4AC1-45E0-8FB5-8582DE0AF1B3}" type="slidenum">
              <a:rPr lang="en-US" smtClean="0"/>
              <a:pPr>
                <a:defRPr/>
              </a:pPr>
              <a:t>20</a:t>
            </a:fld>
            <a:endParaRPr lang="en-US" dirty="0"/>
          </a:p>
        </p:txBody>
      </p:sp>
      <p:sp>
        <p:nvSpPr>
          <p:cNvPr id="6" name="Content Placeholder 2"/>
          <p:cNvSpPr>
            <a:spLocks noGrp="1"/>
          </p:cNvSpPr>
          <p:nvPr>
            <p:ph sz="half" idx="1"/>
          </p:nvPr>
        </p:nvSpPr>
        <p:spPr>
          <a:xfrm>
            <a:off x="445168" y="1829120"/>
            <a:ext cx="3810000" cy="4114800"/>
          </a:xfrm>
        </p:spPr>
        <p:txBody>
          <a:bodyPr/>
          <a:lstStyle/>
          <a:p>
            <a:pPr>
              <a:buFont typeface="Wingdings" panose="05000000000000000000" pitchFamily="2" charset="2"/>
              <a:buChar char="q"/>
            </a:pPr>
            <a:r>
              <a:rPr lang="en-US" sz="2000" b="1" dirty="0"/>
              <a:t>MARADMIN </a:t>
            </a:r>
            <a:r>
              <a:rPr lang="en-US" sz="2000" b="1" dirty="0" smtClean="0"/>
              <a:t>013/16:</a:t>
            </a:r>
          </a:p>
          <a:p>
            <a:pPr marL="642938" lvl="1" indent="-342900">
              <a:buFont typeface="Wingdings" panose="05000000000000000000" pitchFamily="2" charset="2"/>
              <a:buChar char="q"/>
            </a:pPr>
            <a:r>
              <a:rPr lang="en-US" sz="2000" dirty="0" smtClean="0"/>
              <a:t>Announced </a:t>
            </a:r>
            <a:r>
              <a:rPr lang="en-US" sz="2000" dirty="0"/>
              <a:t>Foundational Skills Training</a:t>
            </a:r>
          </a:p>
          <a:p>
            <a:pPr marL="800100" lvl="1" indent="-342900">
              <a:buFont typeface="Wingdings" panose="05000000000000000000" pitchFamily="2" charset="2"/>
              <a:buChar char="q"/>
            </a:pPr>
            <a:r>
              <a:rPr lang="en-US" sz="2000" dirty="0"/>
              <a:t>Established enterprise-wide common skills training in 5 Categories:</a:t>
            </a:r>
          </a:p>
          <a:p>
            <a:pPr marL="1257300" lvl="2" indent="-342900">
              <a:buFont typeface="+mj-lt"/>
              <a:buAutoNum type="arabicParenR"/>
            </a:pPr>
            <a:r>
              <a:rPr lang="en-US" sz="2000" dirty="0"/>
              <a:t>Communication</a:t>
            </a:r>
          </a:p>
          <a:p>
            <a:pPr marL="1257300" lvl="2" indent="-342900">
              <a:buFont typeface="+mj-lt"/>
              <a:buAutoNum type="arabicParenR"/>
            </a:pPr>
            <a:r>
              <a:rPr lang="en-US" sz="2000" dirty="0"/>
              <a:t>Project Management</a:t>
            </a:r>
          </a:p>
          <a:p>
            <a:pPr marL="1257300" lvl="2" indent="-342900">
              <a:buFont typeface="+mj-lt"/>
              <a:buAutoNum type="arabicParenR"/>
            </a:pPr>
            <a:r>
              <a:rPr lang="en-US" sz="2000" dirty="0"/>
              <a:t>Information Technology</a:t>
            </a:r>
          </a:p>
          <a:p>
            <a:pPr marL="1257300" lvl="2" indent="-342900">
              <a:buFont typeface="+mj-lt"/>
              <a:buAutoNum type="arabicParenR"/>
            </a:pPr>
            <a:r>
              <a:rPr lang="en-US" sz="2000" dirty="0"/>
              <a:t>Business Functions</a:t>
            </a:r>
          </a:p>
          <a:p>
            <a:pPr marL="1257300" lvl="2" indent="-342900">
              <a:buFont typeface="+mj-lt"/>
              <a:buAutoNum type="arabicParenR"/>
            </a:pPr>
            <a:r>
              <a:rPr lang="en-US" sz="2000" dirty="0"/>
              <a:t>Personal/Professional Management </a:t>
            </a:r>
            <a:r>
              <a:rPr lang="en-US" sz="2000" dirty="0" smtClean="0"/>
              <a:t>Skills</a:t>
            </a:r>
            <a:endParaRPr lang="en-US" sz="2000" dirty="0"/>
          </a:p>
        </p:txBody>
      </p:sp>
      <p:sp>
        <p:nvSpPr>
          <p:cNvPr id="7" name="Content Placeholder 5"/>
          <p:cNvSpPr txBox="1">
            <a:spLocks/>
          </p:cNvSpPr>
          <p:nvPr/>
        </p:nvSpPr>
        <p:spPr>
          <a:xfrm>
            <a:off x="4936493" y="1829120"/>
            <a:ext cx="3810000" cy="4114800"/>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800100" lvl="1" indent="-342900">
              <a:buFont typeface="Wingdings" panose="05000000000000000000" pitchFamily="2" charset="2"/>
              <a:buChar char="q"/>
            </a:pPr>
            <a:r>
              <a:rPr lang="en-US" sz="2000" kern="0" dirty="0" smtClean="0"/>
              <a:t>Service is provided by Industry leader in Web-based training, http://www.Lynda.com</a:t>
            </a:r>
          </a:p>
          <a:p>
            <a:pPr marL="1200150" lvl="2" indent="-285750">
              <a:buFont typeface="Arial" panose="020B0604020202020204" pitchFamily="34" charset="0"/>
              <a:buChar char="−"/>
            </a:pPr>
            <a:r>
              <a:rPr lang="en-US" sz="2000" kern="0" dirty="0" smtClean="0"/>
              <a:t>Training provided by industry leaders, professors, etc. </a:t>
            </a:r>
          </a:p>
          <a:p>
            <a:pPr marL="1200150" lvl="2" indent="-285750">
              <a:buFont typeface="Arial" panose="020B0604020202020204" pitchFamily="34" charset="0"/>
              <a:buChar char="−"/>
            </a:pPr>
            <a:r>
              <a:rPr lang="en-US" sz="2000" kern="0" dirty="0" smtClean="0"/>
              <a:t>Access on demand via Computer or Mobile device </a:t>
            </a:r>
          </a:p>
          <a:p>
            <a:pPr marL="1200150" lvl="2" indent="-285750">
              <a:buFont typeface="Arial" panose="020B0604020202020204" pitchFamily="34" charset="0"/>
              <a:buChar char="−"/>
            </a:pPr>
            <a:r>
              <a:rPr lang="en-US" sz="2000" kern="0" dirty="0" smtClean="0"/>
              <a:t>Access to 7,400 plus courses in a variety of occupational disciplines</a:t>
            </a:r>
          </a:p>
          <a:p>
            <a:endParaRPr lang="en-US" kern="0" dirty="0" smtClean="0"/>
          </a:p>
          <a:p>
            <a:endParaRPr lang="en-US" kern="0" dirty="0"/>
          </a:p>
        </p:txBody>
      </p:sp>
      <p:sp>
        <p:nvSpPr>
          <p:cNvPr id="8" name="Slide Number Placeholder 3"/>
          <p:cNvSpPr>
            <a:spLocks noGrp="1"/>
          </p:cNvSpPr>
          <p:nvPr>
            <p:ph type="sldNum" sz="quarter" idx="10"/>
          </p:nvPr>
        </p:nvSpPr>
        <p:spPr>
          <a:xfrm>
            <a:off x="4038600" y="6396007"/>
            <a:ext cx="1028700" cy="361950"/>
          </a:xfrm>
        </p:spPr>
        <p:txBody>
          <a:bodyPr/>
          <a:lstStyle/>
          <a:p>
            <a:pPr>
              <a:defRPr/>
            </a:pPr>
            <a:r>
              <a:rPr lang="en-US" dirty="0" smtClean="0"/>
              <a:t>Slide 20</a:t>
            </a:r>
            <a:endParaRPr lang="en-US" dirty="0"/>
          </a:p>
        </p:txBody>
      </p:sp>
      <p:sp>
        <p:nvSpPr>
          <p:cNvPr id="10" name="Title 1"/>
          <p:cNvSpPr>
            <a:spLocks noGrp="1"/>
          </p:cNvSpPr>
          <p:nvPr>
            <p:ph type="title"/>
          </p:nvPr>
        </p:nvSpPr>
        <p:spPr>
          <a:xfrm>
            <a:off x="1162050" y="145002"/>
            <a:ext cx="6781800" cy="533400"/>
          </a:xfrm>
        </p:spPr>
        <p:txBody>
          <a:bodyPr/>
          <a:lstStyle/>
          <a:p>
            <a:r>
              <a:rPr lang="en-US" sz="2800" dirty="0"/>
              <a:t>Foundational Skills Training </a:t>
            </a:r>
            <a:r>
              <a:rPr lang="en-US" sz="2800" dirty="0" smtClean="0"/>
              <a:t>(FST)</a:t>
            </a:r>
            <a:endParaRPr lang="en-US" sz="2800" dirty="0"/>
          </a:p>
        </p:txBody>
      </p:sp>
    </p:spTree>
    <p:extLst>
      <p:ext uri="{BB962C8B-B14F-4D97-AF65-F5344CB8AC3E}">
        <p14:creationId xmlns:p14="http://schemas.microsoft.com/office/powerpoint/2010/main" val="2099979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7146"/>
            <a:ext cx="6781800" cy="533400"/>
          </a:xfrm>
        </p:spPr>
        <p:txBody>
          <a:bodyPr/>
          <a:lstStyle/>
          <a:p>
            <a:r>
              <a:rPr lang="en-US" sz="2800" dirty="0" smtClean="0"/>
              <a:t>FST: Lynda.com</a:t>
            </a:r>
            <a:endParaRPr lang="en-US" sz="2800" dirty="0"/>
          </a:p>
        </p:txBody>
      </p:sp>
      <p:sp>
        <p:nvSpPr>
          <p:cNvPr id="4" name="Slide Number Placeholder 3"/>
          <p:cNvSpPr>
            <a:spLocks noGrp="1"/>
          </p:cNvSpPr>
          <p:nvPr>
            <p:ph type="sldNum" sz="quarter" idx="10"/>
          </p:nvPr>
        </p:nvSpPr>
        <p:spPr/>
        <p:txBody>
          <a:bodyPr/>
          <a:lstStyle/>
          <a:p>
            <a:pPr>
              <a:defRPr/>
            </a:pPr>
            <a:r>
              <a:rPr lang="en-US" dirty="0" smtClean="0"/>
              <a:t>Slide </a:t>
            </a:r>
            <a:fld id="{136D5C87-B9C2-4CB3-A612-4CFB17DF639A}" type="slidenum">
              <a:rPr lang="en-US" smtClean="0"/>
              <a:pPr>
                <a:defRPr/>
              </a:pPr>
              <a:t>21</a:t>
            </a:fld>
            <a:endParaRPr lang="en-US" dirty="0"/>
          </a:p>
        </p:txBody>
      </p:sp>
      <p:sp>
        <p:nvSpPr>
          <p:cNvPr id="5" name="Rectangle 4"/>
          <p:cNvSpPr/>
          <p:nvPr/>
        </p:nvSpPr>
        <p:spPr>
          <a:xfrm>
            <a:off x="4590107" y="1246445"/>
            <a:ext cx="4553893" cy="3945696"/>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Go </a:t>
            </a:r>
            <a:r>
              <a:rPr lang="en-US" sz="2000" dirty="0" smtClean="0">
                <a:ea typeface="Calibri" panose="020F0502020204030204" pitchFamily="34" charset="0"/>
                <a:cs typeface="Times New Roman" panose="02020603050405020304" pitchFamily="18" charset="0"/>
              </a:rPr>
              <a:t>to </a:t>
            </a:r>
            <a:r>
              <a:rPr lang="en-US" dirty="0" smtClean="0">
                <a:ea typeface="Calibri" panose="020F0502020204030204" pitchFamily="34" charset="0"/>
                <a:cs typeface="Times New Roman" panose="02020603050405020304" pitchFamily="18" charset="0"/>
              </a:rPr>
              <a:t>https://www.manpower.usmc.mil/COI </a:t>
            </a:r>
          </a:p>
          <a:p>
            <a:pPr marL="342900" marR="0" lvl="0" indent="-342900">
              <a:lnSpc>
                <a:spcPct val="115000"/>
              </a:lnSpc>
              <a:spcBef>
                <a:spcPts val="0"/>
              </a:spcBef>
              <a:spcAft>
                <a:spcPts val="0"/>
              </a:spcAft>
              <a:buFont typeface="+mj-lt"/>
              <a:buAutoNum type="arabicPeriod"/>
            </a:pPr>
            <a:r>
              <a:rPr lang="en-US" sz="2000" dirty="0" smtClean="0">
                <a:ea typeface="Calibri" panose="020F0502020204030204" pitchFamily="34" charset="0"/>
                <a:cs typeface="Times New Roman" panose="02020603050405020304" pitchFamily="18" charset="0"/>
              </a:rPr>
              <a:t>Select then contact your COI Manager to </a:t>
            </a:r>
            <a:r>
              <a:rPr lang="en-US" sz="2000" dirty="0">
                <a:ea typeface="Calibri" panose="020F0502020204030204" pitchFamily="34" charset="0"/>
                <a:cs typeface="Times New Roman" panose="02020603050405020304" pitchFamily="18" charset="0"/>
              </a:rPr>
              <a:t>Request Access</a:t>
            </a:r>
          </a:p>
          <a:p>
            <a:pPr marL="342900" marR="0" lvl="0" indent="-342900">
              <a:lnSpc>
                <a:spcPct val="115000"/>
              </a:lnSpc>
              <a:spcBef>
                <a:spcPts val="0"/>
              </a:spcBef>
              <a:spcAft>
                <a:spcPts val="1000"/>
              </a:spcAft>
              <a:buFont typeface="+mj-lt"/>
              <a:buAutoNum type="arabicPeriod"/>
            </a:pPr>
            <a:r>
              <a:rPr lang="en-US" sz="2000" dirty="0">
                <a:ea typeface="Calibri" panose="020F0502020204030204" pitchFamily="34" charset="0"/>
                <a:cs typeface="Times New Roman" panose="02020603050405020304" pitchFamily="18" charset="0"/>
              </a:rPr>
              <a:t>Complete </a:t>
            </a:r>
            <a:r>
              <a:rPr lang="en-US" sz="2000" dirty="0" smtClean="0">
                <a:ea typeface="Calibri" panose="020F0502020204030204" pitchFamily="34" charset="0"/>
                <a:cs typeface="Times New Roman" panose="02020603050405020304" pitchFamily="18" charset="0"/>
              </a:rPr>
              <a:t>Registration within 24 hours of Account</a:t>
            </a:r>
          </a:p>
          <a:p>
            <a:pPr marL="342900" marR="0" lvl="0" indent="-342900">
              <a:lnSpc>
                <a:spcPct val="115000"/>
              </a:lnSpc>
              <a:spcBef>
                <a:spcPts val="0"/>
              </a:spcBef>
              <a:spcAft>
                <a:spcPts val="1000"/>
              </a:spcAft>
              <a:buFont typeface="+mj-lt"/>
              <a:buAutoNum type="arabicPeriod"/>
            </a:pPr>
            <a:r>
              <a:rPr lang="en-US" sz="2000" dirty="0" smtClean="0">
                <a:ea typeface="Calibri" panose="020F0502020204030204" pitchFamily="34" charset="0"/>
                <a:cs typeface="Times New Roman" panose="02020603050405020304" pitchFamily="18" charset="0"/>
              </a:rPr>
              <a:t>Complete Required Foundational Skill Training</a:t>
            </a:r>
          </a:p>
          <a:p>
            <a:pPr marL="342900" marR="0" lvl="0" indent="-342900">
              <a:lnSpc>
                <a:spcPct val="115000"/>
              </a:lnSpc>
              <a:spcBef>
                <a:spcPts val="0"/>
              </a:spcBef>
              <a:spcAft>
                <a:spcPts val="1000"/>
              </a:spcAft>
              <a:buFont typeface="+mj-lt"/>
              <a:buAutoNum type="arabicPeriod"/>
            </a:pPr>
            <a:r>
              <a:rPr lang="en-US" sz="2000" dirty="0" err="1" smtClean="0">
                <a:ea typeface="Calibri" panose="020F0502020204030204" pitchFamily="34" charset="0"/>
                <a:cs typeface="Times New Roman" panose="02020603050405020304" pitchFamily="18" charset="0"/>
              </a:rPr>
              <a:t>eMail</a:t>
            </a:r>
            <a:r>
              <a:rPr lang="en-US" sz="2000" dirty="0" smtClean="0">
                <a:ea typeface="Calibri" panose="020F0502020204030204" pitchFamily="34" charset="0"/>
                <a:cs typeface="Times New Roman" panose="02020603050405020304" pitchFamily="18" charset="0"/>
              </a:rPr>
              <a:t>: MPC30@usmc.mil</a:t>
            </a:r>
          </a:p>
          <a:p>
            <a:pPr marL="342900" marR="0" lvl="0" indent="-342900">
              <a:lnSpc>
                <a:spcPct val="115000"/>
              </a:lnSpc>
              <a:spcBef>
                <a:spcPts val="0"/>
              </a:spcBef>
              <a:spcAft>
                <a:spcPts val="1000"/>
              </a:spcAft>
              <a:buFont typeface="+mj-lt"/>
              <a:buAutoNum type="arabicPeriod"/>
            </a:pPr>
            <a:endParaRPr lang="en-US" dirty="0" smtClean="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l="28812" t="35786" r="19010" b="12288"/>
          <a:stretch/>
        </p:blipFill>
        <p:spPr>
          <a:xfrm>
            <a:off x="0" y="1246446"/>
            <a:ext cx="4590107" cy="3981090"/>
          </a:xfrm>
          <a:prstGeom prst="rect">
            <a:avLst/>
          </a:prstGeom>
        </p:spPr>
      </p:pic>
      <p:pic>
        <p:nvPicPr>
          <p:cNvPr id="8" name="Picture 7"/>
          <p:cNvPicPr>
            <a:picLocks noChangeAspect="1"/>
          </p:cNvPicPr>
          <p:nvPr/>
        </p:nvPicPr>
        <p:blipFill rotWithShape="1">
          <a:blip r:embed="rId3"/>
          <a:srcRect l="13267" t="40714" r="13267" b="15633"/>
          <a:stretch/>
        </p:blipFill>
        <p:spPr>
          <a:xfrm>
            <a:off x="0" y="5227536"/>
            <a:ext cx="9144000" cy="1630464"/>
          </a:xfrm>
          <a:prstGeom prst="rect">
            <a:avLst/>
          </a:prstGeom>
        </p:spPr>
      </p:pic>
    </p:spTree>
    <p:extLst>
      <p:ext uri="{BB962C8B-B14F-4D97-AF65-F5344CB8AC3E}">
        <p14:creationId xmlns:p14="http://schemas.microsoft.com/office/powerpoint/2010/main" val="886999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600" i="1" dirty="0"/>
              <a:t>“COI Manager Introductions”</a:t>
            </a:r>
          </a:p>
        </p:txBody>
      </p:sp>
      <p:sp>
        <p:nvSpPr>
          <p:cNvPr id="4" name="Slide Number Placeholder 3"/>
          <p:cNvSpPr>
            <a:spLocks noGrp="1"/>
          </p:cNvSpPr>
          <p:nvPr>
            <p:ph type="sldNum" sz="quarter" idx="4294967295"/>
          </p:nvPr>
        </p:nvSpPr>
        <p:spPr>
          <a:xfrm>
            <a:off x="3505200" y="6492875"/>
            <a:ext cx="2133600" cy="365125"/>
          </a:xfrm>
          <a:prstGeom prst="rect">
            <a:avLst/>
          </a:prstGeom>
        </p:spPr>
        <p:txBody>
          <a:bodyPr/>
          <a:lstStyle/>
          <a:p>
            <a:pPr>
              <a:defRPr/>
            </a:pPr>
            <a:r>
              <a:rPr lang="en-US" dirty="0" smtClean="0"/>
              <a:t>Slide </a:t>
            </a:r>
            <a:fld id="{6E2602EF-4AC1-45E0-8FB5-8582DE0AF1B3}" type="slidenum">
              <a:rPr lang="en-US" smtClean="0"/>
              <a:pPr>
                <a:defRPr/>
              </a:pPr>
              <a:t>22</a:t>
            </a:fld>
            <a:endParaRPr lang="en-US" dirty="0"/>
          </a:p>
        </p:txBody>
      </p:sp>
    </p:spTree>
    <p:extLst>
      <p:ext uri="{BB962C8B-B14F-4D97-AF65-F5344CB8AC3E}">
        <p14:creationId xmlns:p14="http://schemas.microsoft.com/office/powerpoint/2010/main" val="2713981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71634"/>
            <a:ext cx="6781800" cy="533400"/>
          </a:xfrm>
        </p:spPr>
        <p:txBody>
          <a:bodyPr/>
          <a:lstStyle/>
          <a:p>
            <a:r>
              <a:rPr lang="en-US" sz="3200" dirty="0"/>
              <a:t>COI </a:t>
            </a:r>
            <a:r>
              <a:rPr lang="en-US" sz="3200" dirty="0" smtClean="0"/>
              <a:t>Managers</a:t>
            </a:r>
            <a:endParaRPr lang="en-US" sz="3200" dirty="0"/>
          </a:p>
        </p:txBody>
      </p:sp>
      <p:sp>
        <p:nvSpPr>
          <p:cNvPr id="4" name="Slide Number Placeholder 3"/>
          <p:cNvSpPr>
            <a:spLocks noGrp="1"/>
          </p:cNvSpPr>
          <p:nvPr>
            <p:ph type="sldNum" sz="quarter" idx="10"/>
          </p:nvPr>
        </p:nvSpPr>
        <p:spPr>
          <a:xfrm>
            <a:off x="4057650" y="6500765"/>
            <a:ext cx="1028700" cy="361950"/>
          </a:xfrm>
        </p:spPr>
        <p:txBody>
          <a:bodyPr/>
          <a:lstStyle/>
          <a:p>
            <a:pPr>
              <a:defRPr/>
            </a:pPr>
            <a:r>
              <a:rPr lang="en-US" dirty="0" smtClean="0"/>
              <a:t>Slide </a:t>
            </a:r>
            <a:fld id="{136D5C87-B9C2-4CB3-A612-4CFB17DF639A}" type="slidenum">
              <a:rPr lang="en-US" smtClean="0"/>
              <a:pPr>
                <a:defRPr/>
              </a:pPr>
              <a:t>23</a:t>
            </a:fld>
            <a:endParaRPr lang="en-US" dirty="0"/>
          </a:p>
        </p:txBody>
      </p:sp>
      <p:pic>
        <p:nvPicPr>
          <p:cNvPr id="6" name="Picture 5"/>
          <p:cNvPicPr>
            <a:picLocks noChangeAspect="1"/>
          </p:cNvPicPr>
          <p:nvPr/>
        </p:nvPicPr>
        <p:blipFill>
          <a:blip r:embed="rId3"/>
          <a:stretch>
            <a:fillRect/>
          </a:stretch>
        </p:blipFill>
        <p:spPr>
          <a:xfrm>
            <a:off x="108643" y="1367931"/>
            <a:ext cx="8908608" cy="5132834"/>
          </a:xfrm>
          <a:prstGeom prst="rect">
            <a:avLst/>
          </a:prstGeom>
        </p:spPr>
      </p:pic>
    </p:spTree>
    <p:extLst>
      <p:ext uri="{BB962C8B-B14F-4D97-AF65-F5344CB8AC3E}">
        <p14:creationId xmlns:p14="http://schemas.microsoft.com/office/powerpoint/2010/main" val="1996227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185438"/>
            <a:ext cx="5257800" cy="628650"/>
          </a:xfrm>
        </p:spPr>
        <p:txBody>
          <a:bodyPr/>
          <a:lstStyle/>
          <a:p>
            <a:r>
              <a:rPr lang="en-US" sz="3200" dirty="0">
                <a:cs typeface="Calibri" panose="020F0502020204030204" pitchFamily="34" charset="0"/>
              </a:rPr>
              <a:t>Administration </a:t>
            </a:r>
            <a:r>
              <a:rPr lang="en-US" sz="3200" dirty="0" smtClean="0">
                <a:cs typeface="Calibri" panose="020F0502020204030204" pitchFamily="34" charset="0"/>
              </a:rPr>
              <a:t>(COI)</a:t>
            </a:r>
            <a:endParaRPr lang="en-US" sz="3200" dirty="0">
              <a:cs typeface="Calibri" panose="020F0502020204030204" pitchFamily="34" charset="0"/>
            </a:endParaRPr>
          </a:p>
        </p:txBody>
      </p:sp>
      <p:sp>
        <p:nvSpPr>
          <p:cNvPr id="3" name="Content Placeholder 2"/>
          <p:cNvSpPr>
            <a:spLocks noGrp="1"/>
          </p:cNvSpPr>
          <p:nvPr>
            <p:ph idx="1"/>
          </p:nvPr>
        </p:nvSpPr>
        <p:spPr>
          <a:xfrm>
            <a:off x="0" y="1602142"/>
            <a:ext cx="9144000" cy="3582417"/>
          </a:xfrm>
        </p:spPr>
        <p:txBody>
          <a:bodyPr/>
          <a:lstStyle/>
          <a:p>
            <a:pPr marL="0" indent="0">
              <a:buNone/>
            </a:pPr>
            <a:r>
              <a:rPr lang="en-US" sz="1600" u="sng" dirty="0" smtClean="0">
                <a:latin typeface="Garamond" panose="02020404030301010803" pitchFamily="18" charset="0"/>
                <a:cs typeface="Arial" panose="020B0604020202020204" pitchFamily="34" charset="0"/>
              </a:rPr>
              <a:t>Mission</a:t>
            </a:r>
            <a:r>
              <a:rPr lang="en-US" sz="1600" dirty="0">
                <a:latin typeface="Garamond" panose="02020404030301010803" pitchFamily="18" charset="0"/>
                <a:cs typeface="Arial" panose="020B0604020202020204" pitchFamily="34" charset="0"/>
              </a:rPr>
              <a:t>:</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Develops a systematic process for Civilian Marines to identify technical and behavioral competency requirements, training opportunities, and mentoring partnerships that support career development.</a:t>
            </a:r>
          </a:p>
          <a:p>
            <a:pPr marL="0" indent="0">
              <a:buNone/>
            </a:pPr>
            <a:r>
              <a:rPr lang="en-US" sz="1600" u="sng" dirty="0" smtClean="0">
                <a:latin typeface="Garamond" panose="02020404030301010803" pitchFamily="18" charset="0"/>
                <a:cs typeface="Arial" panose="020B0604020202020204" pitchFamily="34" charset="0"/>
              </a:rPr>
              <a:t>Vision</a:t>
            </a:r>
            <a:r>
              <a:rPr lang="en-US" sz="1600" dirty="0">
                <a:latin typeface="Garamond" panose="02020404030301010803" pitchFamily="18" charset="0"/>
                <a:cs typeface="Arial" panose="020B0604020202020204" pitchFamily="34" charset="0"/>
              </a:rPr>
              <a:t>:</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To encompass an innovative and adaptive administrative team dedicated to workforce </a:t>
            </a:r>
            <a:r>
              <a:rPr lang="en-US" sz="1600" b="1" i="1" dirty="0" smtClean="0">
                <a:latin typeface="Garamond" panose="02020404030301010803" pitchFamily="18" charset="0"/>
                <a:cs typeface="Arial" panose="020B0604020202020204" pitchFamily="34" charset="0"/>
              </a:rPr>
              <a:t>excellence.</a:t>
            </a:r>
          </a:p>
          <a:p>
            <a:pPr marL="0" indent="0" algn="ctr">
              <a:buNone/>
            </a:pPr>
            <a:r>
              <a:rPr lang="en-US" sz="1600" b="1" u="sng" dirty="0" smtClean="0">
                <a:latin typeface="Garamond" panose="02020404030301010803" pitchFamily="18" charset="0"/>
                <a:cs typeface="Arial" panose="020B0604020202020204" pitchFamily="34" charset="0"/>
              </a:rPr>
              <a:t>Goals</a:t>
            </a:r>
            <a:endParaRPr lang="en-US" sz="1600" b="1" dirty="0" smtClean="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Align </a:t>
            </a:r>
            <a:r>
              <a:rPr lang="en-US" sz="1600" b="1" dirty="0">
                <a:latin typeface="Garamond" panose="02020404030301010803" pitchFamily="18" charset="0"/>
                <a:cs typeface="Arial" panose="020B0604020202020204" pitchFamily="34" charset="0"/>
              </a:rPr>
              <a:t>training and development with </a:t>
            </a:r>
            <a:r>
              <a:rPr lang="en-US" sz="1600" b="1" dirty="0" smtClean="0">
                <a:latin typeface="Garamond" panose="02020404030301010803" pitchFamily="18" charset="0"/>
                <a:cs typeface="Arial" panose="020B0604020202020204" pitchFamily="34" charset="0"/>
              </a:rPr>
              <a:t>competencies</a:t>
            </a:r>
            <a:endParaRPr lang="en-US" sz="1600" b="1" dirty="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a:latin typeface="Garamond" panose="02020404030301010803" pitchFamily="18" charset="0"/>
                <a:cs typeface="Arial" panose="020B0604020202020204" pitchFamily="34" charset="0"/>
              </a:rPr>
              <a:t>Provide opportunities to enhance analytical </a:t>
            </a:r>
            <a:r>
              <a:rPr lang="en-US" sz="1600" b="1" dirty="0" smtClean="0">
                <a:latin typeface="Garamond" panose="02020404030301010803" pitchFamily="18" charset="0"/>
                <a:cs typeface="Arial" panose="020B0604020202020204" pitchFamily="34" charset="0"/>
              </a:rPr>
              <a:t>skills</a:t>
            </a:r>
            <a:endParaRPr lang="en-US" sz="1600" b="1" dirty="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a:latin typeface="Garamond" panose="02020404030301010803" pitchFamily="18" charset="0"/>
                <a:cs typeface="Arial" panose="020B0604020202020204" pitchFamily="34" charset="0"/>
              </a:rPr>
              <a:t>Increase ability to organize effectively for efficiency and process </a:t>
            </a:r>
            <a:r>
              <a:rPr lang="en-US" sz="1600" b="1" dirty="0" smtClean="0">
                <a:latin typeface="Garamond" panose="02020404030301010803" pitchFamily="18" charset="0"/>
                <a:cs typeface="Arial" panose="020B0604020202020204" pitchFamily="34" charset="0"/>
              </a:rPr>
              <a:t>improvement</a:t>
            </a:r>
            <a:endParaRPr lang="en-US" sz="1600" b="1" dirty="0">
              <a:latin typeface="Garamond" panose="02020404030301010803" pitchFamily="18" charset="0"/>
              <a:cs typeface="Arial" panose="020B0604020202020204" pitchFamily="34" charset="0"/>
            </a:endParaRPr>
          </a:p>
          <a:p>
            <a:pPr marL="0" indent="0" algn="ctr">
              <a:buNone/>
            </a:pPr>
            <a:r>
              <a:rPr lang="en-US" sz="1600" b="1" u="sng" dirty="0" smtClean="0">
                <a:latin typeface="Garamond" panose="02020404030301010803" pitchFamily="18" charset="0"/>
                <a:cs typeface="Arial" panose="020B0604020202020204" pitchFamily="34" charset="0"/>
              </a:rPr>
              <a:t>Initiatives</a:t>
            </a:r>
            <a:endParaRPr lang="en-US" sz="1600" b="1" dirty="0">
              <a:latin typeface="Garamond" panose="02020404030301010803" pitchFamily="18" charset="0"/>
              <a:cs typeface="Arial" panose="020B0604020202020204" pitchFamily="34" charset="0"/>
            </a:endParaRPr>
          </a:p>
          <a:p>
            <a:pPr marL="400050" indent="-400050">
              <a:buFont typeface="+mj-lt"/>
              <a:buAutoNum type="romanLcPeriod"/>
            </a:pPr>
            <a:r>
              <a:rPr lang="en-US" sz="1600" b="1" dirty="0">
                <a:latin typeface="Garamond" panose="02020404030301010803" pitchFamily="18" charset="0"/>
                <a:cs typeface="Arial" panose="020B0604020202020204" pitchFamily="34" charset="0"/>
              </a:rPr>
              <a:t>Determine desired capabilities of today’s administrator within the </a:t>
            </a:r>
            <a:r>
              <a:rPr lang="en-US" sz="1600" b="1" dirty="0" smtClean="0">
                <a:latin typeface="Garamond" panose="02020404030301010803" pitchFamily="18" charset="0"/>
                <a:cs typeface="Arial" panose="020B0604020202020204" pitchFamily="34" charset="0"/>
              </a:rPr>
              <a:t>workforce</a:t>
            </a:r>
            <a:endParaRPr lang="en-US" sz="1600" b="1" dirty="0">
              <a:latin typeface="Garamond" panose="02020404030301010803" pitchFamily="18" charset="0"/>
              <a:cs typeface="Arial" panose="020B0604020202020204" pitchFamily="34" charset="0"/>
            </a:endParaRPr>
          </a:p>
          <a:p>
            <a:pPr marL="400050" indent="-400050">
              <a:buFont typeface="+mj-lt"/>
              <a:buAutoNum type="romanLcPeriod"/>
            </a:pPr>
            <a:r>
              <a:rPr lang="en-US" sz="1600" b="1" dirty="0">
                <a:latin typeface="Garamond" panose="02020404030301010803" pitchFamily="18" charset="0"/>
                <a:cs typeface="Arial" panose="020B0604020202020204" pitchFamily="34" charset="0"/>
              </a:rPr>
              <a:t>Research developmental options that are targeted for the community, provide meaningful learning, and are cost </a:t>
            </a:r>
            <a:r>
              <a:rPr lang="en-US" sz="1600" b="1" dirty="0" smtClean="0">
                <a:latin typeface="Garamond" panose="02020404030301010803" pitchFamily="18" charset="0"/>
                <a:cs typeface="Arial" panose="020B0604020202020204" pitchFamily="34" charset="0"/>
              </a:rPr>
              <a:t>effective</a:t>
            </a:r>
            <a:endParaRPr lang="en-US" sz="1600" b="1" dirty="0">
              <a:latin typeface="Garamond" panose="02020404030301010803" pitchFamily="18" charset="0"/>
              <a:cs typeface="Arial" panose="020B0604020202020204" pitchFamily="34" charset="0"/>
            </a:endParaRPr>
          </a:p>
          <a:p>
            <a:pPr marL="400050" indent="-400050">
              <a:buFont typeface="+mj-lt"/>
              <a:buAutoNum type="romanLcPeriod"/>
            </a:pPr>
            <a:r>
              <a:rPr lang="en-US" sz="1600" b="1" dirty="0">
                <a:latin typeface="Garamond" panose="02020404030301010803" pitchFamily="18" charset="0"/>
                <a:cs typeface="Arial" panose="020B0604020202020204" pitchFamily="34" charset="0"/>
              </a:rPr>
              <a:t>Create a collaborative platform where members of the Administration community can obtain information and developmental opportunities in a shared </a:t>
            </a:r>
            <a:r>
              <a:rPr lang="en-US" sz="1600" b="1" dirty="0" smtClean="0">
                <a:latin typeface="Garamond" panose="02020404030301010803" pitchFamily="18" charset="0"/>
                <a:cs typeface="Arial" panose="020B0604020202020204" pitchFamily="34" charset="0"/>
              </a:rPr>
              <a:t>environment</a:t>
            </a:r>
            <a:endParaRPr lang="en-US" sz="1600" dirty="0">
              <a:latin typeface="Garamond" panose="02020404030301010803" pitchFamily="18" charset="0"/>
              <a:cs typeface="Arial" panose="020B0604020202020204" pitchFamily="34" charset="0"/>
            </a:endParaRPr>
          </a:p>
          <a:p>
            <a:pPr marL="0" indent="0">
              <a:buNone/>
            </a:pPr>
            <a:endParaRPr lang="en-US" sz="1600" dirty="0">
              <a:latin typeface="+mj-lt"/>
              <a:cs typeface="Arial" panose="020B0604020202020204" pitchFamily="34" charset="0"/>
            </a:endParaRPr>
          </a:p>
        </p:txBody>
      </p:sp>
      <p:sp>
        <p:nvSpPr>
          <p:cNvPr id="4" name="Slide Number Placeholder 3"/>
          <p:cNvSpPr>
            <a:spLocks noGrp="1"/>
          </p:cNvSpPr>
          <p:nvPr>
            <p:ph type="sldNum" sz="quarter" idx="4294967295"/>
          </p:nvPr>
        </p:nvSpPr>
        <p:spPr>
          <a:xfrm>
            <a:off x="3771900" y="6584156"/>
            <a:ext cx="1600200" cy="273844"/>
          </a:xfrm>
          <a:prstGeom prst="rect">
            <a:avLst/>
          </a:prstGeom>
        </p:spPr>
        <p:txBody>
          <a:bodyPr/>
          <a:lstStyle/>
          <a:p>
            <a:pPr>
              <a:defRPr/>
            </a:pPr>
            <a:r>
              <a:rPr lang="en-US" dirty="0"/>
              <a:t>Slide </a:t>
            </a:r>
            <a:fld id="{6E2602EF-4AC1-45E0-8FB5-8582DE0AF1B3}" type="slidenum">
              <a:rPr lang="en-US" smtClean="0">
                <a:solidFill>
                  <a:srgbClr val="000000"/>
                </a:solidFill>
              </a:rPr>
              <a:pPr>
                <a:defRPr/>
              </a:pPr>
              <a:t>24</a:t>
            </a:fld>
            <a:endParaRPr lang="en-US" dirty="0">
              <a:solidFill>
                <a:srgbClr val="000000"/>
              </a:solidFill>
            </a:endParaRPr>
          </a:p>
        </p:txBody>
      </p:sp>
      <p:sp>
        <p:nvSpPr>
          <p:cNvPr id="5" name="Rectangle 4"/>
          <p:cNvSpPr/>
          <p:nvPr/>
        </p:nvSpPr>
        <p:spPr>
          <a:xfrm>
            <a:off x="169228" y="1173471"/>
            <a:ext cx="3770584" cy="338554"/>
          </a:xfrm>
          <a:prstGeom prst="rect">
            <a:avLst/>
          </a:prstGeom>
        </p:spPr>
        <p:txBody>
          <a:bodyPr wrap="none">
            <a:spAutoFit/>
          </a:bodyPr>
          <a:lstStyle/>
          <a:p>
            <a:r>
              <a:rPr lang="en-US" sz="1600" kern="0" dirty="0">
                <a:solidFill>
                  <a:srgbClr val="000000"/>
                </a:solidFill>
                <a:latin typeface="Garamond" panose="02020404030301010803" pitchFamily="18" charset="0"/>
                <a:cs typeface="Arial" panose="020B0604020202020204" pitchFamily="34" charset="0"/>
              </a:rPr>
              <a:t>Admin</a:t>
            </a:r>
            <a:r>
              <a:rPr lang="en-US" sz="1600" kern="0" dirty="0">
                <a:solidFill>
                  <a:srgbClr val="000000"/>
                </a:solidFill>
                <a:latin typeface="Garamond" panose="02020404030301010803" pitchFamily="18" charset="0"/>
              </a:rPr>
              <a:t> COI Leader:  </a:t>
            </a:r>
            <a:r>
              <a:rPr lang="en-US" sz="1600" b="1" u="sng" kern="0" dirty="0">
                <a:solidFill>
                  <a:srgbClr val="000000"/>
                </a:solidFill>
                <a:latin typeface="Garamond" panose="02020404030301010803" pitchFamily="18" charset="0"/>
              </a:rPr>
              <a:t>Mr. Steven Grozinski </a:t>
            </a:r>
            <a:endParaRPr lang="en-US" sz="1600" u="sng" dirty="0">
              <a:latin typeface="Garamond" panose="02020404030301010803" pitchFamily="18" charset="0"/>
            </a:endParaRPr>
          </a:p>
        </p:txBody>
      </p:sp>
      <p:sp>
        <p:nvSpPr>
          <p:cNvPr id="6" name="Rectangle 5"/>
          <p:cNvSpPr/>
          <p:nvPr/>
        </p:nvSpPr>
        <p:spPr>
          <a:xfrm>
            <a:off x="5102094" y="1218530"/>
            <a:ext cx="3355406" cy="338554"/>
          </a:xfrm>
          <a:prstGeom prst="rect">
            <a:avLst/>
          </a:prstGeom>
        </p:spPr>
        <p:txBody>
          <a:bodyPr wrap="none">
            <a:spAutoFit/>
          </a:bodyPr>
          <a:lstStyle/>
          <a:p>
            <a:pPr lvl="0" eaLnBrk="0" fontAlgn="base" hangingPunct="0">
              <a:spcBef>
                <a:spcPct val="20000"/>
              </a:spcBef>
              <a:spcAft>
                <a:spcPct val="0"/>
              </a:spcAft>
            </a:pPr>
            <a:r>
              <a:rPr lang="en-US" sz="1600" kern="0" dirty="0" smtClean="0">
                <a:solidFill>
                  <a:srgbClr val="000000"/>
                </a:solidFill>
                <a:latin typeface="Garamond" panose="02020404030301010803" pitchFamily="18" charset="0"/>
                <a:cs typeface="Arial" panose="020B0604020202020204" pitchFamily="34" charset="0"/>
              </a:rPr>
              <a:t>COI </a:t>
            </a:r>
            <a:r>
              <a:rPr lang="en-US" sz="1600" kern="0" dirty="0">
                <a:solidFill>
                  <a:srgbClr val="000000"/>
                </a:solidFill>
                <a:latin typeface="Garamond" panose="02020404030301010803" pitchFamily="18" charset="0"/>
                <a:cs typeface="Arial" panose="020B0604020202020204" pitchFamily="34" charset="0"/>
              </a:rPr>
              <a:t>Manager:</a:t>
            </a:r>
            <a:r>
              <a:rPr lang="en-US" sz="1600" b="1" kern="0" dirty="0">
                <a:solidFill>
                  <a:srgbClr val="000000"/>
                </a:solidFill>
                <a:latin typeface="Garamond" panose="02020404030301010803" pitchFamily="18" charset="0"/>
                <a:cs typeface="Arial" panose="020B0604020202020204" pitchFamily="34" charset="0"/>
              </a:rPr>
              <a:t> </a:t>
            </a:r>
            <a:r>
              <a:rPr lang="en-US" sz="1600" b="1" u="sng" kern="0" dirty="0">
                <a:solidFill>
                  <a:srgbClr val="000000"/>
                </a:solidFill>
                <a:latin typeface="Garamond" panose="02020404030301010803" pitchFamily="18" charset="0"/>
                <a:cs typeface="Arial" panose="020B0604020202020204" pitchFamily="34" charset="0"/>
              </a:rPr>
              <a:t>Ms. Brittany Robinson</a:t>
            </a:r>
          </a:p>
        </p:txBody>
      </p:sp>
    </p:spTree>
    <p:extLst>
      <p:ext uri="{BB962C8B-B14F-4D97-AF65-F5344CB8AC3E}">
        <p14:creationId xmlns:p14="http://schemas.microsoft.com/office/powerpoint/2010/main" val="684645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bwMode="auto">
          <a:xfrm>
            <a:off x="139960" y="1961371"/>
            <a:ext cx="8061648" cy="725494"/>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buFontTx/>
              <a:buNone/>
            </a:pPr>
            <a:r>
              <a:rPr lang="en-US" sz="1600" u="sng" kern="0" dirty="0" smtClean="0">
                <a:latin typeface="Garamond" panose="02020404030301010803" pitchFamily="18" charset="0"/>
              </a:rPr>
              <a:t>Mission</a:t>
            </a:r>
            <a:r>
              <a:rPr lang="en-US" sz="1600" kern="0" dirty="0" smtClean="0">
                <a:latin typeface="Garamond" panose="02020404030301010803" pitchFamily="18" charset="0"/>
              </a:rPr>
              <a:t>:  </a:t>
            </a:r>
            <a:r>
              <a:rPr lang="en-US" sz="1600" b="1" i="1" kern="0" dirty="0" smtClean="0">
                <a:latin typeface="Garamond" panose="02020404030301010803" pitchFamily="18" charset="0"/>
              </a:rPr>
              <a:t>Invest in the personal and professional career development of the Community Support COI</a:t>
            </a:r>
          </a:p>
          <a:p>
            <a:pPr marL="0" indent="0">
              <a:buFontTx/>
              <a:buNone/>
            </a:pPr>
            <a:r>
              <a:rPr lang="en-US" sz="1600" u="sng" kern="0" dirty="0" smtClean="0">
                <a:latin typeface="Garamond" panose="02020404030301010803" pitchFamily="18" charset="0"/>
              </a:rPr>
              <a:t>Vision</a:t>
            </a:r>
            <a:r>
              <a:rPr lang="en-US" sz="1600" kern="0" dirty="0" smtClean="0">
                <a:latin typeface="Garamond" panose="02020404030301010803" pitchFamily="18" charset="0"/>
              </a:rPr>
              <a:t>:  </a:t>
            </a:r>
            <a:r>
              <a:rPr lang="en-US" sz="1600" b="1" i="1" kern="0" dirty="0" smtClean="0">
                <a:latin typeface="Garamond" panose="02020404030301010803" pitchFamily="18" charset="0"/>
              </a:rPr>
              <a:t>The community of continued growth</a:t>
            </a:r>
          </a:p>
          <a:p>
            <a:pPr marL="0" indent="0">
              <a:buFontTx/>
              <a:buNone/>
            </a:pPr>
            <a:r>
              <a:rPr lang="en-US" sz="1600" b="1" kern="0" dirty="0" smtClean="0">
                <a:solidFill>
                  <a:srgbClr val="FF0000"/>
                </a:solidFill>
                <a:latin typeface="Garamond" panose="02020404030301010803" pitchFamily="18" charset="0"/>
              </a:rPr>
              <a:t>  </a:t>
            </a:r>
          </a:p>
          <a:p>
            <a:endParaRPr lang="en-US" sz="1600" b="1" kern="0" dirty="0" smtClean="0">
              <a:solidFill>
                <a:srgbClr val="FF0000"/>
              </a:solidFill>
              <a:latin typeface="Garamond" panose="02020404030301010803" pitchFamily="18" charset="0"/>
            </a:endParaRPr>
          </a:p>
          <a:p>
            <a:endParaRPr lang="en-US" sz="1600" b="1" kern="0" dirty="0">
              <a:latin typeface="Garamond" panose="02020404030301010803" pitchFamily="18" charset="0"/>
            </a:endParaRPr>
          </a:p>
        </p:txBody>
      </p:sp>
      <p:sp>
        <p:nvSpPr>
          <p:cNvPr id="9" name="Slide Number Placeholder 3"/>
          <p:cNvSpPr>
            <a:spLocks noGrp="1"/>
          </p:cNvSpPr>
          <p:nvPr>
            <p:ph type="sldNum" sz="quarter" idx="10"/>
          </p:nvPr>
        </p:nvSpPr>
        <p:spPr>
          <a:xfrm>
            <a:off x="4015664" y="6496050"/>
            <a:ext cx="1028700" cy="361950"/>
          </a:xfrm>
        </p:spPr>
        <p:txBody>
          <a:bodyPr/>
          <a:lstStyle/>
          <a:p>
            <a:pPr>
              <a:defRPr/>
            </a:pPr>
            <a:r>
              <a:rPr lang="en-US" dirty="0">
                <a:solidFill>
                  <a:srgbClr val="000000"/>
                </a:solidFill>
              </a:rPr>
              <a:t>Slide </a:t>
            </a:r>
            <a:r>
              <a:rPr lang="en-US" dirty="0" smtClean="0">
                <a:solidFill>
                  <a:srgbClr val="000000"/>
                </a:solidFill>
              </a:rPr>
              <a:t>25</a:t>
            </a:r>
            <a:endParaRPr lang="en-US" dirty="0">
              <a:solidFill>
                <a:srgbClr val="000000"/>
              </a:solidFill>
            </a:endParaRPr>
          </a:p>
        </p:txBody>
      </p:sp>
      <p:sp>
        <p:nvSpPr>
          <p:cNvPr id="10" name="TextBox 9"/>
          <p:cNvSpPr txBox="1"/>
          <p:nvPr/>
        </p:nvSpPr>
        <p:spPr>
          <a:xfrm>
            <a:off x="1438220" y="1392103"/>
            <a:ext cx="2825870"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a:latin typeface="Garamond" panose="02020404030301010803" pitchFamily="18" charset="0"/>
              </a:rPr>
              <a:t>Dr. Todd Calhoun</a:t>
            </a:r>
          </a:p>
        </p:txBody>
      </p:sp>
      <p:sp>
        <p:nvSpPr>
          <p:cNvPr id="11" name="TextBox 10"/>
          <p:cNvSpPr txBox="1"/>
          <p:nvPr/>
        </p:nvSpPr>
        <p:spPr>
          <a:xfrm>
            <a:off x="5139571" y="1364131"/>
            <a:ext cx="2847142"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latin typeface="Garamond" panose="02020404030301010803" pitchFamily="18" charset="0"/>
              </a:rPr>
              <a:t>Mr. Craig Sakai</a:t>
            </a:r>
            <a:endParaRPr lang="en-US" sz="1600" b="1" dirty="0">
              <a:latin typeface="Garamond" panose="02020404030301010803" pitchFamily="18" charset="0"/>
            </a:endParaRPr>
          </a:p>
        </p:txBody>
      </p:sp>
      <p:sp>
        <p:nvSpPr>
          <p:cNvPr id="12" name="Content Placeholder 8"/>
          <p:cNvSpPr txBox="1">
            <a:spLocks/>
          </p:cNvSpPr>
          <p:nvPr/>
        </p:nvSpPr>
        <p:spPr bwMode="auto">
          <a:xfrm>
            <a:off x="139960" y="3275933"/>
            <a:ext cx="8229592" cy="1061105"/>
          </a:xfrm>
          <a:prstGeom prst="rect">
            <a:avLst/>
          </a:prstGeom>
          <a:noFill/>
          <a:ln w="9525">
            <a:solidFill>
              <a:schemeClr val="bg1"/>
            </a:solidFill>
            <a:miter lim="800000"/>
            <a:headEnd/>
            <a:tailEnd/>
          </a:ln>
        </p:spPr>
        <p:txBody>
          <a:bodyPr vert="horz" wrap="square" lIns="51435" tIns="25718" rIns="51435" bIns="25718"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a:latin typeface="Garamond" panose="02020404030301010803" pitchFamily="18" charset="0"/>
              </a:rPr>
              <a:t>Goals</a:t>
            </a:r>
            <a:r>
              <a:rPr lang="en-US" sz="1600" kern="0" dirty="0">
                <a:latin typeface="Garamond" panose="02020404030301010803" pitchFamily="18" charset="0"/>
              </a:rPr>
              <a:t> </a:t>
            </a:r>
            <a:endParaRPr lang="en-US" sz="1600" kern="0" dirty="0">
              <a:solidFill>
                <a:srgbClr val="FF0000"/>
              </a:solidFill>
              <a:latin typeface="Garamond" panose="02020404030301010803" pitchFamily="18" charset="0"/>
            </a:endParaRPr>
          </a:p>
          <a:p>
            <a:pPr marL="610791" lvl="1" indent="-385763">
              <a:buFont typeface="+mj-lt"/>
              <a:buAutoNum type="romanUcPeriod"/>
            </a:pPr>
            <a:r>
              <a:rPr lang="en-US" sz="1600" b="1" kern="0" dirty="0">
                <a:latin typeface="Garamond" panose="02020404030301010803" pitchFamily="18" charset="0"/>
              </a:rPr>
              <a:t>LDP Alignment to Career Goals</a:t>
            </a:r>
          </a:p>
          <a:p>
            <a:pPr marL="610791" lvl="1" indent="-385763">
              <a:buFont typeface="+mj-lt"/>
              <a:buAutoNum type="romanUcPeriod"/>
            </a:pPr>
            <a:r>
              <a:rPr lang="en-US" sz="1600" b="1" kern="0" dirty="0">
                <a:latin typeface="Garamond" panose="02020404030301010803" pitchFamily="18" charset="0"/>
              </a:rPr>
              <a:t>Develop Targeted Competencies w/CEU credentialing</a:t>
            </a:r>
          </a:p>
          <a:p>
            <a:pPr marL="610791" lvl="1" indent="-385763">
              <a:buFont typeface="+mj-lt"/>
              <a:buAutoNum type="romanUcPeriod"/>
            </a:pPr>
            <a:r>
              <a:rPr lang="en-US" sz="1600" b="1" kern="0" dirty="0">
                <a:latin typeface="Garamond" panose="02020404030301010803" pitchFamily="18" charset="0"/>
              </a:rPr>
              <a:t>Develop Curriculum</a:t>
            </a:r>
          </a:p>
        </p:txBody>
      </p:sp>
      <p:sp>
        <p:nvSpPr>
          <p:cNvPr id="13" name="Content Placeholder 9"/>
          <p:cNvSpPr txBox="1">
            <a:spLocks/>
          </p:cNvSpPr>
          <p:nvPr/>
        </p:nvSpPr>
        <p:spPr bwMode="auto">
          <a:xfrm>
            <a:off x="223936" y="4483541"/>
            <a:ext cx="8612156" cy="1236124"/>
          </a:xfrm>
          <a:prstGeom prst="rect">
            <a:avLst/>
          </a:prstGeom>
          <a:noFill/>
          <a:ln w="9525">
            <a:solidFill>
              <a:schemeClr val="bg1"/>
            </a:solidFill>
            <a:miter lim="800000"/>
            <a:headEnd/>
            <a:tailEnd/>
          </a:ln>
        </p:spPr>
        <p:txBody>
          <a:bodyPr vert="horz" wrap="square" lIns="51435" tIns="25718" rIns="51435" bIns="25718"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a:latin typeface="Garamond" panose="02020404030301010803" pitchFamily="18" charset="0"/>
              </a:rPr>
              <a:t>Initiatives</a:t>
            </a:r>
            <a:endParaRPr lang="en-US" sz="1600" b="1" u="sng" kern="0" dirty="0">
              <a:solidFill>
                <a:srgbClr val="FF0000"/>
              </a:solidFill>
              <a:latin typeface="Garamond" panose="02020404030301010803" pitchFamily="18" charset="0"/>
            </a:endParaRPr>
          </a:p>
          <a:p>
            <a:pPr marL="385763" indent="-385763">
              <a:buFont typeface="+mj-lt"/>
              <a:buAutoNum type="romanLcPeriod"/>
            </a:pPr>
            <a:r>
              <a:rPr lang="en-US" sz="1600" b="1" kern="0" dirty="0" smtClean="0">
                <a:latin typeface="Garamond" panose="02020404030301010803" pitchFamily="18" charset="0"/>
              </a:rPr>
              <a:t>Course </a:t>
            </a:r>
            <a:r>
              <a:rPr lang="en-US" sz="1600" b="1" kern="0" dirty="0">
                <a:latin typeface="Garamond" panose="02020404030301010803" pitchFamily="18" charset="0"/>
              </a:rPr>
              <a:t>Offerings Increased and Extended to More Employees</a:t>
            </a:r>
          </a:p>
          <a:p>
            <a:pPr marL="385763" indent="-385763">
              <a:buFont typeface="+mj-lt"/>
              <a:buAutoNum type="romanLcPeriod"/>
            </a:pPr>
            <a:r>
              <a:rPr lang="en-US" sz="1600" b="1" kern="0" dirty="0">
                <a:latin typeface="Garamond" panose="02020404030301010803" pitchFamily="18" charset="0"/>
              </a:rPr>
              <a:t>Difficult Conversation, Conflict Resolution, Art of Influencing Others, etc.</a:t>
            </a:r>
          </a:p>
          <a:p>
            <a:pPr marL="385763" indent="-385763">
              <a:buFont typeface="+mj-lt"/>
              <a:buAutoNum type="romanLcPeriod"/>
            </a:pPr>
            <a:r>
              <a:rPr lang="en-US" sz="1600" b="1" kern="0" dirty="0">
                <a:latin typeface="Garamond" panose="02020404030301010803" pitchFamily="18" charset="0"/>
              </a:rPr>
              <a:t>Facilitation Certification</a:t>
            </a:r>
          </a:p>
          <a:p>
            <a:endParaRPr lang="en-US" sz="1200" b="1" kern="0" dirty="0">
              <a:latin typeface="Garamond" panose="02020404030301010803" pitchFamily="18" charset="0"/>
            </a:endParaRPr>
          </a:p>
        </p:txBody>
      </p:sp>
      <p:sp>
        <p:nvSpPr>
          <p:cNvPr id="15" name="Title 1"/>
          <p:cNvSpPr txBox="1">
            <a:spLocks/>
          </p:cNvSpPr>
          <p:nvPr/>
        </p:nvSpPr>
        <p:spPr bwMode="auto">
          <a:xfrm>
            <a:off x="1181100" y="219683"/>
            <a:ext cx="6781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Calibri" panose="020F0502020204030204" pitchFamily="34" charset="0"/>
                <a:ea typeface="+mj-ea"/>
                <a:cs typeface="+mj-cs"/>
              </a:defRPr>
            </a:lvl1pPr>
            <a:lvl2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5pPr>
            <a:lvl6pPr marL="3429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6pPr>
            <a:lvl7pPr marL="6858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7pPr>
            <a:lvl8pPr marL="10287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8pPr>
            <a:lvl9pPr marL="1371600" algn="ctr" rtl="0" fontAlgn="base">
              <a:spcBef>
                <a:spcPct val="0"/>
              </a:spcBef>
              <a:spcAft>
                <a:spcPct val="0"/>
              </a:spcAft>
              <a:defRPr sz="2400" b="1">
                <a:solidFill>
                  <a:srgbClr val="FF0000"/>
                </a:solidFill>
                <a:effectLst>
                  <a:outerShdw blurRad="38100" dist="38100" dir="2700000" algn="tl">
                    <a:srgbClr val="C0C0C0"/>
                  </a:outerShdw>
                </a:effectLst>
                <a:latin typeface="Arial" charset="0"/>
                <a:cs typeface="Arial" charset="0"/>
              </a:defRPr>
            </a:lvl9pPr>
          </a:lstStyle>
          <a:p>
            <a:r>
              <a:rPr lang="en-US" sz="3200" kern="0" dirty="0" smtClean="0"/>
              <a:t>Community Support COI</a:t>
            </a:r>
            <a:endParaRPr lang="en-US" sz="3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411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35906" y="6584156"/>
            <a:ext cx="1600200" cy="273844"/>
          </a:xfrm>
          <a:prstGeom prst="rect">
            <a:avLst/>
          </a:prstGeom>
        </p:spPr>
        <p:txBody>
          <a:bodyPr/>
          <a:lstStyle/>
          <a:p>
            <a:pPr>
              <a:defRPr/>
            </a:pPr>
            <a:fld id="{6E2602EF-4AC1-45E0-8FB5-8582DE0AF1B3}" type="slidenum">
              <a:rPr lang="en-US" smtClean="0">
                <a:solidFill>
                  <a:srgbClr val="000000"/>
                </a:solidFill>
              </a:rPr>
              <a:pPr>
                <a:defRPr/>
              </a:pPr>
              <a:t>26</a:t>
            </a:fld>
            <a:endParaRPr lang="en-US" dirty="0">
              <a:solidFill>
                <a:srgbClr val="000000"/>
              </a:solidFill>
            </a:endParaRPr>
          </a:p>
        </p:txBody>
      </p:sp>
      <p:sp>
        <p:nvSpPr>
          <p:cNvPr id="9" name="Title 1"/>
          <p:cNvSpPr>
            <a:spLocks noGrp="1"/>
          </p:cNvSpPr>
          <p:nvPr>
            <p:ph type="title"/>
          </p:nvPr>
        </p:nvSpPr>
        <p:spPr>
          <a:xfrm>
            <a:off x="1200150" y="153079"/>
            <a:ext cx="6781800" cy="533400"/>
          </a:xfrm>
        </p:spPr>
        <p:txBody>
          <a:bodyPr/>
          <a:lstStyle/>
          <a:p>
            <a:r>
              <a:rPr lang="en-US" sz="3200" dirty="0" smtClean="0">
                <a:cs typeface="Calibri" panose="020F0502020204030204" pitchFamily="34" charset="0"/>
              </a:rPr>
              <a:t>Education &amp; Training</a:t>
            </a:r>
            <a:endParaRPr lang="en-US" sz="3200" dirty="0">
              <a:cs typeface="Calibri" panose="020F0502020204030204" pitchFamily="34" charset="0"/>
            </a:endParaRPr>
          </a:p>
        </p:txBody>
      </p:sp>
      <p:sp>
        <p:nvSpPr>
          <p:cNvPr id="10" name="Content Placeholder 7"/>
          <p:cNvSpPr>
            <a:spLocks noGrp="1"/>
          </p:cNvSpPr>
          <p:nvPr>
            <p:ph sz="half" idx="1"/>
          </p:nvPr>
        </p:nvSpPr>
        <p:spPr>
          <a:xfrm>
            <a:off x="19050" y="1535963"/>
            <a:ext cx="9144000" cy="684752"/>
          </a:xfrm>
          <a:ln>
            <a:solidFill>
              <a:schemeClr val="bg1"/>
            </a:solidFill>
          </a:ln>
        </p:spPr>
        <p:txBody>
          <a:bodyPr/>
          <a:lstStyle/>
          <a:p>
            <a:pPr marL="0" lvl="1" indent="0">
              <a:buNone/>
            </a:pPr>
            <a:r>
              <a:rPr lang="en-US" sz="1400" u="sng" dirty="0">
                <a:latin typeface="Garamond" panose="02020404030301010803" pitchFamily="18" charset="0"/>
                <a:cs typeface="Arial" panose="020B0604020202020204" pitchFamily="34" charset="0"/>
              </a:rPr>
              <a:t>Mission</a:t>
            </a:r>
            <a:r>
              <a:rPr lang="en-US" sz="1400" b="1" dirty="0">
                <a:latin typeface="Garamond" panose="02020404030301010803" pitchFamily="18" charset="0"/>
                <a:cs typeface="Arial" panose="020B0604020202020204" pitchFamily="34" charset="0"/>
              </a:rPr>
              <a:t>: </a:t>
            </a:r>
            <a:r>
              <a:rPr lang="en-US" sz="1400" b="1" i="1" dirty="0">
                <a:latin typeface="Garamond" panose="02020404030301010803" pitchFamily="18" charset="0"/>
                <a:cs typeface="Arial" panose="020B0604020202020204" pitchFamily="34" charset="0"/>
              </a:rPr>
              <a:t>To provide every Education Community of Interest member with the opportunity to continue to learn and reach their potential, to lead fulfilling and productive careers, and to contribute positively to the mission of the Marine Corps by enabling each of his or her constituents to fully maximize their talents, imagination, skills and character</a:t>
            </a:r>
            <a:r>
              <a:rPr lang="en-US" sz="1400" b="1" i="1" dirty="0" smtClean="0">
                <a:latin typeface="Garamond" panose="02020404030301010803" pitchFamily="18" charset="0"/>
                <a:cs typeface="Arial" panose="020B0604020202020204" pitchFamily="34" charset="0"/>
              </a:rPr>
              <a:t>.</a:t>
            </a:r>
            <a:endParaRPr lang="en-US" sz="1400" b="1" i="1" dirty="0">
              <a:latin typeface="Garamond" panose="02020404030301010803" pitchFamily="18" charset="0"/>
              <a:cs typeface="Arial" panose="020B0604020202020204" pitchFamily="34" charset="0"/>
            </a:endParaRPr>
          </a:p>
          <a:p>
            <a:pPr marL="0" indent="0">
              <a:buNone/>
            </a:pPr>
            <a:r>
              <a:rPr lang="en-US" sz="1400" u="sng" dirty="0">
                <a:latin typeface="Garamond" panose="02020404030301010803" pitchFamily="18" charset="0"/>
                <a:cs typeface="Arial" panose="020B0604020202020204" pitchFamily="34" charset="0"/>
              </a:rPr>
              <a:t>Vision</a:t>
            </a:r>
            <a:r>
              <a:rPr lang="en-US" sz="1400" b="1" dirty="0">
                <a:latin typeface="Garamond" panose="02020404030301010803" pitchFamily="18" charset="0"/>
                <a:cs typeface="Arial" panose="020B0604020202020204" pitchFamily="34" charset="0"/>
              </a:rPr>
              <a:t>: </a:t>
            </a:r>
            <a:r>
              <a:rPr lang="en-US" sz="1400" b="1" i="1" dirty="0">
                <a:latin typeface="Garamond" panose="02020404030301010803" pitchFamily="18" charset="0"/>
                <a:cs typeface="Arial" panose="020B0604020202020204" pitchFamily="34" charset="0"/>
              </a:rPr>
              <a:t>Successful, skilled, and innovative education </a:t>
            </a:r>
            <a:r>
              <a:rPr lang="en-US" sz="1400" b="1" i="1" dirty="0" smtClean="0">
                <a:latin typeface="Garamond" panose="02020404030301010803" pitchFamily="18" charset="0"/>
                <a:cs typeface="Arial" panose="020B0604020202020204" pitchFamily="34" charset="0"/>
              </a:rPr>
              <a:t>workforce</a:t>
            </a:r>
            <a:endParaRPr lang="en-US" sz="1400" b="1" i="1" dirty="0">
              <a:latin typeface="Garamond" panose="02020404030301010803" pitchFamily="18" charset="0"/>
              <a:cs typeface="Arial" panose="020B0604020202020204" pitchFamily="34" charset="0"/>
            </a:endParaRPr>
          </a:p>
        </p:txBody>
      </p:sp>
      <p:sp>
        <p:nvSpPr>
          <p:cNvPr id="11" name="Slide Number Placeholder 3"/>
          <p:cNvSpPr>
            <a:spLocks noGrp="1"/>
          </p:cNvSpPr>
          <p:nvPr>
            <p:ph type="sldNum" sz="quarter" idx="10"/>
          </p:nvPr>
        </p:nvSpPr>
        <p:spPr>
          <a:xfrm>
            <a:off x="4076700" y="6496050"/>
            <a:ext cx="1028700" cy="361950"/>
          </a:xfrm>
        </p:spPr>
        <p:txBody>
          <a:bodyPr/>
          <a:lstStyle/>
          <a:p>
            <a:pPr>
              <a:defRPr/>
            </a:pPr>
            <a:r>
              <a:rPr lang="en-US" smtClean="0">
                <a:solidFill>
                  <a:srgbClr val="000000"/>
                </a:solidFill>
                <a:latin typeface="Garamond" panose="02020404030301010803" pitchFamily="18" charset="0"/>
              </a:rPr>
              <a:t>Slide </a:t>
            </a:r>
            <a:fld id="{136D5C87-B9C2-4CB3-A612-4CFB17DF639A}" type="slidenum">
              <a:rPr lang="en-US" smtClean="0">
                <a:solidFill>
                  <a:srgbClr val="000000"/>
                </a:solidFill>
                <a:latin typeface="Garamond" panose="02020404030301010803" pitchFamily="18" charset="0"/>
              </a:rPr>
              <a:pPr>
                <a:defRPr/>
              </a:pPr>
              <a:t>26</a:t>
            </a:fld>
            <a:endParaRPr lang="en-US" dirty="0">
              <a:solidFill>
                <a:srgbClr val="000000"/>
              </a:solidFill>
              <a:latin typeface="Garamond" panose="02020404030301010803" pitchFamily="18" charset="0"/>
            </a:endParaRPr>
          </a:p>
        </p:txBody>
      </p:sp>
      <p:sp>
        <p:nvSpPr>
          <p:cNvPr id="12" name="TextBox 11"/>
          <p:cNvSpPr txBox="1"/>
          <p:nvPr/>
        </p:nvSpPr>
        <p:spPr>
          <a:xfrm>
            <a:off x="213065" y="1230912"/>
            <a:ext cx="3844586" cy="338554"/>
          </a:xfrm>
          <a:prstGeom prst="rect">
            <a:avLst/>
          </a:prstGeom>
          <a:noFill/>
          <a:ln>
            <a:solidFill>
              <a:schemeClr val="bg1"/>
            </a:solidFill>
          </a:ln>
        </p:spPr>
        <p:txBody>
          <a:bodyPr wrap="square" rtlCol="0">
            <a:spAutoFit/>
          </a:bodyPr>
          <a:lstStyle/>
          <a:p>
            <a:r>
              <a:rPr lang="en-US" sz="1600" b="1" dirty="0">
                <a:solidFill>
                  <a:srgbClr val="000000"/>
                </a:solidFill>
                <a:latin typeface="Garamond" panose="02020404030301010803" pitchFamily="18" charset="0"/>
              </a:rPr>
              <a:t>COI Leader</a:t>
            </a:r>
            <a:r>
              <a:rPr lang="en-US" sz="1600" dirty="0">
                <a:solidFill>
                  <a:srgbClr val="000000"/>
                </a:solidFill>
                <a:latin typeface="Garamond" panose="02020404030301010803" pitchFamily="18" charset="0"/>
              </a:rPr>
              <a:t>: </a:t>
            </a:r>
            <a:r>
              <a:rPr lang="en-US" sz="1600" b="1" dirty="0">
                <a:solidFill>
                  <a:srgbClr val="000000"/>
                </a:solidFill>
                <a:latin typeface="Garamond" panose="02020404030301010803" pitchFamily="18" charset="0"/>
              </a:rPr>
              <a:t>SES Mr. </a:t>
            </a:r>
            <a:r>
              <a:rPr lang="en-US" sz="1600" b="1" dirty="0" smtClean="0">
                <a:solidFill>
                  <a:srgbClr val="000000"/>
                </a:solidFill>
                <a:latin typeface="Garamond" panose="02020404030301010803" pitchFamily="18" charset="0"/>
              </a:rPr>
              <a:t>Tony Greco</a:t>
            </a:r>
            <a:endParaRPr lang="en-US" sz="1600" b="1" u="sng" dirty="0">
              <a:solidFill>
                <a:srgbClr val="FF0000"/>
              </a:solidFill>
              <a:latin typeface="Garamond" panose="02020404030301010803" pitchFamily="18" charset="0"/>
            </a:endParaRPr>
          </a:p>
        </p:txBody>
      </p:sp>
      <p:sp>
        <p:nvSpPr>
          <p:cNvPr id="13" name="Content Placeholder 8"/>
          <p:cNvSpPr txBox="1">
            <a:spLocks/>
          </p:cNvSpPr>
          <p:nvPr/>
        </p:nvSpPr>
        <p:spPr bwMode="auto">
          <a:xfrm>
            <a:off x="0" y="2658868"/>
            <a:ext cx="9144000" cy="125948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lvl="0" indent="0" algn="ctr">
              <a:buNone/>
            </a:pPr>
            <a:r>
              <a:rPr lang="en-US" sz="1400" b="1" u="sng" dirty="0">
                <a:latin typeface="Garamond" panose="02020404030301010803" pitchFamily="18" charset="0"/>
                <a:cs typeface="Arial" panose="020B0604020202020204" pitchFamily="34" charset="0"/>
              </a:rPr>
              <a:t>Goals</a:t>
            </a:r>
            <a:r>
              <a:rPr lang="en-US" sz="1400" b="1" dirty="0">
                <a:latin typeface="Garamond" panose="02020404030301010803" pitchFamily="18" charset="0"/>
                <a:cs typeface="Arial" panose="020B0604020202020204" pitchFamily="34" charset="0"/>
              </a:rPr>
              <a:t>: </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Revitalize commitment–oriented and motivated community to improve mission capacity, feedback, technical knowledge, skills and abilities </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Encourage participation for networking, on-the-job training, mentoring, and the use of Individual Development Plans</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Increase from 110 to 200 Lynda.com users by the end of calendar year 2019 in order to provide quality, cost-effective learning opportunities </a:t>
            </a:r>
          </a:p>
        </p:txBody>
      </p:sp>
      <p:sp>
        <p:nvSpPr>
          <p:cNvPr id="14" name="Content Placeholder 9"/>
          <p:cNvSpPr txBox="1">
            <a:spLocks/>
          </p:cNvSpPr>
          <p:nvPr/>
        </p:nvSpPr>
        <p:spPr bwMode="auto">
          <a:xfrm>
            <a:off x="19050" y="4356507"/>
            <a:ext cx="9144000"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400" b="1" u="sng" dirty="0" smtClean="0">
                <a:latin typeface="Garamond" panose="02020404030301010803" pitchFamily="18" charset="0"/>
                <a:cs typeface="Arial" panose="020B0604020202020204" pitchFamily="34" charset="0"/>
              </a:rPr>
              <a:t>Initiatives</a:t>
            </a:r>
            <a:r>
              <a:rPr lang="en-US" sz="1400" b="1" dirty="0" smtClean="0">
                <a:latin typeface="Garamond" panose="02020404030301010803" pitchFamily="18" charset="0"/>
                <a:cs typeface="Arial" panose="020B0604020202020204" pitchFamily="34" charset="0"/>
              </a:rPr>
              <a:t> </a:t>
            </a:r>
            <a:r>
              <a:rPr lang="en-US" sz="1400" b="1" dirty="0">
                <a:latin typeface="Garamond" panose="02020404030301010803" pitchFamily="18" charset="0"/>
                <a:cs typeface="Arial" panose="020B0604020202020204" pitchFamily="34" charset="0"/>
              </a:rPr>
              <a:t>: </a:t>
            </a:r>
          </a:p>
          <a:p>
            <a:pPr marL="628650" lvl="1" indent="-285750">
              <a:buFont typeface="+mj-lt"/>
              <a:buAutoNum type="romanLcPeriod"/>
            </a:pPr>
            <a:r>
              <a:rPr lang="en-US" altLang="en-US" sz="1400" b="1" dirty="0">
                <a:latin typeface="Garamond" panose="02020404030301010803" pitchFamily="18" charset="0"/>
                <a:cs typeface="Arial" panose="020B0604020202020204" pitchFamily="34" charset="0"/>
              </a:rPr>
              <a:t>Conduct an FY 19 Education COI Needs Assessment to gather data on current and future needs of the community </a:t>
            </a:r>
          </a:p>
          <a:p>
            <a:pPr marL="628650" lvl="1" indent="-285750">
              <a:buFont typeface="+mj-lt"/>
              <a:buAutoNum type="romanLcPeriod"/>
            </a:pPr>
            <a:r>
              <a:rPr lang="en-US" altLang="en-US" sz="1400" b="1" dirty="0">
                <a:latin typeface="Garamond" panose="02020404030301010803" pitchFamily="18" charset="0"/>
                <a:cs typeface="Arial" panose="020B0604020202020204" pitchFamily="34" charset="0"/>
              </a:rPr>
              <a:t>Coordinate continuous learning and awareness community culture through forums such as “Coffee with COI Leader” (semi-annually) </a:t>
            </a:r>
          </a:p>
          <a:p>
            <a:pPr marL="628650" lvl="1" indent="-285750">
              <a:buFont typeface="+mj-lt"/>
              <a:buAutoNum type="romanLcPeriod"/>
            </a:pPr>
            <a:r>
              <a:rPr lang="en-US" altLang="en-US" sz="1400" b="1" dirty="0">
                <a:latin typeface="Garamond" panose="02020404030301010803" pitchFamily="18" charset="0"/>
                <a:cs typeface="Arial" panose="020B0604020202020204" pitchFamily="34" charset="0"/>
              </a:rPr>
              <a:t>Build on the current 72% increase in Lynda.com Education COI users; continue regular advertisements and innovative marketing for Lynda.com to feature advantages of popular professional development courses</a:t>
            </a:r>
          </a:p>
          <a:p>
            <a:pPr marL="628650" lvl="1" indent="-285750">
              <a:buFont typeface="+mj-lt"/>
              <a:buAutoNum type="romanLcPeriod"/>
            </a:pPr>
            <a:r>
              <a:rPr lang="en-US" altLang="en-US" sz="1400" b="1" dirty="0">
                <a:latin typeface="Garamond" panose="02020404030301010803" pitchFamily="18" charset="0"/>
                <a:cs typeface="Arial" panose="020B0604020202020204" pitchFamily="34" charset="0"/>
              </a:rPr>
              <a:t>Generate newsletter testimonials from community members to highlight relevance of courses completed in Lynda.com</a:t>
            </a:r>
          </a:p>
        </p:txBody>
      </p:sp>
      <p:sp>
        <p:nvSpPr>
          <p:cNvPr id="15" name="Rectangle 14"/>
          <p:cNvSpPr/>
          <p:nvPr/>
        </p:nvSpPr>
        <p:spPr>
          <a:xfrm>
            <a:off x="5233386" y="1230912"/>
            <a:ext cx="4572000" cy="338554"/>
          </a:xfrm>
          <a:prstGeom prst="rect">
            <a:avLst/>
          </a:prstGeom>
        </p:spPr>
        <p:txBody>
          <a:bodyPr>
            <a:spAutoFit/>
          </a:bodyPr>
          <a:lstStyle/>
          <a:p>
            <a:r>
              <a:rPr lang="en-US" sz="1600" b="1" dirty="0">
                <a:solidFill>
                  <a:srgbClr val="000000"/>
                </a:solidFill>
                <a:latin typeface="Garamond" panose="02020404030301010803" pitchFamily="18" charset="0"/>
              </a:rPr>
              <a:t>COI Manager: </a:t>
            </a:r>
            <a:r>
              <a:rPr lang="en-US" sz="1600" b="1" dirty="0" smtClean="0">
                <a:solidFill>
                  <a:srgbClr val="000000"/>
                </a:solidFill>
                <a:latin typeface="Garamond" panose="02020404030301010803" pitchFamily="18" charset="0"/>
              </a:rPr>
              <a:t>Ronnette Parks</a:t>
            </a:r>
            <a:endParaRPr lang="en-US" sz="1600" dirty="0">
              <a:latin typeface="Garamond" panose="02020404030301010803" pitchFamily="18" charset="0"/>
            </a:endParaRPr>
          </a:p>
        </p:txBody>
      </p:sp>
    </p:spTree>
    <p:extLst>
      <p:ext uri="{BB962C8B-B14F-4D97-AF65-F5344CB8AC3E}">
        <p14:creationId xmlns:p14="http://schemas.microsoft.com/office/powerpoint/2010/main" val="1847802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37638" y="1235930"/>
            <a:ext cx="3362479"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latin typeface="Garamond" panose="02020404030301010803" pitchFamily="18" charset="0"/>
              </a:rPr>
              <a:t>Mr. Craig Sakai</a:t>
            </a:r>
            <a:endParaRPr lang="en-US" sz="1600" b="1" dirty="0">
              <a:latin typeface="Garamond" panose="02020404030301010803" pitchFamily="18" charset="0"/>
            </a:endParaRPr>
          </a:p>
        </p:txBody>
      </p:sp>
      <p:sp>
        <p:nvSpPr>
          <p:cNvPr id="20" name="TextBox 19"/>
          <p:cNvSpPr txBox="1"/>
          <p:nvPr/>
        </p:nvSpPr>
        <p:spPr>
          <a:xfrm>
            <a:off x="366992" y="1252440"/>
            <a:ext cx="3352751"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a:latin typeface="Garamond" panose="02020404030301010803" pitchFamily="18" charset="0"/>
              </a:rPr>
              <a:t>Dr. Todd Calhoun</a:t>
            </a:r>
          </a:p>
        </p:txBody>
      </p:sp>
      <p:sp>
        <p:nvSpPr>
          <p:cNvPr id="14" name="Title 1"/>
          <p:cNvSpPr>
            <a:spLocks noGrp="1"/>
          </p:cNvSpPr>
          <p:nvPr>
            <p:ph type="title"/>
          </p:nvPr>
        </p:nvSpPr>
        <p:spPr>
          <a:xfrm>
            <a:off x="1162050" y="159500"/>
            <a:ext cx="6781800" cy="533400"/>
          </a:xfrm>
        </p:spPr>
        <p:txBody>
          <a:bodyPr/>
          <a:lstStyle/>
          <a:p>
            <a:r>
              <a:rPr lang="en-US" sz="3200" dirty="0">
                <a:cs typeface="Calibri" panose="020F0502020204030204" pitchFamily="34" charset="0"/>
              </a:rPr>
              <a:t>Environmental COI</a:t>
            </a:r>
          </a:p>
        </p:txBody>
      </p:sp>
      <p:sp>
        <p:nvSpPr>
          <p:cNvPr id="16" name="Content Placeholder 7"/>
          <p:cNvSpPr>
            <a:spLocks noGrp="1"/>
          </p:cNvSpPr>
          <p:nvPr>
            <p:ph sz="half" idx="1"/>
          </p:nvPr>
        </p:nvSpPr>
        <p:spPr>
          <a:xfrm>
            <a:off x="-19050" y="1536894"/>
            <a:ext cx="9144000" cy="902591"/>
          </a:xfrm>
          <a:ln>
            <a:solidFill>
              <a:schemeClr val="bg1"/>
            </a:solidFill>
          </a:ln>
        </p:spPr>
        <p:txBody>
          <a:bodyPr/>
          <a:lstStyle/>
          <a:p>
            <a:pPr marL="0" indent="0">
              <a:buNone/>
            </a:pPr>
            <a:r>
              <a:rPr lang="en-US" sz="1600" u="sng" dirty="0">
                <a:latin typeface="Garamond" panose="02020404030301010803" pitchFamily="18" charset="0"/>
              </a:rPr>
              <a:t>Mission</a:t>
            </a:r>
            <a:r>
              <a:rPr lang="en-US" sz="1600" dirty="0">
                <a:latin typeface="Garamond" panose="02020404030301010803" pitchFamily="18" charset="0"/>
              </a:rPr>
              <a:t>:</a:t>
            </a:r>
            <a:r>
              <a:rPr lang="en-US" sz="1600" b="1" dirty="0">
                <a:latin typeface="Garamond" panose="02020404030301010803" pitchFamily="18" charset="0"/>
              </a:rPr>
              <a:t> </a:t>
            </a:r>
            <a:r>
              <a:rPr lang="en-US" sz="1600" b="1" i="1" dirty="0">
                <a:latin typeface="Garamond" panose="02020404030301010803" pitchFamily="18" charset="0"/>
              </a:rPr>
              <a:t>The Environmental COI develops and sustains a superior environmental workforce by supporting professional growth and training personnel to match capabilities with existing and emerging requirements. </a:t>
            </a:r>
            <a:endParaRPr lang="en-US" sz="1600" b="1" i="1" dirty="0" smtClean="0">
              <a:latin typeface="Garamond" panose="02020404030301010803" pitchFamily="18" charset="0"/>
            </a:endParaRPr>
          </a:p>
          <a:p>
            <a:pPr marL="0" indent="0">
              <a:buNone/>
            </a:pPr>
            <a:r>
              <a:rPr lang="en-US" sz="1600" b="1" dirty="0" smtClean="0">
                <a:latin typeface="Garamond" panose="02020404030301010803" pitchFamily="18" charset="0"/>
              </a:rPr>
              <a:t> </a:t>
            </a:r>
            <a:endParaRPr lang="en-US" sz="1600" b="1" dirty="0">
              <a:latin typeface="Garamond" panose="02020404030301010803" pitchFamily="18" charset="0"/>
            </a:endParaRPr>
          </a:p>
          <a:p>
            <a:pPr marL="0" indent="0">
              <a:buNone/>
            </a:pPr>
            <a:r>
              <a:rPr lang="en-US" sz="1600" u="sng" dirty="0">
                <a:latin typeface="Garamond" panose="02020404030301010803" pitchFamily="18" charset="0"/>
              </a:rPr>
              <a:t>Vision</a:t>
            </a:r>
            <a:r>
              <a:rPr lang="en-US" sz="1600" dirty="0">
                <a:latin typeface="Garamond" panose="02020404030301010803" pitchFamily="18" charset="0"/>
              </a:rPr>
              <a:t>:</a:t>
            </a:r>
            <a:r>
              <a:rPr lang="en-US" sz="1600" b="1" dirty="0">
                <a:latin typeface="Garamond" panose="02020404030301010803" pitchFamily="18" charset="0"/>
              </a:rPr>
              <a:t> </a:t>
            </a:r>
            <a:r>
              <a:rPr lang="en-US" sz="1600" b="1" i="1" dirty="0">
                <a:latin typeface="Garamond" panose="02020404030301010803" pitchFamily="18" charset="0"/>
              </a:rPr>
              <a:t>The Environmental COI provides a superior workforce that ensures, enhances, and sustains the Marine Corps mission and quality of life through sound stewardship of air, land, and sea resources.</a:t>
            </a:r>
          </a:p>
          <a:p>
            <a:pPr marL="0" indent="0">
              <a:buNone/>
            </a:pPr>
            <a:r>
              <a:rPr lang="en-US" sz="1600" b="1" dirty="0">
                <a:solidFill>
                  <a:srgbClr val="FF0000"/>
                </a:solidFill>
                <a:latin typeface="Garamond" panose="02020404030301010803" pitchFamily="18" charset="0"/>
              </a:rPr>
              <a:t>  </a:t>
            </a:r>
          </a:p>
          <a:p>
            <a:endParaRPr lang="en-US" sz="1600" b="1" dirty="0">
              <a:solidFill>
                <a:srgbClr val="FF0000"/>
              </a:solidFill>
              <a:latin typeface="Garamond" panose="02020404030301010803" pitchFamily="18" charset="0"/>
            </a:endParaRPr>
          </a:p>
          <a:p>
            <a:endParaRPr lang="en-US" sz="1600" b="1" dirty="0">
              <a:latin typeface="Garamond" panose="02020404030301010803" pitchFamily="18" charset="0"/>
            </a:endParaRPr>
          </a:p>
        </p:txBody>
      </p:sp>
      <p:sp>
        <p:nvSpPr>
          <p:cNvPr id="17" name="Slide Number Placeholder 3"/>
          <p:cNvSpPr>
            <a:spLocks noGrp="1"/>
          </p:cNvSpPr>
          <p:nvPr>
            <p:ph type="sldNum" sz="quarter" idx="10"/>
          </p:nvPr>
        </p:nvSpPr>
        <p:spPr>
          <a:xfrm>
            <a:off x="4038600" y="6496050"/>
            <a:ext cx="1028700" cy="361950"/>
          </a:xfrm>
        </p:spPr>
        <p:txBody>
          <a:bodyPr/>
          <a:lstStyle/>
          <a:p>
            <a:pPr>
              <a:defRPr/>
            </a:pPr>
            <a:r>
              <a:rPr lang="en-US" dirty="0">
                <a:solidFill>
                  <a:srgbClr val="000000"/>
                </a:solidFill>
              </a:rPr>
              <a:t>Slide </a:t>
            </a:r>
            <a:r>
              <a:rPr lang="en-US" dirty="0" smtClean="0">
                <a:solidFill>
                  <a:srgbClr val="000000"/>
                </a:solidFill>
              </a:rPr>
              <a:t>26</a:t>
            </a:r>
            <a:endParaRPr lang="en-US" dirty="0">
              <a:solidFill>
                <a:srgbClr val="000000"/>
              </a:solidFill>
            </a:endParaRPr>
          </a:p>
        </p:txBody>
      </p:sp>
      <p:sp>
        <p:nvSpPr>
          <p:cNvPr id="18" name="Content Placeholder 8"/>
          <p:cNvSpPr txBox="1">
            <a:spLocks/>
          </p:cNvSpPr>
          <p:nvPr/>
        </p:nvSpPr>
        <p:spPr bwMode="auto">
          <a:xfrm>
            <a:off x="71020" y="3290342"/>
            <a:ext cx="9053929" cy="1320089"/>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endParaRPr lang="en-US" sz="1600" b="1" u="sng" kern="0" dirty="0" smtClean="0">
              <a:solidFill>
                <a:srgbClr val="FF0000"/>
              </a:solidFill>
              <a:latin typeface="Garamond" panose="02020404030301010803" pitchFamily="18" charset="0"/>
            </a:endParaRPr>
          </a:p>
          <a:p>
            <a:pPr marL="385763" indent="-385763">
              <a:buFont typeface="+mj-lt"/>
              <a:buAutoNum type="romanUcPeriod"/>
            </a:pPr>
            <a:r>
              <a:rPr lang="en-US" sz="1600" b="1" kern="0" dirty="0" smtClean="0">
                <a:latin typeface="Garamond" panose="02020404030301010803" pitchFamily="18" charset="0"/>
              </a:rPr>
              <a:t>Build and sustain professional development across the COI </a:t>
            </a:r>
          </a:p>
          <a:p>
            <a:pPr marL="385763" indent="-385763">
              <a:buFont typeface="+mj-lt"/>
              <a:buAutoNum type="romanUcPeriod"/>
            </a:pPr>
            <a:r>
              <a:rPr lang="en-US" sz="1600" b="1" kern="0" dirty="0" smtClean="0">
                <a:latin typeface="Garamond" panose="02020404030301010803" pitchFamily="18" charset="0"/>
              </a:rPr>
              <a:t>Increase </a:t>
            </a:r>
            <a:r>
              <a:rPr lang="en-US" sz="1600" b="1" kern="0" dirty="0">
                <a:latin typeface="Garamond" panose="02020404030301010803" pitchFamily="18" charset="0"/>
              </a:rPr>
              <a:t>awareness and engagement across the COI </a:t>
            </a:r>
          </a:p>
          <a:p>
            <a:pPr marL="385763" indent="-385763">
              <a:buFont typeface="+mj-lt"/>
              <a:buAutoNum type="romanUcPeriod"/>
            </a:pPr>
            <a:r>
              <a:rPr lang="en-US" sz="1600" b="1" kern="0" dirty="0">
                <a:latin typeface="Garamond" panose="02020404030301010803" pitchFamily="18" charset="0"/>
              </a:rPr>
              <a:t>Ensure access to training for the COI members </a:t>
            </a:r>
          </a:p>
        </p:txBody>
      </p:sp>
      <p:sp>
        <p:nvSpPr>
          <p:cNvPr id="19" name="Content Placeholder 9"/>
          <p:cNvSpPr txBox="1">
            <a:spLocks/>
          </p:cNvSpPr>
          <p:nvPr/>
        </p:nvSpPr>
        <p:spPr bwMode="auto">
          <a:xfrm>
            <a:off x="71020" y="4660874"/>
            <a:ext cx="9072980"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endParaRPr lang="en-US" sz="1600" b="1" u="sng" kern="0" dirty="0">
              <a:solidFill>
                <a:srgbClr val="FF0000"/>
              </a:solidFill>
              <a:latin typeface="Garamond" panose="02020404030301010803" pitchFamily="18" charset="0"/>
            </a:endParaRPr>
          </a:p>
          <a:p>
            <a:pPr marL="400050" indent="-400050">
              <a:buFont typeface="+mj-lt"/>
              <a:buAutoNum type="romanLcPeriod"/>
            </a:pPr>
            <a:r>
              <a:rPr lang="en-US" sz="1600" b="1" kern="0" dirty="0">
                <a:latin typeface="Garamond" panose="02020404030301010803" pitchFamily="18" charset="0"/>
              </a:rPr>
              <a:t>Publish Career Roadmaps for each occupational series</a:t>
            </a:r>
          </a:p>
          <a:p>
            <a:pPr marL="400050" indent="-400050">
              <a:buFont typeface="+mj-lt"/>
              <a:buAutoNum type="romanLcPeriod"/>
            </a:pPr>
            <a:r>
              <a:rPr lang="en-US" sz="1600" b="1" kern="0" dirty="0">
                <a:latin typeface="Garamond" panose="02020404030301010803" pitchFamily="18" charset="0"/>
              </a:rPr>
              <a:t>Develop Individual Development Plan templates</a:t>
            </a:r>
          </a:p>
          <a:p>
            <a:pPr marL="400050" indent="-400050">
              <a:buFont typeface="+mj-lt"/>
              <a:buAutoNum type="romanLcPeriod"/>
            </a:pPr>
            <a:r>
              <a:rPr lang="en-US" sz="1600" b="1" kern="0" dirty="0">
                <a:latin typeface="Garamond" panose="02020404030301010803" pitchFamily="18" charset="0"/>
              </a:rPr>
              <a:t>Evaluate Position Description templates</a:t>
            </a:r>
          </a:p>
          <a:p>
            <a:endParaRPr lang="en-US" sz="1600" b="1" kern="0" dirty="0">
              <a:latin typeface="Garamond" panose="02020404030301010803" pitchFamily="18" charset="0"/>
            </a:endParaRPr>
          </a:p>
        </p:txBody>
      </p:sp>
    </p:spTree>
    <p:extLst>
      <p:ext uri="{BB962C8B-B14F-4D97-AF65-F5344CB8AC3E}">
        <p14:creationId xmlns:p14="http://schemas.microsoft.com/office/powerpoint/2010/main" val="4118362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066800" y="187448"/>
            <a:ext cx="6781800" cy="533400"/>
          </a:xfrm>
        </p:spPr>
        <p:txBody>
          <a:bodyPr/>
          <a:lstStyle/>
          <a:p>
            <a:r>
              <a:rPr lang="en-US" sz="2800" dirty="0">
                <a:cs typeface="Calibri" panose="020F0502020204030204" pitchFamily="34" charset="0"/>
              </a:rPr>
              <a:t>Facilities COI</a:t>
            </a:r>
          </a:p>
        </p:txBody>
      </p:sp>
      <p:sp>
        <p:nvSpPr>
          <p:cNvPr id="13" name="Content Placeholder 7"/>
          <p:cNvSpPr>
            <a:spLocks noGrp="1"/>
          </p:cNvSpPr>
          <p:nvPr>
            <p:ph sz="half" idx="1"/>
          </p:nvPr>
        </p:nvSpPr>
        <p:spPr>
          <a:xfrm>
            <a:off x="-69912" y="1543592"/>
            <a:ext cx="9055224" cy="967325"/>
          </a:xfrm>
          <a:ln>
            <a:solidFill>
              <a:schemeClr val="bg1"/>
            </a:solidFill>
          </a:ln>
        </p:spPr>
        <p:txBody>
          <a:bodyPr/>
          <a:lstStyle/>
          <a:p>
            <a:pPr marL="0" indent="0">
              <a:buNone/>
            </a:pPr>
            <a:r>
              <a:rPr lang="en-US" sz="1600" u="sng" dirty="0">
                <a:latin typeface="Garamond" panose="02020404030301010803" pitchFamily="18" charset="0"/>
              </a:rPr>
              <a:t>Mission</a:t>
            </a:r>
            <a:r>
              <a:rPr lang="en-US" sz="1600" dirty="0">
                <a:latin typeface="Garamond" panose="02020404030301010803" pitchFamily="18" charset="0"/>
              </a:rPr>
              <a:t>: </a:t>
            </a:r>
            <a:r>
              <a:rPr lang="en-US" sz="1600" b="1" i="1" dirty="0">
                <a:latin typeface="Garamond" panose="02020404030301010803" pitchFamily="18" charset="0"/>
              </a:rPr>
              <a:t>The Facilities COI develops and sustains a superior facilities workforce by supporting professional growth and training personnel to match capabilities with existing and emerging requirements.</a:t>
            </a:r>
            <a:r>
              <a:rPr lang="en-US" sz="1600" i="1" dirty="0">
                <a:latin typeface="Garamond" panose="02020404030301010803" pitchFamily="18" charset="0"/>
              </a:rPr>
              <a:t>  </a:t>
            </a:r>
          </a:p>
          <a:p>
            <a:pPr marL="0" indent="0">
              <a:buNone/>
            </a:pPr>
            <a:r>
              <a:rPr lang="en-US" sz="1600" u="sng" dirty="0">
                <a:latin typeface="Garamond" panose="02020404030301010803" pitchFamily="18" charset="0"/>
              </a:rPr>
              <a:t>Vision</a:t>
            </a:r>
            <a:r>
              <a:rPr lang="en-US" sz="1600" dirty="0">
                <a:latin typeface="Garamond" panose="02020404030301010803" pitchFamily="18" charset="0"/>
              </a:rPr>
              <a:t>:</a:t>
            </a:r>
            <a:r>
              <a:rPr lang="en-US" sz="1600" b="1" dirty="0">
                <a:latin typeface="Garamond" panose="02020404030301010803" pitchFamily="18" charset="0"/>
              </a:rPr>
              <a:t> </a:t>
            </a:r>
            <a:r>
              <a:rPr lang="en-US" sz="1600" b="1" i="1" dirty="0">
                <a:latin typeface="Garamond" panose="02020404030301010803" pitchFamily="18" charset="0"/>
              </a:rPr>
              <a:t>The Facilities COI provides a superior workforce that manages the planning, design, construction, maintenance, and operations of Marine Corps installations as resilient right-sized platforms to generate force readiness</a:t>
            </a:r>
            <a:r>
              <a:rPr lang="en-US" sz="1600" i="1" dirty="0">
                <a:latin typeface="Garamond" panose="02020404030301010803" pitchFamily="18" charset="0"/>
              </a:rPr>
              <a:t>.</a:t>
            </a:r>
            <a:r>
              <a:rPr lang="en-US" sz="1600" i="1" dirty="0">
                <a:solidFill>
                  <a:srgbClr val="FF0000"/>
                </a:solidFill>
                <a:latin typeface="Garamond" panose="02020404030301010803" pitchFamily="18" charset="0"/>
              </a:rPr>
              <a:t> </a:t>
            </a:r>
            <a:r>
              <a:rPr lang="en-US" sz="1600" dirty="0">
                <a:solidFill>
                  <a:srgbClr val="FF0000"/>
                </a:solidFill>
                <a:latin typeface="Garamond" panose="02020404030301010803" pitchFamily="18" charset="0"/>
              </a:rPr>
              <a:t> </a:t>
            </a:r>
          </a:p>
          <a:p>
            <a:endParaRPr lang="en-US" sz="1600" dirty="0">
              <a:solidFill>
                <a:srgbClr val="FF0000"/>
              </a:solidFill>
              <a:latin typeface="Garamond" panose="02020404030301010803" pitchFamily="18" charset="0"/>
            </a:endParaRPr>
          </a:p>
          <a:p>
            <a:endParaRPr lang="en-US" sz="1600" dirty="0">
              <a:latin typeface="Garamond" panose="02020404030301010803" pitchFamily="18" charset="0"/>
            </a:endParaRPr>
          </a:p>
        </p:txBody>
      </p:sp>
      <p:sp>
        <p:nvSpPr>
          <p:cNvPr id="15" name="Slide Number Placeholder 3"/>
          <p:cNvSpPr>
            <a:spLocks noGrp="1"/>
          </p:cNvSpPr>
          <p:nvPr>
            <p:ph type="sldNum" sz="quarter" idx="10"/>
          </p:nvPr>
        </p:nvSpPr>
        <p:spPr>
          <a:xfrm>
            <a:off x="3943350" y="6496050"/>
            <a:ext cx="1028700" cy="361950"/>
          </a:xfrm>
        </p:spPr>
        <p:txBody>
          <a:bodyPr/>
          <a:lstStyle/>
          <a:p>
            <a:pPr>
              <a:defRPr/>
            </a:pPr>
            <a:r>
              <a:rPr lang="en-US" sz="1200" dirty="0">
                <a:solidFill>
                  <a:srgbClr val="000000"/>
                </a:solidFill>
                <a:latin typeface="Garamond" panose="02020404030301010803" pitchFamily="18" charset="0"/>
              </a:rPr>
              <a:t>Slide </a:t>
            </a:r>
            <a:r>
              <a:rPr lang="en-US" sz="1200" dirty="0" smtClean="0">
                <a:solidFill>
                  <a:srgbClr val="000000"/>
                </a:solidFill>
                <a:latin typeface="Garamond" panose="02020404030301010803" pitchFamily="18" charset="0"/>
              </a:rPr>
              <a:t>27</a:t>
            </a:r>
            <a:endParaRPr lang="en-US" sz="1200" dirty="0">
              <a:solidFill>
                <a:srgbClr val="000000"/>
              </a:solidFill>
              <a:latin typeface="Garamond" panose="02020404030301010803" pitchFamily="18" charset="0"/>
            </a:endParaRPr>
          </a:p>
        </p:txBody>
      </p:sp>
      <p:sp>
        <p:nvSpPr>
          <p:cNvPr id="22" name="TextBox 21"/>
          <p:cNvSpPr txBox="1"/>
          <p:nvPr/>
        </p:nvSpPr>
        <p:spPr>
          <a:xfrm>
            <a:off x="177553" y="1221606"/>
            <a:ext cx="3719744"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a:latin typeface="Garamond" panose="02020404030301010803" pitchFamily="18" charset="0"/>
              </a:rPr>
              <a:t>Dr. Todd Calhoun</a:t>
            </a:r>
          </a:p>
        </p:txBody>
      </p:sp>
      <p:sp>
        <p:nvSpPr>
          <p:cNvPr id="23" name="TextBox 22"/>
          <p:cNvSpPr txBox="1"/>
          <p:nvPr/>
        </p:nvSpPr>
        <p:spPr>
          <a:xfrm>
            <a:off x="5284373" y="1221606"/>
            <a:ext cx="3770851"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latin typeface="Garamond" panose="02020404030301010803" pitchFamily="18" charset="0"/>
              </a:rPr>
              <a:t>Mr. Eric </a:t>
            </a:r>
            <a:r>
              <a:rPr lang="en-US" sz="1600" b="1" u="sng" dirty="0" err="1">
                <a:latin typeface="Garamond" panose="02020404030301010803" pitchFamily="18" charset="0"/>
              </a:rPr>
              <a:t>Odderstol</a:t>
            </a:r>
            <a:endParaRPr lang="en-US" sz="1600" b="1" dirty="0">
              <a:latin typeface="Garamond" panose="02020404030301010803" pitchFamily="18" charset="0"/>
            </a:endParaRPr>
          </a:p>
        </p:txBody>
      </p:sp>
      <p:sp>
        <p:nvSpPr>
          <p:cNvPr id="24" name="Content Placeholder 8"/>
          <p:cNvSpPr txBox="1">
            <a:spLocks/>
          </p:cNvSpPr>
          <p:nvPr/>
        </p:nvSpPr>
        <p:spPr bwMode="auto">
          <a:xfrm>
            <a:off x="177552" y="3333661"/>
            <a:ext cx="8852147" cy="1320089"/>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endParaRPr lang="en-US" sz="1600" b="1" u="sng" kern="0" dirty="0">
              <a:solidFill>
                <a:srgbClr val="FF0000"/>
              </a:solidFill>
              <a:latin typeface="Garamond" panose="02020404030301010803" pitchFamily="18" charset="0"/>
            </a:endParaRPr>
          </a:p>
          <a:p>
            <a:pPr marL="385763" indent="-385763">
              <a:buFont typeface="+mj-lt"/>
              <a:buAutoNum type="romanUcPeriod"/>
            </a:pPr>
            <a:r>
              <a:rPr lang="en-US" sz="1600" b="1" kern="0" dirty="0">
                <a:latin typeface="Garamond" panose="02020404030301010803" pitchFamily="18" charset="0"/>
              </a:rPr>
              <a:t>Build and sustain professional development across the COI </a:t>
            </a:r>
          </a:p>
          <a:p>
            <a:pPr marL="385763" indent="-385763">
              <a:buFont typeface="+mj-lt"/>
              <a:buAutoNum type="romanUcPeriod"/>
            </a:pPr>
            <a:r>
              <a:rPr lang="en-US" sz="1600" b="1" kern="0" dirty="0">
                <a:latin typeface="Garamond" panose="02020404030301010803" pitchFamily="18" charset="0"/>
              </a:rPr>
              <a:t>Increase awareness and engagement across the COI </a:t>
            </a:r>
          </a:p>
          <a:p>
            <a:pPr marL="385763" indent="-385763">
              <a:buFont typeface="+mj-lt"/>
              <a:buAutoNum type="romanUcPeriod"/>
            </a:pPr>
            <a:r>
              <a:rPr lang="en-US" sz="1600" b="1" kern="0" dirty="0">
                <a:latin typeface="Garamond" panose="02020404030301010803" pitchFamily="18" charset="0"/>
              </a:rPr>
              <a:t>Ensure access to training for the COI members </a:t>
            </a:r>
            <a:endParaRPr lang="en-US" sz="1600" kern="0" dirty="0">
              <a:latin typeface="Garamond" panose="02020404030301010803" pitchFamily="18" charset="0"/>
            </a:endParaRPr>
          </a:p>
        </p:txBody>
      </p:sp>
      <p:sp>
        <p:nvSpPr>
          <p:cNvPr id="25" name="Content Placeholder 9"/>
          <p:cNvSpPr txBox="1">
            <a:spLocks/>
          </p:cNvSpPr>
          <p:nvPr/>
        </p:nvSpPr>
        <p:spPr bwMode="auto">
          <a:xfrm>
            <a:off x="177551" y="4812330"/>
            <a:ext cx="8877673"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endParaRPr lang="en-US" sz="1600" b="1" u="sng" kern="0" dirty="0">
              <a:solidFill>
                <a:srgbClr val="FF0000"/>
              </a:solidFill>
              <a:latin typeface="Garamond" panose="02020404030301010803" pitchFamily="18" charset="0"/>
            </a:endParaRPr>
          </a:p>
          <a:p>
            <a:pPr marL="400050" indent="-400050">
              <a:buFont typeface="+mj-lt"/>
              <a:buAutoNum type="romanLcPeriod"/>
            </a:pPr>
            <a:r>
              <a:rPr lang="en-US" sz="1600" b="1" kern="0" dirty="0">
                <a:latin typeface="Garamond" panose="02020404030301010803" pitchFamily="18" charset="0"/>
              </a:rPr>
              <a:t>Develop Facilities Training Catalog</a:t>
            </a:r>
          </a:p>
          <a:p>
            <a:pPr marL="400050" indent="-400050">
              <a:buFont typeface="+mj-lt"/>
              <a:buAutoNum type="romanLcPeriod"/>
            </a:pPr>
            <a:r>
              <a:rPr lang="en-US" sz="1600" b="1" kern="0" dirty="0">
                <a:latin typeface="Garamond" panose="02020404030301010803" pitchFamily="18" charset="0"/>
              </a:rPr>
              <a:t>Publish Career Roadmaps for each occupational series</a:t>
            </a:r>
          </a:p>
          <a:p>
            <a:pPr marL="400050" indent="-400050">
              <a:buFont typeface="+mj-lt"/>
              <a:buAutoNum type="romanLcPeriod"/>
            </a:pPr>
            <a:r>
              <a:rPr lang="en-US" sz="1600" b="1" kern="0" dirty="0">
                <a:latin typeface="Garamond" panose="02020404030301010803" pitchFamily="18" charset="0"/>
              </a:rPr>
              <a:t>Evaluate Career Resources (IDPs, PDs)</a:t>
            </a:r>
          </a:p>
        </p:txBody>
      </p:sp>
    </p:spTree>
    <p:extLst>
      <p:ext uri="{BB962C8B-B14F-4D97-AF65-F5344CB8AC3E}">
        <p14:creationId xmlns:p14="http://schemas.microsoft.com/office/powerpoint/2010/main" val="2073427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138284" y="206578"/>
            <a:ext cx="6781800" cy="533400"/>
          </a:xfrm>
        </p:spPr>
        <p:txBody>
          <a:bodyPr/>
          <a:lstStyle/>
          <a:p>
            <a:r>
              <a:rPr lang="en-US" sz="3200" smtClean="0">
                <a:cs typeface="Calibri" panose="020F0502020204030204" pitchFamily="34" charset="0"/>
              </a:rPr>
              <a:t>Human Resources</a:t>
            </a:r>
            <a:endParaRPr lang="en-US" sz="3200" dirty="0">
              <a:cs typeface="Calibri" panose="020F0502020204030204" pitchFamily="34" charset="0"/>
            </a:endParaRPr>
          </a:p>
        </p:txBody>
      </p:sp>
      <p:sp>
        <p:nvSpPr>
          <p:cNvPr id="16" name="Content Placeholder 7"/>
          <p:cNvSpPr>
            <a:spLocks noGrp="1"/>
          </p:cNvSpPr>
          <p:nvPr>
            <p:ph sz="half" idx="1"/>
          </p:nvPr>
        </p:nvSpPr>
        <p:spPr>
          <a:xfrm>
            <a:off x="12022" y="1723690"/>
            <a:ext cx="9034324" cy="1019510"/>
          </a:xfrm>
          <a:ln>
            <a:solidFill>
              <a:schemeClr val="bg1"/>
            </a:solidFill>
          </a:ln>
        </p:spPr>
        <p:txBody>
          <a:bodyPr/>
          <a:lstStyle/>
          <a:p>
            <a:pPr marL="728663" indent="-728663">
              <a:buNone/>
            </a:pPr>
            <a:r>
              <a:rPr lang="en-US" sz="1600" u="sng" dirty="0">
                <a:latin typeface="Garamond" panose="02020404030301010803" pitchFamily="18" charset="0"/>
                <a:cs typeface="Arial" panose="020B0604020202020204" pitchFamily="34" charset="0"/>
              </a:rPr>
              <a:t>Mission</a:t>
            </a:r>
            <a:r>
              <a:rPr lang="en-US" sz="1600" dirty="0" smtClean="0">
                <a:latin typeface="Garamond" panose="02020404030301010803" pitchFamily="18" charset="0"/>
                <a:cs typeface="Arial" panose="020B0604020202020204" pitchFamily="34" charset="0"/>
              </a:rPr>
              <a:t>:</a:t>
            </a:r>
            <a:r>
              <a:rPr lang="en-US" sz="1600" b="1"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Develop </a:t>
            </a:r>
            <a:r>
              <a:rPr lang="en-US" sz="1600" b="1" i="1" dirty="0">
                <a:latin typeface="Garamond" panose="02020404030301010803" pitchFamily="18" charset="0"/>
                <a:cs typeface="Arial" panose="020B0604020202020204" pitchFamily="34" charset="0"/>
              </a:rPr>
              <a:t>and empower the technical capacity of the Human Resources community</a:t>
            </a:r>
          </a:p>
          <a:p>
            <a:pPr marL="728663" indent="-728663">
              <a:buNone/>
            </a:pPr>
            <a:r>
              <a:rPr lang="en-US" sz="1600" u="sng" dirty="0" smtClean="0">
                <a:latin typeface="Garamond" panose="02020404030301010803" pitchFamily="18" charset="0"/>
                <a:cs typeface="Arial" panose="020B0604020202020204" pitchFamily="34" charset="0"/>
              </a:rPr>
              <a:t>Vision</a:t>
            </a:r>
            <a:r>
              <a:rPr lang="en-US" sz="1600" dirty="0" smtClean="0">
                <a:latin typeface="Garamond" panose="02020404030301010803" pitchFamily="18" charset="0"/>
                <a:cs typeface="Arial" panose="020B0604020202020204" pitchFamily="34" charset="0"/>
              </a:rPr>
              <a:t>:</a:t>
            </a:r>
            <a:r>
              <a:rPr lang="en-US" sz="1600" b="1"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Have </a:t>
            </a:r>
            <a:r>
              <a:rPr lang="en-US" sz="1600" b="1" i="1" dirty="0">
                <a:latin typeface="Garamond" panose="02020404030301010803" pitchFamily="18" charset="0"/>
                <a:cs typeface="Arial" panose="020B0604020202020204" pitchFamily="34" charset="0"/>
              </a:rPr>
              <a:t>a highly trained and fully engaged community of professionals recognized </a:t>
            </a:r>
            <a:r>
              <a:rPr lang="en-US" sz="1600" b="1" i="1" dirty="0" smtClean="0">
                <a:latin typeface="Garamond" panose="02020404030301010803" pitchFamily="18" charset="0"/>
                <a:cs typeface="Arial" panose="020B0604020202020204" pitchFamily="34" charset="0"/>
              </a:rPr>
              <a:t>by </a:t>
            </a:r>
            <a:r>
              <a:rPr lang="en-US" sz="1600" b="1" i="1" dirty="0">
                <a:latin typeface="Garamond" panose="02020404030301010803" pitchFamily="18" charset="0"/>
                <a:cs typeface="Arial" panose="020B0604020202020204" pitchFamily="34" charset="0"/>
              </a:rPr>
              <a:t>customers as leading experts in their field</a:t>
            </a:r>
            <a:r>
              <a:rPr lang="en-US" sz="1600" b="1" i="1" dirty="0" smtClean="0">
                <a:latin typeface="Garamond" panose="02020404030301010803" pitchFamily="18" charset="0"/>
                <a:cs typeface="Arial" panose="020B0604020202020204" pitchFamily="34" charset="0"/>
              </a:rPr>
              <a:t>.</a:t>
            </a:r>
            <a:endParaRPr lang="en-US" sz="1600" b="1" i="1" dirty="0">
              <a:latin typeface="Garamond" panose="02020404030301010803" pitchFamily="18" charset="0"/>
            </a:endParaRPr>
          </a:p>
        </p:txBody>
      </p:sp>
      <p:sp>
        <p:nvSpPr>
          <p:cNvPr id="17" name="Slide Number Placeholder 3"/>
          <p:cNvSpPr>
            <a:spLocks noGrp="1"/>
          </p:cNvSpPr>
          <p:nvPr>
            <p:ph type="sldNum" sz="quarter" idx="10"/>
          </p:nvPr>
        </p:nvSpPr>
        <p:spPr>
          <a:xfrm>
            <a:off x="3854573" y="6586537"/>
            <a:ext cx="1028700" cy="271463"/>
          </a:xfrm>
          <a:ln>
            <a:solidFill>
              <a:schemeClr val="bg1"/>
            </a:solidFill>
          </a:ln>
        </p:spPr>
        <p:txBody>
          <a:bodyPr/>
          <a:lstStyle/>
          <a:p>
            <a:pPr>
              <a:defRPr/>
            </a:pPr>
            <a:r>
              <a:rPr lang="en-US" dirty="0" smtClean="0">
                <a:solidFill>
                  <a:srgbClr val="000000"/>
                </a:solidFill>
              </a:rPr>
              <a:t>Slide 28</a:t>
            </a:r>
            <a:endParaRPr lang="en-US" dirty="0">
              <a:solidFill>
                <a:srgbClr val="000000"/>
              </a:solidFill>
            </a:endParaRPr>
          </a:p>
        </p:txBody>
      </p:sp>
      <p:sp>
        <p:nvSpPr>
          <p:cNvPr id="18" name="TextBox 17"/>
          <p:cNvSpPr txBox="1"/>
          <p:nvPr/>
        </p:nvSpPr>
        <p:spPr>
          <a:xfrm>
            <a:off x="221942" y="1256834"/>
            <a:ext cx="3790025" cy="338554"/>
          </a:xfrm>
          <a:prstGeom prst="rect">
            <a:avLst/>
          </a:prstGeom>
          <a:noFill/>
          <a:ln>
            <a:solidFill>
              <a:schemeClr val="bg1"/>
            </a:solidFill>
          </a:ln>
        </p:spPr>
        <p:txBody>
          <a:bodyPr wrap="square" rtlCol="0">
            <a:spAutoFit/>
          </a:bodyPr>
          <a:lstStyle/>
          <a:p>
            <a:r>
              <a:rPr lang="en-US" sz="1600" dirty="0">
                <a:latin typeface="Garamond" panose="02020404030301010803" pitchFamily="18" charset="0"/>
              </a:rPr>
              <a:t>COI Leader: </a:t>
            </a:r>
            <a:r>
              <a:rPr lang="en-US" sz="1600" b="1" u="sng" dirty="0">
                <a:latin typeface="Garamond" panose="02020404030301010803" pitchFamily="18" charset="0"/>
              </a:rPr>
              <a:t>SES Mr. Jeffery Bearor</a:t>
            </a:r>
          </a:p>
        </p:txBody>
      </p:sp>
      <p:sp>
        <p:nvSpPr>
          <p:cNvPr id="19" name="TextBox 18"/>
          <p:cNvSpPr txBox="1"/>
          <p:nvPr/>
        </p:nvSpPr>
        <p:spPr>
          <a:xfrm>
            <a:off x="5394788" y="1256834"/>
            <a:ext cx="3305328" cy="338554"/>
          </a:xfrm>
          <a:prstGeom prst="rect">
            <a:avLst/>
          </a:prstGeom>
          <a:noFill/>
          <a:ln>
            <a:solidFill>
              <a:schemeClr val="bg1"/>
            </a:solidFill>
          </a:ln>
        </p:spPr>
        <p:txBody>
          <a:bodyPr wrap="square" rtlCol="0">
            <a:spAutoFit/>
          </a:bodyPr>
          <a:lstStyle/>
          <a:p>
            <a:r>
              <a:rPr lang="en-US" sz="1600" dirty="0">
                <a:latin typeface="Garamond" panose="02020404030301010803" pitchFamily="18" charset="0"/>
              </a:rPr>
              <a:t>COI Manager: </a:t>
            </a:r>
            <a:r>
              <a:rPr lang="en-US" sz="1600" b="1" u="sng" dirty="0">
                <a:latin typeface="Garamond" panose="02020404030301010803" pitchFamily="18" charset="0"/>
              </a:rPr>
              <a:t>Mylechia Smalls </a:t>
            </a:r>
            <a:endParaRPr lang="en-US" sz="1600" b="1" dirty="0">
              <a:latin typeface="Garamond" panose="02020404030301010803" pitchFamily="18" charset="0"/>
            </a:endParaRPr>
          </a:p>
        </p:txBody>
      </p:sp>
      <p:sp>
        <p:nvSpPr>
          <p:cNvPr id="20" name="Content Placeholder 8"/>
          <p:cNvSpPr txBox="1">
            <a:spLocks/>
          </p:cNvSpPr>
          <p:nvPr/>
        </p:nvSpPr>
        <p:spPr bwMode="auto">
          <a:xfrm>
            <a:off x="106476" y="2866652"/>
            <a:ext cx="8524894" cy="125948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a:solidFill>
                  <a:srgbClr val="000000"/>
                </a:solidFill>
                <a:latin typeface="Garamond" panose="02020404030301010803" pitchFamily="18" charset="0"/>
              </a:rPr>
              <a:t>Goals</a:t>
            </a:r>
            <a:endParaRPr lang="en-US" sz="1600" b="1" u="sng" kern="0" dirty="0">
              <a:solidFill>
                <a:srgbClr val="FF0000"/>
              </a:solidFill>
              <a:latin typeface="Garamond" panose="02020404030301010803" pitchFamily="18" charset="0"/>
            </a:endParaRPr>
          </a:p>
          <a:p>
            <a:pPr marL="385763" indent="-385763">
              <a:buFont typeface="+mj-lt"/>
              <a:buAutoNum type="romanUcPeriod"/>
            </a:pPr>
            <a:r>
              <a:rPr lang="en-US" sz="1600" b="1" kern="0" dirty="0">
                <a:solidFill>
                  <a:srgbClr val="000000"/>
                </a:solidFill>
                <a:latin typeface="Garamond" panose="02020404030301010803" pitchFamily="18" charset="0"/>
              </a:rPr>
              <a:t>Improve communication and networking</a:t>
            </a:r>
          </a:p>
          <a:p>
            <a:pPr marL="385763" indent="-385763">
              <a:buFont typeface="+mj-lt"/>
              <a:buAutoNum type="romanUcPeriod"/>
            </a:pPr>
            <a:r>
              <a:rPr lang="en-US" sz="1600" b="1" kern="0" dirty="0">
                <a:solidFill>
                  <a:srgbClr val="000000"/>
                </a:solidFill>
                <a:latin typeface="Garamond" panose="02020404030301010803" pitchFamily="18" charset="0"/>
              </a:rPr>
              <a:t>Provide strategic learning to close critical skill </a:t>
            </a:r>
            <a:r>
              <a:rPr lang="en-US" sz="1600" b="1" kern="0" dirty="0" smtClean="0">
                <a:solidFill>
                  <a:srgbClr val="000000"/>
                </a:solidFill>
                <a:latin typeface="Garamond" panose="02020404030301010803" pitchFamily="18" charset="0"/>
              </a:rPr>
              <a:t>gaps</a:t>
            </a:r>
            <a:endParaRPr lang="en-US" sz="1600" kern="0" dirty="0">
              <a:solidFill>
                <a:srgbClr val="000000"/>
              </a:solidFill>
              <a:latin typeface="Garamond" panose="02020404030301010803" pitchFamily="18" charset="0"/>
            </a:endParaRPr>
          </a:p>
        </p:txBody>
      </p:sp>
      <p:sp>
        <p:nvSpPr>
          <p:cNvPr id="21" name="Content Placeholder 9"/>
          <p:cNvSpPr txBox="1">
            <a:spLocks/>
          </p:cNvSpPr>
          <p:nvPr/>
        </p:nvSpPr>
        <p:spPr bwMode="auto">
          <a:xfrm>
            <a:off x="106476" y="3993612"/>
            <a:ext cx="8524894"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solidFill>
                  <a:srgbClr val="000000"/>
                </a:solidFill>
                <a:latin typeface="Garamond" panose="02020404030301010803" pitchFamily="18" charset="0"/>
              </a:rPr>
              <a:t>Initiatives</a:t>
            </a:r>
            <a:endParaRPr lang="en-US" sz="1600" b="1" u="sng" kern="0" dirty="0">
              <a:solidFill>
                <a:srgbClr val="FF0000"/>
              </a:solidFill>
              <a:latin typeface="Garamond" panose="02020404030301010803" pitchFamily="18" charset="0"/>
            </a:endParaRPr>
          </a:p>
          <a:p>
            <a:pPr marL="385763" indent="-385763">
              <a:buFont typeface="+mj-lt"/>
              <a:buAutoNum type="romanLcPeriod"/>
            </a:pPr>
            <a:r>
              <a:rPr lang="en-US" sz="1600" b="1" kern="0" dirty="0">
                <a:solidFill>
                  <a:srgbClr val="000000"/>
                </a:solidFill>
                <a:latin typeface="Garamond" panose="02020404030301010803" pitchFamily="18" charset="0"/>
              </a:rPr>
              <a:t>Promote increase use of online training tools</a:t>
            </a:r>
          </a:p>
          <a:p>
            <a:pPr marL="385763" indent="-385763">
              <a:buFont typeface="+mj-lt"/>
              <a:buAutoNum type="romanLcPeriod"/>
            </a:pPr>
            <a:r>
              <a:rPr lang="en-US" sz="1600" b="1" kern="0" dirty="0">
                <a:solidFill>
                  <a:srgbClr val="000000"/>
                </a:solidFill>
                <a:latin typeface="Garamond" panose="02020404030301010803" pitchFamily="18" charset="0"/>
              </a:rPr>
              <a:t>Fund training opportunities for targeted competencies  (Classification and Qualification)</a:t>
            </a:r>
          </a:p>
          <a:p>
            <a:pPr marL="385763" indent="-385763">
              <a:buFont typeface="+mj-lt"/>
              <a:buAutoNum type="romanLcPeriod"/>
            </a:pPr>
            <a:r>
              <a:rPr lang="en-US" sz="1600" b="1" kern="0" dirty="0">
                <a:solidFill>
                  <a:srgbClr val="000000"/>
                </a:solidFill>
                <a:latin typeface="Garamond" panose="02020404030301010803" pitchFamily="18" charset="0"/>
              </a:rPr>
              <a:t>Increase use of the HR COI website, online discussion forums, and emails to open dialogue, increase crosstalk, and promote available developmental opportunities</a:t>
            </a:r>
          </a:p>
          <a:p>
            <a:endParaRPr lang="en-US" sz="1600" kern="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420067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6408"/>
            <a:ext cx="6781800" cy="533400"/>
          </a:xfrm>
        </p:spPr>
        <p:txBody>
          <a:bodyPr/>
          <a:lstStyle/>
          <a:p>
            <a:r>
              <a:rPr lang="en-US" dirty="0"/>
              <a:t>Is there a plan for Civilian Marines?</a:t>
            </a:r>
          </a:p>
        </p:txBody>
      </p:sp>
      <p:sp>
        <p:nvSpPr>
          <p:cNvPr id="4" name="Slide Number Placeholder 3"/>
          <p:cNvSpPr>
            <a:spLocks noGrp="1"/>
          </p:cNvSpPr>
          <p:nvPr>
            <p:ph type="sldNum" sz="quarter" idx="10"/>
          </p:nvPr>
        </p:nvSpPr>
        <p:spPr/>
        <p:txBody>
          <a:bodyPr/>
          <a:lstStyle/>
          <a:p>
            <a:pPr>
              <a:defRPr/>
            </a:pPr>
            <a:r>
              <a:rPr lang="en-US"/>
              <a:t>Slide </a:t>
            </a:r>
            <a:fld id="{5834EC5A-186C-46EA-9C5A-46E64E22F703}" type="slidenum">
              <a:rPr lang="en-US" smtClean="0"/>
              <a:pPr>
                <a:defRPr/>
              </a:pPr>
              <a:t>3</a:t>
            </a:fld>
            <a:endParaRPr lang="en-US" dirty="0"/>
          </a:p>
        </p:txBody>
      </p:sp>
      <p:sp>
        <p:nvSpPr>
          <p:cNvPr id="6" name="TextBox 5"/>
          <p:cNvSpPr txBox="1"/>
          <p:nvPr/>
        </p:nvSpPr>
        <p:spPr>
          <a:xfrm>
            <a:off x="649224" y="2314424"/>
            <a:ext cx="5435600" cy="923330"/>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I have established the Civilian Workforce Strategic Plan to provide a framework … that focus on attracting and managing a high performing civilian workforce.”</a:t>
            </a:r>
          </a:p>
        </p:txBody>
      </p:sp>
      <p:sp>
        <p:nvSpPr>
          <p:cNvPr id="7" name="TextBox 6"/>
          <p:cNvSpPr txBox="1"/>
          <p:nvPr/>
        </p:nvSpPr>
        <p:spPr>
          <a:xfrm>
            <a:off x="193040" y="1334123"/>
            <a:ext cx="5542280" cy="923330"/>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my personal belief in the important role our Civilian Marines have in supporting our Corps’ innate desire to succeed and win.”</a:t>
            </a:r>
          </a:p>
        </p:txBody>
      </p:sp>
      <p:sp>
        <p:nvSpPr>
          <p:cNvPr id="8" name="TextBox 7"/>
          <p:cNvSpPr txBox="1"/>
          <p:nvPr/>
        </p:nvSpPr>
        <p:spPr>
          <a:xfrm>
            <a:off x="1249680" y="3382050"/>
            <a:ext cx="5059680" cy="1128514"/>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“The Sergeant Major of the Marine Corps and I fully support these initiatives … ”</a:t>
            </a:r>
          </a:p>
          <a:p>
            <a:pPr>
              <a:lnSpc>
                <a:spcPts val="1600"/>
              </a:lnSpc>
            </a:pPr>
            <a:endParaRPr lang="en-US" dirty="0"/>
          </a:p>
          <a:p>
            <a:pPr lvl="2"/>
            <a:r>
              <a:rPr lang="en-US" dirty="0"/>
              <a:t>	      - General Robert B. Neller</a:t>
            </a:r>
          </a:p>
        </p:txBody>
      </p:sp>
      <p:sp>
        <p:nvSpPr>
          <p:cNvPr id="9" name="TextBox 8"/>
          <p:cNvSpPr txBox="1"/>
          <p:nvPr/>
        </p:nvSpPr>
        <p:spPr>
          <a:xfrm>
            <a:off x="193040" y="5029200"/>
            <a:ext cx="6210254" cy="923330"/>
          </a:xfrm>
          <a:prstGeom prst="rect">
            <a:avLst/>
          </a:prstGeom>
          <a:solidFill>
            <a:srgbClr val="FFFF00"/>
          </a:solidFill>
          <a:ln w="22225">
            <a:solidFill>
              <a:schemeClr val="tx1"/>
            </a:solidFill>
          </a:ln>
        </p:spPr>
        <p:txBody>
          <a:bodyPr wrap="square" rtlCol="0">
            <a:spAutoFit/>
          </a:bodyPr>
          <a:lstStyle/>
          <a:p>
            <a:pPr marL="974725" indent="-974725"/>
            <a:r>
              <a:rPr lang="en-US" u="sng" dirty="0"/>
              <a:t>GOAL 2</a:t>
            </a:r>
            <a:r>
              <a:rPr lang="en-US" dirty="0"/>
              <a:t>  Cultivate a learning culture that trains, educates, and develops Civilian Marines to effectively meet evolving mission requirements</a:t>
            </a:r>
          </a:p>
        </p:txBody>
      </p:sp>
      <p:grpSp>
        <p:nvGrpSpPr>
          <p:cNvPr id="10" name="Group 9"/>
          <p:cNvGrpSpPr/>
          <p:nvPr/>
        </p:nvGrpSpPr>
        <p:grpSpPr>
          <a:xfrm>
            <a:off x="6208776" y="1271016"/>
            <a:ext cx="2935224" cy="5135302"/>
            <a:chOff x="6208776" y="1271016"/>
            <a:chExt cx="2935224" cy="5135302"/>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328" y="1780032"/>
              <a:ext cx="2453365" cy="33528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62" t="26273" r="30924" b="26058"/>
            <a:stretch/>
          </p:blipFill>
          <p:spPr bwMode="auto">
            <a:xfrm>
              <a:off x="6309360" y="4547038"/>
              <a:ext cx="1423511" cy="185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08776" y="1271016"/>
              <a:ext cx="2935224" cy="523220"/>
            </a:xfrm>
            <a:prstGeom prst="rect">
              <a:avLst/>
            </a:prstGeom>
            <a:noFill/>
          </p:spPr>
          <p:txBody>
            <a:bodyPr wrap="square" rtlCol="0">
              <a:spAutoFit/>
            </a:bodyPr>
            <a:lstStyle/>
            <a:p>
              <a:pPr algn="ctr"/>
              <a:r>
                <a:rPr lang="en-US" sz="1400" dirty="0"/>
                <a:t>White Letter 1-16 </a:t>
              </a:r>
            </a:p>
            <a:p>
              <a:pPr algn="ctr"/>
              <a:r>
                <a:rPr lang="en-US" sz="1400" dirty="0"/>
                <a:t>Civilian Workforce Strategic Plan</a:t>
              </a:r>
            </a:p>
          </p:txBody>
        </p:sp>
      </p:grpSp>
    </p:spTree>
    <p:extLst>
      <p:ext uri="{BB962C8B-B14F-4D97-AF65-F5344CB8AC3E}">
        <p14:creationId xmlns:p14="http://schemas.microsoft.com/office/powerpoint/2010/main" val="336024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accel="26000" decel="16000" fill="hold" grpId="0"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650"/>
                            </p:stCondLst>
                            <p:childTnLst>
                              <p:par>
                                <p:cTn id="15" presetID="2" presetClass="entr" presetSubtype="2" accel="18000" decel="12000"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400"/>
                            </p:stCondLst>
                            <p:childTnLst>
                              <p:par>
                                <p:cTn id="20" presetID="2" presetClass="entr" presetSubtype="2" accel="38000" fill="hold" grpId="0" nodeType="after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style.rotation</p:attrName>
                                        </p:attrNameLst>
                                      </p:cBhvr>
                                      <p:tavLst>
                                        <p:tav tm="0">
                                          <p:val>
                                            <p:fltVal val="720"/>
                                          </p:val>
                                        </p:tav>
                                        <p:tav tm="100000">
                                          <p:val>
                                            <p:fltVal val="0"/>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30" y="0"/>
            <a:ext cx="7599871" cy="838200"/>
          </a:xfrm>
        </p:spPr>
        <p:txBody>
          <a:bodyPr/>
          <a:lstStyle/>
          <a:p>
            <a:r>
              <a:rPr lang="en-US" sz="2800" dirty="0">
                <a:cs typeface="Calibri" panose="020F0502020204030204" pitchFamily="34" charset="0"/>
              </a:rPr>
              <a:t>Information Technology Management/Cybersecurity</a:t>
            </a:r>
          </a:p>
        </p:txBody>
      </p:sp>
      <p:sp>
        <p:nvSpPr>
          <p:cNvPr id="3" name="Content Placeholder 2"/>
          <p:cNvSpPr>
            <a:spLocks noGrp="1"/>
          </p:cNvSpPr>
          <p:nvPr>
            <p:ph idx="1"/>
          </p:nvPr>
        </p:nvSpPr>
        <p:spPr>
          <a:xfrm>
            <a:off x="21565" y="1564573"/>
            <a:ext cx="9144000" cy="5327912"/>
          </a:xfrm>
        </p:spPr>
        <p:txBody>
          <a:bodyPr/>
          <a:lstStyle/>
          <a:p>
            <a:pPr marL="0" indent="0">
              <a:buNone/>
            </a:pPr>
            <a:r>
              <a:rPr lang="en-US" sz="1600" u="sng" dirty="0" smtClean="0">
                <a:latin typeface="Garamond" panose="02020404030301010803" pitchFamily="18" charset="0"/>
                <a:cs typeface="Arial" panose="020B0604020202020204" pitchFamily="34" charset="0"/>
              </a:rPr>
              <a:t>Mission</a:t>
            </a:r>
            <a:r>
              <a:rPr lang="en-US" sz="1600" b="1"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The </a:t>
            </a:r>
            <a:r>
              <a:rPr lang="en-US" sz="1600" b="1" i="1" dirty="0">
                <a:latin typeface="Garamond" panose="02020404030301010803" pitchFamily="18" charset="0"/>
                <a:cs typeface="Arial" panose="020B0604020202020204" pitchFamily="34" charset="0"/>
              </a:rPr>
              <a:t>ITM/CS Community of Interest mission is to create a working environment to attract and retain the best and brightest talent to support and develop a professional and sustainable ITM/CS Civilian Marine workforce.</a:t>
            </a:r>
          </a:p>
          <a:p>
            <a:pPr marL="0" lvl="1" indent="0">
              <a:buNone/>
            </a:pPr>
            <a:r>
              <a:rPr lang="en-US" sz="1600" u="sng" dirty="0">
                <a:latin typeface="Garamond" panose="02020404030301010803" pitchFamily="18" charset="0"/>
                <a:cs typeface="Arial" panose="020B0604020202020204" pitchFamily="34" charset="0"/>
              </a:rPr>
              <a:t>Vision</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The ITM/CS Community of Interest vision is to achieve a professional, highly skilled and motivated ITM/CS Civilian Marine workforce recognized as integral to the accomplishment of the USMC mission</a:t>
            </a:r>
            <a:r>
              <a:rPr lang="en-US" sz="1600" b="1" i="1" dirty="0" smtClean="0">
                <a:latin typeface="Garamond" panose="02020404030301010803" pitchFamily="18" charset="0"/>
                <a:cs typeface="Arial" panose="020B0604020202020204" pitchFamily="34" charset="0"/>
              </a:rPr>
              <a:t>.</a:t>
            </a:r>
            <a:endParaRPr lang="en-US" sz="1600" b="1" i="1" dirty="0">
              <a:latin typeface="Garamond" panose="02020404030301010803" pitchFamily="18" charset="0"/>
              <a:cs typeface="Arial" panose="020B0604020202020204" pitchFamily="34" charset="0"/>
            </a:endParaRPr>
          </a:p>
          <a:p>
            <a:pPr marL="0" lvl="0" indent="0" algn="ctr">
              <a:buNone/>
            </a:pPr>
            <a:r>
              <a:rPr lang="en-US" sz="1600" b="1" u="sng" dirty="0" smtClean="0">
                <a:latin typeface="Garamond" panose="02020404030301010803" pitchFamily="18" charset="0"/>
                <a:cs typeface="Arial" panose="020B0604020202020204" pitchFamily="34" charset="0"/>
              </a:rPr>
              <a:t>Goals</a:t>
            </a:r>
            <a:r>
              <a:rPr lang="en-US" sz="1600" b="1" dirty="0" smtClean="0">
                <a:latin typeface="Garamond" panose="02020404030301010803" pitchFamily="18" charset="0"/>
                <a:cs typeface="Arial" panose="020B0604020202020204" pitchFamily="34" charset="0"/>
              </a:rPr>
              <a:t> </a:t>
            </a:r>
            <a:endParaRPr lang="en-US" sz="1600" b="1" dirty="0">
              <a:latin typeface="Garamond" panose="02020404030301010803" pitchFamily="18" charset="0"/>
              <a:cs typeface="Arial" panose="020B0604020202020204" pitchFamily="34" charset="0"/>
            </a:endParaRP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Extend </a:t>
            </a:r>
            <a:r>
              <a:rPr lang="en-US" sz="1800" b="1" u="sng" dirty="0">
                <a:latin typeface="Garamond" panose="02020404030301010803" pitchFamily="18" charset="0"/>
                <a:cs typeface="Arial" panose="020B0604020202020204" pitchFamily="34" charset="0"/>
              </a:rPr>
              <a:t>operational reach </a:t>
            </a:r>
            <a:r>
              <a:rPr lang="en-US" sz="1800" b="1" dirty="0">
                <a:latin typeface="Garamond" panose="02020404030301010803" pitchFamily="18" charset="0"/>
                <a:cs typeface="Arial" panose="020B0604020202020204" pitchFamily="34" charset="0"/>
              </a:rPr>
              <a:t>across the community </a:t>
            </a: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Invest in tools that provide the </a:t>
            </a:r>
            <a:r>
              <a:rPr lang="en-US" sz="1800" b="1" u="sng" dirty="0">
                <a:latin typeface="Garamond" panose="02020404030301010803" pitchFamily="18" charset="0"/>
                <a:cs typeface="Arial" panose="020B0604020202020204" pitchFamily="34" charset="0"/>
              </a:rPr>
              <a:t>latest technical instruction </a:t>
            </a: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Implement strategies that provide </a:t>
            </a:r>
            <a:r>
              <a:rPr lang="en-US" sz="1800" b="1" u="sng" dirty="0">
                <a:latin typeface="Garamond" panose="02020404030301010803" pitchFamily="18" charset="0"/>
                <a:cs typeface="Arial" panose="020B0604020202020204" pitchFamily="34" charset="0"/>
              </a:rPr>
              <a:t>career path options </a:t>
            </a: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Invest in </a:t>
            </a:r>
            <a:r>
              <a:rPr lang="en-US" sz="1800" b="1" u="sng" dirty="0">
                <a:latin typeface="Garamond" panose="02020404030301010803" pitchFamily="18" charset="0"/>
                <a:cs typeface="Arial" panose="020B0604020202020204" pitchFamily="34" charset="0"/>
              </a:rPr>
              <a:t>mobile training </a:t>
            </a:r>
            <a:r>
              <a:rPr lang="en-US" sz="1800" b="1" dirty="0">
                <a:latin typeface="Garamond" panose="02020404030301010803" pitchFamily="18" charset="0"/>
                <a:cs typeface="Arial" panose="020B0604020202020204" pitchFamily="34" charset="0"/>
              </a:rPr>
              <a:t>efforts to deliver support to the foxhole</a:t>
            </a:r>
            <a:endParaRPr lang="en-US" sz="1800" b="1" u="sng" dirty="0">
              <a:latin typeface="Garamond" panose="02020404030301010803" pitchFamily="18" charset="0"/>
              <a:cs typeface="Arial" panose="020B0604020202020204" pitchFamily="34" charset="0"/>
            </a:endParaRPr>
          </a:p>
          <a:p>
            <a:pPr marL="742950" lvl="1" indent="-400050">
              <a:buFont typeface="+mj-lt"/>
              <a:buAutoNum type="romanUcPeriod"/>
            </a:pPr>
            <a:r>
              <a:rPr lang="en-US" sz="1800" b="1" dirty="0">
                <a:latin typeface="Garamond" panose="02020404030301010803" pitchFamily="18" charset="0"/>
                <a:cs typeface="Arial" panose="020B0604020202020204" pitchFamily="34" charset="0"/>
              </a:rPr>
              <a:t>Re-shape recruitment and staffing practices to bring a </a:t>
            </a:r>
            <a:r>
              <a:rPr lang="en-US" sz="1800" b="1" u="sng" dirty="0">
                <a:latin typeface="Garamond" panose="02020404030301010803" pitchFamily="18" charset="0"/>
                <a:cs typeface="Arial" panose="020B0604020202020204" pitchFamily="34" charset="0"/>
              </a:rPr>
              <a:t>diverse and highly skilled </a:t>
            </a:r>
            <a:r>
              <a:rPr lang="en-US" sz="1800" b="1" dirty="0" smtClean="0">
                <a:latin typeface="Garamond" panose="02020404030301010803" pitchFamily="18" charset="0"/>
                <a:cs typeface="Arial" panose="020B0604020202020204" pitchFamily="34" charset="0"/>
              </a:rPr>
              <a:t>workforce</a:t>
            </a:r>
            <a:endParaRPr lang="en-US" sz="1800" b="1" dirty="0">
              <a:latin typeface="Garamond" panose="02020404030301010803" pitchFamily="18" charset="0"/>
              <a:cs typeface="Arial" panose="020B0604020202020204" pitchFamily="34" charset="0"/>
            </a:endParaRPr>
          </a:p>
          <a:p>
            <a:pPr marL="0" indent="0" algn="ctr">
              <a:buNone/>
            </a:pPr>
            <a:r>
              <a:rPr lang="en-US" sz="1800" b="1" u="sng" dirty="0" smtClean="0">
                <a:latin typeface="Garamond" panose="02020404030301010803" pitchFamily="18" charset="0"/>
                <a:cs typeface="Arial" panose="020B0604020202020204" pitchFamily="34" charset="0"/>
              </a:rPr>
              <a:t>Initiatives</a:t>
            </a:r>
            <a:r>
              <a:rPr lang="en-US" sz="1800" b="1" dirty="0" smtClean="0">
                <a:latin typeface="Garamond" panose="02020404030301010803" pitchFamily="18" charset="0"/>
                <a:cs typeface="Arial" panose="020B0604020202020204" pitchFamily="34" charset="0"/>
              </a:rPr>
              <a:t> </a:t>
            </a:r>
            <a:endParaRPr lang="en-US" sz="1800" b="1" dirty="0">
              <a:latin typeface="Garamond" panose="02020404030301010803" pitchFamily="18" charset="0"/>
              <a:cs typeface="Arial" panose="020B0604020202020204" pitchFamily="34" charset="0"/>
            </a:endParaRPr>
          </a:p>
          <a:p>
            <a:pPr marL="742950" lvl="1" indent="-400050">
              <a:buFont typeface="+mj-lt"/>
              <a:buAutoNum type="romanLcPeriod"/>
            </a:pPr>
            <a:r>
              <a:rPr lang="en-US" sz="1800" b="1" dirty="0">
                <a:latin typeface="Garamond" panose="02020404030301010803" pitchFamily="18" charset="0"/>
                <a:cs typeface="Arial" panose="020B0604020202020204" pitchFamily="34" charset="0"/>
              </a:rPr>
              <a:t>DoD 8140 Shaping efforts</a:t>
            </a:r>
          </a:p>
          <a:p>
            <a:pPr marL="742950" lvl="1" indent="-400050">
              <a:buFont typeface="+mj-lt"/>
              <a:buAutoNum type="romanLcPeriod"/>
            </a:pPr>
            <a:r>
              <a:rPr lang="en-US" sz="1800" b="1" dirty="0">
                <a:latin typeface="Garamond" panose="02020404030301010803" pitchFamily="18" charset="0"/>
                <a:cs typeface="Arial" panose="020B0604020202020204" pitchFamily="34" charset="0"/>
              </a:rPr>
              <a:t>Latest Industry web based training and support</a:t>
            </a:r>
          </a:p>
          <a:p>
            <a:pPr marL="742950" lvl="1" indent="-400050">
              <a:buFont typeface="+mj-lt"/>
              <a:buAutoNum type="romanLcPeriod"/>
            </a:pPr>
            <a:r>
              <a:rPr lang="en-US" sz="1800" b="1" dirty="0">
                <a:latin typeface="Garamond" panose="02020404030301010803" pitchFamily="18" charset="0"/>
                <a:cs typeface="Arial" panose="020B0604020202020204" pitchFamily="34" charset="0"/>
              </a:rPr>
              <a:t>Competency Model Development</a:t>
            </a:r>
          </a:p>
          <a:p>
            <a:pPr lvl="1"/>
            <a:endParaRPr lang="en-US" sz="1600" dirty="0"/>
          </a:p>
          <a:p>
            <a:pPr marL="0" indent="0">
              <a:buNone/>
            </a:pPr>
            <a:endParaRPr lang="en-US" sz="1400" dirty="0"/>
          </a:p>
          <a:p>
            <a:pPr marL="0" indent="0">
              <a:buNone/>
            </a:pPr>
            <a:endParaRPr lang="en-US" sz="3600" dirty="0"/>
          </a:p>
          <a:p>
            <a:pPr marL="0" indent="0">
              <a:buNone/>
            </a:pPr>
            <a:endParaRPr lang="en-US" dirty="0"/>
          </a:p>
        </p:txBody>
      </p:sp>
      <p:sp>
        <p:nvSpPr>
          <p:cNvPr id="4" name="Slide Number Placeholder 3"/>
          <p:cNvSpPr>
            <a:spLocks noGrp="1"/>
          </p:cNvSpPr>
          <p:nvPr>
            <p:ph type="sldNum" sz="quarter" idx="4294967295"/>
          </p:nvPr>
        </p:nvSpPr>
        <p:spPr>
          <a:xfrm>
            <a:off x="3832907" y="6527360"/>
            <a:ext cx="2133600" cy="365125"/>
          </a:xfrm>
          <a:prstGeom prst="rect">
            <a:avLst/>
          </a:prstGeom>
        </p:spPr>
        <p:txBody>
          <a:bodyPr/>
          <a:lstStyle/>
          <a:p>
            <a:pPr>
              <a:defRPr/>
            </a:pPr>
            <a:r>
              <a:rPr lang="en-US" sz="1200" dirty="0" smtClean="0">
                <a:latin typeface="Garamond" panose="02020404030301010803" pitchFamily="18" charset="0"/>
              </a:rPr>
              <a:t>Slide </a:t>
            </a:r>
            <a:fld id="{6E2602EF-4AC1-45E0-8FB5-8582DE0AF1B3}" type="slidenum">
              <a:rPr lang="en-US" sz="1200" smtClean="0">
                <a:latin typeface="Garamond" panose="02020404030301010803" pitchFamily="18" charset="0"/>
              </a:rPr>
              <a:pPr>
                <a:defRPr/>
              </a:pPr>
              <a:t>30</a:t>
            </a:fld>
            <a:endParaRPr lang="en-US" sz="1200" dirty="0">
              <a:latin typeface="Garamond" panose="02020404030301010803" pitchFamily="18" charset="0"/>
            </a:endParaRPr>
          </a:p>
        </p:txBody>
      </p:sp>
      <p:sp>
        <p:nvSpPr>
          <p:cNvPr id="6" name="Rectangle 5"/>
          <p:cNvSpPr/>
          <p:nvPr/>
        </p:nvSpPr>
        <p:spPr>
          <a:xfrm>
            <a:off x="4899707" y="1195241"/>
            <a:ext cx="3290644" cy="338554"/>
          </a:xfrm>
          <a:prstGeom prst="rect">
            <a:avLst/>
          </a:prstGeom>
        </p:spPr>
        <p:txBody>
          <a:bodyPr wrap="none">
            <a:spAutoFit/>
          </a:bodyPr>
          <a:lstStyle/>
          <a:p>
            <a:r>
              <a:rPr lang="pt-BR" sz="1600" dirty="0">
                <a:latin typeface="Garamond" panose="02020404030301010803" pitchFamily="18" charset="0"/>
              </a:rPr>
              <a:t>COI Manager: </a:t>
            </a:r>
            <a:r>
              <a:rPr lang="pt-BR" sz="1600" b="1" u="sng" dirty="0">
                <a:latin typeface="Garamond" panose="02020404030301010803" pitchFamily="18" charset="0"/>
              </a:rPr>
              <a:t>Mr. Alfredo Rodri</a:t>
            </a:r>
            <a:r>
              <a:rPr lang="pt-BR" sz="1600" u="sng" dirty="0">
                <a:latin typeface="Garamond" panose="02020404030301010803" pitchFamily="18" charset="0"/>
              </a:rPr>
              <a:t>guez</a:t>
            </a:r>
          </a:p>
        </p:txBody>
      </p:sp>
      <p:sp>
        <p:nvSpPr>
          <p:cNvPr id="7" name="Rectangle 6"/>
          <p:cNvSpPr/>
          <p:nvPr/>
        </p:nvSpPr>
        <p:spPr>
          <a:xfrm>
            <a:off x="172248" y="1195241"/>
            <a:ext cx="2967479" cy="338554"/>
          </a:xfrm>
          <a:prstGeom prst="rect">
            <a:avLst/>
          </a:prstGeom>
        </p:spPr>
        <p:txBody>
          <a:bodyPr wrap="none">
            <a:spAutoFit/>
          </a:bodyPr>
          <a:lstStyle/>
          <a:p>
            <a:r>
              <a:rPr lang="en-US" sz="1600" dirty="0">
                <a:latin typeface="Garamond" panose="02020404030301010803" pitchFamily="18" charset="0"/>
              </a:rPr>
              <a:t>COI Leader: </a:t>
            </a:r>
            <a:r>
              <a:rPr lang="en-US" sz="1600" b="1" u="sng" dirty="0">
                <a:latin typeface="Garamond" panose="02020404030301010803" pitchFamily="18" charset="0"/>
              </a:rPr>
              <a:t>SES Mr. Ken Bible</a:t>
            </a:r>
            <a:r>
              <a:rPr lang="en-US" sz="1600" b="1" dirty="0">
                <a:latin typeface="Garamond" panose="02020404030301010803" pitchFamily="18" charset="0"/>
              </a:rPr>
              <a:t> </a:t>
            </a:r>
            <a:r>
              <a:rPr lang="en-US" sz="1600" b="1" dirty="0" smtClean="0">
                <a:latin typeface="Garamond" panose="02020404030301010803" pitchFamily="18" charset="0"/>
              </a:rPr>
              <a:t> </a:t>
            </a:r>
            <a:endParaRPr lang="en-US" sz="1600" b="1" dirty="0">
              <a:latin typeface="Garamond" panose="02020404030301010803" pitchFamily="18" charset="0"/>
            </a:endParaRPr>
          </a:p>
        </p:txBody>
      </p:sp>
    </p:spTree>
    <p:extLst>
      <p:ext uri="{BB962C8B-B14F-4D97-AF65-F5344CB8AC3E}">
        <p14:creationId xmlns:p14="http://schemas.microsoft.com/office/powerpoint/2010/main" val="1625798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62050" y="199718"/>
            <a:ext cx="6781800" cy="533400"/>
          </a:xfrm>
        </p:spPr>
        <p:txBody>
          <a:bodyPr>
            <a:noAutofit/>
          </a:bodyPr>
          <a:lstStyle/>
          <a:p>
            <a:r>
              <a:rPr lang="en-US" sz="3600" dirty="0">
                <a:cs typeface="Calibri" panose="020F0502020204030204" pitchFamily="34" charset="0"/>
              </a:rPr>
              <a:t>Legal COI</a:t>
            </a:r>
          </a:p>
        </p:txBody>
      </p:sp>
      <p:sp>
        <p:nvSpPr>
          <p:cNvPr id="10" name="Content Placeholder 7"/>
          <p:cNvSpPr>
            <a:spLocks noGrp="1"/>
          </p:cNvSpPr>
          <p:nvPr>
            <p:ph sz="half" idx="1"/>
          </p:nvPr>
        </p:nvSpPr>
        <p:spPr>
          <a:xfrm>
            <a:off x="0" y="1552735"/>
            <a:ext cx="9144000" cy="1358144"/>
          </a:xfrm>
          <a:ln>
            <a:solidFill>
              <a:schemeClr val="bg1"/>
            </a:solidFill>
          </a:ln>
        </p:spPr>
        <p:txBody>
          <a:bodyPr/>
          <a:lstStyle/>
          <a:p>
            <a:pPr marL="0" indent="0">
              <a:spcBef>
                <a:spcPts val="0"/>
              </a:spcBef>
              <a:buNone/>
            </a:pPr>
            <a:r>
              <a:rPr lang="en-US" sz="1400" u="sng" dirty="0" smtClean="0">
                <a:latin typeface="Garamond" panose="02020404030301010803" pitchFamily="18" charset="0"/>
              </a:rPr>
              <a:t>Mission</a:t>
            </a:r>
            <a:r>
              <a:rPr lang="en-US" sz="1400" dirty="0" smtClean="0">
                <a:latin typeface="Garamond" panose="02020404030301010803" pitchFamily="18" charset="0"/>
              </a:rPr>
              <a:t>:</a:t>
            </a:r>
            <a:r>
              <a:rPr lang="en-US" sz="1400" b="1" dirty="0">
                <a:latin typeface="Garamond" panose="02020404030301010803" pitchFamily="18" charset="0"/>
                <a:cs typeface="Calibri" panose="020F0502020204030204" pitchFamily="34" charset="0"/>
              </a:rPr>
              <a:t> </a:t>
            </a:r>
            <a:r>
              <a:rPr lang="en-US" sz="1400" b="1" i="1" dirty="0">
                <a:latin typeface="Garamond" panose="02020404030301010803" pitchFamily="18" charset="0"/>
                <a:cs typeface="Calibri" panose="020F0502020204030204" pitchFamily="34" charset="0"/>
              </a:rPr>
              <a:t>The Legal COI develops the professional competencies for the civilian Legal civilian workforce of the Marine Corps.  As the designated Marine Corps proponent, the Legal COI focuses on development of technical, mission-oriented competencies via internal training and external/commercial education</a:t>
            </a:r>
            <a:r>
              <a:rPr lang="en-US" sz="1400" b="1" i="1" dirty="0" smtClean="0">
                <a:latin typeface="Garamond" panose="02020404030301010803" pitchFamily="18" charset="0"/>
                <a:cs typeface="Calibri" panose="020F0502020204030204" pitchFamily="34" charset="0"/>
              </a:rPr>
              <a:t>.</a:t>
            </a:r>
          </a:p>
          <a:p>
            <a:pPr marL="0" indent="0">
              <a:spcBef>
                <a:spcPts val="0"/>
              </a:spcBef>
              <a:buNone/>
            </a:pPr>
            <a:endParaRPr lang="en-US" sz="1400" b="1" i="1" dirty="0" smtClean="0">
              <a:latin typeface="Garamond" panose="02020404030301010803" pitchFamily="18" charset="0"/>
            </a:endParaRPr>
          </a:p>
          <a:p>
            <a:pPr marL="0" indent="0">
              <a:spcBef>
                <a:spcPts val="0"/>
              </a:spcBef>
              <a:buNone/>
            </a:pPr>
            <a:r>
              <a:rPr lang="en-US" sz="1400" u="sng" dirty="0" smtClean="0">
                <a:latin typeface="Garamond" panose="02020404030301010803" pitchFamily="18" charset="0"/>
              </a:rPr>
              <a:t>Vision</a:t>
            </a:r>
            <a:r>
              <a:rPr lang="en-US" sz="1400" dirty="0" smtClean="0">
                <a:latin typeface="Garamond" panose="02020404030301010803" pitchFamily="18" charset="0"/>
              </a:rPr>
              <a:t>:</a:t>
            </a:r>
            <a:r>
              <a:rPr lang="en-US" sz="1400" b="1" dirty="0">
                <a:latin typeface="Garamond" panose="02020404030301010803" pitchFamily="18" charset="0"/>
              </a:rPr>
              <a:t> </a:t>
            </a:r>
            <a:r>
              <a:rPr lang="en-US" sz="1400" b="1" i="1" dirty="0">
                <a:latin typeface="Garamond" panose="02020404030301010803" pitchFamily="18" charset="0"/>
              </a:rPr>
              <a:t>The Legal COI consists of professionals that serve as subject matter experts, dedicated to supporting our Nation’s force in readiness, both today and in the future, while upholding Marine Corps values of honor, courage and commitment.  Coordinating and combining the civilian legal workforces of the Counsel for the CMC and SJA to the CMC remains crucial to the success of our mission.</a:t>
            </a:r>
          </a:p>
          <a:p>
            <a:pPr marL="0" indent="0">
              <a:buNone/>
            </a:pPr>
            <a:r>
              <a:rPr lang="en-US" sz="1600" b="1" dirty="0">
                <a:solidFill>
                  <a:srgbClr val="FF0000"/>
                </a:solidFill>
                <a:latin typeface="Garamond" panose="02020404030301010803" pitchFamily="18" charset="0"/>
              </a:rPr>
              <a:t>  </a:t>
            </a:r>
          </a:p>
          <a:p>
            <a:endParaRPr lang="en-US" sz="1600" b="1" dirty="0">
              <a:solidFill>
                <a:srgbClr val="FF0000"/>
              </a:solidFill>
              <a:latin typeface="Garamond" panose="02020404030301010803" pitchFamily="18" charset="0"/>
            </a:endParaRPr>
          </a:p>
          <a:p>
            <a:endParaRPr lang="en-US" sz="1600" b="1" dirty="0">
              <a:latin typeface="Garamond" panose="02020404030301010803" pitchFamily="18" charset="0"/>
            </a:endParaRPr>
          </a:p>
        </p:txBody>
      </p:sp>
      <p:sp>
        <p:nvSpPr>
          <p:cNvPr id="11" name="Slide Number Placeholder 3"/>
          <p:cNvSpPr>
            <a:spLocks noGrp="1"/>
          </p:cNvSpPr>
          <p:nvPr>
            <p:ph type="sldNum" sz="quarter" idx="10"/>
          </p:nvPr>
        </p:nvSpPr>
        <p:spPr>
          <a:xfrm>
            <a:off x="4038600" y="6496050"/>
            <a:ext cx="1028700" cy="361950"/>
          </a:xfrm>
        </p:spPr>
        <p:txBody>
          <a:bodyPr/>
          <a:lstStyle/>
          <a:p>
            <a:pPr>
              <a:defRPr/>
            </a:pPr>
            <a:r>
              <a:rPr lang="en-US" sz="1200" dirty="0" smtClean="0">
                <a:solidFill>
                  <a:srgbClr val="000000"/>
                </a:solidFill>
                <a:latin typeface="Garamond" panose="02020404030301010803" pitchFamily="18" charset="0"/>
              </a:rPr>
              <a:t>Slide 30</a:t>
            </a:r>
            <a:endParaRPr lang="en-US" sz="1200" dirty="0">
              <a:solidFill>
                <a:srgbClr val="000000"/>
              </a:solidFill>
              <a:latin typeface="Garamond" panose="02020404030301010803" pitchFamily="18" charset="0"/>
            </a:endParaRPr>
          </a:p>
        </p:txBody>
      </p:sp>
      <p:sp>
        <p:nvSpPr>
          <p:cNvPr id="12" name="TextBox 11"/>
          <p:cNvSpPr txBox="1"/>
          <p:nvPr/>
        </p:nvSpPr>
        <p:spPr>
          <a:xfrm>
            <a:off x="457470" y="1221624"/>
            <a:ext cx="3306662"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a:solidFill>
                  <a:srgbClr val="000000"/>
                </a:solidFill>
                <a:latin typeface="Garamond" panose="02020404030301010803" pitchFamily="18" charset="0"/>
              </a:rPr>
              <a:t>SES Mark Romano</a:t>
            </a:r>
            <a:endParaRPr lang="en-US" sz="1600" b="1" u="sng" dirty="0">
              <a:solidFill>
                <a:srgbClr val="FF0000"/>
              </a:solidFill>
              <a:latin typeface="Garamond" panose="02020404030301010803" pitchFamily="18" charset="0"/>
            </a:endParaRPr>
          </a:p>
        </p:txBody>
      </p:sp>
      <p:sp>
        <p:nvSpPr>
          <p:cNvPr id="13" name="TextBox 12"/>
          <p:cNvSpPr txBox="1"/>
          <p:nvPr/>
        </p:nvSpPr>
        <p:spPr>
          <a:xfrm>
            <a:off x="5085055" y="1243707"/>
            <a:ext cx="3753253"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Action Officer:</a:t>
            </a:r>
            <a:r>
              <a:rPr lang="en-US" sz="1600" b="1" dirty="0">
                <a:solidFill>
                  <a:srgbClr val="000000">
                    <a:lumMod val="95000"/>
                    <a:lumOff val="5000"/>
                  </a:srgbClr>
                </a:solidFill>
                <a:latin typeface="Garamond" panose="02020404030301010803" pitchFamily="18" charset="0"/>
              </a:rPr>
              <a:t> </a:t>
            </a:r>
            <a:r>
              <a:rPr lang="en-US" sz="1600" b="1" u="sng" dirty="0">
                <a:solidFill>
                  <a:srgbClr val="000000">
                    <a:lumMod val="95000"/>
                    <a:lumOff val="5000"/>
                  </a:srgbClr>
                </a:solidFill>
                <a:latin typeface="Garamond" panose="02020404030301010803" pitchFamily="18" charset="0"/>
              </a:rPr>
              <a:t>CIV Terri Handy</a:t>
            </a:r>
            <a:endParaRPr lang="en-US" sz="1600" b="1" u="sng" dirty="0">
              <a:solidFill>
                <a:srgbClr val="FF0000"/>
              </a:solidFill>
              <a:latin typeface="Garamond" panose="02020404030301010803" pitchFamily="18" charset="0"/>
            </a:endParaRPr>
          </a:p>
        </p:txBody>
      </p:sp>
      <p:sp>
        <p:nvSpPr>
          <p:cNvPr id="14" name="Content Placeholder 8"/>
          <p:cNvSpPr txBox="1">
            <a:spLocks/>
          </p:cNvSpPr>
          <p:nvPr/>
        </p:nvSpPr>
        <p:spPr bwMode="auto">
          <a:xfrm>
            <a:off x="-19050" y="3179063"/>
            <a:ext cx="9144000" cy="938782"/>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a:latin typeface="Garamond" panose="02020404030301010803" pitchFamily="18" charset="0"/>
              </a:rPr>
              <a:t>Goals</a:t>
            </a:r>
            <a:r>
              <a:rPr lang="en-US" sz="1600" b="1" kern="0" dirty="0">
                <a:latin typeface="Garamond" panose="02020404030301010803" pitchFamily="18" charset="0"/>
              </a:rPr>
              <a:t>:</a:t>
            </a:r>
            <a:endParaRPr lang="en-US" sz="1600" b="1" kern="0" dirty="0">
              <a:solidFill>
                <a:srgbClr val="FF0000"/>
              </a:solidFill>
              <a:latin typeface="Garamond" panose="02020404030301010803" pitchFamily="18" charset="0"/>
            </a:endParaRPr>
          </a:p>
          <a:p>
            <a:pPr marL="400050" indent="-400050">
              <a:buFont typeface="+mj-lt"/>
              <a:buAutoNum type="romanUcPeriod"/>
            </a:pPr>
            <a:r>
              <a:rPr lang="en-US" sz="1400" b="1" kern="0" dirty="0">
                <a:latin typeface="Garamond" panose="02020404030301010803" pitchFamily="18" charset="0"/>
              </a:rPr>
              <a:t>Advocate for training opportunities to enhance proficiencies and mitigate any deficiencies of personnel in specialized practices.</a:t>
            </a:r>
          </a:p>
          <a:p>
            <a:pPr marL="400050" indent="-400050">
              <a:buFont typeface="+mj-lt"/>
              <a:buAutoNum type="romanUcPeriod"/>
            </a:pPr>
            <a:r>
              <a:rPr lang="en-US" sz="1400" b="1" kern="0" dirty="0">
                <a:latin typeface="Garamond" panose="02020404030301010803" pitchFamily="18" charset="0"/>
              </a:rPr>
              <a:t>Ensure support staff are trained in specialized areas through formal education, symposiums, and/or workshops.</a:t>
            </a:r>
          </a:p>
          <a:p>
            <a:pPr marL="400050" indent="-400050">
              <a:buFont typeface="+mj-lt"/>
              <a:buAutoNum type="romanUcPeriod"/>
            </a:pPr>
            <a:r>
              <a:rPr lang="en-US" sz="1400" b="1" kern="0" dirty="0">
                <a:latin typeface="Garamond" panose="02020404030301010803" pitchFamily="18" charset="0"/>
              </a:rPr>
              <a:t>Encourage community members to share knowledge and skills learned from formal and/or on-the-job training to enhance member development.</a:t>
            </a:r>
          </a:p>
          <a:p>
            <a:pPr marL="0" indent="0">
              <a:buNone/>
            </a:pPr>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
        <p:nvSpPr>
          <p:cNvPr id="15" name="Content Placeholder 9"/>
          <p:cNvSpPr txBox="1">
            <a:spLocks/>
          </p:cNvSpPr>
          <p:nvPr/>
        </p:nvSpPr>
        <p:spPr bwMode="auto">
          <a:xfrm>
            <a:off x="265036" y="4386029"/>
            <a:ext cx="9144000" cy="1050722"/>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r>
              <a:rPr lang="en-US" sz="1600" b="1" kern="0" dirty="0">
                <a:latin typeface="Garamond" panose="02020404030301010803" pitchFamily="18" charset="0"/>
              </a:rPr>
              <a:t>:</a:t>
            </a:r>
            <a:endParaRPr lang="en-US" sz="1600" b="1" kern="0" dirty="0">
              <a:solidFill>
                <a:srgbClr val="FF0000"/>
              </a:solidFill>
              <a:latin typeface="Garamond" panose="02020404030301010803" pitchFamily="18" charset="0"/>
            </a:endParaRPr>
          </a:p>
          <a:p>
            <a:pPr marL="400050" indent="-400050">
              <a:buFont typeface="+mj-lt"/>
              <a:buAutoNum type="romanLcPeriod"/>
            </a:pPr>
            <a:r>
              <a:rPr lang="en-US" sz="1400" b="1" kern="0" dirty="0">
                <a:latin typeface="Garamond" panose="02020404030301010803" pitchFamily="18" charset="0"/>
              </a:rPr>
              <a:t>Obtain funding for attorney state bar active membership: mandate to meet CLE requirement as a Member-in-Good-Standing requires funding distribution.</a:t>
            </a:r>
          </a:p>
          <a:p>
            <a:pPr marL="400050" indent="-400050">
              <a:buFont typeface="+mj-lt"/>
              <a:buAutoNum type="romanLcPeriod"/>
            </a:pPr>
            <a:r>
              <a:rPr lang="en-US" sz="1400" b="1" kern="0" dirty="0">
                <a:latin typeface="Garamond" panose="02020404030301010803" pitchFamily="18" charset="0"/>
              </a:rPr>
              <a:t>Focus on support staff development to ensure the community is trained in all specialty areas and fully capable of mission accomplishment.</a:t>
            </a:r>
          </a:p>
          <a:p>
            <a:pPr marL="400050" indent="-400050">
              <a:buFont typeface="+mj-lt"/>
              <a:buAutoNum type="romanLcPeriod"/>
            </a:pPr>
            <a:r>
              <a:rPr lang="en-US" sz="1400" b="1" kern="0" dirty="0">
                <a:latin typeface="Garamond" panose="02020404030301010803" pitchFamily="18" charset="0"/>
              </a:rPr>
              <a:t>Request annual COI funding from MPC-30 for individual training requirements when an identified shortfall exists in local funding levels.</a:t>
            </a:r>
          </a:p>
        </p:txBody>
      </p:sp>
    </p:spTree>
    <p:extLst>
      <p:ext uri="{BB962C8B-B14F-4D97-AF65-F5344CB8AC3E}">
        <p14:creationId xmlns:p14="http://schemas.microsoft.com/office/powerpoint/2010/main" val="2334194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0"/>
            <a:ext cx="7010400" cy="838200"/>
          </a:xfrm>
        </p:spPr>
        <p:txBody>
          <a:bodyPr/>
          <a:lstStyle/>
          <a:p>
            <a:r>
              <a:rPr lang="en-US" sz="3200" dirty="0">
                <a:cs typeface="Calibri" panose="020F0502020204030204" pitchFamily="34" charset="0"/>
              </a:rPr>
              <a:t>Logistics COI</a:t>
            </a:r>
          </a:p>
        </p:txBody>
      </p:sp>
      <p:sp>
        <p:nvSpPr>
          <p:cNvPr id="3" name="Content Placeholder 2"/>
          <p:cNvSpPr>
            <a:spLocks noGrp="1"/>
          </p:cNvSpPr>
          <p:nvPr>
            <p:ph idx="1"/>
          </p:nvPr>
        </p:nvSpPr>
        <p:spPr>
          <a:xfrm>
            <a:off x="304800" y="1660124"/>
            <a:ext cx="8610600" cy="5121676"/>
          </a:xfrm>
        </p:spPr>
        <p:txBody>
          <a:bodyPr/>
          <a:lstStyle/>
          <a:p>
            <a:pPr marL="0" indent="0">
              <a:spcAft>
                <a:spcPts val="900"/>
              </a:spcAft>
              <a:buNone/>
            </a:pPr>
            <a:r>
              <a:rPr lang="en-US" sz="1600" u="sng" dirty="0" smtClean="0">
                <a:latin typeface="Garamond" panose="02020404030301010803" pitchFamily="18" charset="0"/>
                <a:cs typeface="Arial" panose="020B0604020202020204" pitchFamily="34" charset="0"/>
              </a:rPr>
              <a:t>Mission</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The Logistics COI identifies and provides opportunities for the Civilian Workforce to enhance and support the mission of the Marine Corps in a joint and modernized environment.</a:t>
            </a:r>
          </a:p>
          <a:p>
            <a:pPr marL="0" indent="0">
              <a:spcAft>
                <a:spcPts val="900"/>
              </a:spcAft>
              <a:buNone/>
            </a:pPr>
            <a:r>
              <a:rPr lang="en-US" sz="1600" u="sng" dirty="0">
                <a:latin typeface="Garamond" panose="02020404030301010803" pitchFamily="18" charset="0"/>
                <a:cs typeface="Arial" panose="020B0604020202020204" pitchFamily="34" charset="0"/>
              </a:rPr>
              <a:t>Vision</a:t>
            </a:r>
            <a:r>
              <a:rPr lang="en-US" sz="1600" b="1" i="1" dirty="0">
                <a:latin typeface="Garamond" panose="02020404030301010803" pitchFamily="18" charset="0"/>
                <a:cs typeface="Arial" panose="020B0604020202020204" pitchFamily="34" charset="0"/>
              </a:rPr>
              <a:t>:  A Logistics COI that promotes and fosters an interoperable Civilian Workforce by providing professional development opportunities, career progression, succession planning, mentorship, and community forums in support of the Marine Corps.</a:t>
            </a:r>
          </a:p>
          <a:p>
            <a:pPr marL="0" indent="0" algn="ctr">
              <a:buNone/>
            </a:pPr>
            <a:r>
              <a:rPr lang="en-US" sz="1600" b="1" u="sng" dirty="0">
                <a:latin typeface="Garamond" panose="02020404030301010803" pitchFamily="18" charset="0"/>
                <a:cs typeface="Arial" panose="020B0604020202020204" pitchFamily="34" charset="0"/>
              </a:rPr>
              <a:t>Goals</a:t>
            </a:r>
            <a:r>
              <a:rPr lang="en-US" sz="1600" b="1" dirty="0">
                <a:latin typeface="Garamond" panose="02020404030301010803" pitchFamily="18" charset="0"/>
                <a:cs typeface="Arial" panose="020B0604020202020204" pitchFamily="34" charset="0"/>
              </a:rPr>
              <a:t>:  </a:t>
            </a:r>
          </a:p>
          <a:p>
            <a:pPr marL="400050" indent="-400050">
              <a:buFont typeface="+mj-lt"/>
              <a:buAutoNum type="romanUcPeriod"/>
            </a:pPr>
            <a:r>
              <a:rPr lang="en-US" sz="1600" b="1" dirty="0">
                <a:latin typeface="Garamond" panose="02020404030301010803" pitchFamily="18" charset="0"/>
                <a:cs typeface="Arial" panose="020B0604020202020204" pitchFamily="34" charset="0"/>
              </a:rPr>
              <a:t>Increase community awareness of available resources throughout the Marine Corps and DoD.</a:t>
            </a:r>
          </a:p>
          <a:p>
            <a:pPr marL="400050" indent="-400050">
              <a:spcAft>
                <a:spcPts val="900"/>
              </a:spcAft>
              <a:buFont typeface="+mj-lt"/>
              <a:buAutoNum type="romanUcPeriod"/>
            </a:pPr>
            <a:r>
              <a:rPr lang="en-US" sz="1600" b="1" dirty="0">
                <a:latin typeface="Garamond" panose="02020404030301010803" pitchFamily="18" charset="0"/>
                <a:cs typeface="Arial" panose="020B0604020202020204" pitchFamily="34" charset="0"/>
              </a:rPr>
              <a:t>Provide a career roadmap for each logistics series for career development and to identify the knowledge and skillsets that USMC employees need to excel and advance in a professional role.</a:t>
            </a:r>
          </a:p>
          <a:p>
            <a:pPr marL="0" indent="0" algn="ctr">
              <a:buNone/>
            </a:pPr>
            <a:r>
              <a:rPr lang="en-US" sz="1600" b="1" u="sng" dirty="0" smtClean="0">
                <a:latin typeface="Garamond" panose="02020404030301010803" pitchFamily="18" charset="0"/>
                <a:cs typeface="Arial" panose="020B0604020202020204" pitchFamily="34" charset="0"/>
              </a:rPr>
              <a:t>Initiatives</a:t>
            </a:r>
            <a:r>
              <a:rPr lang="en-US" sz="1600" b="1" dirty="0">
                <a:latin typeface="Garamond" panose="02020404030301010803" pitchFamily="18" charset="0"/>
                <a:cs typeface="Arial" panose="020B0604020202020204" pitchFamily="34" charset="0"/>
              </a:rPr>
              <a:t>:</a:t>
            </a:r>
          </a:p>
          <a:p>
            <a:pPr marL="400050" indent="-400050">
              <a:buFont typeface="+mj-lt"/>
              <a:buAutoNum type="romanLcPeriod"/>
            </a:pPr>
            <a:r>
              <a:rPr lang="en-US" sz="1600" b="1" dirty="0">
                <a:latin typeface="Garamond" panose="02020404030301010803" pitchFamily="18" charset="0"/>
                <a:cs typeface="Arial" panose="020B0604020202020204" pitchFamily="34" charset="0"/>
              </a:rPr>
              <a:t>Completed career roadmaps for </a:t>
            </a:r>
            <a:r>
              <a:rPr lang="en-US" sz="1600" b="1" dirty="0" smtClean="0">
                <a:latin typeface="Garamond" panose="02020404030301010803" pitchFamily="18" charset="0"/>
                <a:cs typeface="Arial" panose="020B0604020202020204" pitchFamily="34" charset="0"/>
              </a:rPr>
              <a:t>29  </a:t>
            </a:r>
            <a:r>
              <a:rPr lang="en-US" sz="1600" b="1" dirty="0">
                <a:latin typeface="Garamond" panose="02020404030301010803" pitchFamily="18" charset="0"/>
                <a:cs typeface="Arial" panose="020B0604020202020204" pitchFamily="34" charset="0"/>
              </a:rPr>
              <a:t>of 57 logistics occupational series; roadmaps can be found on the Logistics COI website:  https://www.iandl.marines.mil/Logistics-COI/</a:t>
            </a:r>
          </a:p>
          <a:p>
            <a:pPr marL="400050" indent="-400050">
              <a:buFont typeface="+mj-lt"/>
              <a:buAutoNum type="romanLcPeriod"/>
            </a:pPr>
            <a:r>
              <a:rPr lang="en-US" sz="1600" b="1" dirty="0">
                <a:latin typeface="Garamond" panose="02020404030301010803" pitchFamily="18" charset="0"/>
                <a:cs typeface="Arial" panose="020B0604020202020204" pitchFamily="34" charset="0"/>
              </a:rPr>
              <a:t>Will continue to update and/or add additional roadmaps in FY2019.</a:t>
            </a:r>
          </a:p>
        </p:txBody>
      </p:sp>
      <p:sp>
        <p:nvSpPr>
          <p:cNvPr id="4" name="Slide Number Placeholder 3"/>
          <p:cNvSpPr>
            <a:spLocks noGrp="1"/>
          </p:cNvSpPr>
          <p:nvPr>
            <p:ph type="sldNum" sz="quarter" idx="4294967295"/>
          </p:nvPr>
        </p:nvSpPr>
        <p:spPr>
          <a:xfrm>
            <a:off x="3731950" y="6492875"/>
            <a:ext cx="1756299" cy="365125"/>
          </a:xfrm>
          <a:prstGeom prst="rect">
            <a:avLst/>
          </a:prstGeom>
        </p:spPr>
        <p:txBody>
          <a:bodyPr/>
          <a:lstStyle/>
          <a:p>
            <a:pPr>
              <a:defRPr/>
            </a:pPr>
            <a:r>
              <a:rPr lang="en-US" sz="1000" dirty="0" smtClean="0"/>
              <a:t>Slide </a:t>
            </a:r>
            <a:fld id="{6E2602EF-4AC1-45E0-8FB5-8582DE0AF1B3}" type="slidenum">
              <a:rPr lang="en-US" sz="1000" smtClean="0"/>
              <a:pPr>
                <a:defRPr/>
              </a:pPr>
              <a:t>32</a:t>
            </a:fld>
            <a:endParaRPr lang="en-US" sz="1000" dirty="0"/>
          </a:p>
        </p:txBody>
      </p:sp>
      <p:sp>
        <p:nvSpPr>
          <p:cNvPr id="5" name="Rectangle 4"/>
          <p:cNvSpPr/>
          <p:nvPr/>
        </p:nvSpPr>
        <p:spPr>
          <a:xfrm>
            <a:off x="304800" y="1179381"/>
            <a:ext cx="4572000" cy="338554"/>
          </a:xfrm>
          <a:prstGeom prst="rect">
            <a:avLst/>
          </a:prstGeom>
        </p:spPr>
        <p:txBody>
          <a:bodyPr>
            <a:spAutoFit/>
          </a:bodyPr>
          <a:lstStyle/>
          <a:p>
            <a:pPr>
              <a:spcAft>
                <a:spcPts val="900"/>
              </a:spcAft>
            </a:pPr>
            <a:r>
              <a:rPr lang="en-US" sz="1600" dirty="0">
                <a:latin typeface="Garamond" panose="02020404030301010803" pitchFamily="18" charset="0"/>
                <a:cs typeface="Arial" panose="020B0604020202020204" pitchFamily="34" charset="0"/>
              </a:rPr>
              <a:t>COI Leader:  </a:t>
            </a:r>
            <a:r>
              <a:rPr lang="en-US" sz="1600" b="1" u="sng" dirty="0" smtClean="0">
                <a:latin typeface="Garamond" panose="02020404030301010803" pitchFamily="18" charset="0"/>
                <a:cs typeface="Arial" panose="020B0604020202020204" pitchFamily="34" charset="0"/>
              </a:rPr>
              <a:t>Vacant</a:t>
            </a:r>
            <a:endParaRPr lang="en-US" sz="1600" b="1" u="sng" dirty="0">
              <a:latin typeface="Garamond" panose="02020404030301010803" pitchFamily="18" charset="0"/>
              <a:cs typeface="Arial" panose="020B0604020202020204" pitchFamily="34" charset="0"/>
            </a:endParaRPr>
          </a:p>
        </p:txBody>
      </p:sp>
      <p:sp>
        <p:nvSpPr>
          <p:cNvPr id="6" name="Rectangle 5"/>
          <p:cNvSpPr/>
          <p:nvPr/>
        </p:nvSpPr>
        <p:spPr>
          <a:xfrm>
            <a:off x="5245032" y="1179381"/>
            <a:ext cx="2513637" cy="338554"/>
          </a:xfrm>
          <a:prstGeom prst="rect">
            <a:avLst/>
          </a:prstGeom>
        </p:spPr>
        <p:txBody>
          <a:bodyPr wrap="none">
            <a:spAutoFit/>
          </a:bodyPr>
          <a:lstStyle/>
          <a:p>
            <a:pPr lvl="0">
              <a:spcAft>
                <a:spcPts val="900"/>
              </a:spcAft>
            </a:pPr>
            <a:r>
              <a:rPr lang="en-US" sz="1600" dirty="0" smtClean="0">
                <a:solidFill>
                  <a:srgbClr val="000000"/>
                </a:solidFill>
                <a:latin typeface="Garamond" panose="02020404030301010803" pitchFamily="18" charset="0"/>
                <a:cs typeface="Arial" panose="020B0604020202020204" pitchFamily="34" charset="0"/>
              </a:rPr>
              <a:t>COI </a:t>
            </a:r>
            <a:r>
              <a:rPr lang="en-US" sz="1600" dirty="0">
                <a:solidFill>
                  <a:srgbClr val="000000"/>
                </a:solidFill>
                <a:latin typeface="Garamond" panose="02020404030301010803" pitchFamily="18" charset="0"/>
                <a:cs typeface="Arial" panose="020B0604020202020204" pitchFamily="34" charset="0"/>
              </a:rPr>
              <a:t>Manager:  </a:t>
            </a:r>
            <a:r>
              <a:rPr lang="en-US" sz="1600" b="1" u="sng" dirty="0">
                <a:solidFill>
                  <a:srgbClr val="000000"/>
                </a:solidFill>
                <a:latin typeface="Garamond" panose="02020404030301010803" pitchFamily="18" charset="0"/>
                <a:cs typeface="Arial" panose="020B0604020202020204" pitchFamily="34" charset="0"/>
              </a:rPr>
              <a:t>Rob Canady</a:t>
            </a:r>
          </a:p>
        </p:txBody>
      </p:sp>
    </p:spTree>
    <p:extLst>
      <p:ext uri="{BB962C8B-B14F-4D97-AF65-F5344CB8AC3E}">
        <p14:creationId xmlns:p14="http://schemas.microsoft.com/office/powerpoint/2010/main" val="2117017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81100" y="180455"/>
            <a:ext cx="6781800" cy="533400"/>
          </a:xfrm>
        </p:spPr>
        <p:txBody>
          <a:bodyPr/>
          <a:lstStyle/>
          <a:p>
            <a:r>
              <a:rPr lang="en-US" sz="3200" dirty="0">
                <a:cs typeface="Calibri" panose="020F0502020204030204" pitchFamily="34" charset="0"/>
              </a:rPr>
              <a:t>Safety &amp; Occupational Health</a:t>
            </a:r>
          </a:p>
        </p:txBody>
      </p:sp>
      <p:sp>
        <p:nvSpPr>
          <p:cNvPr id="10" name="Content Placeholder 7"/>
          <p:cNvSpPr>
            <a:spLocks noGrp="1"/>
          </p:cNvSpPr>
          <p:nvPr>
            <p:ph sz="half" idx="1"/>
          </p:nvPr>
        </p:nvSpPr>
        <p:spPr>
          <a:xfrm>
            <a:off x="0" y="1550622"/>
            <a:ext cx="9144000" cy="1125338"/>
          </a:xfrm>
          <a:ln>
            <a:solidFill>
              <a:schemeClr val="bg1"/>
            </a:solidFill>
          </a:ln>
        </p:spPr>
        <p:txBody>
          <a:bodyPr/>
          <a:lstStyle/>
          <a:p>
            <a:pPr marL="0" indent="0">
              <a:buNone/>
            </a:pPr>
            <a:r>
              <a:rPr lang="en-US" sz="1600" u="sng" dirty="0" smtClean="0">
                <a:latin typeface="Garamond" panose="02020404030301010803" pitchFamily="18" charset="0"/>
              </a:rPr>
              <a:t>Mission</a:t>
            </a:r>
            <a:r>
              <a:rPr lang="en-US" sz="1600" dirty="0" smtClean="0">
                <a:latin typeface="Garamond" panose="02020404030301010803" pitchFamily="18" charset="0"/>
              </a:rPr>
              <a:t>: </a:t>
            </a:r>
            <a:r>
              <a:rPr lang="en-US" sz="1600" b="1" i="1" dirty="0" smtClean="0">
                <a:latin typeface="Garamond" panose="02020404030301010803" pitchFamily="18" charset="0"/>
              </a:rPr>
              <a:t>To </a:t>
            </a:r>
            <a:r>
              <a:rPr lang="en-US" sz="1600" b="1" i="1" dirty="0">
                <a:latin typeface="Garamond" panose="02020404030301010803" pitchFamily="18" charset="0"/>
              </a:rPr>
              <a:t>advocate and develop a competent and effective Safety &amp; Occupational Health Community to enhance the USMC </a:t>
            </a:r>
            <a:r>
              <a:rPr lang="en-US" sz="1600" b="1" i="1" dirty="0" smtClean="0">
                <a:latin typeface="Garamond" panose="02020404030301010803" pitchFamily="18" charset="0"/>
              </a:rPr>
              <a:t>operational </a:t>
            </a:r>
            <a:r>
              <a:rPr lang="en-US" sz="1600" b="1" i="1" dirty="0">
                <a:latin typeface="Garamond" panose="02020404030301010803" pitchFamily="18" charset="0"/>
              </a:rPr>
              <a:t>force in readiness through the preservation of personnel and materials.</a:t>
            </a:r>
          </a:p>
          <a:p>
            <a:pPr marL="0" indent="0">
              <a:buNone/>
            </a:pPr>
            <a:r>
              <a:rPr lang="en-US" sz="1600" u="sng" dirty="0">
                <a:latin typeface="Garamond" panose="02020404030301010803" pitchFamily="18" charset="0"/>
              </a:rPr>
              <a:t>Vision</a:t>
            </a:r>
            <a:r>
              <a:rPr lang="en-US" sz="1600" dirty="0" smtClean="0">
                <a:latin typeface="Garamond" panose="02020404030301010803" pitchFamily="18" charset="0"/>
              </a:rPr>
              <a:t>: </a:t>
            </a:r>
            <a:r>
              <a:rPr lang="en-US" sz="1600" b="1" i="1" dirty="0" smtClean="0">
                <a:latin typeface="Garamond" panose="02020404030301010803" pitchFamily="18" charset="0"/>
              </a:rPr>
              <a:t>To </a:t>
            </a:r>
            <a:r>
              <a:rPr lang="en-US" sz="1600" b="1" i="1" dirty="0">
                <a:latin typeface="Garamond" panose="02020404030301010803" pitchFamily="18" charset="0"/>
              </a:rPr>
              <a:t>develop a competent and professional Safety and Occupational Health Community that enhances operational </a:t>
            </a:r>
            <a:r>
              <a:rPr lang="en-US" sz="1600" b="1" i="1" dirty="0" smtClean="0">
                <a:latin typeface="Garamond" panose="02020404030301010803" pitchFamily="18" charset="0"/>
              </a:rPr>
              <a:t>readiness</a:t>
            </a:r>
            <a:r>
              <a:rPr lang="en-US" sz="1600" b="1" i="1" dirty="0">
                <a:latin typeface="Garamond" panose="02020404030301010803" pitchFamily="18" charset="0"/>
              </a:rPr>
              <a:t>. </a:t>
            </a:r>
          </a:p>
          <a:p>
            <a:pPr marL="0" indent="0">
              <a:buNone/>
            </a:pPr>
            <a:endParaRPr lang="en-US" sz="1600" b="1" dirty="0">
              <a:latin typeface="Garamond" panose="02020404030301010803" pitchFamily="18" charset="0"/>
            </a:endParaRPr>
          </a:p>
          <a:p>
            <a:pPr marL="0" indent="0">
              <a:buNone/>
            </a:pPr>
            <a:r>
              <a:rPr lang="en-US" sz="1600" b="1" dirty="0">
                <a:solidFill>
                  <a:srgbClr val="FF0000"/>
                </a:solidFill>
                <a:latin typeface="Garamond" panose="02020404030301010803" pitchFamily="18" charset="0"/>
              </a:rPr>
              <a:t>  </a:t>
            </a:r>
          </a:p>
          <a:p>
            <a:endParaRPr lang="en-US" sz="1600" b="1" dirty="0">
              <a:solidFill>
                <a:srgbClr val="FF0000"/>
              </a:solidFill>
              <a:latin typeface="Garamond" panose="02020404030301010803" pitchFamily="18" charset="0"/>
            </a:endParaRPr>
          </a:p>
          <a:p>
            <a:endParaRPr lang="en-US" sz="1600" b="1" dirty="0">
              <a:latin typeface="Garamond" panose="02020404030301010803" pitchFamily="18" charset="0"/>
            </a:endParaRPr>
          </a:p>
        </p:txBody>
      </p:sp>
      <p:sp>
        <p:nvSpPr>
          <p:cNvPr id="11" name="TextBox 10"/>
          <p:cNvSpPr txBox="1"/>
          <p:nvPr/>
        </p:nvSpPr>
        <p:spPr>
          <a:xfrm>
            <a:off x="420237" y="1212068"/>
            <a:ext cx="3752268"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a:solidFill>
                  <a:schemeClr val="accent4">
                    <a:lumMod val="95000"/>
                    <a:lumOff val="5000"/>
                  </a:schemeClr>
                </a:solidFill>
                <a:latin typeface="Garamond" panose="02020404030301010803" pitchFamily="18" charset="0"/>
              </a:rPr>
              <a:t>GS-15 Mr. Michael Miller </a:t>
            </a:r>
          </a:p>
        </p:txBody>
      </p:sp>
      <p:sp>
        <p:nvSpPr>
          <p:cNvPr id="12" name="TextBox 11"/>
          <p:cNvSpPr txBox="1"/>
          <p:nvPr/>
        </p:nvSpPr>
        <p:spPr>
          <a:xfrm>
            <a:off x="5067299" y="1212068"/>
            <a:ext cx="3881391"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solidFill>
                  <a:srgbClr val="000000">
                    <a:lumMod val="95000"/>
                    <a:lumOff val="5000"/>
                  </a:srgbClr>
                </a:solidFill>
                <a:latin typeface="Garamond" panose="02020404030301010803" pitchFamily="18" charset="0"/>
              </a:rPr>
              <a:t>GS-14 Ms. Kara Mbuko</a:t>
            </a:r>
            <a:endParaRPr lang="en-US" sz="1600" b="1" u="sng" dirty="0">
              <a:solidFill>
                <a:srgbClr val="FF0000"/>
              </a:solidFill>
              <a:latin typeface="Garamond" panose="02020404030301010803" pitchFamily="18" charset="0"/>
            </a:endParaRPr>
          </a:p>
        </p:txBody>
      </p:sp>
      <p:sp>
        <p:nvSpPr>
          <p:cNvPr id="13" name="Content Placeholder 8"/>
          <p:cNvSpPr txBox="1">
            <a:spLocks/>
          </p:cNvSpPr>
          <p:nvPr/>
        </p:nvSpPr>
        <p:spPr bwMode="auto">
          <a:xfrm>
            <a:off x="-114300" y="2675960"/>
            <a:ext cx="9144000" cy="125948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r>
              <a:rPr lang="en-US" sz="1600" b="1" kern="0" dirty="0" smtClean="0">
                <a:latin typeface="Garamond" panose="02020404030301010803" pitchFamily="18" charset="0"/>
              </a:rPr>
              <a:t> </a:t>
            </a:r>
            <a:endParaRPr lang="en-US" sz="1600" b="1" kern="0" dirty="0">
              <a:solidFill>
                <a:srgbClr val="FF0000"/>
              </a:solidFill>
              <a:latin typeface="Garamond" panose="02020404030301010803" pitchFamily="18" charset="0"/>
            </a:endParaRPr>
          </a:p>
          <a:p>
            <a:pPr marL="742950" lvl="1" indent="-400050">
              <a:buFont typeface="+mj-lt"/>
              <a:buAutoNum type="romanUcPeriod"/>
            </a:pPr>
            <a:r>
              <a:rPr lang="en-US" sz="1700" b="1" dirty="0">
                <a:latin typeface="Garamond" panose="02020404030301010803" pitchFamily="18" charset="0"/>
              </a:rPr>
              <a:t>Establish training, education, and professional development that support career progression and growth. </a:t>
            </a:r>
          </a:p>
          <a:p>
            <a:pPr marL="742950" lvl="1" indent="-400050">
              <a:buFont typeface="+mj-lt"/>
              <a:buAutoNum type="romanUcPeriod"/>
            </a:pPr>
            <a:r>
              <a:rPr lang="en-US" sz="1700" b="1" dirty="0">
                <a:latin typeface="Garamond" panose="02020404030301010803" pitchFamily="18" charset="0"/>
              </a:rPr>
              <a:t>Provide advocacy &amp; conduct outreach for the SOH Community of Interest.</a:t>
            </a:r>
          </a:p>
          <a:p>
            <a:pPr marL="742950" lvl="1" indent="-400050">
              <a:buFont typeface="+mj-lt"/>
              <a:buAutoNum type="romanUcPeriod"/>
            </a:pPr>
            <a:r>
              <a:rPr lang="en-US" sz="1700" b="1" dirty="0">
                <a:latin typeface="Garamond" panose="02020404030301010803" pitchFamily="18" charset="0"/>
              </a:rPr>
              <a:t>Advocate for upward mobility, advanced training, and mentorships to assist in attracting and retaining the highest qualified members </a:t>
            </a:r>
          </a:p>
          <a:p>
            <a:pPr marL="742950" lvl="1" indent="-400050">
              <a:buFont typeface="+mj-lt"/>
              <a:buAutoNum type="romanUcPeriod"/>
            </a:pPr>
            <a:r>
              <a:rPr lang="en-US" sz="1700" b="1" dirty="0">
                <a:latin typeface="Garamond" panose="02020404030301010803" pitchFamily="18" charset="0"/>
              </a:rPr>
              <a:t>Develop a “roadmap” to guide COI members in their individual development plans.</a:t>
            </a:r>
          </a:p>
          <a:p>
            <a:pPr marL="342900" indent="-342900">
              <a:buFont typeface="+mj-lt"/>
              <a:buAutoNum type="romanUcPeriod"/>
            </a:pPr>
            <a:endParaRPr lang="en-US" sz="1700" b="1" dirty="0">
              <a:latin typeface="Garamond" panose="02020404030301010803" pitchFamily="18" charset="0"/>
            </a:endParaRPr>
          </a:p>
          <a:p>
            <a:pPr marL="0" indent="0">
              <a:buNone/>
            </a:pPr>
            <a:endParaRPr lang="en-US" sz="1600" b="1" kern="0" dirty="0">
              <a:latin typeface="Garamond" panose="02020404030301010803" pitchFamily="18" charset="0"/>
            </a:endParaRPr>
          </a:p>
          <a:p>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
        <p:nvSpPr>
          <p:cNvPr id="14" name="Content Placeholder 9"/>
          <p:cNvSpPr txBox="1">
            <a:spLocks/>
          </p:cNvSpPr>
          <p:nvPr/>
        </p:nvSpPr>
        <p:spPr bwMode="auto">
          <a:xfrm>
            <a:off x="-19050" y="4967058"/>
            <a:ext cx="9144000" cy="137816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700" b="1" u="sng" kern="0" dirty="0" smtClean="0">
                <a:latin typeface="Garamond" panose="02020404030301010803" pitchFamily="18" charset="0"/>
              </a:rPr>
              <a:t>Initiatives</a:t>
            </a:r>
            <a:endParaRPr lang="en-US" sz="1700" b="1" u="sng" kern="0" dirty="0">
              <a:solidFill>
                <a:srgbClr val="FF0000"/>
              </a:solidFill>
              <a:latin typeface="Garamond" panose="02020404030301010803" pitchFamily="18" charset="0"/>
            </a:endParaRPr>
          </a:p>
          <a:p>
            <a:pPr marL="742950" lvl="1" indent="-400050">
              <a:buFont typeface="+mj-lt"/>
              <a:buAutoNum type="romanLcPeriod"/>
            </a:pPr>
            <a:r>
              <a:rPr lang="en-US" altLang="en-US" sz="1700" b="1" dirty="0">
                <a:latin typeface="Garamond" panose="02020404030301010803" pitchFamily="18" charset="0"/>
              </a:rPr>
              <a:t>Finalize Competencies for GS-0018.  Participation </a:t>
            </a:r>
            <a:r>
              <a:rPr lang="en-US" altLang="en-US" sz="1700" b="1" dirty="0" err="1">
                <a:latin typeface="Garamond" panose="02020404030301010803" pitchFamily="18" charset="0"/>
              </a:rPr>
              <a:t>DoN</a:t>
            </a:r>
            <a:r>
              <a:rPr lang="en-US" altLang="en-US" sz="1700" b="1" dirty="0">
                <a:latin typeface="Garamond" panose="02020404030301010803" pitchFamily="18" charset="0"/>
              </a:rPr>
              <a:t> SOH (0018) Functional Community Career Development Plan</a:t>
            </a:r>
          </a:p>
          <a:p>
            <a:pPr marL="742950" lvl="1" indent="-400050">
              <a:buFont typeface="+mj-lt"/>
              <a:buAutoNum type="romanLcPeriod"/>
            </a:pPr>
            <a:r>
              <a:rPr lang="en-US" sz="1700" b="1" dirty="0">
                <a:latin typeface="Garamond" panose="02020404030301010803" pitchFamily="18" charset="0"/>
              </a:rPr>
              <a:t>Update minimum training requirements for each job series.    Update NAVMC Dir 5100 &gt; MCO 5100.29C (Draft).</a:t>
            </a:r>
          </a:p>
          <a:p>
            <a:pPr marL="0" indent="0">
              <a:buNone/>
            </a:pPr>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
        <p:nvSpPr>
          <p:cNvPr id="15" name="Slide Number Placeholder 3"/>
          <p:cNvSpPr>
            <a:spLocks noGrp="1"/>
          </p:cNvSpPr>
          <p:nvPr>
            <p:ph type="sldNum" sz="quarter" idx="10"/>
          </p:nvPr>
        </p:nvSpPr>
        <p:spPr>
          <a:xfrm>
            <a:off x="4057650" y="6496050"/>
            <a:ext cx="1028700" cy="361950"/>
          </a:xfrm>
        </p:spPr>
        <p:txBody>
          <a:bodyPr/>
          <a:lstStyle/>
          <a:p>
            <a:pPr>
              <a:defRPr/>
            </a:pPr>
            <a:r>
              <a:rPr lang="en-US" dirty="0" smtClean="0">
                <a:solidFill>
                  <a:srgbClr val="000000"/>
                </a:solidFill>
              </a:rPr>
              <a:t>Slide </a:t>
            </a:r>
            <a:fld id="{136D5C87-B9C2-4CB3-A612-4CFB17DF639A}"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2099341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3016"/>
            <a:ext cx="7010400" cy="589625"/>
          </a:xfrm>
        </p:spPr>
        <p:txBody>
          <a:bodyPr/>
          <a:lstStyle/>
          <a:p>
            <a:r>
              <a:rPr lang="en-US" sz="3200" dirty="0" smtClean="0">
                <a:cs typeface="Calibri" panose="020F0502020204030204" pitchFamily="34" charset="0"/>
              </a:rPr>
              <a:t> Science </a:t>
            </a:r>
            <a:r>
              <a:rPr lang="en-US" sz="3200" dirty="0">
                <a:cs typeface="Calibri" panose="020F0502020204030204" pitchFamily="34" charset="0"/>
              </a:rPr>
              <a:t>&amp; Engineering </a:t>
            </a:r>
          </a:p>
        </p:txBody>
      </p:sp>
      <p:sp>
        <p:nvSpPr>
          <p:cNvPr id="3" name="Content Placeholder 2"/>
          <p:cNvSpPr>
            <a:spLocks noGrp="1"/>
          </p:cNvSpPr>
          <p:nvPr>
            <p:ph idx="1"/>
          </p:nvPr>
        </p:nvSpPr>
        <p:spPr>
          <a:xfrm>
            <a:off x="0" y="1542201"/>
            <a:ext cx="9144000" cy="5050654"/>
          </a:xfrm>
        </p:spPr>
        <p:txBody>
          <a:bodyPr/>
          <a:lstStyle/>
          <a:p>
            <a:pPr marL="0" indent="0">
              <a:spcAft>
                <a:spcPts val="600"/>
              </a:spcAft>
              <a:buNone/>
            </a:pPr>
            <a:r>
              <a:rPr lang="en-US" sz="1600" u="sng" dirty="0" smtClean="0">
                <a:latin typeface="Garamond" panose="02020404030301010803" pitchFamily="18" charset="0"/>
                <a:cs typeface="Arial" panose="020B0604020202020204" pitchFamily="34" charset="0"/>
              </a:rPr>
              <a:t>Mission</a:t>
            </a:r>
            <a:r>
              <a:rPr lang="en-US" sz="1600" dirty="0" smtClean="0">
                <a:latin typeface="Garamond" panose="02020404030301010803" pitchFamily="18" charset="0"/>
                <a:cs typeface="Arial" panose="020B0604020202020204" pitchFamily="34" charset="0"/>
              </a:rPr>
              <a:t>:</a:t>
            </a:r>
            <a:r>
              <a:rPr lang="en-US" sz="1600" dirty="0">
                <a:latin typeface="Garamond" panose="02020404030301010803" pitchFamily="18" charset="0"/>
                <a:cs typeface="Arial" panose="020B0604020202020204" pitchFamily="34" charset="0"/>
              </a:rPr>
              <a:t> </a:t>
            </a:r>
            <a:r>
              <a:rPr lang="en-US" sz="1600"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Develop the professional competence of the engineering and scientific workforce by supporting the growth of Civilian Engineers and Scientists in the 0800 and 1300 series.</a:t>
            </a:r>
          </a:p>
          <a:p>
            <a:pPr marL="0" indent="0">
              <a:spcBef>
                <a:spcPts val="24"/>
              </a:spcBef>
              <a:spcAft>
                <a:spcPts val="0"/>
              </a:spcAft>
              <a:buNone/>
            </a:pPr>
            <a:r>
              <a:rPr lang="en-US" sz="1600" u="sng" dirty="0" smtClean="0">
                <a:latin typeface="Garamond" panose="02020404030301010803" pitchFamily="18" charset="0"/>
                <a:cs typeface="Arial" panose="020B0604020202020204" pitchFamily="34" charset="0"/>
              </a:rPr>
              <a:t>Vision</a:t>
            </a:r>
            <a:r>
              <a:rPr lang="en-US" sz="1600" dirty="0" smtClean="0">
                <a:latin typeface="Garamond" panose="02020404030301010803" pitchFamily="18" charset="0"/>
                <a:cs typeface="Arial" panose="020B0604020202020204" pitchFamily="34" charset="0"/>
              </a:rPr>
              <a:t>:</a:t>
            </a:r>
            <a:r>
              <a:rPr lang="en-US" sz="1600" dirty="0">
                <a:latin typeface="Garamond" panose="02020404030301010803" pitchFamily="18" charset="0"/>
                <a:cs typeface="Arial" panose="020B0604020202020204" pitchFamily="34" charset="0"/>
              </a:rPr>
              <a:t> </a:t>
            </a:r>
            <a:r>
              <a:rPr lang="en-US" sz="1600" dirty="0" smtClean="0">
                <a:latin typeface="Garamond" panose="02020404030301010803" pitchFamily="18" charset="0"/>
                <a:cs typeface="Arial" panose="020B0604020202020204" pitchFamily="34" charset="0"/>
              </a:rPr>
              <a:t> </a:t>
            </a:r>
            <a:r>
              <a:rPr lang="en-US" sz="1600" b="1" i="1" dirty="0" smtClean="0">
                <a:latin typeface="Garamond" panose="02020404030301010803" pitchFamily="18" charset="0"/>
                <a:cs typeface="Arial" panose="020B0604020202020204" pitchFamily="34" charset="0"/>
              </a:rPr>
              <a:t>Provide a </a:t>
            </a:r>
            <a:r>
              <a:rPr lang="en-US" sz="1600" b="1" i="1" dirty="0">
                <a:latin typeface="Garamond" panose="02020404030301010803" pitchFamily="18" charset="0"/>
                <a:cs typeface="Arial" panose="020B0604020202020204" pitchFamily="34" charset="0"/>
              </a:rPr>
              <a:t>professional engineering and scientific </a:t>
            </a:r>
            <a:r>
              <a:rPr lang="en-US" sz="1600" b="1" i="1" dirty="0" smtClean="0">
                <a:latin typeface="Garamond" panose="02020404030301010803" pitchFamily="18" charset="0"/>
                <a:cs typeface="Arial" panose="020B0604020202020204" pitchFamily="34" charset="0"/>
              </a:rPr>
              <a:t>USMC Civilian workforce who </a:t>
            </a:r>
            <a:r>
              <a:rPr lang="en-US" sz="1600" b="1" i="1" dirty="0">
                <a:latin typeface="Garamond" panose="02020404030301010803" pitchFamily="18" charset="0"/>
                <a:cs typeface="Arial" panose="020B0604020202020204" pitchFamily="34" charset="0"/>
              </a:rPr>
              <a:t>are a </a:t>
            </a:r>
            <a:r>
              <a:rPr lang="en-US" sz="1600" b="1" i="1" dirty="0" smtClean="0">
                <a:latin typeface="Garamond" panose="02020404030301010803" pitchFamily="18" charset="0"/>
                <a:cs typeface="Arial" panose="020B0604020202020204" pitchFamily="34" charset="0"/>
              </a:rPr>
              <a:t>capable and committed </a:t>
            </a:r>
            <a:r>
              <a:rPr lang="en-US" sz="1600" b="1" i="1" dirty="0">
                <a:latin typeface="Garamond" panose="02020404030301010803" pitchFamily="18" charset="0"/>
                <a:cs typeface="Arial" panose="020B0604020202020204" pitchFamily="34" charset="0"/>
              </a:rPr>
              <a:t>to maintaining the readiness of the Nation’s expeditionary force</a:t>
            </a:r>
            <a:r>
              <a:rPr lang="en-US" sz="1600" b="1" i="1" dirty="0" smtClean="0">
                <a:latin typeface="Garamond" panose="02020404030301010803" pitchFamily="18" charset="0"/>
                <a:cs typeface="Arial" panose="020B0604020202020204" pitchFamily="34" charset="0"/>
              </a:rPr>
              <a:t>.</a:t>
            </a:r>
          </a:p>
          <a:p>
            <a:pPr marL="0" indent="0" algn="ctr">
              <a:spcAft>
                <a:spcPts val="0"/>
              </a:spcAft>
              <a:buNone/>
            </a:pPr>
            <a:r>
              <a:rPr lang="en-US" sz="1600" b="1" u="sng" dirty="0" smtClean="0">
                <a:latin typeface="Garamond" panose="02020404030301010803" pitchFamily="18" charset="0"/>
                <a:cs typeface="Arial" panose="020B0604020202020204" pitchFamily="34" charset="0"/>
              </a:rPr>
              <a:t>Goals</a:t>
            </a:r>
          </a:p>
          <a:p>
            <a:pPr marL="514350" lvl="0" indent="-400050">
              <a:spcAft>
                <a:spcPts val="0"/>
              </a:spcAft>
              <a:buFont typeface="+mj-lt"/>
              <a:buAutoNum type="romanUcPeriod"/>
            </a:pPr>
            <a:r>
              <a:rPr lang="en-US" sz="1600" b="1" dirty="0">
                <a:latin typeface="Garamond" panose="02020404030301010803" pitchFamily="18" charset="0"/>
                <a:cs typeface="Arial" panose="020B0604020202020204" pitchFamily="34" charset="0"/>
              </a:rPr>
              <a:t>Provide a focal point for dissemination of engineering and scientific knowledge. </a:t>
            </a:r>
          </a:p>
          <a:p>
            <a:pPr marL="514350" lvl="0" indent="-400050">
              <a:spcAft>
                <a:spcPts val="0"/>
              </a:spcAft>
              <a:buFont typeface="+mj-lt"/>
              <a:buAutoNum type="romanUcPeriod"/>
            </a:pPr>
            <a:r>
              <a:rPr lang="en-US" sz="1600" b="1" dirty="0">
                <a:latin typeface="Garamond" panose="02020404030301010803" pitchFamily="18" charset="0"/>
                <a:cs typeface="Arial" panose="020B0604020202020204" pitchFamily="34" charset="0"/>
              </a:rPr>
              <a:t>Promote collaboration in engineering practice, education, and scientific research across the Marine Corps.</a:t>
            </a:r>
          </a:p>
          <a:p>
            <a:pPr marL="514350" indent="-400050">
              <a:spcAft>
                <a:spcPts val="0"/>
              </a:spcAft>
              <a:buFont typeface="+mj-lt"/>
              <a:buAutoNum type="romanUcPeriod"/>
            </a:pPr>
            <a:r>
              <a:rPr lang="en-US" sz="1600" b="1" dirty="0" smtClean="0">
                <a:latin typeface="Garamond" panose="02020404030301010803" pitchFamily="18" charset="0"/>
                <a:cs typeface="Arial" panose="020B0604020202020204" pitchFamily="34" charset="0"/>
              </a:rPr>
              <a:t>Improve </a:t>
            </a:r>
            <a:r>
              <a:rPr lang="en-US" sz="1600" b="1" dirty="0">
                <a:latin typeface="Garamond" panose="02020404030301010803" pitchFamily="18" charset="0"/>
                <a:cs typeface="Arial" panose="020B0604020202020204" pitchFamily="34" charset="0"/>
              </a:rPr>
              <a:t>the professional status of all Civilian Marines engaged in the disciplines of engineering and science</a:t>
            </a:r>
            <a:r>
              <a:rPr lang="en-US" sz="1600" b="1" dirty="0" smtClean="0">
                <a:latin typeface="Garamond" panose="02020404030301010803" pitchFamily="18" charset="0"/>
                <a:cs typeface="Arial" panose="020B0604020202020204" pitchFamily="34" charset="0"/>
              </a:rPr>
              <a:t>.</a:t>
            </a:r>
          </a:p>
          <a:p>
            <a:pPr marL="0" indent="0" algn="ctr">
              <a:spcAft>
                <a:spcPts val="0"/>
              </a:spcAft>
              <a:buNone/>
            </a:pPr>
            <a:r>
              <a:rPr lang="en-US" sz="1600" b="1" u="sng" dirty="0" smtClean="0">
                <a:latin typeface="Garamond" panose="02020404030301010803" pitchFamily="18" charset="0"/>
                <a:cs typeface="Arial" panose="020B0604020202020204" pitchFamily="34" charset="0"/>
              </a:rPr>
              <a:t>Initiatives</a:t>
            </a:r>
            <a:endParaRPr lang="en-US" sz="1600" b="1" u="sng" dirty="0">
              <a:latin typeface="Garamond" panose="02020404030301010803" pitchFamily="18" charset="0"/>
              <a:cs typeface="Arial" panose="020B0604020202020204" pitchFamily="34" charset="0"/>
            </a:endParaRPr>
          </a:p>
          <a:p>
            <a:pPr marL="400050" indent="-400050">
              <a:buFont typeface="+mj-lt"/>
              <a:buAutoNum type="romanLcPeriod"/>
            </a:pPr>
            <a:r>
              <a:rPr lang="en-US" sz="1600" b="1" dirty="0">
                <a:latin typeface="Garamond" panose="02020404030301010803" pitchFamily="18" charset="0"/>
                <a:cs typeface="Arial" panose="020B0604020202020204" pitchFamily="34" charset="0"/>
              </a:rPr>
              <a:t>Implementation of Agile concepts for development of systems such as </a:t>
            </a:r>
            <a:r>
              <a:rPr lang="en-US" sz="1600" b="1" dirty="0" smtClean="0">
                <a:latin typeface="Garamond" panose="02020404030301010803" pitchFamily="18" charset="0"/>
                <a:cs typeface="Arial" panose="020B0604020202020204" pitchFamily="34" charset="0"/>
              </a:rPr>
              <a:t>software, hardware, and processes. </a:t>
            </a:r>
            <a:r>
              <a:rPr lang="en-US" sz="1600" b="1" dirty="0">
                <a:latin typeface="Garamond" panose="02020404030301010803" pitchFamily="18" charset="0"/>
                <a:cs typeface="Arial" panose="020B0604020202020204" pitchFamily="34" charset="0"/>
              </a:rPr>
              <a:t>Benefits include reduction of paperwork, increased engage with user community. </a:t>
            </a:r>
          </a:p>
          <a:p>
            <a:pPr marL="400050" indent="-400050">
              <a:buFont typeface="+mj-lt"/>
              <a:buAutoNum type="romanLcPeriod"/>
            </a:pPr>
            <a:r>
              <a:rPr lang="en-US" sz="1600" b="1" dirty="0">
                <a:latin typeface="Garamond" panose="02020404030301010803" pitchFamily="18" charset="0"/>
                <a:cs typeface="Arial" panose="020B0604020202020204" pitchFamily="34" charset="0"/>
              </a:rPr>
              <a:t>Development of Electronic Warfare (EW) Bootcamp fundamentals, concepts, and techniques with special interest given to advanced types of radar and communication threats.</a:t>
            </a:r>
          </a:p>
          <a:p>
            <a:pPr marL="400050" indent="-400050">
              <a:buFont typeface="+mj-lt"/>
              <a:buAutoNum type="romanLcPeriod"/>
            </a:pPr>
            <a:r>
              <a:rPr lang="en-US" sz="1600" b="1" dirty="0">
                <a:latin typeface="Garamond" panose="02020404030301010803" pitchFamily="18" charset="0"/>
                <a:cs typeface="Arial" panose="020B0604020202020204" pitchFamily="34" charset="0"/>
              </a:rPr>
              <a:t>Use of Model Based Systems Engineering to manage requirements and make data driven decisions</a:t>
            </a:r>
            <a:r>
              <a:rPr lang="en-US" sz="1600" dirty="0">
                <a:latin typeface="Garamond" panose="02020404030301010803" pitchFamily="18" charset="0"/>
                <a:cs typeface="Arial" panose="020B0604020202020204" pitchFamily="34" charset="0"/>
              </a:rPr>
              <a:t>.</a:t>
            </a:r>
          </a:p>
        </p:txBody>
      </p:sp>
      <p:sp>
        <p:nvSpPr>
          <p:cNvPr id="4" name="Slide Number Placeholder 3"/>
          <p:cNvSpPr>
            <a:spLocks noGrp="1"/>
          </p:cNvSpPr>
          <p:nvPr>
            <p:ph type="sldNum" sz="quarter" idx="4294967295"/>
          </p:nvPr>
        </p:nvSpPr>
        <p:spPr>
          <a:xfrm>
            <a:off x="3505200" y="6410292"/>
            <a:ext cx="2133600" cy="365125"/>
          </a:xfrm>
          <a:prstGeom prst="rect">
            <a:avLst/>
          </a:prstGeom>
        </p:spPr>
        <p:txBody>
          <a:bodyPr/>
          <a:lstStyle/>
          <a:p>
            <a:pPr>
              <a:defRPr/>
            </a:pPr>
            <a:r>
              <a:rPr lang="en-US" dirty="0" smtClean="0"/>
              <a:t>Slide 33</a:t>
            </a:r>
            <a:endParaRPr lang="en-US" dirty="0"/>
          </a:p>
        </p:txBody>
      </p:sp>
      <p:sp>
        <p:nvSpPr>
          <p:cNvPr id="5" name="Rectangle 4"/>
          <p:cNvSpPr/>
          <p:nvPr/>
        </p:nvSpPr>
        <p:spPr>
          <a:xfrm>
            <a:off x="-1" y="1219036"/>
            <a:ext cx="5184559" cy="338554"/>
          </a:xfrm>
          <a:prstGeom prst="rect">
            <a:avLst/>
          </a:prstGeom>
        </p:spPr>
        <p:txBody>
          <a:bodyPr wrap="square">
            <a:spAutoFit/>
          </a:bodyPr>
          <a:lstStyle/>
          <a:p>
            <a:r>
              <a:rPr lang="en-US" sz="1500" kern="0" dirty="0">
                <a:solidFill>
                  <a:srgbClr val="000000"/>
                </a:solidFill>
                <a:latin typeface="Garamond" panose="02020404030301010803" pitchFamily="18" charset="0"/>
                <a:cs typeface="Arial" panose="020B0604020202020204" pitchFamily="34" charset="0"/>
              </a:rPr>
              <a:t>S&amp;E COI Leader:</a:t>
            </a:r>
            <a:r>
              <a:rPr lang="en-US" sz="1500" b="1" kern="0" dirty="0">
                <a:solidFill>
                  <a:srgbClr val="000000"/>
                </a:solidFill>
                <a:latin typeface="Garamond" panose="02020404030301010803" pitchFamily="18" charset="0"/>
                <a:cs typeface="Arial" panose="020B0604020202020204" pitchFamily="34" charset="0"/>
              </a:rPr>
              <a:t>  </a:t>
            </a:r>
            <a:r>
              <a:rPr lang="en-US" sz="1600" b="1" u="sng" kern="0" dirty="0">
                <a:solidFill>
                  <a:srgbClr val="000000"/>
                </a:solidFill>
                <a:latin typeface="Garamond" panose="02020404030301010803" pitchFamily="18" charset="0"/>
                <a:cs typeface="Arial" panose="020B0604020202020204" pitchFamily="34" charset="0"/>
              </a:rPr>
              <a:t>SES</a:t>
            </a:r>
            <a:r>
              <a:rPr lang="en-US" sz="1500" b="1" u="sng" kern="0" dirty="0">
                <a:solidFill>
                  <a:srgbClr val="000000"/>
                </a:solidFill>
                <a:latin typeface="Garamond" panose="02020404030301010803" pitchFamily="18" charset="0"/>
                <a:cs typeface="Arial" panose="020B0604020202020204" pitchFamily="34" charset="0"/>
              </a:rPr>
              <a:t> Ms. Jeannette Evans-Morgis</a:t>
            </a:r>
            <a:endParaRPr lang="en-US" sz="1500" dirty="0">
              <a:latin typeface="Garamond" panose="02020404030301010803" pitchFamily="18" charset="0"/>
            </a:endParaRPr>
          </a:p>
        </p:txBody>
      </p:sp>
      <p:sp>
        <p:nvSpPr>
          <p:cNvPr id="6" name="Rectangle 5"/>
          <p:cNvSpPr/>
          <p:nvPr/>
        </p:nvSpPr>
        <p:spPr>
          <a:xfrm>
            <a:off x="5184558" y="1219036"/>
            <a:ext cx="2749471" cy="323165"/>
          </a:xfrm>
          <a:prstGeom prst="rect">
            <a:avLst/>
          </a:prstGeom>
        </p:spPr>
        <p:txBody>
          <a:bodyPr wrap="none">
            <a:spAutoFit/>
          </a:bodyPr>
          <a:lstStyle/>
          <a:p>
            <a:pPr lvl="0" eaLnBrk="0" fontAlgn="base" hangingPunct="0">
              <a:spcBef>
                <a:spcPct val="20000"/>
              </a:spcBef>
              <a:spcAft>
                <a:spcPct val="0"/>
              </a:spcAft>
            </a:pPr>
            <a:r>
              <a:rPr lang="en-US" sz="1500" kern="0" dirty="0">
                <a:solidFill>
                  <a:srgbClr val="000000"/>
                </a:solidFill>
                <a:latin typeface="Garamond" panose="02020404030301010803" pitchFamily="18" charset="0"/>
                <a:cs typeface="Arial" panose="020B0604020202020204" pitchFamily="34" charset="0"/>
              </a:rPr>
              <a:t>COI Manager: </a:t>
            </a:r>
            <a:r>
              <a:rPr lang="en-US" sz="1500" b="1" u="sng" kern="0" dirty="0">
                <a:solidFill>
                  <a:srgbClr val="000000"/>
                </a:solidFill>
                <a:latin typeface="Garamond" panose="02020404030301010803" pitchFamily="18" charset="0"/>
                <a:cs typeface="Arial" panose="020B0604020202020204" pitchFamily="34" charset="0"/>
              </a:rPr>
              <a:t>Ms. </a:t>
            </a:r>
            <a:r>
              <a:rPr lang="en-US" sz="1500" b="1" u="sng" kern="0" dirty="0" err="1">
                <a:solidFill>
                  <a:srgbClr val="000000"/>
                </a:solidFill>
                <a:latin typeface="Garamond" panose="02020404030301010803" pitchFamily="18" charset="0"/>
                <a:cs typeface="Arial" panose="020B0604020202020204" pitchFamily="34" charset="0"/>
              </a:rPr>
              <a:t>Karrin</a:t>
            </a:r>
            <a:r>
              <a:rPr lang="en-US" sz="1500" b="1" u="sng" kern="0" dirty="0">
                <a:solidFill>
                  <a:srgbClr val="000000"/>
                </a:solidFill>
                <a:latin typeface="Garamond" panose="02020404030301010803" pitchFamily="18" charset="0"/>
                <a:cs typeface="Arial" panose="020B0604020202020204" pitchFamily="34" charset="0"/>
              </a:rPr>
              <a:t> Felton</a:t>
            </a:r>
          </a:p>
        </p:txBody>
      </p:sp>
    </p:spTree>
    <p:extLst>
      <p:ext uri="{BB962C8B-B14F-4D97-AF65-F5344CB8AC3E}">
        <p14:creationId xmlns:p14="http://schemas.microsoft.com/office/powerpoint/2010/main" val="3342492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62050" y="163333"/>
            <a:ext cx="6781800" cy="533400"/>
          </a:xfrm>
        </p:spPr>
        <p:txBody>
          <a:bodyPr/>
          <a:lstStyle/>
          <a:p>
            <a:r>
              <a:rPr lang="en-US" sz="3200" dirty="0">
                <a:cs typeface="Calibri" panose="020F0502020204030204" pitchFamily="34" charset="0"/>
              </a:rPr>
              <a:t>Security/Emergency Services</a:t>
            </a:r>
          </a:p>
        </p:txBody>
      </p:sp>
      <p:sp>
        <p:nvSpPr>
          <p:cNvPr id="10" name="Content Placeholder 7"/>
          <p:cNvSpPr>
            <a:spLocks noGrp="1"/>
          </p:cNvSpPr>
          <p:nvPr>
            <p:ph sz="half" idx="1"/>
          </p:nvPr>
        </p:nvSpPr>
        <p:spPr>
          <a:xfrm>
            <a:off x="0" y="1584095"/>
            <a:ext cx="9144000" cy="1163904"/>
          </a:xfrm>
          <a:ln>
            <a:solidFill>
              <a:schemeClr val="bg1"/>
            </a:solidFill>
          </a:ln>
        </p:spPr>
        <p:txBody>
          <a:bodyPr/>
          <a:lstStyle/>
          <a:p>
            <a:pPr marL="0" lvl="1" indent="0">
              <a:buNone/>
            </a:pPr>
            <a:r>
              <a:rPr lang="en-US" sz="1600" u="sng" dirty="0">
                <a:latin typeface="Garamond" panose="02020404030301010803" pitchFamily="18" charset="0"/>
              </a:rPr>
              <a:t>Mission</a:t>
            </a:r>
            <a:r>
              <a:rPr lang="en-US" sz="1600" dirty="0">
                <a:latin typeface="Garamond" panose="02020404030301010803" pitchFamily="18" charset="0"/>
              </a:rPr>
              <a:t>:</a:t>
            </a:r>
            <a:r>
              <a:rPr lang="en-US" sz="1600" b="1" dirty="0">
                <a:latin typeface="Garamond" panose="02020404030301010803" pitchFamily="18" charset="0"/>
              </a:rPr>
              <a:t>  Create professional development opportunities, provide community forums, and promote the interests of Marine Corps Security and Emergency Services organizations</a:t>
            </a:r>
            <a:r>
              <a:rPr lang="en-US" sz="1600" b="1" dirty="0" smtClean="0">
                <a:latin typeface="Garamond" panose="02020404030301010803" pitchFamily="18" charset="0"/>
              </a:rPr>
              <a:t>.</a:t>
            </a:r>
          </a:p>
          <a:p>
            <a:pPr marL="0" lvl="1" indent="0">
              <a:buNone/>
            </a:pPr>
            <a:endParaRPr lang="en-US" sz="1600" b="1" dirty="0">
              <a:latin typeface="Garamond" panose="02020404030301010803" pitchFamily="18" charset="0"/>
            </a:endParaRPr>
          </a:p>
          <a:p>
            <a:pPr marL="0" indent="0">
              <a:buNone/>
            </a:pPr>
            <a:r>
              <a:rPr lang="en-US" sz="1600" u="sng" dirty="0">
                <a:latin typeface="Garamond" panose="02020404030301010803" pitchFamily="18" charset="0"/>
              </a:rPr>
              <a:t>Vision</a:t>
            </a:r>
            <a:r>
              <a:rPr lang="en-US" sz="1600" dirty="0">
                <a:latin typeface="Garamond" panose="02020404030301010803" pitchFamily="18" charset="0"/>
              </a:rPr>
              <a:t>:</a:t>
            </a:r>
            <a:r>
              <a:rPr lang="en-US" sz="1600" b="1" dirty="0">
                <a:latin typeface="Garamond" panose="02020404030301010803" pitchFamily="18" charset="0"/>
              </a:rPr>
              <a:t>  Be an essential partner with installations and operating forces by providing members individual career development opportunities and a network for exchanging knowledge, improving communications, sharing best practices, and finding innovative solutions</a:t>
            </a:r>
            <a:r>
              <a:rPr lang="en-US" sz="1600" b="1" dirty="0" smtClean="0">
                <a:latin typeface="Garamond" panose="02020404030301010803" pitchFamily="18" charset="0"/>
              </a:rPr>
              <a:t>.</a:t>
            </a:r>
            <a:endParaRPr lang="en-US" sz="1600" b="1" dirty="0">
              <a:latin typeface="Garamond" panose="02020404030301010803" pitchFamily="18" charset="0"/>
            </a:endParaRPr>
          </a:p>
        </p:txBody>
      </p:sp>
      <p:sp>
        <p:nvSpPr>
          <p:cNvPr id="11" name="Slide Number Placeholder 3"/>
          <p:cNvSpPr>
            <a:spLocks noGrp="1"/>
          </p:cNvSpPr>
          <p:nvPr>
            <p:ph type="sldNum" sz="quarter" idx="10"/>
          </p:nvPr>
        </p:nvSpPr>
        <p:spPr>
          <a:xfrm>
            <a:off x="4038600" y="6396007"/>
            <a:ext cx="1028700" cy="361950"/>
          </a:xfrm>
        </p:spPr>
        <p:txBody>
          <a:bodyPr/>
          <a:lstStyle/>
          <a:p>
            <a:pPr>
              <a:defRPr/>
            </a:pPr>
            <a:r>
              <a:rPr lang="en-US" smtClean="0">
                <a:solidFill>
                  <a:srgbClr val="000000"/>
                </a:solidFill>
              </a:rPr>
              <a:t>Slide </a:t>
            </a:r>
            <a:fld id="{136D5C87-B9C2-4CB3-A612-4CFB17DF639A}" type="slidenum">
              <a:rPr lang="en-US" smtClean="0">
                <a:solidFill>
                  <a:srgbClr val="000000"/>
                </a:solidFill>
              </a:rPr>
              <a:pPr>
                <a:defRPr/>
              </a:pPr>
              <a:t>35</a:t>
            </a:fld>
            <a:endParaRPr lang="en-US" dirty="0">
              <a:solidFill>
                <a:srgbClr val="000000"/>
              </a:solidFill>
            </a:endParaRPr>
          </a:p>
        </p:txBody>
      </p:sp>
      <p:sp>
        <p:nvSpPr>
          <p:cNvPr id="12" name="TextBox 11"/>
          <p:cNvSpPr txBox="1"/>
          <p:nvPr/>
        </p:nvSpPr>
        <p:spPr>
          <a:xfrm>
            <a:off x="512272" y="1233139"/>
            <a:ext cx="3305126"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a:latin typeface="Garamond" panose="02020404030301010803" pitchFamily="18" charset="0"/>
              </a:rPr>
              <a:t>SES Randy Smith</a:t>
            </a:r>
          </a:p>
        </p:txBody>
      </p:sp>
      <p:sp>
        <p:nvSpPr>
          <p:cNvPr id="13" name="TextBox 12"/>
          <p:cNvSpPr txBox="1"/>
          <p:nvPr/>
        </p:nvSpPr>
        <p:spPr>
          <a:xfrm>
            <a:off x="5257092" y="1245541"/>
            <a:ext cx="3336492"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latin typeface="Garamond" panose="02020404030301010803" pitchFamily="18" charset="0"/>
              </a:rPr>
              <a:t>Mr. Pete Loughlin </a:t>
            </a:r>
          </a:p>
        </p:txBody>
      </p:sp>
      <p:sp>
        <p:nvSpPr>
          <p:cNvPr id="14" name="Content Placeholder 8"/>
          <p:cNvSpPr txBox="1">
            <a:spLocks/>
          </p:cNvSpPr>
          <p:nvPr/>
        </p:nvSpPr>
        <p:spPr bwMode="auto">
          <a:xfrm>
            <a:off x="0" y="3312215"/>
            <a:ext cx="9144000" cy="1140916"/>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r>
              <a:rPr lang="en-US" sz="1600" b="1" kern="0" dirty="0" smtClean="0">
                <a:latin typeface="Garamond" panose="02020404030301010803" pitchFamily="18" charset="0"/>
              </a:rPr>
              <a:t> </a:t>
            </a:r>
            <a:endParaRPr lang="en-US" sz="1600" b="1" kern="0" dirty="0">
              <a:solidFill>
                <a:srgbClr val="FF0000"/>
              </a:solidFill>
              <a:latin typeface="Garamond" panose="02020404030301010803" pitchFamily="18" charset="0"/>
            </a:endParaRPr>
          </a:p>
          <a:p>
            <a:pPr marL="385763" indent="-385763">
              <a:buFont typeface="+mj-lt"/>
              <a:buAutoNum type="romanUcPeriod"/>
            </a:pPr>
            <a:r>
              <a:rPr lang="en-US" sz="1600" b="1" kern="0" dirty="0">
                <a:latin typeface="Garamond" panose="02020404030301010803" pitchFamily="18" charset="0"/>
              </a:rPr>
              <a:t>Provide individual training opportunities</a:t>
            </a:r>
          </a:p>
          <a:p>
            <a:pPr marL="385763" indent="-385763">
              <a:buFont typeface="+mj-lt"/>
              <a:buAutoNum type="romanUcPeriod"/>
            </a:pPr>
            <a:r>
              <a:rPr lang="en-US" sz="1600" b="1" kern="0" dirty="0">
                <a:latin typeface="Garamond" panose="02020404030301010803" pitchFamily="18" charset="0"/>
              </a:rPr>
              <a:t>Recognize top performers </a:t>
            </a:r>
          </a:p>
          <a:p>
            <a:pPr marL="385763" indent="-385763">
              <a:buFont typeface="+mj-lt"/>
              <a:buAutoNum type="romanUcPeriod"/>
            </a:pPr>
            <a:r>
              <a:rPr lang="en-US" sz="1600" b="1" kern="0" dirty="0">
                <a:latin typeface="Garamond" panose="02020404030301010803" pitchFamily="18" charset="0"/>
              </a:rPr>
              <a:t>Serve as a forum for community best practices</a:t>
            </a:r>
          </a:p>
          <a:p>
            <a:pPr marL="342900" indent="-342900">
              <a:buFont typeface="+mj-lt"/>
              <a:buAutoNum type="romanUcPeriod"/>
            </a:pPr>
            <a:endParaRPr lang="en-US" sz="1600" b="1" kern="0" dirty="0">
              <a:latin typeface="Garamond" panose="02020404030301010803" pitchFamily="18" charset="0"/>
            </a:endParaRPr>
          </a:p>
          <a:p>
            <a:endParaRPr lang="en-US" sz="1600" b="1" kern="0" dirty="0">
              <a:latin typeface="Garamond" panose="02020404030301010803" pitchFamily="18" charset="0"/>
            </a:endParaRPr>
          </a:p>
          <a:p>
            <a:endParaRPr lang="en-US" sz="1600" b="1" kern="0" dirty="0">
              <a:latin typeface="Garamond" panose="02020404030301010803" pitchFamily="18" charset="0"/>
            </a:endParaRPr>
          </a:p>
        </p:txBody>
      </p:sp>
      <p:sp>
        <p:nvSpPr>
          <p:cNvPr id="15" name="Content Placeholder 9"/>
          <p:cNvSpPr txBox="1">
            <a:spLocks/>
          </p:cNvSpPr>
          <p:nvPr/>
        </p:nvSpPr>
        <p:spPr bwMode="auto">
          <a:xfrm>
            <a:off x="-19050" y="4589820"/>
            <a:ext cx="9144000" cy="1335898"/>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r>
              <a:rPr lang="en-US" sz="1600" b="1" kern="0" dirty="0" smtClean="0">
                <a:solidFill>
                  <a:srgbClr val="FF0000"/>
                </a:solidFill>
                <a:latin typeface="Garamond" panose="02020404030301010803" pitchFamily="18" charset="0"/>
              </a:rPr>
              <a:t> </a:t>
            </a:r>
            <a:endParaRPr lang="en-US" sz="1600" b="1" kern="0" dirty="0">
              <a:solidFill>
                <a:srgbClr val="FF0000"/>
              </a:solidFill>
              <a:latin typeface="Garamond" panose="02020404030301010803" pitchFamily="18" charset="0"/>
            </a:endParaRPr>
          </a:p>
          <a:p>
            <a:pPr marL="385763" indent="-385763">
              <a:buFont typeface="+mj-lt"/>
              <a:buAutoNum type="romanLcPeriod"/>
            </a:pPr>
            <a:r>
              <a:rPr lang="en-US" sz="1600" b="1" kern="0" dirty="0">
                <a:latin typeface="Garamond" panose="02020404030301010803" pitchFamily="18" charset="0"/>
              </a:rPr>
              <a:t>Restart quarterly newsletter</a:t>
            </a:r>
          </a:p>
          <a:p>
            <a:pPr marL="385763" indent="-385763">
              <a:buFont typeface="+mj-lt"/>
              <a:buAutoNum type="romanLcPeriod"/>
            </a:pPr>
            <a:r>
              <a:rPr lang="en-US" sz="1600" b="1" kern="0" dirty="0">
                <a:latin typeface="Garamond" panose="02020404030301010803" pitchFamily="18" charset="0"/>
              </a:rPr>
              <a:t>Revamp training funds management</a:t>
            </a:r>
          </a:p>
          <a:p>
            <a:pPr marL="385763" indent="-385763">
              <a:buFont typeface="+mj-lt"/>
              <a:buAutoNum type="romanLcPeriod"/>
            </a:pPr>
            <a:r>
              <a:rPr lang="en-US" sz="1600" b="1" kern="0" dirty="0">
                <a:latin typeface="Garamond" panose="02020404030301010803" pitchFamily="18" charset="0"/>
              </a:rPr>
              <a:t>Annual awards program</a:t>
            </a:r>
          </a:p>
          <a:p>
            <a:endParaRPr lang="en-US" sz="1600" b="1" kern="0" dirty="0">
              <a:latin typeface="Garamond" panose="02020404030301010803" pitchFamily="18" charset="0"/>
            </a:endParaRPr>
          </a:p>
        </p:txBody>
      </p:sp>
    </p:spTree>
    <p:extLst>
      <p:ext uri="{BB962C8B-B14F-4D97-AF65-F5344CB8AC3E}">
        <p14:creationId xmlns:p14="http://schemas.microsoft.com/office/powerpoint/2010/main" val="18390626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76015"/>
            <a:ext cx="5257800" cy="628650"/>
          </a:xfrm>
        </p:spPr>
        <p:txBody>
          <a:bodyPr/>
          <a:lstStyle/>
          <a:p>
            <a:r>
              <a:rPr lang="en-US" sz="3200" dirty="0">
                <a:cs typeface="Calibri" panose="020F0502020204030204" pitchFamily="34" charset="0"/>
              </a:rPr>
              <a:t>Contracting</a:t>
            </a:r>
          </a:p>
        </p:txBody>
      </p:sp>
      <p:sp>
        <p:nvSpPr>
          <p:cNvPr id="3" name="Content Placeholder 2"/>
          <p:cNvSpPr>
            <a:spLocks noGrp="1"/>
          </p:cNvSpPr>
          <p:nvPr>
            <p:ph idx="1"/>
          </p:nvPr>
        </p:nvSpPr>
        <p:spPr>
          <a:xfrm>
            <a:off x="0" y="1485488"/>
            <a:ext cx="9144000" cy="4451753"/>
          </a:xfrm>
        </p:spPr>
        <p:txBody>
          <a:bodyPr/>
          <a:lstStyle/>
          <a:p>
            <a:pPr marL="0" indent="0">
              <a:buNone/>
            </a:pPr>
            <a:r>
              <a:rPr lang="en-US" sz="1400" u="sng" dirty="0" smtClean="0">
                <a:latin typeface="Garamond" panose="02020404030301010803" pitchFamily="18" charset="0"/>
                <a:cs typeface="Arial" panose="020B0604020202020204" pitchFamily="34" charset="0"/>
              </a:rPr>
              <a:t>Mission</a:t>
            </a:r>
            <a:r>
              <a:rPr lang="en-US" sz="1400" dirty="0">
                <a:latin typeface="Garamond" panose="02020404030301010803" pitchFamily="18" charset="0"/>
                <a:cs typeface="Arial" panose="020B0604020202020204" pitchFamily="34" charset="0"/>
              </a:rPr>
              <a:t>: </a:t>
            </a:r>
            <a:r>
              <a:rPr lang="en-US" sz="1400" b="1" dirty="0">
                <a:latin typeface="Garamond" panose="02020404030301010803" pitchFamily="18" charset="0"/>
                <a:cs typeface="Arial" panose="020B0604020202020204" pitchFamily="34" charset="0"/>
              </a:rPr>
              <a:t>The Contracts COI develops and manages processes and strategies that help provide and promote individual career growth across the contracting workforce. Contracting expertise is essential in order to procure quality goods and services for the Marine Corps</a:t>
            </a:r>
            <a:r>
              <a:rPr lang="en-US" sz="1400" b="1" i="1" dirty="0">
                <a:latin typeface="Garamond" panose="02020404030301010803" pitchFamily="18" charset="0"/>
                <a:cs typeface="Arial" panose="020B0604020202020204" pitchFamily="34" charset="0"/>
              </a:rPr>
              <a:t>.</a:t>
            </a:r>
            <a:r>
              <a:rPr lang="en-US" sz="1400" dirty="0">
                <a:latin typeface="Garamond" panose="02020404030301010803" pitchFamily="18" charset="0"/>
                <a:cs typeface="Arial" panose="020B0604020202020204" pitchFamily="34" charset="0"/>
              </a:rPr>
              <a:t> </a:t>
            </a:r>
          </a:p>
          <a:p>
            <a:pPr marL="0" indent="0">
              <a:buNone/>
            </a:pPr>
            <a:r>
              <a:rPr lang="en-US" sz="1400" u="sng" dirty="0">
                <a:latin typeface="Garamond" panose="02020404030301010803" pitchFamily="18" charset="0"/>
                <a:cs typeface="Arial" panose="020B0604020202020204" pitchFamily="34" charset="0"/>
              </a:rPr>
              <a:t>Vision</a:t>
            </a:r>
            <a:r>
              <a:rPr lang="en-US" sz="1400" dirty="0">
                <a:latin typeface="Garamond" panose="02020404030301010803" pitchFamily="18" charset="0"/>
                <a:cs typeface="Arial" panose="020B0604020202020204" pitchFamily="34" charset="0"/>
              </a:rPr>
              <a:t>:</a:t>
            </a:r>
            <a:r>
              <a:rPr lang="en-US" sz="1400" b="1" dirty="0">
                <a:latin typeface="Garamond" panose="02020404030301010803" pitchFamily="18" charset="0"/>
                <a:cs typeface="Arial" panose="020B0604020202020204" pitchFamily="34" charset="0"/>
              </a:rPr>
              <a:t> The Contracts COI vision is to create a consistent, motivated and highly skilled community of contracting professionals capable of turning requirements into quality supplies and services in support of the USMC, through sound business decisions while executing fiduciary responsibility with honesty and integrity.</a:t>
            </a:r>
            <a:r>
              <a:rPr lang="en-US" sz="1400" b="1" i="1" dirty="0">
                <a:latin typeface="Garamond" panose="02020404030301010803" pitchFamily="18" charset="0"/>
                <a:cs typeface="Arial" panose="020B0604020202020204" pitchFamily="34" charset="0"/>
              </a:rPr>
              <a:t> </a:t>
            </a:r>
            <a:endParaRPr lang="en-US" sz="1400" dirty="0" smtClean="0">
              <a:latin typeface="Garamond" panose="02020404030301010803" pitchFamily="18" charset="0"/>
              <a:cs typeface="Arial" panose="020B0604020202020204" pitchFamily="34" charset="0"/>
            </a:endParaRPr>
          </a:p>
          <a:p>
            <a:pPr marL="0" lvl="0" indent="0" algn="ctr">
              <a:buNone/>
            </a:pPr>
            <a:r>
              <a:rPr lang="en-US" sz="1400" b="1" u="sng" dirty="0" smtClean="0">
                <a:latin typeface="Garamond" panose="02020404030301010803" pitchFamily="18" charset="0"/>
                <a:cs typeface="Arial" panose="020B0604020202020204" pitchFamily="34" charset="0"/>
              </a:rPr>
              <a:t>Goals</a:t>
            </a:r>
            <a:r>
              <a:rPr lang="en-US" sz="1400" b="1" dirty="0" smtClean="0">
                <a:latin typeface="Garamond" panose="02020404030301010803" pitchFamily="18" charset="0"/>
                <a:cs typeface="Arial" panose="020B0604020202020204" pitchFamily="34" charset="0"/>
              </a:rPr>
              <a:t>: </a:t>
            </a:r>
          </a:p>
          <a:p>
            <a:pPr marL="628650" lvl="1" indent="-285750">
              <a:buFont typeface="+mj-lt"/>
              <a:buAutoNum type="romanUcPeriod"/>
            </a:pPr>
            <a:r>
              <a:rPr lang="en-US" sz="1400" b="1" dirty="0" smtClean="0">
                <a:latin typeface="Garamond" panose="02020404030301010803" pitchFamily="18" charset="0"/>
                <a:cs typeface="Arial" panose="020B0604020202020204" pitchFamily="34" charset="0"/>
              </a:rPr>
              <a:t>Continue </a:t>
            </a:r>
            <a:r>
              <a:rPr lang="en-US" sz="1400" b="1" dirty="0">
                <a:latin typeface="Garamond" panose="02020404030301010803" pitchFamily="18" charset="0"/>
                <a:cs typeface="Arial" panose="020B0604020202020204" pitchFamily="34" charset="0"/>
              </a:rPr>
              <a:t>to provide professional training opportunities across the  contracting community </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Conduct community outreach to identify any training shortfalls or hidden opportunities</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Foster stakeholder partnerships with the Contracting Community leaders in order to achieve mutually beneficial outcomes </a:t>
            </a:r>
          </a:p>
          <a:p>
            <a:pPr marL="628650" lvl="1" indent="-285750">
              <a:buFont typeface="+mj-lt"/>
              <a:buAutoNum type="romanUcPeriod"/>
            </a:pPr>
            <a:r>
              <a:rPr lang="en-US" sz="1400" b="1" dirty="0">
                <a:latin typeface="Garamond" panose="02020404030301010803" pitchFamily="18" charset="0"/>
                <a:cs typeface="Arial" panose="020B0604020202020204" pitchFamily="34" charset="0"/>
              </a:rPr>
              <a:t>Provide community advocacy and workforce management </a:t>
            </a:r>
          </a:p>
          <a:p>
            <a:pPr marL="0" indent="0" algn="ctr">
              <a:buNone/>
            </a:pPr>
            <a:r>
              <a:rPr lang="en-US" sz="1400" b="1" u="sng" dirty="0" smtClean="0">
                <a:latin typeface="Garamond" panose="02020404030301010803" pitchFamily="18" charset="0"/>
                <a:cs typeface="Arial" panose="020B0604020202020204" pitchFamily="34" charset="0"/>
              </a:rPr>
              <a:t>Initiatives</a:t>
            </a:r>
            <a:r>
              <a:rPr lang="en-US" sz="1400" b="1" dirty="0" smtClean="0">
                <a:latin typeface="Garamond" panose="02020404030301010803" pitchFamily="18" charset="0"/>
                <a:cs typeface="Arial" panose="020B0604020202020204" pitchFamily="34" charset="0"/>
              </a:rPr>
              <a:t>:</a:t>
            </a:r>
            <a:endParaRPr lang="en-US" sz="1400" b="1" dirty="0">
              <a:latin typeface="Garamond" panose="02020404030301010803" pitchFamily="18" charset="0"/>
              <a:cs typeface="Arial" panose="020B0604020202020204" pitchFamily="34" charset="0"/>
            </a:endParaRPr>
          </a:p>
          <a:p>
            <a:pPr marL="628650" lvl="1" indent="-285750">
              <a:buFont typeface="+mj-lt"/>
              <a:buAutoNum type="romanLcPeriod"/>
            </a:pPr>
            <a:r>
              <a:rPr lang="en-US" sz="1400" b="1" u="sng" dirty="0">
                <a:latin typeface="Garamond" panose="02020404030301010803" pitchFamily="18" charset="0"/>
                <a:cs typeface="Arial" panose="020B0604020202020204" pitchFamily="34" charset="0"/>
              </a:rPr>
              <a:t>Section 852 Defense Acquisition Workforce Development Funds (DAWDF Funding)</a:t>
            </a:r>
            <a:r>
              <a:rPr lang="en-US" sz="1400" b="1" dirty="0">
                <a:latin typeface="Garamond" panose="02020404030301010803" pitchFamily="18" charset="0"/>
                <a:cs typeface="Arial" panose="020B0604020202020204" pitchFamily="34" charset="0"/>
              </a:rPr>
              <a:t>: DAWDF funding is available for individual classroom/online training, in the pursuit of the 24 hour semester credit hour (business/business-related) requirement (for DAWIA Certification; formal degrees, contract competency certification, and contracting expertise advancement.   </a:t>
            </a:r>
          </a:p>
          <a:p>
            <a:pPr marL="628650" lvl="1" indent="-285750">
              <a:buFont typeface="+mj-lt"/>
              <a:buAutoNum type="romanLcPeriod"/>
            </a:pPr>
            <a:r>
              <a:rPr lang="en-US" sz="1400" b="1" u="sng" dirty="0">
                <a:latin typeface="Garamond" panose="02020404030301010803" pitchFamily="18" charset="0"/>
                <a:cs typeface="Arial" panose="020B0604020202020204" pitchFamily="34" charset="0"/>
              </a:rPr>
              <a:t>COI funding </a:t>
            </a:r>
            <a:r>
              <a:rPr lang="en-US" sz="1400" b="1" dirty="0">
                <a:latin typeface="Garamond" panose="02020404030301010803" pitchFamily="18" charset="0"/>
                <a:cs typeface="Arial" panose="020B0604020202020204" pitchFamily="34" charset="0"/>
              </a:rPr>
              <a:t>– Funding provided for Civilian group training (Military may also participate)– FY19 funding has been distributed to the Regional Contracting Offices (RCOs), except for a small amount – you may contact the Contracting  COI Manager if additional funds are </a:t>
            </a:r>
            <a:r>
              <a:rPr lang="en-US" sz="1400" b="1" dirty="0" smtClean="0">
                <a:latin typeface="Garamond" panose="02020404030301010803" pitchFamily="18" charset="0"/>
                <a:cs typeface="Arial" panose="020B0604020202020204" pitchFamily="34" charset="0"/>
              </a:rPr>
              <a:t>needed</a:t>
            </a:r>
            <a:endParaRPr lang="en-US" sz="1400" dirty="0">
              <a:latin typeface="Garamond" panose="02020404030301010803" pitchFamily="18" charset="0"/>
              <a:cs typeface="Arial" panose="020B0604020202020204" pitchFamily="34" charset="0"/>
            </a:endParaRPr>
          </a:p>
        </p:txBody>
      </p:sp>
      <p:sp>
        <p:nvSpPr>
          <p:cNvPr id="4" name="Slide Number Placeholder 3"/>
          <p:cNvSpPr>
            <a:spLocks noGrp="1"/>
          </p:cNvSpPr>
          <p:nvPr>
            <p:ph type="sldNum" sz="quarter" idx="4294967295"/>
          </p:nvPr>
        </p:nvSpPr>
        <p:spPr>
          <a:xfrm>
            <a:off x="3771900" y="6584156"/>
            <a:ext cx="1600200" cy="273844"/>
          </a:xfrm>
          <a:prstGeom prst="rect">
            <a:avLst/>
          </a:prstGeom>
        </p:spPr>
        <p:txBody>
          <a:bodyPr/>
          <a:lstStyle/>
          <a:p>
            <a:pPr>
              <a:defRPr/>
            </a:pPr>
            <a:r>
              <a:rPr lang="en-US" dirty="0" smtClean="0">
                <a:solidFill>
                  <a:srgbClr val="000000"/>
                </a:solidFill>
              </a:rPr>
              <a:t>Slide 36</a:t>
            </a:r>
            <a:endParaRPr lang="en-US" dirty="0">
              <a:solidFill>
                <a:srgbClr val="000000"/>
              </a:solidFill>
            </a:endParaRPr>
          </a:p>
        </p:txBody>
      </p:sp>
      <p:sp>
        <p:nvSpPr>
          <p:cNvPr id="5" name="Rectangle 4"/>
          <p:cNvSpPr/>
          <p:nvPr/>
        </p:nvSpPr>
        <p:spPr>
          <a:xfrm>
            <a:off x="431316" y="1166073"/>
            <a:ext cx="2909771" cy="307777"/>
          </a:xfrm>
          <a:prstGeom prst="rect">
            <a:avLst/>
          </a:prstGeom>
        </p:spPr>
        <p:txBody>
          <a:bodyPr wrap="none">
            <a:spAutoFit/>
          </a:bodyPr>
          <a:lstStyle/>
          <a:p>
            <a:r>
              <a:rPr lang="en-US" sz="1400" b="1" kern="0" dirty="0">
                <a:solidFill>
                  <a:srgbClr val="000000"/>
                </a:solidFill>
                <a:latin typeface="Garamond" panose="02020404030301010803" pitchFamily="18" charset="0"/>
              </a:rPr>
              <a:t>COI Leader: </a:t>
            </a:r>
            <a:r>
              <a:rPr lang="en-US" sz="1400" b="1" u="sng" kern="0" dirty="0" smtClean="0">
                <a:solidFill>
                  <a:srgbClr val="000000"/>
                </a:solidFill>
                <a:latin typeface="Garamond" panose="02020404030301010803" pitchFamily="18" charset="0"/>
              </a:rPr>
              <a:t>SES Jamie Thompson </a:t>
            </a:r>
            <a:endParaRPr lang="en-US" sz="1400" u="sng" dirty="0">
              <a:latin typeface="Garamond" panose="02020404030301010803" pitchFamily="18" charset="0"/>
            </a:endParaRPr>
          </a:p>
        </p:txBody>
      </p:sp>
      <p:sp>
        <p:nvSpPr>
          <p:cNvPr id="6" name="Rectangle 5"/>
          <p:cNvSpPr/>
          <p:nvPr/>
        </p:nvSpPr>
        <p:spPr>
          <a:xfrm>
            <a:off x="5950712" y="1178049"/>
            <a:ext cx="2521844" cy="307777"/>
          </a:xfrm>
          <a:prstGeom prst="rect">
            <a:avLst/>
          </a:prstGeom>
        </p:spPr>
        <p:txBody>
          <a:bodyPr wrap="none">
            <a:spAutoFit/>
          </a:bodyPr>
          <a:lstStyle/>
          <a:p>
            <a:pPr lvl="0" eaLnBrk="0" fontAlgn="base" hangingPunct="0">
              <a:spcBef>
                <a:spcPct val="20000"/>
              </a:spcBef>
              <a:spcAft>
                <a:spcPct val="0"/>
              </a:spcAft>
            </a:pPr>
            <a:r>
              <a:rPr lang="en-US" sz="1400" b="1" kern="0" dirty="0">
                <a:solidFill>
                  <a:srgbClr val="000000"/>
                </a:solidFill>
                <a:latin typeface="Garamond" panose="02020404030301010803" pitchFamily="18" charset="0"/>
              </a:rPr>
              <a:t>COI Manager: </a:t>
            </a:r>
            <a:r>
              <a:rPr lang="en-US" sz="1400" b="1" u="sng" kern="0" dirty="0">
                <a:solidFill>
                  <a:srgbClr val="000000"/>
                </a:solidFill>
                <a:latin typeface="Garamond" panose="02020404030301010803" pitchFamily="18" charset="0"/>
              </a:rPr>
              <a:t>Kim </a:t>
            </a:r>
            <a:r>
              <a:rPr lang="en-US" sz="1400" b="1" u="sng" kern="0" dirty="0" smtClean="0">
                <a:solidFill>
                  <a:srgbClr val="000000"/>
                </a:solidFill>
                <a:latin typeface="Garamond" panose="02020404030301010803" pitchFamily="18" charset="0"/>
              </a:rPr>
              <a:t>Fernandez</a:t>
            </a:r>
            <a:endParaRPr lang="en-US" sz="1400" b="1" u="sng" kern="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4049105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80513"/>
            <a:ext cx="6781800" cy="533400"/>
          </a:xfrm>
        </p:spPr>
        <p:txBody>
          <a:bodyPr/>
          <a:lstStyle/>
          <a:p>
            <a:r>
              <a:rPr lang="en-US" sz="3200" dirty="0" smtClean="0">
                <a:cs typeface="Calibri" panose="020F0502020204030204" pitchFamily="34" charset="0"/>
              </a:rPr>
              <a:t>Financial</a:t>
            </a:r>
            <a:endParaRPr lang="en-US" sz="3200" dirty="0">
              <a:cs typeface="Calibri" panose="020F0502020204030204" pitchFamily="34" charset="0"/>
            </a:endParaRPr>
          </a:p>
        </p:txBody>
      </p:sp>
      <p:sp>
        <p:nvSpPr>
          <p:cNvPr id="3" name="Content Placeholder 2"/>
          <p:cNvSpPr>
            <a:spLocks noGrp="1"/>
          </p:cNvSpPr>
          <p:nvPr>
            <p:ph idx="1"/>
          </p:nvPr>
        </p:nvSpPr>
        <p:spPr>
          <a:xfrm>
            <a:off x="0" y="1332422"/>
            <a:ext cx="9144000" cy="5468871"/>
          </a:xfrm>
        </p:spPr>
        <p:txBody>
          <a:bodyPr/>
          <a:lstStyle/>
          <a:p>
            <a:pPr marL="0" indent="0">
              <a:buNone/>
            </a:pPr>
            <a:r>
              <a:rPr lang="en-US" sz="1600" dirty="0" smtClean="0">
                <a:latin typeface="Garamond" panose="02020404030301010803" pitchFamily="18" charset="0"/>
              </a:rPr>
              <a:t>COI </a:t>
            </a:r>
            <a:r>
              <a:rPr lang="en-US" sz="1600" dirty="0">
                <a:latin typeface="Garamond" panose="02020404030301010803" pitchFamily="18" charset="0"/>
              </a:rPr>
              <a:t>Leader:  </a:t>
            </a:r>
            <a:r>
              <a:rPr lang="en-US" sz="1600" b="1" u="sng" dirty="0" smtClean="0">
                <a:latin typeface="Garamond" panose="02020404030301010803" pitchFamily="18" charset="0"/>
              </a:rPr>
              <a:t>Mr. Edward Gardiner</a:t>
            </a:r>
            <a:r>
              <a:rPr lang="en-US" sz="1600" b="1" dirty="0" smtClean="0">
                <a:latin typeface="Garamond" panose="02020404030301010803" pitchFamily="18" charset="0"/>
              </a:rPr>
              <a:t>			</a:t>
            </a:r>
            <a:r>
              <a:rPr lang="en-US" sz="1600" dirty="0" smtClean="0">
                <a:latin typeface="Garamond" panose="02020404030301010803" pitchFamily="18" charset="0"/>
              </a:rPr>
              <a:t>COI </a:t>
            </a:r>
            <a:r>
              <a:rPr lang="en-US" sz="1600" dirty="0">
                <a:latin typeface="Garamond" panose="02020404030301010803" pitchFamily="18" charset="0"/>
              </a:rPr>
              <a:t>Manager:  </a:t>
            </a:r>
            <a:r>
              <a:rPr lang="en-US" sz="1600" b="1" u="sng" dirty="0" smtClean="0">
                <a:latin typeface="Garamond" panose="02020404030301010803" pitchFamily="18" charset="0"/>
              </a:rPr>
              <a:t>Taisha Wahab</a:t>
            </a:r>
            <a:endParaRPr lang="en-US" sz="1600" b="1" u="sng" dirty="0">
              <a:latin typeface="Garamond" panose="02020404030301010803" pitchFamily="18" charset="0"/>
            </a:endParaRPr>
          </a:p>
          <a:p>
            <a:pPr marL="0" indent="0">
              <a:buNone/>
            </a:pPr>
            <a:r>
              <a:rPr lang="en-US" sz="1600" u="sng" dirty="0" smtClean="0">
                <a:latin typeface="Garamond" panose="02020404030301010803" pitchFamily="18" charset="0"/>
              </a:rPr>
              <a:t>Mission</a:t>
            </a:r>
            <a:r>
              <a:rPr lang="en-US" sz="1600" dirty="0">
                <a:latin typeface="Garamond" panose="02020404030301010803" pitchFamily="18" charset="0"/>
              </a:rPr>
              <a:t>:   </a:t>
            </a:r>
            <a:r>
              <a:rPr lang="en-US" sz="1600" b="1" i="1" dirty="0">
                <a:latin typeface="Garamond" panose="02020404030301010803" pitchFamily="18" charset="0"/>
              </a:rPr>
              <a:t>The Financial Management Community of Interest exists to build an agile workforce responsive to the Marine Corps’ financial management requirements in support of operational forces. Our community will use competency-based criteria to identify the training and experience required within the Financial Management (FM) community. We will promote professional development, technical competency and ethical behavior to provide the Corps with Marines, equipment, and training. </a:t>
            </a:r>
            <a:endParaRPr lang="en-US" sz="1600" b="1" i="1" dirty="0" smtClean="0">
              <a:latin typeface="Garamond" panose="02020404030301010803" pitchFamily="18" charset="0"/>
            </a:endParaRPr>
          </a:p>
          <a:p>
            <a:pPr marL="0" indent="0">
              <a:buNone/>
            </a:pPr>
            <a:r>
              <a:rPr lang="en-US" sz="1600" u="sng" dirty="0" smtClean="0">
                <a:latin typeface="Garamond" panose="02020404030301010803" pitchFamily="18" charset="0"/>
              </a:rPr>
              <a:t>Vision</a:t>
            </a:r>
            <a:r>
              <a:rPr lang="en-US" sz="1600" b="1" dirty="0">
                <a:latin typeface="Garamond" panose="02020404030301010803" pitchFamily="18" charset="0"/>
              </a:rPr>
              <a:t>:  </a:t>
            </a:r>
            <a:r>
              <a:rPr lang="en-US" sz="1600" b="1" i="1" dirty="0">
                <a:latin typeface="Garamond" panose="02020404030301010803" pitchFamily="18" charset="0"/>
              </a:rPr>
              <a:t>The FM COI encompasses professionals that serve as experts in planning, programming, budgeting, and executing fiscal resources for the Marine Corps both today and in the future. We uphold Marine Corps values of honor, courage, and commitment by executing our fiduciary responsibilities with honesty and integrity. We are the stewards of the United States Marine Corps’ financial resources. </a:t>
            </a:r>
          </a:p>
          <a:p>
            <a:pPr marL="0" indent="0" algn="ctr">
              <a:buNone/>
            </a:pPr>
            <a:r>
              <a:rPr lang="en-US" sz="1600" b="1" u="sng" dirty="0">
                <a:latin typeface="Garamond" panose="02020404030301010803" pitchFamily="18" charset="0"/>
              </a:rPr>
              <a:t>Goals:</a:t>
            </a:r>
            <a:endParaRPr lang="en-US" sz="1600" u="sng" dirty="0">
              <a:latin typeface="Garamond" panose="02020404030301010803" pitchFamily="18" charset="0"/>
            </a:endParaRPr>
          </a:p>
          <a:p>
            <a:pPr marL="400050" indent="-400050">
              <a:buFont typeface="+mj-lt"/>
              <a:buAutoNum type="romanUcPeriod"/>
            </a:pPr>
            <a:r>
              <a:rPr lang="en-US" sz="1600" b="1" dirty="0">
                <a:latin typeface="Garamond" panose="02020404030301010803" pitchFamily="18" charset="0"/>
              </a:rPr>
              <a:t>Build and sustain professional development across the community </a:t>
            </a:r>
          </a:p>
          <a:p>
            <a:pPr marL="400050" indent="-400050">
              <a:buFont typeface="+mj-lt"/>
              <a:buAutoNum type="romanUcPeriod"/>
            </a:pPr>
            <a:r>
              <a:rPr lang="en-US" sz="1600" b="1" dirty="0" smtClean="0">
                <a:latin typeface="Garamond" panose="02020404030301010803" pitchFamily="18" charset="0"/>
              </a:rPr>
              <a:t>Streamline </a:t>
            </a:r>
            <a:r>
              <a:rPr lang="en-US" sz="1600" b="1" dirty="0">
                <a:latin typeface="Garamond" panose="02020404030301010803" pitchFamily="18" charset="0"/>
              </a:rPr>
              <a:t>overhead, eliminate waste, and improve business processes to </a:t>
            </a:r>
            <a:r>
              <a:rPr lang="en-US" sz="1600" b="1" dirty="0" smtClean="0">
                <a:latin typeface="Garamond" panose="02020404030301010803" pitchFamily="18" charset="0"/>
              </a:rPr>
              <a:t>ensure </a:t>
            </a:r>
            <a:r>
              <a:rPr lang="en-US" sz="1600" b="1" dirty="0">
                <a:latin typeface="Garamond" panose="02020404030301010803" pitchFamily="18" charset="0"/>
              </a:rPr>
              <a:t>the community is operating in an accountable and modern </a:t>
            </a:r>
            <a:r>
              <a:rPr lang="en-US" sz="1600" b="1" dirty="0" smtClean="0">
                <a:latin typeface="Garamond" panose="02020404030301010803" pitchFamily="18" charset="0"/>
              </a:rPr>
              <a:t>business </a:t>
            </a:r>
            <a:r>
              <a:rPr lang="en-US" sz="1600" b="1" dirty="0">
                <a:latin typeface="Garamond" panose="02020404030301010803" pitchFamily="18" charset="0"/>
              </a:rPr>
              <a:t>environment </a:t>
            </a:r>
          </a:p>
          <a:p>
            <a:pPr marL="400050" indent="-400050">
              <a:buFont typeface="+mj-lt"/>
              <a:buAutoNum type="romanUcPeriod"/>
            </a:pPr>
            <a:r>
              <a:rPr lang="en-US" sz="1600" b="1" dirty="0" smtClean="0">
                <a:latin typeface="Garamond" panose="02020404030301010803" pitchFamily="18" charset="0"/>
              </a:rPr>
              <a:t>Achieve </a:t>
            </a:r>
            <a:r>
              <a:rPr lang="en-US" sz="1600" b="1" dirty="0">
                <a:latin typeface="Garamond" panose="02020404030301010803" pitchFamily="18" charset="0"/>
              </a:rPr>
              <a:t>a consistent, motivated and highly skilled community </a:t>
            </a:r>
          </a:p>
          <a:p>
            <a:pPr marL="400050" indent="-400050">
              <a:buFont typeface="+mj-lt"/>
              <a:buAutoNum type="romanUcPeriod"/>
            </a:pPr>
            <a:r>
              <a:rPr lang="en-US" sz="1600" b="1" dirty="0" smtClean="0">
                <a:latin typeface="Garamond" panose="02020404030301010803" pitchFamily="18" charset="0"/>
              </a:rPr>
              <a:t>Strive </a:t>
            </a:r>
            <a:r>
              <a:rPr lang="en-US" sz="1600" b="1" dirty="0">
                <a:latin typeface="Garamond" panose="02020404030301010803" pitchFamily="18" charset="0"/>
              </a:rPr>
              <a:t>for every FM member to be certified in the DoD FM Certification Program </a:t>
            </a:r>
          </a:p>
          <a:p>
            <a:pPr marL="400050" indent="-400050">
              <a:buFont typeface="+mj-lt"/>
              <a:buAutoNum type="romanUcPeriod"/>
            </a:pPr>
            <a:r>
              <a:rPr lang="en-US" sz="1600" b="1" dirty="0" smtClean="0">
                <a:latin typeface="Garamond" panose="02020404030301010803" pitchFamily="18" charset="0"/>
              </a:rPr>
              <a:t>Expand </a:t>
            </a:r>
            <a:r>
              <a:rPr lang="en-US" sz="1600" b="1" dirty="0">
                <a:latin typeface="Garamond" panose="02020404030301010803" pitchFamily="18" charset="0"/>
              </a:rPr>
              <a:t>opportunities in FM career progression training courses </a:t>
            </a:r>
          </a:p>
          <a:p>
            <a:pPr marL="400050" indent="-400050">
              <a:buFont typeface="+mj-lt"/>
              <a:buAutoNum type="romanUcPeriod"/>
            </a:pPr>
            <a:r>
              <a:rPr lang="en-US" sz="1600" b="1" dirty="0" smtClean="0">
                <a:latin typeface="Garamond" panose="02020404030301010803" pitchFamily="18" charset="0"/>
              </a:rPr>
              <a:t>Improve </a:t>
            </a:r>
            <a:r>
              <a:rPr lang="en-US" sz="1600" b="1" dirty="0">
                <a:latin typeface="Garamond" panose="02020404030301010803" pitchFamily="18" charset="0"/>
              </a:rPr>
              <a:t>systems, business processes and internal controls across all </a:t>
            </a:r>
            <a:r>
              <a:rPr lang="en-US" sz="1600" b="1" dirty="0" smtClean="0">
                <a:latin typeface="Garamond" panose="02020404030301010803" pitchFamily="18" charset="0"/>
              </a:rPr>
              <a:t>functional </a:t>
            </a:r>
            <a:r>
              <a:rPr lang="en-US" sz="1600" b="1" dirty="0">
                <a:latin typeface="Garamond" panose="02020404030301010803" pitchFamily="18" charset="0"/>
              </a:rPr>
              <a:t>areas to achieve an unmodified audit opinion </a:t>
            </a:r>
          </a:p>
        </p:txBody>
      </p:sp>
      <p:sp>
        <p:nvSpPr>
          <p:cNvPr id="4" name="Slide Number Placeholder 3"/>
          <p:cNvSpPr>
            <a:spLocks noGrp="1"/>
          </p:cNvSpPr>
          <p:nvPr>
            <p:ph type="sldNum" sz="quarter" idx="10"/>
          </p:nvPr>
        </p:nvSpPr>
        <p:spPr/>
        <p:txBody>
          <a:bodyPr/>
          <a:lstStyle/>
          <a:p>
            <a:pPr>
              <a:defRPr/>
            </a:pPr>
            <a:r>
              <a:rPr lang="en-US" dirty="0"/>
              <a:t>Slide </a:t>
            </a:r>
            <a:fld id="{136D5C87-B9C2-4CB3-A612-4CFB17DF639A}" type="slidenum">
              <a:rPr lang="en-US" smtClean="0"/>
              <a:pPr>
                <a:defRPr/>
              </a:pPr>
              <a:t>37</a:t>
            </a:fld>
            <a:endParaRPr lang="en-US" dirty="0"/>
          </a:p>
        </p:txBody>
      </p:sp>
    </p:spTree>
    <p:extLst>
      <p:ext uri="{BB962C8B-B14F-4D97-AF65-F5344CB8AC3E}">
        <p14:creationId xmlns:p14="http://schemas.microsoft.com/office/powerpoint/2010/main" val="298852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0"/>
            <a:ext cx="7010400" cy="838200"/>
          </a:xfrm>
        </p:spPr>
        <p:txBody>
          <a:bodyPr/>
          <a:lstStyle/>
          <a:p>
            <a:r>
              <a:rPr lang="en-US" sz="3200" dirty="0" smtClean="0">
                <a:cs typeface="Calibri" panose="020F0502020204030204" pitchFamily="34" charset="0"/>
              </a:rPr>
              <a:t>Intelligence</a:t>
            </a:r>
            <a:endParaRPr lang="en-US" sz="3200" dirty="0">
              <a:cs typeface="Calibri" panose="020F0502020204030204" pitchFamily="34" charset="0"/>
            </a:endParaRPr>
          </a:p>
        </p:txBody>
      </p:sp>
      <p:sp>
        <p:nvSpPr>
          <p:cNvPr id="3" name="Content Placeholder 2"/>
          <p:cNvSpPr>
            <a:spLocks noGrp="1"/>
          </p:cNvSpPr>
          <p:nvPr>
            <p:ph idx="1"/>
          </p:nvPr>
        </p:nvSpPr>
        <p:spPr>
          <a:xfrm>
            <a:off x="0" y="1484913"/>
            <a:ext cx="9143999" cy="5141343"/>
          </a:xfrm>
        </p:spPr>
        <p:txBody>
          <a:bodyPr/>
          <a:lstStyle/>
          <a:p>
            <a:pPr marL="0" indent="0">
              <a:buNone/>
            </a:pPr>
            <a:r>
              <a:rPr lang="en-US" sz="1600" u="sng" dirty="0" smtClean="0">
                <a:latin typeface="Garamond" panose="02020404030301010803" pitchFamily="18" charset="0"/>
              </a:rPr>
              <a:t>Mission</a:t>
            </a:r>
            <a:r>
              <a:rPr lang="en-US" sz="1600" dirty="0" smtClean="0">
                <a:latin typeface="Garamond" panose="02020404030301010803" pitchFamily="18" charset="0"/>
              </a:rPr>
              <a:t>:</a:t>
            </a:r>
            <a:r>
              <a:rPr lang="en-US" sz="1600" b="1" dirty="0" smtClean="0">
                <a:latin typeface="Garamond" panose="02020404030301010803" pitchFamily="18" charset="0"/>
              </a:rPr>
              <a:t>  </a:t>
            </a:r>
            <a:r>
              <a:rPr lang="en-US" sz="1400" b="1" i="1" dirty="0" smtClean="0">
                <a:latin typeface="Garamond" panose="02020404030301010803" pitchFamily="18" charset="0"/>
                <a:cs typeface="Arial" panose="020B0604020202020204" pitchFamily="34" charset="0"/>
              </a:rPr>
              <a:t>The mission of the Intelligence COI is to develop a workforce possessing the aptitude, training, education, and experience to understand the threat environment and provide Commanders with information, resources, and analysis needed to make sound and timely decisions. </a:t>
            </a:r>
          </a:p>
          <a:p>
            <a:pPr marL="0" indent="0">
              <a:buNone/>
            </a:pPr>
            <a:r>
              <a:rPr lang="en-US" sz="1400" u="sng" dirty="0" smtClean="0">
                <a:latin typeface="Garamond" panose="02020404030301010803" pitchFamily="18" charset="0"/>
              </a:rPr>
              <a:t>Vision</a:t>
            </a:r>
            <a:r>
              <a:rPr lang="en-US" sz="1400" b="1" dirty="0" smtClean="0">
                <a:latin typeface="Garamond" panose="02020404030301010803" pitchFamily="18" charset="0"/>
              </a:rPr>
              <a:t>:     </a:t>
            </a:r>
            <a:r>
              <a:rPr lang="en-US" sz="1400" b="1" i="1" dirty="0" smtClean="0">
                <a:latin typeface="Garamond" panose="02020404030301010803" pitchFamily="18" charset="0"/>
                <a:cs typeface="Arial" panose="020B0604020202020204" pitchFamily="34" charset="0"/>
              </a:rPr>
              <a:t>The Intelligence COI is a blend of professionals that recognize the need for seamless connections between intelligence and operations encompassing: </a:t>
            </a:r>
          </a:p>
          <a:p>
            <a:r>
              <a:rPr lang="en-US" sz="1400" b="1" dirty="0" smtClean="0">
                <a:latin typeface="Garamond" panose="02020404030301010803" pitchFamily="18" charset="0"/>
                <a:cs typeface="Arial" panose="020B0604020202020204" pitchFamily="34" charset="0"/>
              </a:rPr>
              <a:t>A premier workforce that collects, analyzes, solves and translates knowledge of the enemy and environment into operational opportunities </a:t>
            </a:r>
          </a:p>
          <a:p>
            <a:r>
              <a:rPr lang="en-US" sz="1400" b="1" dirty="0" smtClean="0">
                <a:latin typeface="Garamond" panose="02020404030301010803" pitchFamily="18" charset="0"/>
                <a:cs typeface="Arial" panose="020B0604020202020204" pitchFamily="34" charset="0"/>
              </a:rPr>
              <a:t>Trained professionals with technical, tactical and leadership expertise to meet the challenge of future threats </a:t>
            </a:r>
          </a:p>
          <a:p>
            <a:r>
              <a:rPr lang="en-US" sz="1400" b="1" dirty="0" smtClean="0">
                <a:latin typeface="Garamond" panose="02020404030301010803" pitchFamily="18" charset="0"/>
                <a:cs typeface="Arial" panose="020B0604020202020204" pitchFamily="34" charset="0"/>
              </a:rPr>
              <a:t>Billet assignment based on certifications and career qualifications</a:t>
            </a:r>
          </a:p>
          <a:p>
            <a:pPr marL="0" indent="0" algn="ctr">
              <a:buNone/>
            </a:pPr>
            <a:r>
              <a:rPr lang="en-US" sz="1600" b="1" u="sng" dirty="0" smtClean="0">
                <a:latin typeface="Garamond" panose="02020404030301010803" pitchFamily="18" charset="0"/>
                <a:cs typeface="Arial" panose="020B0604020202020204" pitchFamily="34" charset="0"/>
              </a:rPr>
              <a:t>Goals</a:t>
            </a:r>
            <a:r>
              <a:rPr lang="en-US" sz="1600" b="1" dirty="0" smtClean="0">
                <a:latin typeface="Garamond" panose="02020404030301010803" pitchFamily="18" charset="0"/>
                <a:cs typeface="Arial" panose="020B0604020202020204" pitchFamily="34" charset="0"/>
              </a:rPr>
              <a:t>:</a:t>
            </a:r>
          </a:p>
          <a:p>
            <a:pPr marL="400050" indent="-400050">
              <a:buFont typeface="+mj-lt"/>
              <a:buAutoNum type="romanUcPeriod"/>
            </a:pPr>
            <a:r>
              <a:rPr lang="en-US" sz="1400" b="1" dirty="0" smtClean="0">
                <a:latin typeface="Garamond" panose="02020404030301010803" pitchFamily="18" charset="0"/>
                <a:cs typeface="Arial" panose="020B0604020202020204" pitchFamily="34" charset="0"/>
              </a:rPr>
              <a:t>Establish a structured system of civilian leadership development through revitalizing the Civilian Leadership Board and developing civilian career roadmap tools to enhance the leadership and technical skills of community members </a:t>
            </a:r>
          </a:p>
          <a:p>
            <a:pPr marL="400050" indent="-400050">
              <a:buFont typeface="+mj-lt"/>
              <a:buAutoNum type="romanUcPeriod"/>
            </a:pPr>
            <a:r>
              <a:rPr lang="en-US" sz="1400" b="1" dirty="0" smtClean="0">
                <a:latin typeface="Garamond" panose="02020404030301010803" pitchFamily="18" charset="0"/>
                <a:cs typeface="Arial" panose="020B0604020202020204" pitchFamily="34" charset="0"/>
              </a:rPr>
              <a:t>Establish a mobile cadre of civilians by developing an educational continuum that provides the succession of identified competencies and opportunities for civilians to receive education and training from </a:t>
            </a:r>
          </a:p>
          <a:p>
            <a:pPr marL="400050" indent="-400050">
              <a:buFont typeface="+mj-lt"/>
              <a:buAutoNum type="romanUcPeriod"/>
            </a:pPr>
            <a:r>
              <a:rPr lang="en-US" sz="1400" b="1" dirty="0" smtClean="0">
                <a:latin typeface="Garamond" panose="02020404030301010803" pitchFamily="18" charset="0"/>
                <a:cs typeface="Arial" panose="020B0604020202020204" pitchFamily="34" charset="0"/>
              </a:rPr>
              <a:t>military institutions </a:t>
            </a:r>
          </a:p>
          <a:p>
            <a:pPr marL="400050" indent="-400050">
              <a:buFont typeface="+mj-lt"/>
              <a:buAutoNum type="romanUcPeriod"/>
            </a:pPr>
            <a:r>
              <a:rPr lang="en-US" sz="1400" b="1" dirty="0" smtClean="0">
                <a:latin typeface="Garamond" panose="02020404030301010803" pitchFamily="18" charset="0"/>
                <a:cs typeface="Arial" panose="020B0604020202020204" pitchFamily="34" charset="0"/>
              </a:rPr>
              <a:t>Develop and strengthen the supervisory cadre through meaningful performance management, Enterprise-promotion and recognition, and targeted civilian leadership development</a:t>
            </a:r>
            <a:endParaRPr lang="en-US" sz="1400" b="1" dirty="0">
              <a:latin typeface="Garamond" panose="02020404030301010803" pitchFamily="18" charset="0"/>
              <a:cs typeface="Arial" panose="020B0604020202020204" pitchFamily="34" charset="0"/>
            </a:endParaRPr>
          </a:p>
        </p:txBody>
      </p:sp>
      <p:sp>
        <p:nvSpPr>
          <p:cNvPr id="4" name="Slide Number Placeholder 3"/>
          <p:cNvSpPr>
            <a:spLocks noGrp="1"/>
          </p:cNvSpPr>
          <p:nvPr>
            <p:ph type="sldNum" sz="quarter" idx="4294967295"/>
          </p:nvPr>
        </p:nvSpPr>
        <p:spPr>
          <a:xfrm>
            <a:off x="4254219" y="6594999"/>
            <a:ext cx="635560" cy="263001"/>
          </a:xfrm>
          <a:prstGeom prst="rect">
            <a:avLst/>
          </a:prstGeom>
        </p:spPr>
        <p:txBody>
          <a:bodyPr/>
          <a:lstStyle/>
          <a:p>
            <a:pPr>
              <a:defRPr/>
            </a:pPr>
            <a:r>
              <a:rPr lang="en-US" dirty="0" smtClean="0"/>
              <a:t>Slide </a:t>
            </a:r>
            <a:fld id="{6E2602EF-4AC1-45E0-8FB5-8582DE0AF1B3}" type="slidenum">
              <a:rPr lang="en-US" smtClean="0"/>
              <a:pPr>
                <a:defRPr/>
              </a:pPr>
              <a:t>38</a:t>
            </a:fld>
            <a:endParaRPr lang="en-US" dirty="0"/>
          </a:p>
        </p:txBody>
      </p:sp>
      <p:sp>
        <p:nvSpPr>
          <p:cNvPr id="5" name="Rectangle 4"/>
          <p:cNvSpPr/>
          <p:nvPr/>
        </p:nvSpPr>
        <p:spPr>
          <a:xfrm>
            <a:off x="750909" y="1151568"/>
            <a:ext cx="2321469" cy="338554"/>
          </a:xfrm>
          <a:prstGeom prst="rect">
            <a:avLst/>
          </a:prstGeom>
        </p:spPr>
        <p:txBody>
          <a:bodyPr wrap="none">
            <a:spAutoFit/>
          </a:bodyPr>
          <a:lstStyle/>
          <a:p>
            <a:r>
              <a:rPr lang="en-US" sz="1600" kern="0" dirty="0">
                <a:solidFill>
                  <a:srgbClr val="000000"/>
                </a:solidFill>
                <a:latin typeface="Garamond" panose="02020404030301010803" pitchFamily="18" charset="0"/>
                <a:cs typeface="Arial" panose="020B0604020202020204" pitchFamily="34" charset="0"/>
              </a:rPr>
              <a:t>COI Leader: </a:t>
            </a:r>
            <a:r>
              <a:rPr lang="en-US" sz="1600" b="1" u="sng" kern="0" dirty="0">
                <a:solidFill>
                  <a:srgbClr val="000000"/>
                </a:solidFill>
                <a:latin typeface="Garamond" panose="02020404030301010803" pitchFamily="18" charset="0"/>
                <a:cs typeface="Arial" panose="020B0604020202020204" pitchFamily="34" charset="0"/>
              </a:rPr>
              <a:t>Steve Ramp </a:t>
            </a:r>
            <a:endParaRPr lang="en-US" sz="1600" u="sng" dirty="0">
              <a:latin typeface="Garamond" panose="02020404030301010803" pitchFamily="18" charset="0"/>
              <a:cs typeface="Arial" panose="020B0604020202020204" pitchFamily="34" charset="0"/>
            </a:endParaRPr>
          </a:p>
        </p:txBody>
      </p:sp>
      <p:sp>
        <p:nvSpPr>
          <p:cNvPr id="6" name="Rectangle 5"/>
          <p:cNvSpPr/>
          <p:nvPr/>
        </p:nvSpPr>
        <p:spPr>
          <a:xfrm>
            <a:off x="5374559" y="1171545"/>
            <a:ext cx="2749471" cy="338554"/>
          </a:xfrm>
          <a:prstGeom prst="rect">
            <a:avLst/>
          </a:prstGeom>
        </p:spPr>
        <p:txBody>
          <a:bodyPr wrap="none">
            <a:spAutoFit/>
          </a:bodyPr>
          <a:lstStyle/>
          <a:p>
            <a:pPr lvl="0" eaLnBrk="0" fontAlgn="base" hangingPunct="0">
              <a:spcBef>
                <a:spcPct val="20000"/>
              </a:spcBef>
              <a:spcAft>
                <a:spcPct val="0"/>
              </a:spcAft>
            </a:pPr>
            <a:r>
              <a:rPr lang="en-US" sz="1600" kern="0" dirty="0">
                <a:solidFill>
                  <a:srgbClr val="000000"/>
                </a:solidFill>
                <a:latin typeface="Garamond" panose="02020404030301010803" pitchFamily="18" charset="0"/>
                <a:cs typeface="Arial" panose="020B0604020202020204" pitchFamily="34" charset="0"/>
              </a:rPr>
              <a:t>COI Manager:  </a:t>
            </a:r>
            <a:r>
              <a:rPr lang="en-US" sz="1600" b="1" u="sng" kern="0" dirty="0" err="1">
                <a:solidFill>
                  <a:srgbClr val="000000"/>
                </a:solidFill>
                <a:latin typeface="Garamond" panose="02020404030301010803" pitchFamily="18" charset="0"/>
                <a:cs typeface="Arial" panose="020B0604020202020204" pitchFamily="34" charset="0"/>
              </a:rPr>
              <a:t>Emilly</a:t>
            </a:r>
            <a:r>
              <a:rPr lang="en-US" sz="1600" b="1" u="sng" kern="0" dirty="0">
                <a:solidFill>
                  <a:srgbClr val="000000"/>
                </a:solidFill>
                <a:latin typeface="Garamond" panose="02020404030301010803" pitchFamily="18" charset="0"/>
                <a:cs typeface="Arial" panose="020B0604020202020204" pitchFamily="34" charset="0"/>
              </a:rPr>
              <a:t> Jackson</a:t>
            </a:r>
          </a:p>
        </p:txBody>
      </p:sp>
    </p:spTree>
    <p:extLst>
      <p:ext uri="{BB962C8B-B14F-4D97-AF65-F5344CB8AC3E}">
        <p14:creationId xmlns:p14="http://schemas.microsoft.com/office/powerpoint/2010/main" val="149331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81100" y="137176"/>
            <a:ext cx="6781800" cy="533400"/>
          </a:xfrm>
        </p:spPr>
        <p:txBody>
          <a:bodyPr/>
          <a:lstStyle/>
          <a:p>
            <a:r>
              <a:rPr lang="en-US" sz="3200" dirty="0">
                <a:cs typeface="Calibri" panose="020F0502020204030204" pitchFamily="34" charset="0"/>
              </a:rPr>
              <a:t>Management and Program Analyst </a:t>
            </a:r>
          </a:p>
        </p:txBody>
      </p:sp>
      <p:sp>
        <p:nvSpPr>
          <p:cNvPr id="10" name="Content Placeholder 7"/>
          <p:cNvSpPr>
            <a:spLocks noGrp="1"/>
          </p:cNvSpPr>
          <p:nvPr>
            <p:ph sz="half" idx="1"/>
          </p:nvPr>
        </p:nvSpPr>
        <p:spPr>
          <a:xfrm>
            <a:off x="-19050" y="1625803"/>
            <a:ext cx="9144000" cy="839876"/>
          </a:xfrm>
          <a:ln>
            <a:solidFill>
              <a:schemeClr val="bg1"/>
            </a:solidFill>
          </a:ln>
        </p:spPr>
        <p:txBody>
          <a:bodyPr/>
          <a:lstStyle/>
          <a:p>
            <a:pPr marL="0" indent="0">
              <a:buNone/>
            </a:pPr>
            <a:r>
              <a:rPr lang="en-US" sz="1600" u="sng" dirty="0">
                <a:latin typeface="Garamond" panose="02020404030301010803" pitchFamily="18" charset="0"/>
              </a:rPr>
              <a:t>Mission</a:t>
            </a:r>
            <a:r>
              <a:rPr lang="en-US" sz="1600" dirty="0" smtClean="0">
                <a:latin typeface="Garamond" panose="02020404030301010803" pitchFamily="18" charset="0"/>
              </a:rPr>
              <a:t>: </a:t>
            </a:r>
            <a:r>
              <a:rPr lang="en-US" sz="1600" b="1" i="1" dirty="0">
                <a:latin typeface="Garamond" panose="02020404030301010803" pitchFamily="18" charset="0"/>
              </a:rPr>
              <a:t>Provide career development advocacy which supports, informs, and empowers COI members.</a:t>
            </a:r>
          </a:p>
          <a:p>
            <a:pPr marL="0" indent="0">
              <a:buNone/>
            </a:pPr>
            <a:r>
              <a:rPr lang="en-US" sz="1600" u="sng" dirty="0">
                <a:latin typeface="Garamond" panose="02020404030301010803" pitchFamily="18" charset="0"/>
              </a:rPr>
              <a:t>Vision</a:t>
            </a:r>
            <a:r>
              <a:rPr lang="en-US" sz="1600" dirty="0">
                <a:latin typeface="Garamond" panose="02020404030301010803" pitchFamily="18" charset="0"/>
              </a:rPr>
              <a:t>: </a:t>
            </a:r>
            <a:r>
              <a:rPr lang="en-US" sz="1600" dirty="0" smtClean="0">
                <a:latin typeface="Garamond" panose="02020404030301010803" pitchFamily="18" charset="0"/>
              </a:rPr>
              <a:t>   </a:t>
            </a:r>
            <a:r>
              <a:rPr lang="en-US" sz="1600" b="1" i="1" dirty="0">
                <a:latin typeface="Garamond" panose="02020404030301010803" pitchFamily="18" charset="0"/>
              </a:rPr>
              <a:t>To be an acknowledged workforce sponsor for community professionals across the Marine Corps, by  </a:t>
            </a:r>
            <a:r>
              <a:rPr lang="en-US" sz="1600" b="1" i="1" dirty="0" smtClean="0">
                <a:latin typeface="Garamond" panose="02020404030301010803" pitchFamily="18" charset="0"/>
              </a:rPr>
              <a:t>providing </a:t>
            </a:r>
            <a:r>
              <a:rPr lang="en-US" sz="1600" b="1" i="1" dirty="0">
                <a:latin typeface="Garamond" panose="02020404030301010803" pitchFamily="18" charset="0"/>
              </a:rPr>
              <a:t>training opportunities to positively impact the careers of COI members.</a:t>
            </a:r>
          </a:p>
          <a:p>
            <a:pPr marL="0" indent="0">
              <a:buNone/>
            </a:pPr>
            <a:endParaRPr lang="en-US" dirty="0" smtClean="0">
              <a:latin typeface="Garamond" panose="02020404030301010803" pitchFamily="18" charset="0"/>
            </a:endParaRPr>
          </a:p>
          <a:p>
            <a:pPr marL="0" indent="0">
              <a:buNone/>
            </a:pPr>
            <a:r>
              <a:rPr lang="en-US" sz="2100" dirty="0">
                <a:solidFill>
                  <a:srgbClr val="FF0000"/>
                </a:solidFill>
                <a:latin typeface="Garamond" panose="02020404030301010803" pitchFamily="18" charset="0"/>
              </a:rPr>
              <a:t>  </a:t>
            </a:r>
          </a:p>
          <a:p>
            <a:endParaRPr lang="en-US" sz="2100" dirty="0">
              <a:solidFill>
                <a:srgbClr val="FF0000"/>
              </a:solidFill>
              <a:latin typeface="Garamond" panose="02020404030301010803" pitchFamily="18" charset="0"/>
            </a:endParaRPr>
          </a:p>
          <a:p>
            <a:endParaRPr lang="en-US" sz="2100" dirty="0">
              <a:latin typeface="Garamond" panose="02020404030301010803" pitchFamily="18" charset="0"/>
            </a:endParaRPr>
          </a:p>
        </p:txBody>
      </p:sp>
      <p:sp>
        <p:nvSpPr>
          <p:cNvPr id="11" name="Slide Number Placeholder 3"/>
          <p:cNvSpPr>
            <a:spLocks noGrp="1"/>
          </p:cNvSpPr>
          <p:nvPr>
            <p:ph type="sldNum" sz="quarter" idx="10"/>
          </p:nvPr>
        </p:nvSpPr>
        <p:spPr>
          <a:xfrm>
            <a:off x="4038600" y="6496050"/>
            <a:ext cx="1028700" cy="361950"/>
          </a:xfrm>
        </p:spPr>
        <p:txBody>
          <a:bodyPr/>
          <a:lstStyle/>
          <a:p>
            <a:pPr>
              <a:defRPr/>
            </a:pPr>
            <a:r>
              <a:rPr lang="en-US" dirty="0" smtClean="0">
                <a:solidFill>
                  <a:srgbClr val="000000"/>
                </a:solidFill>
                <a:latin typeface="Garamond" panose="02020404030301010803" pitchFamily="18" charset="0"/>
              </a:rPr>
              <a:t>Slide 40</a:t>
            </a:r>
            <a:endParaRPr lang="en-US" dirty="0">
              <a:solidFill>
                <a:srgbClr val="000000"/>
              </a:solidFill>
              <a:latin typeface="Garamond" panose="02020404030301010803" pitchFamily="18" charset="0"/>
            </a:endParaRPr>
          </a:p>
        </p:txBody>
      </p:sp>
      <p:sp>
        <p:nvSpPr>
          <p:cNvPr id="12" name="TextBox 11"/>
          <p:cNvSpPr txBox="1"/>
          <p:nvPr/>
        </p:nvSpPr>
        <p:spPr>
          <a:xfrm>
            <a:off x="623231" y="1292307"/>
            <a:ext cx="3729694" cy="338554"/>
          </a:xfrm>
          <a:prstGeom prst="rect">
            <a:avLst/>
          </a:prstGeom>
          <a:noFill/>
          <a:ln>
            <a:solidFill>
              <a:schemeClr val="bg1"/>
            </a:solidFill>
          </a:ln>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COI Leader: </a:t>
            </a:r>
            <a:r>
              <a:rPr lang="en-US" sz="1600" b="1" u="sng" dirty="0">
                <a:latin typeface="Arial" panose="020B0604020202020204" pitchFamily="34" charset="0"/>
                <a:cs typeface="Arial" panose="020B0604020202020204" pitchFamily="34" charset="0"/>
              </a:rPr>
              <a:t>SES Ms. Caral Spangler</a:t>
            </a:r>
          </a:p>
        </p:txBody>
      </p:sp>
      <p:sp>
        <p:nvSpPr>
          <p:cNvPr id="13" name="TextBox 12"/>
          <p:cNvSpPr txBox="1"/>
          <p:nvPr/>
        </p:nvSpPr>
        <p:spPr>
          <a:xfrm>
            <a:off x="5382026" y="1292307"/>
            <a:ext cx="3199999" cy="323165"/>
          </a:xfrm>
          <a:prstGeom prst="rect">
            <a:avLst/>
          </a:prstGeom>
          <a:noFill/>
          <a:ln>
            <a:solidFill>
              <a:schemeClr val="bg1"/>
            </a:solidFill>
          </a:ln>
        </p:spPr>
        <p:txBody>
          <a:bodyPr wrap="square" rtlCol="0">
            <a:spAutoFit/>
          </a:bodyPr>
          <a:lstStyle/>
          <a:p>
            <a:r>
              <a:rPr lang="en-US" sz="1500" dirty="0">
                <a:solidFill>
                  <a:srgbClr val="000000">
                    <a:lumMod val="95000"/>
                    <a:lumOff val="5000"/>
                  </a:srgbClr>
                </a:solidFill>
              </a:rPr>
              <a:t>COI Manager: </a:t>
            </a:r>
            <a:r>
              <a:rPr lang="en-US" sz="1500" b="1" u="sng" dirty="0"/>
              <a:t>Nelson Molina Rey </a:t>
            </a:r>
            <a:endParaRPr lang="en-US" sz="1500" b="1" dirty="0"/>
          </a:p>
        </p:txBody>
      </p:sp>
      <p:sp>
        <p:nvSpPr>
          <p:cNvPr id="14" name="Content Placeholder 8"/>
          <p:cNvSpPr txBox="1">
            <a:spLocks/>
          </p:cNvSpPr>
          <p:nvPr/>
        </p:nvSpPr>
        <p:spPr bwMode="auto">
          <a:xfrm>
            <a:off x="-114300" y="2788513"/>
            <a:ext cx="9144000" cy="125948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Goals</a:t>
            </a:r>
            <a:r>
              <a:rPr lang="en-US" sz="1600" kern="0" dirty="0" smtClean="0">
                <a:latin typeface="Garamond" panose="02020404030301010803" pitchFamily="18" charset="0"/>
              </a:rPr>
              <a:t>: </a:t>
            </a:r>
            <a:r>
              <a:rPr lang="en-US" sz="1600" kern="0" dirty="0" smtClean="0">
                <a:solidFill>
                  <a:srgbClr val="FF0000"/>
                </a:solidFill>
                <a:latin typeface="Garamond" panose="02020404030301010803" pitchFamily="18" charset="0"/>
              </a:rPr>
              <a:t> </a:t>
            </a:r>
            <a:endParaRPr lang="en-US" sz="1600" kern="0" dirty="0">
              <a:solidFill>
                <a:srgbClr val="FF0000"/>
              </a:solidFill>
              <a:latin typeface="Garamond" panose="02020404030301010803" pitchFamily="18" charset="0"/>
            </a:endParaRPr>
          </a:p>
          <a:p>
            <a:pPr marL="742950" lvl="1" indent="-400050">
              <a:buFont typeface="+mj-lt"/>
              <a:buAutoNum type="romanUcPeriod"/>
            </a:pPr>
            <a:r>
              <a:rPr lang="en-US" sz="1600" b="1" dirty="0">
                <a:latin typeface="Garamond" panose="02020404030301010803" pitchFamily="18" charset="0"/>
              </a:rPr>
              <a:t> Increase awareness of the COI</a:t>
            </a:r>
          </a:p>
          <a:p>
            <a:pPr marL="742950" lvl="1" indent="-400050">
              <a:buFont typeface="+mj-lt"/>
              <a:buAutoNum type="romanUcPeriod"/>
            </a:pPr>
            <a:r>
              <a:rPr lang="en-US" sz="1600" b="1" dirty="0">
                <a:latin typeface="Garamond" panose="02020404030301010803" pitchFamily="18" charset="0"/>
              </a:rPr>
              <a:t> Increase engagement across the COI</a:t>
            </a:r>
          </a:p>
          <a:p>
            <a:pPr marL="742950" lvl="1" indent="-400050">
              <a:buFont typeface="+mj-lt"/>
              <a:buAutoNum type="romanUcPeriod"/>
            </a:pPr>
            <a:r>
              <a:rPr lang="en-US" sz="1600" b="1" dirty="0">
                <a:latin typeface="Garamond" panose="02020404030301010803" pitchFamily="18" charset="0"/>
              </a:rPr>
              <a:t> Refine and develop core training competencies in order to develop a career roadmap for the </a:t>
            </a:r>
            <a:r>
              <a:rPr lang="en-US" sz="1600" b="1" dirty="0" smtClean="0">
                <a:latin typeface="Garamond" panose="02020404030301010803" pitchFamily="18" charset="0"/>
              </a:rPr>
              <a:t>Community</a:t>
            </a:r>
            <a:endParaRPr lang="en-US" sz="1600" b="1" kern="0" dirty="0">
              <a:latin typeface="Garamond" panose="02020404030301010803" pitchFamily="18" charset="0"/>
            </a:endParaRPr>
          </a:p>
        </p:txBody>
      </p:sp>
      <p:sp>
        <p:nvSpPr>
          <p:cNvPr id="15" name="Content Placeholder 9"/>
          <p:cNvSpPr txBox="1">
            <a:spLocks/>
          </p:cNvSpPr>
          <p:nvPr/>
        </p:nvSpPr>
        <p:spPr bwMode="auto">
          <a:xfrm>
            <a:off x="0" y="4376133"/>
            <a:ext cx="9144000" cy="1520306"/>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rPr>
              <a:t>Initiatives</a:t>
            </a:r>
            <a:r>
              <a:rPr lang="en-US" sz="1600" kern="0" dirty="0">
                <a:latin typeface="Garamond" panose="02020404030301010803" pitchFamily="18" charset="0"/>
              </a:rPr>
              <a:t>: </a:t>
            </a:r>
          </a:p>
          <a:p>
            <a:pPr marL="742950" lvl="1" indent="-400050">
              <a:buFont typeface="+mj-lt"/>
              <a:buAutoNum type="romanLcPeriod"/>
            </a:pPr>
            <a:r>
              <a:rPr lang="en-US" sz="1600" b="1" dirty="0">
                <a:latin typeface="Garamond" panose="02020404030301010803" pitchFamily="18" charset="0"/>
              </a:rPr>
              <a:t>Providing training opportunity to obtain certification thorough external training agencies in order to   support community member’s career progression</a:t>
            </a:r>
            <a:endParaRPr lang="en-US" sz="1600" b="1" kern="0" dirty="0">
              <a:latin typeface="Garamond" panose="02020404030301010803" pitchFamily="18" charset="0"/>
            </a:endParaRPr>
          </a:p>
          <a:p>
            <a:pPr marL="742950" lvl="1" indent="-400050">
              <a:buFont typeface="+mj-lt"/>
              <a:buAutoNum type="romanLcPeriod"/>
            </a:pPr>
            <a:r>
              <a:rPr lang="en-US" sz="1600" b="1" dirty="0">
                <a:latin typeface="Garamond" panose="02020404030301010803" pitchFamily="18" charset="0"/>
              </a:rPr>
              <a:t>Establishing a COI baseline to determine future educational opportunities for the community</a:t>
            </a:r>
          </a:p>
          <a:p>
            <a:pPr marL="742950" lvl="1" indent="-400050">
              <a:buFont typeface="+mj-lt"/>
              <a:buAutoNum type="romanLcPeriod"/>
            </a:pPr>
            <a:r>
              <a:rPr lang="en-US" sz="1600" b="1" dirty="0">
                <a:latin typeface="Garamond" panose="02020404030301010803" pitchFamily="18" charset="0"/>
              </a:rPr>
              <a:t>Providing funding for baseline educational opportunities</a:t>
            </a:r>
          </a:p>
          <a:p>
            <a:pPr lvl="1">
              <a:buFont typeface="Wingdings" panose="05000000000000000000" pitchFamily="2" charset="2"/>
              <a:buChar char="Ø"/>
            </a:pPr>
            <a:endParaRPr lang="en-US" sz="1200" dirty="0">
              <a:latin typeface="Garamond" panose="02020404030301010803" pitchFamily="18" charset="0"/>
            </a:endParaRPr>
          </a:p>
          <a:p>
            <a:endParaRPr lang="en-US" sz="1800" kern="0" dirty="0">
              <a:latin typeface="Garamond" panose="02020404030301010803" pitchFamily="18" charset="0"/>
            </a:endParaRPr>
          </a:p>
        </p:txBody>
      </p:sp>
    </p:spTree>
    <p:extLst>
      <p:ext uri="{BB962C8B-B14F-4D97-AF65-F5344CB8AC3E}">
        <p14:creationId xmlns:p14="http://schemas.microsoft.com/office/powerpoint/2010/main" val="413884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419" y="5015128"/>
            <a:ext cx="2839801" cy="1245761"/>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689" y="4193642"/>
            <a:ext cx="1681382" cy="113081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066800" y="209865"/>
            <a:ext cx="6781800" cy="533400"/>
          </a:xfrm>
        </p:spPr>
        <p:txBody>
          <a:bodyPr/>
          <a:lstStyle/>
          <a:p>
            <a:r>
              <a:rPr lang="en-US" sz="2800" dirty="0"/>
              <a:t>What’s my role with the Marine Corps?</a:t>
            </a:r>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4</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107" y="1908318"/>
            <a:ext cx="1897448" cy="1888147"/>
          </a:xfrm>
          <a:prstGeom prst="rect">
            <a:avLst/>
          </a:prstGeom>
        </p:spPr>
      </p:pic>
      <p:sp>
        <p:nvSpPr>
          <p:cNvPr id="6" name="TextBox 5"/>
          <p:cNvSpPr txBox="1"/>
          <p:nvPr/>
        </p:nvSpPr>
        <p:spPr>
          <a:xfrm>
            <a:off x="226681" y="1300271"/>
            <a:ext cx="6416605" cy="2231380"/>
          </a:xfrm>
          <a:prstGeom prst="rect">
            <a:avLst/>
          </a:prstGeom>
          <a:noFill/>
        </p:spPr>
        <p:txBody>
          <a:bodyPr wrap="square" rtlCol="0">
            <a:spAutoFit/>
          </a:bodyPr>
          <a:lstStyle/>
          <a:p>
            <a:pPr marL="285750" indent="-285750">
              <a:buFont typeface="Arial" panose="020B0604020202020204" pitchFamily="34" charset="0"/>
              <a:buChar char="•"/>
            </a:pPr>
            <a:r>
              <a:rPr lang="en-US" sz="1700" dirty="0"/>
              <a:t>The Marine Corps is unique, steeped with tradition and professionalism</a:t>
            </a:r>
          </a:p>
          <a:p>
            <a:pPr marL="285750" indent="-285750">
              <a:spcBef>
                <a:spcPts val="1200"/>
              </a:spcBef>
              <a:buFont typeface="Arial" panose="020B0604020202020204" pitchFamily="34" charset="0"/>
              <a:buChar char="•"/>
            </a:pPr>
            <a:r>
              <a:rPr lang="en-US" sz="1700" dirty="0"/>
              <a:t>General </a:t>
            </a:r>
            <a:r>
              <a:rPr lang="en-US" sz="1700" dirty="0" err="1"/>
              <a:t>Krulak</a:t>
            </a:r>
            <a:r>
              <a:rPr lang="en-US" sz="1700" dirty="0"/>
              <a:t>, 31</a:t>
            </a:r>
            <a:r>
              <a:rPr lang="en-US" sz="1700" baseline="30000" dirty="0"/>
              <a:t>st</a:t>
            </a:r>
            <a:r>
              <a:rPr lang="en-US" sz="1700" dirty="0"/>
              <a:t> Commandant of the Marine Corps (CMC) first referred to civilian workforce as “</a:t>
            </a:r>
            <a:r>
              <a:rPr lang="en-US" sz="1700" b="1" dirty="0"/>
              <a:t>Civilian Marines</a:t>
            </a:r>
            <a:r>
              <a:rPr lang="en-US" sz="1700" dirty="0"/>
              <a:t>” in White Letter 01-99</a:t>
            </a:r>
          </a:p>
          <a:p>
            <a:pPr marL="285750" indent="-285750">
              <a:spcBef>
                <a:spcPts val="1200"/>
              </a:spcBef>
              <a:buFont typeface="Arial" panose="020B0604020202020204" pitchFamily="34" charset="0"/>
              <a:buChar char="•"/>
            </a:pPr>
            <a:r>
              <a:rPr lang="en-US" sz="1700" dirty="0"/>
              <a:t>In ALMAR 005/03 General Hagee, 33</a:t>
            </a:r>
            <a:r>
              <a:rPr lang="en-US" sz="1700" baseline="30000" dirty="0"/>
              <a:t>rd</a:t>
            </a:r>
            <a:r>
              <a:rPr lang="en-US" sz="1700" dirty="0"/>
              <a:t> CMC established the </a:t>
            </a:r>
            <a:r>
              <a:rPr lang="en-US" sz="1700" b="1" dirty="0"/>
              <a:t>Civilian Marine Service Pin</a:t>
            </a: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207749" y="3705025"/>
            <a:ext cx="1085858" cy="1337131"/>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188581" y="3587911"/>
            <a:ext cx="5639088" cy="301621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700" dirty="0"/>
              <a:t>In 2004, the </a:t>
            </a:r>
            <a:r>
              <a:rPr lang="en-US" sz="1700" b="1" u="sng" dirty="0"/>
              <a:t>Marine Corps Acculturation Program </a:t>
            </a:r>
            <a:r>
              <a:rPr lang="en-US" sz="1700" dirty="0"/>
              <a:t>was developed to teach new civilians about Marine Corps:</a:t>
            </a:r>
          </a:p>
          <a:p>
            <a:pPr marL="742950" lvl="1" indent="-285750">
              <a:spcBef>
                <a:spcPts val="600"/>
              </a:spcBef>
              <a:buFont typeface="Arial" panose="020B0604020202020204" pitchFamily="34" charset="0"/>
              <a:buChar char="‒"/>
            </a:pPr>
            <a:r>
              <a:rPr lang="en-US" sz="1700" dirty="0"/>
              <a:t>History</a:t>
            </a:r>
          </a:p>
          <a:p>
            <a:pPr marL="742950" lvl="1" indent="-285750">
              <a:buFont typeface="Arial" panose="020B0604020202020204" pitchFamily="34" charset="0"/>
              <a:buChar char="‒"/>
            </a:pPr>
            <a:r>
              <a:rPr lang="en-US" sz="1700" dirty="0"/>
              <a:t>Culture</a:t>
            </a:r>
          </a:p>
          <a:p>
            <a:pPr marL="742950" lvl="1" indent="-285750">
              <a:buFont typeface="Arial" panose="020B0604020202020204" pitchFamily="34" charset="0"/>
              <a:buChar char="‒"/>
            </a:pPr>
            <a:r>
              <a:rPr lang="en-US" sz="1700" dirty="0"/>
              <a:t>Organizational Structure</a:t>
            </a:r>
          </a:p>
          <a:p>
            <a:pPr marL="285750" indent="-285750">
              <a:spcBef>
                <a:spcPts val="600"/>
              </a:spcBef>
              <a:buFont typeface="Arial" panose="020B0604020202020204" pitchFamily="34" charset="0"/>
              <a:buChar char="•"/>
            </a:pPr>
            <a:r>
              <a:rPr lang="en-US" sz="1700" dirty="0"/>
              <a:t>Acculturation helps us understand the important role of Civilian Marines as part of the Total Force</a:t>
            </a:r>
          </a:p>
          <a:p>
            <a:pPr marL="285750" indent="-285750">
              <a:spcBef>
                <a:spcPts val="600"/>
              </a:spcBef>
              <a:buFont typeface="Arial" panose="020B0604020202020204" pitchFamily="34" charset="0"/>
              <a:buChar char="•"/>
            </a:pPr>
            <a:r>
              <a:rPr lang="en-US" sz="1700" dirty="0"/>
              <a:t>At the end of every course attendees receive a Civilian Marine Service Pin</a:t>
            </a:r>
          </a:p>
        </p:txBody>
      </p:sp>
    </p:spTree>
    <p:extLst>
      <p:ext uri="{BB962C8B-B14F-4D97-AF65-F5344CB8AC3E}">
        <p14:creationId xmlns:p14="http://schemas.microsoft.com/office/powerpoint/2010/main" val="28014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 calcmode="lin" valueType="num">
                                      <p:cBhvr additive="base">
                                        <p:cTn id="3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500"/>
                                        <p:tgtEl>
                                          <p:spTgt spid="1027"/>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 calcmode="lin" valueType="num">
                                      <p:cBhvr additive="base">
                                        <p:cTn id="39"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par>
                                <p:cTn id="45" presetID="2" presetClass="entr" presetSubtype="8" fill="hold" grpId="0" nodeType="with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 calcmode="lin" valueType="num">
                                      <p:cBhvr additive="base">
                                        <p:cTn id="47"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2" presetClass="entr" presetSubtype="8" fill="hold" grpId="0" nodeType="after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 calcmode="lin" valueType="num">
                                      <p:cBhvr additive="base">
                                        <p:cTn id="52"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4">
                                            <p:txEl>
                                              <p:pRg st="3" end="3"/>
                                            </p:txEl>
                                          </p:spTgt>
                                        </p:tgtEl>
                                        <p:attrNameLst>
                                          <p:attrName>ppt_y</p:attrName>
                                        </p:attrNameLst>
                                      </p:cBhvr>
                                      <p:tavLst>
                                        <p:tav tm="0">
                                          <p:val>
                                            <p:strVal val="#ppt_y"/>
                                          </p:val>
                                        </p:tav>
                                        <p:tav tm="100000">
                                          <p:val>
                                            <p:strVal val="#ppt_y"/>
                                          </p:val>
                                        </p:tav>
                                      </p:tavLst>
                                    </p:anim>
                                  </p:childTnLst>
                                </p:cTn>
                              </p:par>
                              <p:par>
                                <p:cTn id="54" presetID="2" presetClass="entr" presetSubtype="6" fill="hold" nodeType="withEffect">
                                  <p:stCondLst>
                                    <p:cond delay="0"/>
                                  </p:stCondLst>
                                  <p:childTnLst>
                                    <p:set>
                                      <p:cBhvr>
                                        <p:cTn id="55" dur="1" fill="hold">
                                          <p:stCondLst>
                                            <p:cond delay="0"/>
                                          </p:stCondLst>
                                        </p:cTn>
                                        <p:tgtEl>
                                          <p:spTgt spid="1028"/>
                                        </p:tgtEl>
                                        <p:attrNameLst>
                                          <p:attrName>style.visibility</p:attrName>
                                        </p:attrNameLst>
                                      </p:cBhvr>
                                      <p:to>
                                        <p:strVal val="visible"/>
                                      </p:to>
                                    </p:set>
                                    <p:anim calcmode="lin" valueType="num">
                                      <p:cBhvr additive="base">
                                        <p:cTn id="56" dur="500" fill="hold"/>
                                        <p:tgtEl>
                                          <p:spTgt spid="1028"/>
                                        </p:tgtEl>
                                        <p:attrNameLst>
                                          <p:attrName>ppt_x</p:attrName>
                                        </p:attrNameLst>
                                      </p:cBhvr>
                                      <p:tavLst>
                                        <p:tav tm="0">
                                          <p:val>
                                            <p:strVal val="1+#ppt_w/2"/>
                                          </p:val>
                                        </p:tav>
                                        <p:tav tm="100000">
                                          <p:val>
                                            <p:strVal val="#ppt_x"/>
                                          </p:val>
                                        </p:tav>
                                      </p:tavLst>
                                    </p:anim>
                                    <p:anim calcmode="lin" valueType="num">
                                      <p:cBhvr additive="base">
                                        <p:cTn id="5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4">
                                            <p:txEl>
                                              <p:pRg st="4" end="4"/>
                                            </p:txEl>
                                          </p:spTgt>
                                        </p:tgtEl>
                                        <p:attrNameLst>
                                          <p:attrName>style.visibility</p:attrName>
                                        </p:attrNameLst>
                                      </p:cBhvr>
                                      <p:to>
                                        <p:strVal val="visible"/>
                                      </p:to>
                                    </p:set>
                                    <p:anim calcmode="lin" valueType="num">
                                      <p:cBhvr additive="base">
                                        <p:cTn id="62"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4">
                                            <p:txEl>
                                              <p:pRg st="5" end="5"/>
                                            </p:txEl>
                                          </p:spTgt>
                                        </p:tgtEl>
                                        <p:attrNameLst>
                                          <p:attrName>style.visibility</p:attrName>
                                        </p:attrNameLst>
                                      </p:cBhvr>
                                      <p:to>
                                        <p:strVal val="visible"/>
                                      </p:to>
                                    </p:set>
                                    <p:anim calcmode="lin" valueType="num">
                                      <p:cBhvr additive="base">
                                        <p:cTn id="68"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0"/>
            <a:ext cx="7010400" cy="838200"/>
          </a:xfrm>
        </p:spPr>
        <p:txBody>
          <a:bodyPr/>
          <a:lstStyle/>
          <a:p>
            <a:r>
              <a:rPr lang="en-US" sz="3200" dirty="0" smtClean="0">
                <a:cs typeface="Calibri" panose="020F0502020204030204" pitchFamily="34" charset="0"/>
              </a:rPr>
              <a:t>Professional Analyst</a:t>
            </a:r>
            <a:endParaRPr lang="en-US" sz="3200" dirty="0">
              <a:cs typeface="Calibri" panose="020F0502020204030204" pitchFamily="34" charset="0"/>
            </a:endParaRPr>
          </a:p>
        </p:txBody>
      </p:sp>
      <p:sp>
        <p:nvSpPr>
          <p:cNvPr id="3" name="Content Placeholder 2"/>
          <p:cNvSpPr>
            <a:spLocks noGrp="1"/>
          </p:cNvSpPr>
          <p:nvPr>
            <p:ph idx="1"/>
          </p:nvPr>
        </p:nvSpPr>
        <p:spPr>
          <a:xfrm>
            <a:off x="0" y="1186225"/>
            <a:ext cx="9143999" cy="5473337"/>
          </a:xfrm>
        </p:spPr>
        <p:txBody>
          <a:bodyPr/>
          <a:lstStyle/>
          <a:p>
            <a:pPr marL="0" indent="0">
              <a:buNone/>
            </a:pPr>
            <a:r>
              <a:rPr lang="en-US" sz="1600" dirty="0">
                <a:latin typeface="Garamond" panose="02020404030301010803" pitchFamily="18" charset="0"/>
              </a:rPr>
              <a:t>COI Leader: </a:t>
            </a:r>
            <a:r>
              <a:rPr lang="en-US" sz="1600" b="1" u="sng" dirty="0" smtClean="0">
                <a:latin typeface="Garamond" panose="02020404030301010803" pitchFamily="18" charset="0"/>
              </a:rPr>
              <a:t>SES Dr</a:t>
            </a:r>
            <a:r>
              <a:rPr lang="en-US" sz="1600" b="1" u="sng" dirty="0">
                <a:latin typeface="Garamond" panose="02020404030301010803" pitchFamily="18" charset="0"/>
              </a:rPr>
              <a:t>. </a:t>
            </a:r>
            <a:r>
              <a:rPr lang="en-US" sz="1600" b="1" u="sng" dirty="0" smtClean="0">
                <a:latin typeface="Garamond" panose="02020404030301010803" pitchFamily="18" charset="0"/>
              </a:rPr>
              <a:t>George </a:t>
            </a:r>
            <a:r>
              <a:rPr lang="en-US" sz="1600" b="1" u="sng" dirty="0" err="1" smtClean="0">
                <a:latin typeface="Garamond" panose="02020404030301010803" pitchFamily="18" charset="0"/>
              </a:rPr>
              <a:t>Akst</a:t>
            </a:r>
            <a:r>
              <a:rPr lang="en-US" sz="1600" b="1" u="sng" dirty="0" smtClean="0">
                <a:latin typeface="Garamond" panose="02020404030301010803" pitchFamily="18" charset="0"/>
              </a:rPr>
              <a:t> </a:t>
            </a:r>
            <a:r>
              <a:rPr lang="en-US" sz="1600" b="1" dirty="0" smtClean="0">
                <a:latin typeface="Garamond" panose="02020404030301010803" pitchFamily="18" charset="0"/>
              </a:rPr>
              <a:t>                                                      </a:t>
            </a:r>
            <a:r>
              <a:rPr lang="en-US" sz="1600" dirty="0" smtClean="0">
                <a:latin typeface="Garamond" panose="02020404030301010803" pitchFamily="18" charset="0"/>
              </a:rPr>
              <a:t>COI </a:t>
            </a:r>
            <a:r>
              <a:rPr lang="en-US" sz="1600" dirty="0">
                <a:latin typeface="Garamond" panose="02020404030301010803" pitchFamily="18" charset="0"/>
              </a:rPr>
              <a:t>Manager: </a:t>
            </a:r>
            <a:r>
              <a:rPr lang="en-US" sz="1600" dirty="0" smtClean="0">
                <a:latin typeface="Garamond" panose="02020404030301010803" pitchFamily="18" charset="0"/>
              </a:rPr>
              <a:t> </a:t>
            </a:r>
            <a:r>
              <a:rPr lang="en-US" sz="1600" b="1" u="sng" dirty="0" smtClean="0">
                <a:latin typeface="Garamond" panose="02020404030301010803" pitchFamily="18" charset="0"/>
              </a:rPr>
              <a:t>Mr. Al Sawyers</a:t>
            </a:r>
            <a:endParaRPr lang="en-US" sz="1600" u="sng" dirty="0">
              <a:latin typeface="Garamond" panose="02020404030301010803" pitchFamily="18" charset="0"/>
            </a:endParaRPr>
          </a:p>
          <a:p>
            <a:pPr marL="1198563" lvl="1" indent="-801688">
              <a:spcBef>
                <a:spcPts val="3000"/>
              </a:spcBef>
              <a:buNone/>
            </a:pPr>
            <a:r>
              <a:rPr lang="en-US" sz="1600" u="sng" dirty="0" smtClean="0">
                <a:latin typeface="Garamond" panose="02020404030301010803" pitchFamily="18" charset="0"/>
              </a:rPr>
              <a:t>Mission</a:t>
            </a:r>
            <a:r>
              <a:rPr lang="en-US" sz="1600" dirty="0">
                <a:latin typeface="Garamond" panose="02020404030301010803" pitchFamily="18" charset="0"/>
              </a:rPr>
              <a:t>:</a:t>
            </a:r>
            <a:r>
              <a:rPr lang="en-US" sz="1600" b="1" dirty="0">
                <a:latin typeface="Garamond" panose="02020404030301010803" pitchFamily="18" charset="0"/>
              </a:rPr>
              <a:t> </a:t>
            </a:r>
            <a:r>
              <a:rPr lang="en-US" sz="1600" b="1" dirty="0" smtClean="0">
                <a:latin typeface="Garamond" panose="02020404030301010803" pitchFamily="18" charset="0"/>
              </a:rPr>
              <a:t> </a:t>
            </a:r>
            <a:r>
              <a:rPr lang="en-US" sz="1600" b="1" i="1" dirty="0" smtClean="0">
                <a:latin typeface="Garamond" panose="02020404030301010803" pitchFamily="18" charset="0"/>
              </a:rPr>
              <a:t>Promote career development and increase technical skills of the Professional Analyst community by providing access to learning opportunities and resources.</a:t>
            </a:r>
          </a:p>
          <a:p>
            <a:pPr marL="1198563" lvl="1" indent="-801688">
              <a:spcBef>
                <a:spcPts val="1800"/>
              </a:spcBef>
              <a:buNone/>
            </a:pPr>
            <a:r>
              <a:rPr lang="en-US" sz="1600" u="sng" dirty="0" smtClean="0">
                <a:latin typeface="Garamond" panose="02020404030301010803" pitchFamily="18" charset="0"/>
              </a:rPr>
              <a:t>Vision</a:t>
            </a:r>
            <a:r>
              <a:rPr lang="en-US" sz="1600" dirty="0" smtClean="0">
                <a:latin typeface="Garamond" panose="02020404030301010803" pitchFamily="18" charset="0"/>
              </a:rPr>
              <a:t>: </a:t>
            </a:r>
            <a:r>
              <a:rPr lang="en-US" sz="1600" b="1" dirty="0" smtClean="0">
                <a:latin typeface="Garamond" panose="02020404030301010803" pitchFamily="18" charset="0"/>
              </a:rPr>
              <a:t>    </a:t>
            </a:r>
            <a:r>
              <a:rPr lang="en-US" sz="1600" b="1" i="1" dirty="0" smtClean="0">
                <a:latin typeface="Garamond" panose="02020404030301010803" pitchFamily="18" charset="0"/>
              </a:rPr>
              <a:t>Have a highly skilled, informed, and innovative community of professionals providing analytic insight to Marine Corps decision makers. </a:t>
            </a:r>
          </a:p>
          <a:p>
            <a:pPr marL="1198563" lvl="1" indent="-801688" algn="ctr">
              <a:spcBef>
                <a:spcPts val="1800"/>
              </a:spcBef>
              <a:buNone/>
            </a:pPr>
            <a:r>
              <a:rPr lang="en-US" sz="1600" b="1" u="sng" dirty="0">
                <a:latin typeface="Garamond" panose="02020404030301010803" pitchFamily="18" charset="0"/>
                <a:ea typeface="+mn-ea"/>
              </a:rPr>
              <a:t>Goals</a:t>
            </a:r>
            <a:r>
              <a:rPr lang="en-US" sz="1600" b="1" dirty="0">
                <a:latin typeface="Garamond" panose="02020404030301010803" pitchFamily="18" charset="0"/>
                <a:ea typeface="+mn-ea"/>
              </a:rPr>
              <a:t>: </a:t>
            </a:r>
            <a:endParaRPr lang="en-US" sz="1600" b="1" dirty="0" smtClean="0">
              <a:latin typeface="Garamond" panose="02020404030301010803" pitchFamily="18" charset="0"/>
              <a:ea typeface="+mn-ea"/>
            </a:endParaRPr>
          </a:p>
          <a:p>
            <a:pPr marL="700087" lvl="2" indent="-400050">
              <a:spcBef>
                <a:spcPts val="0"/>
              </a:spcBef>
              <a:spcAft>
                <a:spcPts val="400"/>
              </a:spcAft>
              <a:buFont typeface="+mj-lt"/>
              <a:buAutoNum type="romanUcPeriod"/>
            </a:pPr>
            <a:r>
              <a:rPr lang="en-US" sz="1600" b="1" dirty="0" smtClean="0">
                <a:latin typeface="Garamond" panose="02020404030301010803" pitchFamily="18" charset="0"/>
              </a:rPr>
              <a:t>Promote the value of quantitative analysis to Marine Corps leadership</a:t>
            </a:r>
          </a:p>
          <a:p>
            <a:pPr marL="700087" lvl="2" indent="-400050">
              <a:spcBef>
                <a:spcPts val="0"/>
              </a:spcBef>
              <a:spcAft>
                <a:spcPts val="400"/>
              </a:spcAft>
              <a:buFont typeface="+mj-lt"/>
              <a:buAutoNum type="romanUcPeriod"/>
            </a:pPr>
            <a:r>
              <a:rPr lang="en-US" sz="1600" b="1" dirty="0" smtClean="0">
                <a:latin typeface="Garamond" panose="02020404030301010803" pitchFamily="18" charset="0"/>
              </a:rPr>
              <a:t>Increase the technical knowledge and professional abilities of community members</a:t>
            </a:r>
          </a:p>
          <a:p>
            <a:pPr marL="700087" lvl="2" indent="-400050">
              <a:spcBef>
                <a:spcPts val="0"/>
              </a:spcBef>
              <a:spcAft>
                <a:spcPts val="400"/>
              </a:spcAft>
              <a:buFont typeface="+mj-lt"/>
              <a:buAutoNum type="romanUcPeriod"/>
            </a:pPr>
            <a:r>
              <a:rPr lang="en-US" sz="1600" b="1" dirty="0" smtClean="0">
                <a:latin typeface="Garamond" panose="02020404030301010803" pitchFamily="18" charset="0"/>
              </a:rPr>
              <a:t>Explore IT options to expand access to analytic applications</a:t>
            </a:r>
            <a:endParaRPr lang="en-US" sz="1600" dirty="0" smtClean="0">
              <a:latin typeface="Garamond" panose="02020404030301010803" pitchFamily="18" charset="0"/>
            </a:endParaRPr>
          </a:p>
          <a:p>
            <a:pPr marL="0" indent="0" algn="ctr">
              <a:spcBef>
                <a:spcPts val="1800"/>
              </a:spcBef>
              <a:buNone/>
            </a:pPr>
            <a:r>
              <a:rPr lang="en-US" sz="1600" b="1" u="sng" dirty="0" smtClean="0">
                <a:latin typeface="Garamond" panose="02020404030301010803" pitchFamily="18" charset="0"/>
              </a:rPr>
              <a:t>Initiatives</a:t>
            </a:r>
            <a:r>
              <a:rPr lang="en-US" sz="1600" b="1" dirty="0" smtClean="0">
                <a:latin typeface="Garamond" panose="02020404030301010803" pitchFamily="18" charset="0"/>
              </a:rPr>
              <a:t>: </a:t>
            </a:r>
          </a:p>
          <a:p>
            <a:pPr marL="700087" lvl="2" indent="-400050">
              <a:spcBef>
                <a:spcPts val="0"/>
              </a:spcBef>
              <a:spcAft>
                <a:spcPts val="400"/>
              </a:spcAft>
              <a:buFont typeface="+mj-lt"/>
              <a:buAutoNum type="romanLcPeriod"/>
            </a:pPr>
            <a:r>
              <a:rPr lang="en-US" sz="1600" b="1" dirty="0" smtClean="0">
                <a:latin typeface="Garamond" panose="02020404030301010803" pitchFamily="18" charset="0"/>
              </a:rPr>
              <a:t>Promoting access to Lynda.com for online training opportunities</a:t>
            </a:r>
          </a:p>
          <a:p>
            <a:pPr marL="700087" lvl="2" indent="-400050">
              <a:spcBef>
                <a:spcPts val="0"/>
              </a:spcBef>
              <a:spcAft>
                <a:spcPts val="400"/>
              </a:spcAft>
              <a:buFont typeface="+mj-lt"/>
              <a:buAutoNum type="romanLcPeriod"/>
            </a:pPr>
            <a:r>
              <a:rPr lang="en-US" sz="1600" b="1" dirty="0" smtClean="0">
                <a:latin typeface="Garamond" panose="02020404030301010803" pitchFamily="18" charset="0"/>
              </a:rPr>
              <a:t>In FY18, conducted “Multi-Objective Decision Analysis” course (Jun 2018), and “Python for Analysis” course (Sep 2018)</a:t>
            </a:r>
          </a:p>
          <a:p>
            <a:pPr marL="700087" lvl="2" indent="-400050">
              <a:spcBef>
                <a:spcPts val="0"/>
              </a:spcBef>
              <a:spcAft>
                <a:spcPts val="400"/>
              </a:spcAft>
              <a:buFont typeface="+mj-lt"/>
              <a:buAutoNum type="romanLcPeriod"/>
            </a:pPr>
            <a:r>
              <a:rPr lang="en-US" sz="1600" b="1" dirty="0" smtClean="0">
                <a:latin typeface="Garamond" panose="02020404030301010803" pitchFamily="18" charset="0"/>
              </a:rPr>
              <a:t>In FY 19, conducted “Analytic Writing Seminar” (Mar 2019); planning “Analysis in Excel – VBA” (May 2019), and “Intermediate Computational Methods for Analysis Using Python” (Sep 2019)</a:t>
            </a:r>
          </a:p>
        </p:txBody>
      </p:sp>
      <p:sp>
        <p:nvSpPr>
          <p:cNvPr id="4" name="Slide Number Placeholder 3"/>
          <p:cNvSpPr>
            <a:spLocks noGrp="1"/>
          </p:cNvSpPr>
          <p:nvPr>
            <p:ph type="sldNum" sz="quarter" idx="4294967295"/>
          </p:nvPr>
        </p:nvSpPr>
        <p:spPr>
          <a:xfrm>
            <a:off x="3505199" y="6476999"/>
            <a:ext cx="2133600" cy="365125"/>
          </a:xfrm>
          <a:prstGeom prst="rect">
            <a:avLst/>
          </a:prstGeom>
        </p:spPr>
        <p:txBody>
          <a:bodyPr/>
          <a:lstStyle/>
          <a:p>
            <a:pPr>
              <a:defRPr/>
            </a:pPr>
            <a:r>
              <a:rPr lang="en-US" dirty="0" smtClean="0"/>
              <a:t>Slide </a:t>
            </a:r>
            <a:fld id="{6E2602EF-4AC1-45E0-8FB5-8582DE0AF1B3}" type="slidenum">
              <a:rPr lang="en-US" smtClean="0"/>
              <a:pPr>
                <a:defRPr/>
              </a:pPr>
              <a:t>40</a:t>
            </a:fld>
            <a:endParaRPr lang="en-US" dirty="0"/>
          </a:p>
        </p:txBody>
      </p:sp>
    </p:spTree>
    <p:extLst>
      <p:ext uri="{BB962C8B-B14F-4D97-AF65-F5344CB8AC3E}">
        <p14:creationId xmlns:p14="http://schemas.microsoft.com/office/powerpoint/2010/main" val="1777838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pPr>
              <a:defRPr/>
            </a:pPr>
            <a:fld id="{6E2602EF-4AC1-45E0-8FB5-8582DE0AF1B3}" type="slidenum">
              <a:rPr lang="en-US" smtClean="0"/>
              <a:pPr>
                <a:defRPr/>
              </a:pPr>
              <a:t>41</a:t>
            </a:fld>
            <a:endParaRPr lang="en-US" dirty="0"/>
          </a:p>
        </p:txBody>
      </p:sp>
      <p:sp>
        <p:nvSpPr>
          <p:cNvPr id="7" name="Title 1"/>
          <p:cNvSpPr>
            <a:spLocks noGrp="1"/>
          </p:cNvSpPr>
          <p:nvPr>
            <p:ph type="title"/>
          </p:nvPr>
        </p:nvSpPr>
        <p:spPr>
          <a:xfrm>
            <a:off x="1181100" y="122715"/>
            <a:ext cx="6781800" cy="533400"/>
          </a:xfrm>
        </p:spPr>
        <p:txBody>
          <a:bodyPr/>
          <a:lstStyle/>
          <a:p>
            <a:r>
              <a:rPr lang="en-US" sz="3200" dirty="0">
                <a:cs typeface="Calibri" panose="020F0502020204030204" pitchFamily="34" charset="0"/>
              </a:rPr>
              <a:t>Program Management</a:t>
            </a:r>
          </a:p>
        </p:txBody>
      </p:sp>
      <p:sp>
        <p:nvSpPr>
          <p:cNvPr id="8" name="Content Placeholder 7"/>
          <p:cNvSpPr>
            <a:spLocks noGrp="1"/>
          </p:cNvSpPr>
          <p:nvPr>
            <p:ph sz="half" idx="1"/>
          </p:nvPr>
        </p:nvSpPr>
        <p:spPr>
          <a:xfrm>
            <a:off x="0" y="1756191"/>
            <a:ext cx="9144000" cy="684752"/>
          </a:xfrm>
          <a:ln>
            <a:solidFill>
              <a:schemeClr val="bg1"/>
            </a:solidFill>
          </a:ln>
        </p:spPr>
        <p:txBody>
          <a:bodyPr/>
          <a:lstStyle/>
          <a:p>
            <a:pPr marL="0" indent="0">
              <a:buNone/>
            </a:pPr>
            <a:r>
              <a:rPr lang="en-US" sz="1600" u="sng" dirty="0">
                <a:latin typeface="Garamond" panose="02020404030301010803" pitchFamily="18" charset="0"/>
                <a:cs typeface="Arial" panose="020B0604020202020204" pitchFamily="34" charset="0"/>
              </a:rPr>
              <a:t>Mission</a:t>
            </a:r>
            <a:r>
              <a:rPr lang="en-US" sz="1600"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To provide developmental opportunities and training for the program management community.</a:t>
            </a:r>
          </a:p>
          <a:p>
            <a:pPr marL="0" indent="0">
              <a:buNone/>
            </a:pPr>
            <a:r>
              <a:rPr lang="en-US" sz="1600" u="sng" dirty="0">
                <a:latin typeface="Garamond" panose="02020404030301010803" pitchFamily="18" charset="0"/>
                <a:cs typeface="Arial" panose="020B0604020202020204" pitchFamily="34" charset="0"/>
              </a:rPr>
              <a:t>Vision</a:t>
            </a:r>
            <a:r>
              <a:rPr lang="en-US" sz="1600"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To positively impact COI members by promoting their growth and development</a:t>
            </a:r>
            <a:r>
              <a:rPr lang="en-US" sz="1600" b="1" i="1" dirty="0" smtClean="0">
                <a:latin typeface="Garamond" panose="02020404030301010803" pitchFamily="18" charset="0"/>
                <a:cs typeface="Arial" panose="020B0604020202020204" pitchFamily="34" charset="0"/>
              </a:rPr>
              <a:t>.</a:t>
            </a:r>
            <a:endParaRPr lang="en-US" sz="1600" dirty="0">
              <a:latin typeface="Garamond" panose="02020404030301010803" pitchFamily="18" charset="0"/>
              <a:cs typeface="Arial" panose="020B0604020202020204" pitchFamily="34" charset="0"/>
            </a:endParaRPr>
          </a:p>
        </p:txBody>
      </p:sp>
      <p:sp>
        <p:nvSpPr>
          <p:cNvPr id="9" name="Slide Number Placeholder 3"/>
          <p:cNvSpPr>
            <a:spLocks noGrp="1"/>
          </p:cNvSpPr>
          <p:nvPr>
            <p:ph type="sldNum" sz="quarter" idx="10"/>
          </p:nvPr>
        </p:nvSpPr>
        <p:spPr>
          <a:xfrm>
            <a:off x="4038600" y="6496050"/>
            <a:ext cx="1028700" cy="361950"/>
          </a:xfrm>
        </p:spPr>
        <p:txBody>
          <a:bodyPr/>
          <a:lstStyle/>
          <a:p>
            <a:pPr>
              <a:defRPr/>
            </a:pPr>
            <a:r>
              <a:rPr lang="en-US" dirty="0" smtClean="0">
                <a:solidFill>
                  <a:srgbClr val="000000"/>
                </a:solidFill>
              </a:rPr>
              <a:t>Slide 42</a:t>
            </a:r>
            <a:endParaRPr lang="en-US" dirty="0">
              <a:solidFill>
                <a:srgbClr val="000000"/>
              </a:solidFill>
            </a:endParaRPr>
          </a:p>
        </p:txBody>
      </p:sp>
      <p:sp>
        <p:nvSpPr>
          <p:cNvPr id="10" name="TextBox 9"/>
          <p:cNvSpPr txBox="1"/>
          <p:nvPr/>
        </p:nvSpPr>
        <p:spPr>
          <a:xfrm>
            <a:off x="186429" y="1215131"/>
            <a:ext cx="4157617" cy="338554"/>
          </a:xfrm>
          <a:prstGeom prst="rect">
            <a:avLst/>
          </a:prstGeom>
          <a:noFill/>
          <a:ln>
            <a:solidFill>
              <a:schemeClr val="bg1"/>
            </a:solidFill>
          </a:ln>
        </p:spPr>
        <p:txBody>
          <a:bodyPr wrap="square" rtlCol="0">
            <a:spAutoFit/>
          </a:bodyPr>
          <a:lstStyle/>
          <a:p>
            <a:r>
              <a:rPr lang="en-US" sz="1600" dirty="0">
                <a:solidFill>
                  <a:srgbClr val="000000"/>
                </a:solidFill>
                <a:latin typeface="Garamond" panose="02020404030301010803" pitchFamily="18" charset="0"/>
              </a:rPr>
              <a:t>COI Leader: </a:t>
            </a:r>
            <a:r>
              <a:rPr lang="en-US" sz="1600" b="1" u="sng" dirty="0">
                <a:latin typeface="Garamond" panose="02020404030301010803" pitchFamily="18" charset="0"/>
              </a:rPr>
              <a:t>Mr. Todd Wagenhorst, NH-IV</a:t>
            </a:r>
          </a:p>
        </p:txBody>
      </p:sp>
      <p:sp>
        <p:nvSpPr>
          <p:cNvPr id="11" name="TextBox 10"/>
          <p:cNvSpPr txBox="1"/>
          <p:nvPr/>
        </p:nvSpPr>
        <p:spPr>
          <a:xfrm>
            <a:off x="4924425" y="1255627"/>
            <a:ext cx="4067175" cy="338554"/>
          </a:xfrm>
          <a:prstGeom prst="rect">
            <a:avLst/>
          </a:prstGeom>
          <a:noFill/>
          <a:ln>
            <a:solidFill>
              <a:schemeClr val="bg1"/>
            </a:solidFill>
          </a:ln>
        </p:spPr>
        <p:txBody>
          <a:bodyPr wrap="square" rtlCol="0">
            <a:spAutoFit/>
          </a:bodyPr>
          <a:lstStyle/>
          <a:p>
            <a:r>
              <a:rPr lang="en-US" sz="1600" dirty="0">
                <a:solidFill>
                  <a:srgbClr val="000000">
                    <a:lumMod val="95000"/>
                    <a:lumOff val="5000"/>
                  </a:srgbClr>
                </a:solidFill>
                <a:latin typeface="Garamond" panose="02020404030301010803" pitchFamily="18" charset="0"/>
              </a:rPr>
              <a:t>COI Manager: </a:t>
            </a:r>
            <a:r>
              <a:rPr lang="en-US" sz="1600" b="1" u="sng" dirty="0">
                <a:latin typeface="Garamond" panose="02020404030301010803" pitchFamily="18" charset="0"/>
              </a:rPr>
              <a:t>Ms. Theresa Conte, NH-IV</a:t>
            </a:r>
            <a:endParaRPr lang="en-US" sz="1600" b="1" dirty="0">
              <a:latin typeface="Garamond" panose="02020404030301010803" pitchFamily="18" charset="0"/>
            </a:endParaRPr>
          </a:p>
        </p:txBody>
      </p:sp>
      <p:sp>
        <p:nvSpPr>
          <p:cNvPr id="12" name="Content Placeholder 8"/>
          <p:cNvSpPr txBox="1">
            <a:spLocks/>
          </p:cNvSpPr>
          <p:nvPr/>
        </p:nvSpPr>
        <p:spPr bwMode="auto">
          <a:xfrm>
            <a:off x="62144" y="2806373"/>
            <a:ext cx="9144000" cy="932783"/>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cs typeface="Arial" panose="020B0604020202020204" pitchFamily="34" charset="0"/>
              </a:rPr>
              <a:t>Goals</a:t>
            </a:r>
            <a:r>
              <a:rPr lang="en-US" sz="1600" kern="0" dirty="0" smtClean="0">
                <a:latin typeface="Garamond" panose="02020404030301010803" pitchFamily="18" charset="0"/>
                <a:cs typeface="Arial" panose="020B0604020202020204" pitchFamily="34" charset="0"/>
              </a:rPr>
              <a:t>: </a:t>
            </a:r>
            <a:endParaRPr lang="en-US" sz="1600" kern="0" dirty="0">
              <a:solidFill>
                <a:srgbClr val="FF0000"/>
              </a:solidFill>
              <a:latin typeface="Garamond" panose="02020404030301010803" pitchFamily="18" charset="0"/>
              <a:cs typeface="Arial" panose="020B0604020202020204" pitchFamily="34" charset="0"/>
            </a:endParaRPr>
          </a:p>
          <a:p>
            <a:pPr marL="385763" indent="-385763">
              <a:buFont typeface="+mj-lt"/>
              <a:buAutoNum type="romanUcPeriod"/>
            </a:pPr>
            <a:r>
              <a:rPr lang="en-US" sz="1600" b="1" kern="0" dirty="0">
                <a:latin typeface="Garamond" panose="02020404030301010803" pitchFamily="18" charset="0"/>
                <a:cs typeface="Arial" panose="020B0604020202020204" pitchFamily="34" charset="0"/>
              </a:rPr>
              <a:t>Community growth from other series (0301 and 0343)</a:t>
            </a:r>
          </a:p>
          <a:p>
            <a:pPr marL="385763" indent="-385763">
              <a:buFont typeface="+mj-lt"/>
              <a:buAutoNum type="romanUcPeriod"/>
            </a:pPr>
            <a:r>
              <a:rPr lang="en-US" sz="1600" b="1" kern="0" dirty="0">
                <a:latin typeface="Garamond" panose="02020404030301010803" pitchFamily="18" charset="0"/>
                <a:cs typeface="Arial" panose="020B0604020202020204" pitchFamily="34" charset="0"/>
              </a:rPr>
              <a:t>Ample training opportunities for COI </a:t>
            </a:r>
            <a:r>
              <a:rPr lang="en-US" sz="1600" b="1" kern="0" dirty="0" smtClean="0">
                <a:latin typeface="Garamond" panose="02020404030301010803" pitchFamily="18" charset="0"/>
                <a:cs typeface="Arial" panose="020B0604020202020204" pitchFamily="34" charset="0"/>
              </a:rPr>
              <a:t>members</a:t>
            </a:r>
            <a:endParaRPr lang="en-US" sz="1600" kern="0" dirty="0">
              <a:latin typeface="Garamond" panose="02020404030301010803" pitchFamily="18" charset="0"/>
              <a:cs typeface="Arial" panose="020B0604020202020204" pitchFamily="34" charset="0"/>
            </a:endParaRPr>
          </a:p>
        </p:txBody>
      </p:sp>
      <p:sp>
        <p:nvSpPr>
          <p:cNvPr id="13" name="Content Placeholder 9"/>
          <p:cNvSpPr txBox="1">
            <a:spLocks/>
          </p:cNvSpPr>
          <p:nvPr/>
        </p:nvSpPr>
        <p:spPr bwMode="auto">
          <a:xfrm>
            <a:off x="-19050" y="3925426"/>
            <a:ext cx="9144000" cy="1378165"/>
          </a:xfrm>
          <a:prstGeom prst="rect">
            <a:avLst/>
          </a:prstGeom>
          <a:noFill/>
          <a:ln w="9525">
            <a:solidFill>
              <a:schemeClr val="bg1"/>
            </a:solidFill>
            <a:miter lim="800000"/>
            <a:headEnd/>
            <a:tailEnd/>
          </a:ln>
        </p:spPr>
        <p:txBody>
          <a:bodyPr vert="horz" wrap="square" lIns="68580" tIns="34290" rIns="68580" bIns="3429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algn="ctr">
              <a:buNone/>
            </a:pPr>
            <a:r>
              <a:rPr lang="en-US" sz="1600" b="1" u="sng" kern="0" dirty="0" smtClean="0">
                <a:latin typeface="Garamond" panose="02020404030301010803" pitchFamily="18" charset="0"/>
                <a:cs typeface="Arial" panose="020B0604020202020204" pitchFamily="34" charset="0"/>
              </a:rPr>
              <a:t>Initiatives</a:t>
            </a:r>
            <a:r>
              <a:rPr lang="en-US" sz="1600" kern="0" dirty="0">
                <a:latin typeface="Garamond" panose="02020404030301010803" pitchFamily="18" charset="0"/>
                <a:cs typeface="Arial" panose="020B0604020202020204" pitchFamily="34" charset="0"/>
              </a:rPr>
              <a:t>:</a:t>
            </a:r>
            <a:r>
              <a:rPr lang="en-US" sz="1600" kern="0" dirty="0">
                <a:solidFill>
                  <a:srgbClr val="FF0000"/>
                </a:solidFill>
                <a:latin typeface="Garamond" panose="02020404030301010803" pitchFamily="18" charset="0"/>
                <a:cs typeface="Arial" panose="020B0604020202020204" pitchFamily="34" charset="0"/>
              </a:rPr>
              <a:t> </a:t>
            </a:r>
          </a:p>
          <a:p>
            <a:pPr marL="385763" indent="-385763">
              <a:buFont typeface="+mj-lt"/>
              <a:buAutoNum type="romanLcPeriod"/>
            </a:pPr>
            <a:r>
              <a:rPr lang="en-US" sz="1600" b="1" kern="0" dirty="0">
                <a:latin typeface="Garamond" panose="02020404030301010803" pitchFamily="18" charset="0"/>
                <a:cs typeface="Arial" panose="020B0604020202020204" pitchFamily="34" charset="0"/>
              </a:rPr>
              <a:t>Recruiting current 0343 series personnel within the DoD/</a:t>
            </a:r>
            <a:r>
              <a:rPr lang="en-US" sz="1600" b="1" kern="0" dirty="0" err="1">
                <a:latin typeface="Garamond" panose="02020404030301010803" pitchFamily="18" charset="0"/>
                <a:cs typeface="Arial" panose="020B0604020202020204" pitchFamily="34" charset="0"/>
              </a:rPr>
              <a:t>DoN</a:t>
            </a:r>
            <a:r>
              <a:rPr lang="en-US" sz="1600" b="1" kern="0" dirty="0">
                <a:latin typeface="Garamond" panose="02020404030301010803" pitchFamily="18" charset="0"/>
                <a:cs typeface="Arial" panose="020B0604020202020204" pitchFamily="34" charset="0"/>
              </a:rPr>
              <a:t>/USMC to grow into 0340 program managers</a:t>
            </a:r>
          </a:p>
          <a:p>
            <a:pPr marL="385763" indent="-385763">
              <a:buFont typeface="+mj-lt"/>
              <a:buAutoNum type="romanLcPeriod"/>
            </a:pPr>
            <a:r>
              <a:rPr lang="en-US" sz="1600" b="1" kern="0" dirty="0">
                <a:latin typeface="Garamond" panose="02020404030301010803" pitchFamily="18" charset="0"/>
                <a:cs typeface="Arial" panose="020B0604020202020204" pitchFamily="34" charset="0"/>
              </a:rPr>
              <a:t>Leveraging Defense Acquisition Workforce funding where appropriate, to increase training opportunities</a:t>
            </a:r>
          </a:p>
          <a:p>
            <a:pPr marL="385763" indent="-385763">
              <a:buFont typeface="+mj-lt"/>
              <a:buAutoNum type="romanLcPeriod"/>
            </a:pPr>
            <a:r>
              <a:rPr lang="en-US" sz="1600" b="1" kern="0" dirty="0">
                <a:latin typeface="Garamond" panose="02020404030301010803" pitchFamily="18" charset="0"/>
                <a:cs typeface="Arial" panose="020B0604020202020204" pitchFamily="34" charset="0"/>
              </a:rPr>
              <a:t>Managing Lynda.com accounts to meet short term training </a:t>
            </a:r>
            <a:r>
              <a:rPr lang="en-US" sz="1600" b="1" kern="0" dirty="0" smtClean="0">
                <a:latin typeface="Garamond" panose="02020404030301010803" pitchFamily="18" charset="0"/>
                <a:cs typeface="Arial" panose="020B0604020202020204" pitchFamily="34" charset="0"/>
              </a:rPr>
              <a:t>requirements</a:t>
            </a:r>
            <a:endParaRPr lang="en-US" sz="1600" kern="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028329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653" y="0"/>
            <a:ext cx="7678947" cy="838200"/>
          </a:xfrm>
        </p:spPr>
        <p:txBody>
          <a:bodyPr/>
          <a:lstStyle/>
          <a:p>
            <a:r>
              <a:rPr lang="en-US" sz="3200" dirty="0" smtClean="0">
                <a:cs typeface="Calibri" panose="020F0502020204030204" pitchFamily="34" charset="0"/>
              </a:rPr>
              <a:t>Visual Information &amp; Public Affairs</a:t>
            </a:r>
            <a:endParaRPr lang="en-US" sz="3200" dirty="0">
              <a:cs typeface="Calibri" panose="020F0502020204030204" pitchFamily="34" charset="0"/>
            </a:endParaRPr>
          </a:p>
        </p:txBody>
      </p:sp>
      <p:sp>
        <p:nvSpPr>
          <p:cNvPr id="3" name="Content Placeholder 2"/>
          <p:cNvSpPr>
            <a:spLocks noGrp="1"/>
          </p:cNvSpPr>
          <p:nvPr>
            <p:ph idx="1"/>
          </p:nvPr>
        </p:nvSpPr>
        <p:spPr>
          <a:xfrm>
            <a:off x="199126" y="1371600"/>
            <a:ext cx="9144000" cy="5334000"/>
          </a:xfrm>
        </p:spPr>
        <p:txBody>
          <a:bodyPr/>
          <a:lstStyle/>
          <a:p>
            <a:pPr marL="0" indent="0">
              <a:buNone/>
            </a:pPr>
            <a:r>
              <a:rPr lang="en-US" sz="1600" b="1" dirty="0" smtClean="0">
                <a:latin typeface="Garamond" panose="02020404030301010803" pitchFamily="18" charset="0"/>
                <a:cs typeface="Arial" panose="020B0604020202020204" pitchFamily="34" charset="0"/>
              </a:rPr>
              <a:t>			</a:t>
            </a:r>
            <a:r>
              <a:rPr lang="en-US" sz="1600" dirty="0">
                <a:latin typeface="Garamond" panose="02020404030301010803" pitchFamily="18" charset="0"/>
                <a:cs typeface="Arial" panose="020B0604020202020204" pitchFamily="34" charset="0"/>
              </a:rPr>
              <a:t>	</a:t>
            </a:r>
          </a:p>
          <a:p>
            <a:pPr marL="0" lvl="1" indent="0">
              <a:buNone/>
            </a:pPr>
            <a:r>
              <a:rPr lang="en-US" sz="1600" u="sng" dirty="0">
                <a:latin typeface="Garamond" panose="02020404030301010803" pitchFamily="18" charset="0"/>
                <a:cs typeface="Arial" panose="020B0604020202020204" pitchFamily="34" charset="0"/>
              </a:rPr>
              <a:t>Mission</a:t>
            </a:r>
            <a:r>
              <a:rPr lang="en-US" sz="1600" dirty="0">
                <a:latin typeface="Garamond" panose="02020404030301010803" pitchFamily="18" charset="0"/>
                <a:cs typeface="Arial" panose="020B0604020202020204" pitchFamily="34" charset="0"/>
              </a:rPr>
              <a:t>:</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The Visual Information COI exists to educate, train and inform active duty service members, civilian Marines and the public about the Marine Corps through effective verbal, written and visual communications. Our purpose is to foster public understanding and support through synchronized communications and to provide the warfighter with critical tools necessary to accomplish the mission</a:t>
            </a:r>
            <a:r>
              <a:rPr lang="en-US" sz="1600" b="1" i="1" dirty="0" smtClean="0">
                <a:latin typeface="Garamond" panose="02020404030301010803" pitchFamily="18" charset="0"/>
                <a:cs typeface="Arial" panose="020B0604020202020204" pitchFamily="34" charset="0"/>
              </a:rPr>
              <a:t>.</a:t>
            </a:r>
          </a:p>
          <a:p>
            <a:pPr marL="0" lvl="1" indent="0">
              <a:buNone/>
            </a:pPr>
            <a:r>
              <a:rPr lang="en-US" sz="1600" u="sng" dirty="0" smtClean="0">
                <a:latin typeface="Garamond" panose="02020404030301010803" pitchFamily="18" charset="0"/>
                <a:cs typeface="Arial" panose="020B0604020202020204" pitchFamily="34" charset="0"/>
              </a:rPr>
              <a:t>Vision</a:t>
            </a:r>
            <a:r>
              <a:rPr lang="en-US" sz="1600" dirty="0">
                <a:latin typeface="Garamond" panose="02020404030301010803" pitchFamily="18" charset="0"/>
                <a:cs typeface="Arial" panose="020B0604020202020204" pitchFamily="34" charset="0"/>
              </a:rPr>
              <a:t>:</a:t>
            </a:r>
            <a:r>
              <a:rPr lang="en-US" sz="1600" b="1" dirty="0">
                <a:latin typeface="Garamond" panose="02020404030301010803" pitchFamily="18" charset="0"/>
                <a:cs typeface="Arial" panose="020B0604020202020204" pitchFamily="34" charset="0"/>
              </a:rPr>
              <a:t> </a:t>
            </a:r>
            <a:r>
              <a:rPr lang="en-US" sz="1600" b="1" i="1" dirty="0">
                <a:latin typeface="Garamond" panose="02020404030301010803" pitchFamily="18" charset="0"/>
                <a:cs typeface="Arial" panose="020B0604020202020204" pitchFamily="34" charset="0"/>
              </a:rPr>
              <a:t>The Visual Information COI will be recognized and valued across the Marine Corps as an essential tool supporting the warfighter’s visual information needs.</a:t>
            </a:r>
            <a:r>
              <a:rPr lang="en-US" sz="1600" dirty="0">
                <a:latin typeface="Garamond" panose="02020404030301010803" pitchFamily="18" charset="0"/>
                <a:cs typeface="Arial" panose="020B0604020202020204" pitchFamily="34" charset="0"/>
              </a:rPr>
              <a:t> </a:t>
            </a:r>
            <a:endParaRPr lang="en-US" sz="1600" dirty="0" smtClean="0">
              <a:latin typeface="Garamond" panose="02020404030301010803" pitchFamily="18" charset="0"/>
              <a:cs typeface="Arial" panose="020B0604020202020204" pitchFamily="34" charset="0"/>
            </a:endParaRPr>
          </a:p>
          <a:p>
            <a:pPr marL="0" lvl="1" indent="0" algn="ctr">
              <a:buNone/>
            </a:pPr>
            <a:r>
              <a:rPr lang="en-US" sz="1600" b="1" u="sng" dirty="0" smtClean="0">
                <a:latin typeface="Garamond" panose="02020404030301010803" pitchFamily="18" charset="0"/>
                <a:cs typeface="Arial" panose="020B0604020202020204" pitchFamily="34" charset="0"/>
              </a:rPr>
              <a:t>Goals</a:t>
            </a:r>
            <a:r>
              <a:rPr lang="en-US" sz="1600" b="1" dirty="0">
                <a:latin typeface="Garamond" panose="02020404030301010803" pitchFamily="18" charset="0"/>
                <a:cs typeface="Arial" panose="020B0604020202020204" pitchFamily="34" charset="0"/>
              </a:rPr>
              <a:t>: </a:t>
            </a:r>
          </a:p>
          <a:p>
            <a:pPr marL="400050" indent="-400050">
              <a:buFont typeface="+mj-lt"/>
              <a:buAutoNum type="romanUcPeriod"/>
            </a:pPr>
            <a:r>
              <a:rPr lang="en-US" sz="1600" b="1" dirty="0">
                <a:latin typeface="Garamond" panose="02020404030301010803" pitchFamily="18" charset="0"/>
                <a:cs typeface="Arial" panose="020B0604020202020204" pitchFamily="34" charset="0"/>
              </a:rPr>
              <a:t>Develop a training support plan incorporating a fair and equitable </a:t>
            </a:r>
            <a:r>
              <a:rPr lang="en-US" sz="1600" b="1" dirty="0" smtClean="0">
                <a:latin typeface="Garamond" panose="02020404030301010803" pitchFamily="18" charset="0"/>
                <a:cs typeface="Arial" panose="020B0604020202020204" pitchFamily="34" charset="0"/>
              </a:rPr>
              <a:t>balance </a:t>
            </a:r>
            <a:r>
              <a:rPr lang="en-US" sz="1600" b="1" dirty="0">
                <a:latin typeface="Garamond" panose="02020404030301010803" pitchFamily="18" charset="0"/>
                <a:cs typeface="Arial" panose="020B0604020202020204" pitchFamily="34" charset="0"/>
              </a:rPr>
              <a:t>across all series and grades within the Visual Information </a:t>
            </a:r>
            <a:r>
              <a:rPr lang="en-US" sz="1600" b="1" dirty="0" smtClean="0">
                <a:latin typeface="Garamond" panose="02020404030301010803" pitchFamily="18" charset="0"/>
                <a:cs typeface="Arial" panose="020B0604020202020204" pitchFamily="34" charset="0"/>
              </a:rPr>
              <a:t>community </a:t>
            </a:r>
            <a:endParaRPr lang="en-US" sz="1600" b="1" dirty="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Develop </a:t>
            </a:r>
            <a:r>
              <a:rPr lang="en-US" sz="1600" b="1" dirty="0">
                <a:latin typeface="Garamond" panose="02020404030301010803" pitchFamily="18" charset="0"/>
                <a:cs typeface="Arial" panose="020B0604020202020204" pitchFamily="34" charset="0"/>
              </a:rPr>
              <a:t>and validate core competencies for series within the Visual </a:t>
            </a:r>
            <a:r>
              <a:rPr lang="en-US" sz="1600" b="1" dirty="0" smtClean="0">
                <a:latin typeface="Garamond" panose="02020404030301010803" pitchFamily="18" charset="0"/>
                <a:cs typeface="Arial" panose="020B0604020202020204" pitchFamily="34" charset="0"/>
              </a:rPr>
              <a:t>Information </a:t>
            </a:r>
            <a:r>
              <a:rPr lang="en-US" sz="1600" b="1" dirty="0">
                <a:latin typeface="Garamond" panose="02020404030301010803" pitchFamily="18" charset="0"/>
                <a:cs typeface="Arial" panose="020B0604020202020204" pitchFamily="34" charset="0"/>
              </a:rPr>
              <a:t>community </a:t>
            </a: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Establish </a:t>
            </a:r>
            <a:r>
              <a:rPr lang="en-US" sz="1600" b="1" dirty="0">
                <a:latin typeface="Garamond" panose="02020404030301010803" pitchFamily="18" charset="0"/>
                <a:cs typeface="Arial" panose="020B0604020202020204" pitchFamily="34" charset="0"/>
              </a:rPr>
              <a:t>Visual Information COI series key stakeholders and </a:t>
            </a:r>
            <a:r>
              <a:rPr lang="en-US" sz="1600" b="1" dirty="0" smtClean="0">
                <a:latin typeface="Garamond" panose="02020404030301010803" pitchFamily="18" charset="0"/>
                <a:cs typeface="Arial" panose="020B0604020202020204" pitchFamily="34" charset="0"/>
              </a:rPr>
              <a:t>relationships </a:t>
            </a:r>
            <a:r>
              <a:rPr lang="en-US" sz="1600" b="1" dirty="0">
                <a:latin typeface="Garamond" panose="02020404030301010803" pitchFamily="18" charset="0"/>
                <a:cs typeface="Arial" panose="020B0604020202020204" pitchFamily="34" charset="0"/>
              </a:rPr>
              <a:t>within the Visual </a:t>
            </a: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Develop </a:t>
            </a:r>
            <a:r>
              <a:rPr lang="en-US" sz="1600" b="1" dirty="0">
                <a:latin typeface="Garamond" panose="02020404030301010803" pitchFamily="18" charset="0"/>
                <a:cs typeface="Arial" panose="020B0604020202020204" pitchFamily="34" charset="0"/>
              </a:rPr>
              <a:t>a tiered program of continuous learning </a:t>
            </a:r>
            <a:endParaRPr lang="en-US" sz="1600" b="1" dirty="0" smtClean="0">
              <a:latin typeface="Garamond" panose="02020404030301010803" pitchFamily="18" charset="0"/>
              <a:cs typeface="Arial" panose="020B0604020202020204" pitchFamily="34" charset="0"/>
            </a:endParaRP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Develop </a:t>
            </a:r>
            <a:r>
              <a:rPr lang="en-US" sz="1600" b="1" dirty="0">
                <a:latin typeface="Garamond" panose="02020404030301010803" pitchFamily="18" charset="0"/>
                <a:cs typeface="Arial" panose="020B0604020202020204" pitchFamily="34" charset="0"/>
              </a:rPr>
              <a:t>standardized IDPs </a:t>
            </a:r>
          </a:p>
          <a:p>
            <a:pPr marL="400050" indent="-400050">
              <a:buFont typeface="+mj-lt"/>
              <a:buAutoNum type="romanUcPeriod"/>
            </a:pPr>
            <a:r>
              <a:rPr lang="en-US" sz="1600" b="1" dirty="0" smtClean="0">
                <a:latin typeface="Garamond" panose="02020404030301010803" pitchFamily="18" charset="0"/>
                <a:cs typeface="Arial" panose="020B0604020202020204" pitchFamily="34" charset="0"/>
              </a:rPr>
              <a:t>Develop </a:t>
            </a:r>
            <a:r>
              <a:rPr lang="en-US" sz="1600" b="1" dirty="0">
                <a:latin typeface="Garamond" panose="02020404030301010803" pitchFamily="18" charset="0"/>
                <a:cs typeface="Arial" panose="020B0604020202020204" pitchFamily="34" charset="0"/>
              </a:rPr>
              <a:t>Visual Information COI Strategic Communication Plan </a:t>
            </a:r>
          </a:p>
          <a:p>
            <a:pPr marL="0" indent="0">
              <a:buNone/>
            </a:pPr>
            <a:endParaRPr lang="en-US" sz="3600" dirty="0">
              <a:latin typeface="Garamond" panose="02020404030301010803" pitchFamily="18" charset="0"/>
            </a:endParaRPr>
          </a:p>
          <a:p>
            <a:pPr marL="0" indent="0">
              <a:buNone/>
            </a:pPr>
            <a:endParaRPr lang="en-US" dirty="0">
              <a:latin typeface="Garamond" panose="02020404030301010803" pitchFamily="18" charset="0"/>
            </a:endParaRPr>
          </a:p>
        </p:txBody>
      </p:sp>
      <p:sp>
        <p:nvSpPr>
          <p:cNvPr id="4" name="Slide Number Placeholder 3"/>
          <p:cNvSpPr>
            <a:spLocks noGrp="1"/>
          </p:cNvSpPr>
          <p:nvPr>
            <p:ph type="sldNum" sz="quarter" idx="4294967295"/>
          </p:nvPr>
        </p:nvSpPr>
        <p:spPr>
          <a:xfrm>
            <a:off x="3704326" y="6492875"/>
            <a:ext cx="2133600" cy="365125"/>
          </a:xfrm>
          <a:prstGeom prst="rect">
            <a:avLst/>
          </a:prstGeom>
        </p:spPr>
        <p:txBody>
          <a:bodyPr/>
          <a:lstStyle/>
          <a:p>
            <a:pPr>
              <a:defRPr/>
            </a:pPr>
            <a:r>
              <a:rPr lang="en-US" dirty="0" smtClean="0"/>
              <a:t>Slide </a:t>
            </a:r>
            <a:fld id="{6E2602EF-4AC1-45E0-8FB5-8582DE0AF1B3}" type="slidenum">
              <a:rPr lang="en-US" smtClean="0"/>
              <a:pPr>
                <a:defRPr/>
              </a:pPr>
              <a:t>42</a:t>
            </a:fld>
            <a:endParaRPr lang="en-US" dirty="0"/>
          </a:p>
        </p:txBody>
      </p:sp>
      <p:sp>
        <p:nvSpPr>
          <p:cNvPr id="5" name="Rectangle 4"/>
          <p:cNvSpPr/>
          <p:nvPr/>
        </p:nvSpPr>
        <p:spPr>
          <a:xfrm>
            <a:off x="451550" y="1202323"/>
            <a:ext cx="2257349" cy="338554"/>
          </a:xfrm>
          <a:prstGeom prst="rect">
            <a:avLst/>
          </a:prstGeom>
        </p:spPr>
        <p:txBody>
          <a:bodyPr wrap="none">
            <a:spAutoFit/>
          </a:bodyPr>
          <a:lstStyle/>
          <a:p>
            <a:r>
              <a:rPr lang="en-US" sz="1600" b="1" kern="0" dirty="0">
                <a:solidFill>
                  <a:srgbClr val="000000"/>
                </a:solidFill>
                <a:latin typeface="Garamond" panose="02020404030301010803" pitchFamily="18" charset="0"/>
                <a:cs typeface="Arial" panose="020B0604020202020204" pitchFamily="34" charset="0"/>
              </a:rPr>
              <a:t>COI Leader: </a:t>
            </a:r>
            <a:r>
              <a:rPr lang="en-US" sz="1600" b="1" u="sng" kern="0" dirty="0">
                <a:solidFill>
                  <a:srgbClr val="000000"/>
                </a:solidFill>
                <a:latin typeface="Garamond" panose="02020404030301010803" pitchFamily="18" charset="0"/>
                <a:cs typeface="Arial" panose="020B0604020202020204" pitchFamily="34" charset="0"/>
              </a:rPr>
              <a:t>VACANT</a:t>
            </a:r>
            <a:endParaRPr lang="en-US" u="sng" dirty="0">
              <a:latin typeface="Garamond" panose="02020404030301010803" pitchFamily="18" charset="0"/>
            </a:endParaRPr>
          </a:p>
        </p:txBody>
      </p:sp>
      <p:sp>
        <p:nvSpPr>
          <p:cNvPr id="6" name="Rectangle 5"/>
          <p:cNvSpPr/>
          <p:nvPr/>
        </p:nvSpPr>
        <p:spPr>
          <a:xfrm>
            <a:off x="5465574" y="1202323"/>
            <a:ext cx="2428870" cy="338554"/>
          </a:xfrm>
          <a:prstGeom prst="rect">
            <a:avLst/>
          </a:prstGeom>
        </p:spPr>
        <p:txBody>
          <a:bodyPr wrap="none">
            <a:spAutoFit/>
          </a:bodyPr>
          <a:lstStyle/>
          <a:p>
            <a:r>
              <a:rPr lang="en-US" sz="1600" b="1" kern="0" dirty="0">
                <a:solidFill>
                  <a:srgbClr val="000000"/>
                </a:solidFill>
                <a:latin typeface="Garamond" panose="02020404030301010803" pitchFamily="18" charset="0"/>
                <a:cs typeface="Arial" panose="020B0604020202020204" pitchFamily="34" charset="0"/>
              </a:rPr>
              <a:t>COI Manager: </a:t>
            </a:r>
            <a:r>
              <a:rPr lang="en-US" sz="1600" b="1" u="sng" kern="0" dirty="0" smtClean="0">
                <a:solidFill>
                  <a:srgbClr val="000000"/>
                </a:solidFill>
                <a:latin typeface="Garamond" panose="02020404030301010803" pitchFamily="18" charset="0"/>
                <a:cs typeface="Arial" panose="020B0604020202020204" pitchFamily="34" charset="0"/>
              </a:rPr>
              <a:t>VACANT</a:t>
            </a:r>
            <a:endParaRPr lang="en-US" u="sng" dirty="0">
              <a:latin typeface="Garamond" panose="02020404030301010803" pitchFamily="18" charset="0"/>
            </a:endParaRPr>
          </a:p>
        </p:txBody>
      </p:sp>
    </p:spTree>
    <p:extLst>
      <p:ext uri="{BB962C8B-B14F-4D97-AF65-F5344CB8AC3E}">
        <p14:creationId xmlns:p14="http://schemas.microsoft.com/office/powerpoint/2010/main" val="65742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382000" cy="5562600"/>
          </a:xfrm>
        </p:spPr>
        <p:txBody>
          <a:bodyPr/>
          <a:lstStyle/>
          <a:p>
            <a:pPr lvl="1"/>
            <a:endParaRPr lang="en-US" dirty="0"/>
          </a:p>
          <a:p>
            <a:pPr lvl="1"/>
            <a:endParaRPr lang="en-US" sz="2400" dirty="0"/>
          </a:p>
          <a:p>
            <a:pPr lvl="1"/>
            <a:endParaRPr lang="en-US" sz="2400" dirty="0"/>
          </a:p>
          <a:p>
            <a:pPr lvl="1"/>
            <a:endParaRPr lang="en-US" sz="2400" dirty="0"/>
          </a:p>
          <a:p>
            <a:pPr lvl="1"/>
            <a:endParaRPr lang="en-US" sz="2400" dirty="0"/>
          </a:p>
          <a:p>
            <a:pPr marL="457200" lvl="1" indent="0" algn="ctr">
              <a:buNone/>
            </a:pPr>
            <a:r>
              <a:rPr lang="en-US" sz="3600" b="1" dirty="0"/>
              <a:t>Questions/Comments</a:t>
            </a:r>
          </a:p>
        </p:txBody>
      </p:sp>
      <p:sp>
        <p:nvSpPr>
          <p:cNvPr id="4" name="Slide Number Placeholder 3"/>
          <p:cNvSpPr>
            <a:spLocks noGrp="1"/>
          </p:cNvSpPr>
          <p:nvPr>
            <p:ph type="sldNum" sz="quarter" idx="4294967295"/>
          </p:nvPr>
        </p:nvSpPr>
        <p:spPr>
          <a:xfrm>
            <a:off x="3657600" y="6492875"/>
            <a:ext cx="2133600" cy="365125"/>
          </a:xfrm>
          <a:prstGeom prst="rect">
            <a:avLst/>
          </a:prstGeom>
        </p:spPr>
        <p:txBody>
          <a:bodyPr/>
          <a:lstStyle/>
          <a:p>
            <a:pPr>
              <a:defRPr/>
            </a:pPr>
            <a:r>
              <a:rPr lang="en-US" dirty="0" smtClean="0"/>
              <a:t>Slide </a:t>
            </a:r>
            <a:fld id="{6E2602EF-4AC1-45E0-8FB5-8582DE0AF1B3}" type="slidenum">
              <a:rPr lang="en-US" smtClean="0"/>
              <a:pPr>
                <a:defRPr/>
              </a:pPr>
              <a:t>43</a:t>
            </a:fld>
            <a:endParaRPr lang="en-US" dirty="0"/>
          </a:p>
        </p:txBody>
      </p:sp>
    </p:spTree>
    <p:extLst>
      <p:ext uri="{BB962C8B-B14F-4D97-AF65-F5344CB8AC3E}">
        <p14:creationId xmlns:p14="http://schemas.microsoft.com/office/powerpoint/2010/main" val="1892626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 y="1397000"/>
            <a:ext cx="4495800" cy="2138680"/>
          </a:xfrm>
        </p:spPr>
        <p:txBody>
          <a:bodyPr/>
          <a:lstStyle/>
          <a:p>
            <a:r>
              <a:rPr lang="en-US" sz="2000" b="1" u="sng" dirty="0"/>
              <a:t>Career stages</a:t>
            </a:r>
            <a:r>
              <a:rPr lang="en-US" sz="2000" dirty="0"/>
              <a:t>:  Entry, Journeyman, Expert, Executive</a:t>
            </a:r>
          </a:p>
          <a:p>
            <a:pPr>
              <a:spcBef>
                <a:spcPts val="1800"/>
              </a:spcBef>
            </a:pPr>
            <a:r>
              <a:rPr lang="en-US" sz="2000" dirty="0"/>
              <a:t>ASN(M&amp;RA) memo published a Fundamental development framework 29 Dec 2016</a:t>
            </a:r>
          </a:p>
        </p:txBody>
      </p:sp>
      <p:sp>
        <p:nvSpPr>
          <p:cNvPr id="7" name="Content Placeholder 2"/>
          <p:cNvSpPr txBox="1">
            <a:spLocks/>
          </p:cNvSpPr>
          <p:nvPr/>
        </p:nvSpPr>
        <p:spPr bwMode="auto">
          <a:xfrm>
            <a:off x="4384040" y="4470400"/>
            <a:ext cx="4526280" cy="1442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Calibri" panose="020F0502020204030204" pitchFamily="34" charset="0"/>
                <a:cs typeface="+mn-cs"/>
              </a:defRPr>
            </a:lvl2pPr>
            <a:lvl3pPr marL="857250" indent="-17145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a:spcBef>
                <a:spcPts val="1800"/>
              </a:spcBef>
            </a:pPr>
            <a:r>
              <a:rPr lang="en-US" sz="2000" kern="0" dirty="0"/>
              <a:t>Communities of Interest (COI) establish career roadmaps and post them to their webpage for use</a:t>
            </a:r>
            <a:endParaRPr lang="en-US" kern="0" dirty="0"/>
          </a:p>
        </p:txBody>
      </p:sp>
      <p:sp>
        <p:nvSpPr>
          <p:cNvPr id="2" name="Title 1"/>
          <p:cNvSpPr>
            <a:spLocks noGrp="1"/>
          </p:cNvSpPr>
          <p:nvPr>
            <p:ph type="title"/>
          </p:nvPr>
        </p:nvSpPr>
        <p:spPr>
          <a:xfrm>
            <a:off x="756968" y="195580"/>
            <a:ext cx="7401463" cy="533400"/>
          </a:xfrm>
        </p:spPr>
        <p:txBody>
          <a:bodyPr/>
          <a:lstStyle/>
          <a:p>
            <a:r>
              <a:rPr lang="en-US" dirty="0"/>
              <a:t>How do I find out what to do to develop in my Career?</a:t>
            </a:r>
          </a:p>
        </p:txBody>
      </p:sp>
      <p:sp>
        <p:nvSpPr>
          <p:cNvPr id="4" name="Slide Number Placeholder 3"/>
          <p:cNvSpPr>
            <a:spLocks noGrp="1"/>
          </p:cNvSpPr>
          <p:nvPr>
            <p:ph type="sldNum" sz="quarter" idx="10"/>
          </p:nvPr>
        </p:nvSpPr>
        <p:spPr/>
        <p:txBody>
          <a:bodyPr/>
          <a:lstStyle/>
          <a:p>
            <a:pPr>
              <a:defRPr/>
            </a:pPr>
            <a:r>
              <a:rPr lang="en-US"/>
              <a:t>Slide </a:t>
            </a:r>
            <a:fld id="{136D5C87-B9C2-4CB3-A612-4CFB17DF639A}" type="slidenum">
              <a:rPr lang="en-US" smtClean="0"/>
              <a:pPr>
                <a:defRPr/>
              </a:pPr>
              <a:t>5</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3417836"/>
            <a:ext cx="4028440" cy="3127016"/>
          </a:xfrm>
          <a:prstGeom prst="rect">
            <a:avLst/>
          </a:prstGeom>
          <a:solidFill>
            <a:schemeClr val="bg1"/>
          </a:solidFill>
          <a:ln w="6350">
            <a:solidFill>
              <a:schemeClr val="tx1"/>
            </a:solidFill>
          </a:ln>
          <a:effectLst/>
        </p:spPr>
      </p:pic>
      <p:sp>
        <p:nvSpPr>
          <p:cNvPr id="6" name="TextBox 5"/>
          <p:cNvSpPr txBox="1"/>
          <p:nvPr/>
        </p:nvSpPr>
        <p:spPr>
          <a:xfrm>
            <a:off x="4663440" y="5543788"/>
            <a:ext cx="4246880" cy="369332"/>
          </a:xfrm>
          <a:prstGeom prst="rect">
            <a:avLst/>
          </a:prstGeom>
          <a:noFill/>
        </p:spPr>
        <p:txBody>
          <a:bodyPr wrap="square" rtlCol="0">
            <a:spAutoFit/>
          </a:bodyPr>
          <a:lstStyle/>
          <a:p>
            <a:r>
              <a:rPr lang="en-US" b="1" u="sng" dirty="0">
                <a:solidFill>
                  <a:schemeClr val="tx2"/>
                </a:solidFill>
              </a:rPr>
              <a:t>https://www.manpower.usmc.mil/COI </a:t>
            </a:r>
          </a:p>
        </p:txBody>
      </p:sp>
      <p:pic>
        <p:nvPicPr>
          <p:cNvPr id="5" name="Picture 4"/>
          <p:cNvPicPr>
            <a:picLocks noChangeAspect="1"/>
          </p:cNvPicPr>
          <p:nvPr/>
        </p:nvPicPr>
        <p:blipFill>
          <a:blip r:embed="rId3"/>
          <a:stretch>
            <a:fillRect/>
          </a:stretch>
        </p:blipFill>
        <p:spPr>
          <a:xfrm>
            <a:off x="4704080" y="1320800"/>
            <a:ext cx="4287520" cy="2852029"/>
          </a:xfrm>
          <a:prstGeom prst="rect">
            <a:avLst/>
          </a:prstGeom>
        </p:spPr>
      </p:pic>
    </p:spTree>
    <p:extLst>
      <p:ext uri="{BB962C8B-B14F-4D97-AF65-F5344CB8AC3E}">
        <p14:creationId xmlns:p14="http://schemas.microsoft.com/office/powerpoint/2010/main" val="2794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72222E-6 -2.96296E-6 L -0.2368 0.08542 " pathEditMode="relative" rAng="0" ptsTypes="AA">
                                      <p:cBhvr>
                                        <p:cTn id="22" dur="1200" fill="hold"/>
                                        <p:tgtEl>
                                          <p:spTgt spid="5"/>
                                        </p:tgtEl>
                                        <p:attrNameLst>
                                          <p:attrName>ppt_x</p:attrName>
                                          <p:attrName>ppt_y</p:attrName>
                                        </p:attrNameLst>
                                      </p:cBhvr>
                                      <p:rCtr x="-11840" y="4259"/>
                                    </p:animMotion>
                                  </p:childTnLst>
                                </p:cTn>
                              </p:par>
                            </p:childTnLst>
                          </p:cTn>
                        </p:par>
                        <p:par>
                          <p:cTn id="23" fill="hold">
                            <p:stCondLst>
                              <p:cond delay="1200"/>
                            </p:stCondLst>
                            <p:childTnLst>
                              <p:par>
                                <p:cTn id="24" presetID="6" presetClass="emph" presetSubtype="0" decel="100000" autoRev="1" fill="hold" nodeType="afterEffect">
                                  <p:stCondLst>
                                    <p:cond delay="0"/>
                                  </p:stCondLst>
                                  <p:childTnLst>
                                    <p:animScale>
                                      <p:cBhvr>
                                        <p:cTn id="25" dur="5000" fill="hold"/>
                                        <p:tgtEl>
                                          <p:spTgt spid="5"/>
                                        </p:tgtEl>
                                      </p:cBhvr>
                                      <p:by x="150000" y="150000"/>
                                    </p:animScale>
                                  </p:childTnLst>
                                </p:cTn>
                              </p:par>
                            </p:childTnLst>
                          </p:cTn>
                        </p:par>
                        <p:par>
                          <p:cTn id="26" fill="hold">
                            <p:stCondLst>
                              <p:cond delay="11200"/>
                            </p:stCondLst>
                            <p:childTnLst>
                              <p:par>
                                <p:cTn id="27" presetID="42" presetClass="path" presetSubtype="0" accel="50000" decel="50000" fill="hold" nodeType="afterEffect">
                                  <p:stCondLst>
                                    <p:cond delay="0"/>
                                  </p:stCondLst>
                                  <p:childTnLst>
                                    <p:animMotion origin="layout" path="M -0.2368 0.08542 L -0.0026 -0.00023 " pathEditMode="relative" rAng="0" ptsTypes="AA">
                                      <p:cBhvr>
                                        <p:cTn id="28" dur="2000" fill="hold"/>
                                        <p:tgtEl>
                                          <p:spTgt spid="5"/>
                                        </p:tgtEl>
                                        <p:attrNameLst>
                                          <p:attrName>ppt_x</p:attrName>
                                          <p:attrName>ppt_y</p:attrName>
                                        </p:attrNameLst>
                                      </p:cBhvr>
                                      <p:rCtr x="11701" y="-4282"/>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400"/>
                                  </p:stCondLst>
                                  <p:iterate type="wd">
                                    <p:tmPct val="10000"/>
                                  </p:iterate>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1700"/>
                            </p:stCondLst>
                            <p:childTnLst>
                              <p:par>
                                <p:cTn id="36" presetID="2" presetClass="entr" presetSubtype="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par>
                          <p:cTn id="40" fill="hold">
                            <p:stCondLst>
                              <p:cond delay="2200"/>
                            </p:stCondLst>
                            <p:childTnLst>
                              <p:par>
                                <p:cTn id="41" presetID="9" presetClass="entr" presetSubtype="0" fill="hold" nodeType="after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dissolve">
                                      <p:cBhvr>
                                        <p:cTn id="43" dur="500"/>
                                        <p:tgtEl>
                                          <p:spTgt spid="307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00261 -0.00023 L -0.00486 0.38195 " pathEditMode="relative" rAng="0" ptsTypes="AA">
                                      <p:cBhvr>
                                        <p:cTn id="47" dur="2000" fill="hold"/>
                                        <p:tgtEl>
                                          <p:spTgt spid="5"/>
                                        </p:tgtEl>
                                        <p:attrNameLst>
                                          <p:attrName>ppt_x</p:attrName>
                                          <p:attrName>ppt_y</p:attrName>
                                        </p:attrNameLst>
                                      </p:cBhvr>
                                      <p:rCtr x="-122" y="19097"/>
                                    </p:animMotion>
                                  </p:childTnLst>
                                </p:cTn>
                              </p:par>
                            </p:childTnLst>
                          </p:cTn>
                        </p:par>
                        <p:par>
                          <p:cTn id="48" fill="hold">
                            <p:stCondLst>
                              <p:cond delay="2000"/>
                            </p:stCondLst>
                            <p:childTnLst>
                              <p:par>
                                <p:cTn id="49" presetID="42" presetClass="path" presetSubtype="0" accel="50000" decel="50000" fill="hold" nodeType="afterEffect">
                                  <p:stCondLst>
                                    <p:cond delay="0"/>
                                  </p:stCondLst>
                                  <p:childTnLst>
                                    <p:animMotion origin="layout" path="M 1.94444E-6 1.11111E-6 L 0.09844 -0.21667 " pathEditMode="relative" rAng="0" ptsTypes="AA">
                                      <p:cBhvr>
                                        <p:cTn id="50" dur="2000" fill="hold"/>
                                        <p:tgtEl>
                                          <p:spTgt spid="3074"/>
                                        </p:tgtEl>
                                        <p:attrNameLst>
                                          <p:attrName>ppt_x</p:attrName>
                                          <p:attrName>ppt_y</p:attrName>
                                        </p:attrNameLst>
                                      </p:cBhvr>
                                      <p:rCtr x="4913" y="-10833"/>
                                    </p:animMotion>
                                  </p:childTnLst>
                                </p:cTn>
                              </p:par>
                            </p:childTnLst>
                          </p:cTn>
                        </p:par>
                        <p:par>
                          <p:cTn id="51" fill="hold">
                            <p:stCondLst>
                              <p:cond delay="4000"/>
                            </p:stCondLst>
                            <p:childTnLst>
                              <p:par>
                                <p:cTn id="52" presetID="6" presetClass="emph" presetSubtype="0" decel="100000" autoRev="1" fill="hold" nodeType="afterEffect">
                                  <p:stCondLst>
                                    <p:cond delay="0"/>
                                  </p:stCondLst>
                                  <p:childTnLst>
                                    <p:animScale>
                                      <p:cBhvr>
                                        <p:cTn id="53" dur="5000" fill="hold"/>
                                        <p:tgtEl>
                                          <p:spTgt spid="3074"/>
                                        </p:tgtEl>
                                      </p:cBhvr>
                                      <p:by x="150000" y="150000"/>
                                    </p:animScale>
                                  </p:childTnLst>
                                </p:cTn>
                              </p:par>
                            </p:childTnLst>
                          </p:cTn>
                        </p:par>
                        <p:par>
                          <p:cTn id="54" fill="hold">
                            <p:stCondLst>
                              <p:cond delay="14000"/>
                            </p:stCondLst>
                            <p:childTnLst>
                              <p:par>
                                <p:cTn id="55" presetID="42" presetClass="path" presetSubtype="0" accel="50000" decel="50000" fill="hold" nodeType="afterEffect">
                                  <p:stCondLst>
                                    <p:cond delay="0"/>
                                  </p:stCondLst>
                                  <p:childTnLst>
                                    <p:animMotion origin="layout" path="M 0.09844 -0.21667 L -0.00156 0.00324 " pathEditMode="relative" rAng="0" ptsTypes="AA">
                                      <p:cBhvr>
                                        <p:cTn id="56" dur="2000" fill="hold"/>
                                        <p:tgtEl>
                                          <p:spTgt spid="3074"/>
                                        </p:tgtEl>
                                        <p:attrNameLst>
                                          <p:attrName>ppt_x</p:attrName>
                                          <p:attrName>ppt_y</p:attrName>
                                        </p:attrNameLst>
                                      </p:cBhvr>
                                      <p:rCtr x="-5000" y="10995"/>
                                    </p:animMotion>
                                  </p:childTnLst>
                                </p:cTn>
                              </p:par>
                            </p:childTnLst>
                          </p:cTn>
                        </p:par>
                        <p:par>
                          <p:cTn id="57" fill="hold">
                            <p:stCondLst>
                              <p:cond delay="16000"/>
                            </p:stCondLst>
                            <p:childTnLst>
                              <p:par>
                                <p:cTn id="58" presetID="42" presetClass="path" presetSubtype="0" accel="50000" decel="50000" fill="hold" nodeType="afterEffect">
                                  <p:stCondLst>
                                    <p:cond delay="0"/>
                                  </p:stCondLst>
                                  <p:childTnLst>
                                    <p:animMotion origin="layout" path="M -0.00486 0.38195 L -0.00225 -0.00023 " pathEditMode="relative" rAng="0" ptsTypes="AA">
                                      <p:cBhvr>
                                        <p:cTn id="59" dur="2000" fill="hold"/>
                                        <p:tgtEl>
                                          <p:spTgt spid="5"/>
                                        </p:tgtEl>
                                        <p:attrNameLst>
                                          <p:attrName>ppt_x</p:attrName>
                                          <p:attrName>ppt_y</p:attrName>
                                        </p:attrNameLst>
                                      </p:cBhvr>
                                      <p:rCtr x="122" y="-19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7309"/>
            <a:ext cx="6781800" cy="533400"/>
          </a:xfrm>
        </p:spPr>
        <p:txBody>
          <a:bodyPr/>
          <a:lstStyle/>
          <a:p>
            <a:r>
              <a:rPr lang="en-US" dirty="0"/>
              <a:t>So … how do I put together a development plan?</a:t>
            </a:r>
          </a:p>
        </p:txBody>
      </p:sp>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6</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03443" y="5056052"/>
            <a:ext cx="1937524" cy="145965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40" y="1189225"/>
            <a:ext cx="2432447" cy="1824335"/>
          </a:xfrm>
          <a:prstGeom prst="rect">
            <a:avLst/>
          </a:prstGeom>
          <a:ln>
            <a:solidFill>
              <a:schemeClr val="tx1"/>
            </a:solidFill>
          </a:ln>
        </p:spPr>
      </p:pic>
      <p:sp>
        <p:nvSpPr>
          <p:cNvPr id="11" name="TextBox 10"/>
          <p:cNvSpPr txBox="1"/>
          <p:nvPr/>
        </p:nvSpPr>
        <p:spPr>
          <a:xfrm>
            <a:off x="2700347" y="1296054"/>
            <a:ext cx="3728720" cy="923330"/>
          </a:xfrm>
          <a:prstGeom prst="rect">
            <a:avLst/>
          </a:prstGeom>
          <a:noFill/>
        </p:spPr>
        <p:txBody>
          <a:bodyPr wrap="square" rtlCol="0">
            <a:spAutoFit/>
          </a:bodyPr>
          <a:lstStyle/>
          <a:p>
            <a:r>
              <a:rPr lang="en-US" dirty="0">
                <a:solidFill>
                  <a:srgbClr val="000000"/>
                </a:solidFill>
              </a:rPr>
              <a:t>Talk with your Supervisor</a:t>
            </a:r>
          </a:p>
          <a:p>
            <a:r>
              <a:rPr lang="en-US" dirty="0">
                <a:solidFill>
                  <a:srgbClr val="000000"/>
                </a:solidFill>
              </a:rPr>
              <a:t>Assess your Skills</a:t>
            </a:r>
          </a:p>
          <a:p>
            <a:r>
              <a:rPr lang="en-US" dirty="0">
                <a:solidFill>
                  <a:srgbClr val="000000"/>
                </a:solidFill>
              </a:rPr>
              <a:t>Identify your Goals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643" y="3001310"/>
            <a:ext cx="2011301" cy="1339526"/>
          </a:xfrm>
          <a:prstGeom prst="rect">
            <a:avLst/>
          </a:prstGeom>
          <a:ln>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9300" y="3710997"/>
            <a:ext cx="1572170" cy="1231915"/>
          </a:xfrm>
          <a:prstGeom prst="rect">
            <a:avLst/>
          </a:prstGeom>
        </p:spPr>
      </p:pic>
      <p:sp>
        <p:nvSpPr>
          <p:cNvPr id="14" name="TextBox 13"/>
          <p:cNvSpPr txBox="1"/>
          <p:nvPr/>
        </p:nvSpPr>
        <p:spPr>
          <a:xfrm>
            <a:off x="5504155" y="3407207"/>
            <a:ext cx="3639845" cy="923330"/>
          </a:xfrm>
          <a:prstGeom prst="rect">
            <a:avLst/>
          </a:prstGeom>
          <a:noFill/>
        </p:spPr>
        <p:txBody>
          <a:bodyPr wrap="square" rtlCol="0">
            <a:spAutoFit/>
          </a:bodyPr>
          <a:lstStyle/>
          <a:p>
            <a:r>
              <a:rPr lang="en-US" dirty="0">
                <a:solidFill>
                  <a:srgbClr val="000000"/>
                </a:solidFill>
              </a:rPr>
              <a:t>Think about…</a:t>
            </a:r>
          </a:p>
          <a:p>
            <a:r>
              <a:rPr lang="en-US" dirty="0">
                <a:solidFill>
                  <a:srgbClr val="000000"/>
                </a:solidFill>
              </a:rPr>
              <a:t>    … furthering your education</a:t>
            </a:r>
          </a:p>
          <a:p>
            <a:r>
              <a:rPr lang="en-US" dirty="0">
                <a:solidFill>
                  <a:srgbClr val="000000"/>
                </a:solidFill>
              </a:rPr>
              <a:t>    … developmental assignments</a:t>
            </a:r>
          </a:p>
        </p:txBody>
      </p:sp>
      <p:sp>
        <p:nvSpPr>
          <p:cNvPr id="15" name="TextBox 14"/>
          <p:cNvSpPr txBox="1"/>
          <p:nvPr/>
        </p:nvSpPr>
        <p:spPr>
          <a:xfrm>
            <a:off x="4840967" y="5182581"/>
            <a:ext cx="3728720" cy="1200329"/>
          </a:xfrm>
          <a:prstGeom prst="rect">
            <a:avLst/>
          </a:prstGeom>
          <a:noFill/>
        </p:spPr>
        <p:txBody>
          <a:bodyPr wrap="square" rtlCol="0">
            <a:spAutoFit/>
          </a:bodyPr>
          <a:lstStyle/>
          <a:p>
            <a:r>
              <a:rPr lang="en-US" dirty="0">
                <a:solidFill>
                  <a:srgbClr val="000000"/>
                </a:solidFill>
              </a:rPr>
              <a:t>When it comes to planning for your development...</a:t>
            </a:r>
          </a:p>
          <a:p>
            <a:endParaRPr lang="en-US" dirty="0">
              <a:solidFill>
                <a:srgbClr val="000000"/>
              </a:solidFill>
            </a:endParaRPr>
          </a:p>
          <a:p>
            <a:r>
              <a:rPr lang="en-US" dirty="0">
                <a:solidFill>
                  <a:srgbClr val="000000"/>
                </a:solidFill>
              </a:rPr>
              <a:t>    “The sky’s the Limit”</a:t>
            </a:r>
          </a:p>
        </p:txBody>
      </p:sp>
      <p:sp>
        <p:nvSpPr>
          <p:cNvPr id="16" name="TextBox 15"/>
          <p:cNvSpPr txBox="1"/>
          <p:nvPr/>
        </p:nvSpPr>
        <p:spPr>
          <a:xfrm>
            <a:off x="4351220" y="2368682"/>
            <a:ext cx="4541520" cy="923330"/>
          </a:xfrm>
          <a:prstGeom prst="rect">
            <a:avLst/>
          </a:prstGeom>
          <a:noFill/>
        </p:spPr>
        <p:txBody>
          <a:bodyPr wrap="square" rtlCol="0">
            <a:spAutoFit/>
          </a:bodyPr>
          <a:lstStyle/>
          <a:p>
            <a:r>
              <a:rPr lang="en-US" dirty="0">
                <a:solidFill>
                  <a:srgbClr val="000000"/>
                </a:solidFill>
              </a:rPr>
              <a:t>Identify training that:</a:t>
            </a:r>
          </a:p>
          <a:p>
            <a:r>
              <a:rPr lang="en-US" dirty="0">
                <a:solidFill>
                  <a:srgbClr val="000000"/>
                </a:solidFill>
              </a:rPr>
              <a:t>            - Improves skills</a:t>
            </a:r>
          </a:p>
          <a:p>
            <a:r>
              <a:rPr lang="en-US" dirty="0">
                <a:solidFill>
                  <a:srgbClr val="000000"/>
                </a:solidFill>
              </a:rPr>
              <a:t>            - Helps you reach Career Goals</a:t>
            </a:r>
          </a:p>
        </p:txBody>
      </p:sp>
    </p:spTree>
    <p:extLst>
      <p:ext uri="{BB962C8B-B14F-4D97-AF65-F5344CB8AC3E}">
        <p14:creationId xmlns:p14="http://schemas.microsoft.com/office/powerpoint/2010/main" val="136674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grpId="0" nodeType="after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 calcmode="lin" valueType="num">
                                      <p:cBhvr additive="base">
                                        <p:cTn id="38"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2" fill="hold" grpId="0" nodeType="after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 calcmode="lin" valueType="num">
                                      <p:cBhvr additive="base">
                                        <p:cTn id="43"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childTnLst>
                          </p:cTn>
                        </p:par>
                        <p:par>
                          <p:cTn id="50" fill="hold">
                            <p:stCondLst>
                              <p:cond delay="500"/>
                            </p:stCondLst>
                            <p:childTnLst>
                              <p:par>
                                <p:cTn id="51" presetID="2" presetClass="entr" presetSubtype="2" fill="hold" grpId="0" nodeType="after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 calcmode="lin" valueType="num">
                                      <p:cBhvr additive="base">
                                        <p:cTn id="53"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2" fill="hold" grpId="0" nodeType="afterEffect">
                                  <p:stCondLst>
                                    <p:cond delay="0"/>
                                  </p:stCondLst>
                                  <p:childTnLst>
                                    <p:set>
                                      <p:cBhvr>
                                        <p:cTn id="57" dur="1" fill="hold">
                                          <p:stCondLst>
                                            <p:cond delay="0"/>
                                          </p:stCondLst>
                                        </p:cTn>
                                        <p:tgtEl>
                                          <p:spTgt spid="14">
                                            <p:txEl>
                                              <p:pRg st="1" end="1"/>
                                            </p:txEl>
                                          </p:spTgt>
                                        </p:tgtEl>
                                        <p:attrNameLst>
                                          <p:attrName>style.visibility</p:attrName>
                                        </p:attrNameLst>
                                      </p:cBhvr>
                                      <p:to>
                                        <p:strVal val="visible"/>
                                      </p:to>
                                    </p:set>
                                    <p:anim calcmode="lin" valueType="num">
                                      <p:cBhvr additive="base">
                                        <p:cTn id="58"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60" fill="hold">
                            <p:stCondLst>
                              <p:cond delay="1500"/>
                            </p:stCondLst>
                            <p:childTnLst>
                              <p:par>
                                <p:cTn id="61" presetID="2" presetClass="entr" presetSubtype="2" fill="hold" grpId="0" nodeType="after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 calcmode="lin" valueType="num">
                                      <p:cBhvr additive="base">
                                        <p:cTn id="63"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 calcmode="lin" valueType="num">
                                      <p:cBhvr additive="base">
                                        <p:cTn id="6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5">
                                            <p:txEl>
                                              <p:pRg st="2" end="2"/>
                                            </p:txEl>
                                          </p:spTgt>
                                        </p:tgtEl>
                                        <p:attrNameLst>
                                          <p:attrName>style.visibility</p:attrName>
                                        </p:attrNameLst>
                                      </p:cBhvr>
                                      <p:to>
                                        <p:strVal val="visible"/>
                                      </p:to>
                                    </p:set>
                                    <p:anim calcmode="lin" valueType="num">
                                      <p:cBhvr additive="base">
                                        <p:cTn id="75" dur="5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5">
                                            <p:txEl>
                                              <p:pRg st="2" end="2"/>
                                            </p:txEl>
                                          </p:spTgt>
                                        </p:tgtEl>
                                        <p:attrNameLst>
                                          <p:attrName>ppt_y</p:attrName>
                                        </p:attrNameLst>
                                      </p:cBhvr>
                                      <p:tavLst>
                                        <p:tav tm="0">
                                          <p:val>
                                            <p:strVal val="#ppt_y"/>
                                          </p:val>
                                        </p:tav>
                                        <p:tav tm="100000">
                                          <p:val>
                                            <p:strVal val="#ppt_y"/>
                                          </p:val>
                                        </p:tav>
                                      </p:tavLst>
                                    </p:anim>
                                  </p:childTnLst>
                                </p:cTn>
                              </p:par>
                              <p:par>
                                <p:cTn id="77" presetID="35"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2000"/>
                                        <p:tgtEl>
                                          <p:spTgt spid="9"/>
                                        </p:tgtEl>
                                      </p:cBhvr>
                                    </p:animEffect>
                                    <p:anim calcmode="lin" valueType="num">
                                      <p:cBhvr>
                                        <p:cTn id="80" dur="2000" fill="hold"/>
                                        <p:tgtEl>
                                          <p:spTgt spid="9"/>
                                        </p:tgtEl>
                                        <p:attrNameLst>
                                          <p:attrName>style.rotation</p:attrName>
                                        </p:attrNameLst>
                                      </p:cBhvr>
                                      <p:tavLst>
                                        <p:tav tm="0">
                                          <p:val>
                                            <p:fltVal val="720"/>
                                          </p:val>
                                        </p:tav>
                                        <p:tav tm="100000">
                                          <p:val>
                                            <p:fltVal val="0"/>
                                          </p:val>
                                        </p:tav>
                                      </p:tavLst>
                                    </p:anim>
                                    <p:anim calcmode="lin" valueType="num">
                                      <p:cBhvr>
                                        <p:cTn id="81" dur="2000" fill="hold"/>
                                        <p:tgtEl>
                                          <p:spTgt spid="9"/>
                                        </p:tgtEl>
                                        <p:attrNameLst>
                                          <p:attrName>ppt_h</p:attrName>
                                        </p:attrNameLst>
                                      </p:cBhvr>
                                      <p:tavLst>
                                        <p:tav tm="0">
                                          <p:val>
                                            <p:fltVal val="0"/>
                                          </p:val>
                                        </p:tav>
                                        <p:tav tm="100000">
                                          <p:val>
                                            <p:strVal val="#ppt_h"/>
                                          </p:val>
                                        </p:tav>
                                      </p:tavLst>
                                    </p:anim>
                                    <p:anim calcmode="lin" valueType="num">
                                      <p:cBhvr>
                                        <p:cTn id="82"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4" grpId="0" build="p"/>
      <p:bldP spid="15" grpId="0" build="p"/>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6820"/>
            <a:ext cx="6781800" cy="533400"/>
          </a:xfrm>
        </p:spPr>
        <p:txBody>
          <a:bodyPr/>
          <a:lstStyle/>
          <a:p>
            <a:r>
              <a:rPr lang="en-US" dirty="0" smtClean="0"/>
              <a:t>So…how do I assess my current skills and abilities?</a:t>
            </a:r>
            <a:endParaRPr lang="en-US" dirty="0"/>
          </a:p>
        </p:txBody>
      </p:sp>
      <p:pic>
        <p:nvPicPr>
          <p:cNvPr id="5" name="Content Placeholder 4"/>
          <p:cNvPicPr>
            <a:picLocks noGrp="1" noChangeAspect="1"/>
          </p:cNvPicPr>
          <p:nvPr>
            <p:ph idx="1"/>
          </p:nvPr>
        </p:nvPicPr>
        <p:blipFill>
          <a:blip r:embed="rId2"/>
          <a:stretch>
            <a:fillRect/>
          </a:stretch>
        </p:blipFill>
        <p:spPr>
          <a:xfrm>
            <a:off x="162570" y="3615655"/>
            <a:ext cx="2280322" cy="2757127"/>
          </a:xfrm>
          <a:prstGeom prst="rect">
            <a:avLst/>
          </a:prstGeom>
        </p:spPr>
      </p:pic>
      <p:sp>
        <p:nvSpPr>
          <p:cNvPr id="4" name="Slide Number Placeholder 3"/>
          <p:cNvSpPr>
            <a:spLocks noGrp="1"/>
          </p:cNvSpPr>
          <p:nvPr>
            <p:ph type="sldNum" sz="quarter" idx="10"/>
          </p:nvPr>
        </p:nvSpPr>
        <p:spPr/>
        <p:txBody>
          <a:bodyPr/>
          <a:lstStyle/>
          <a:p>
            <a:pPr>
              <a:defRPr/>
            </a:pPr>
            <a:r>
              <a:rPr lang="en-US" smtClean="0"/>
              <a:t>Slide </a:t>
            </a:r>
            <a:fld id="{136D5C87-B9C2-4CB3-A612-4CFB17DF639A}" type="slidenum">
              <a:rPr lang="en-US" smtClean="0"/>
              <a:pPr>
                <a:defRPr/>
              </a:pPr>
              <a:t>7</a:t>
            </a:fld>
            <a:endParaRPr lang="en-US" dirty="0"/>
          </a:p>
        </p:txBody>
      </p:sp>
      <p:sp>
        <p:nvSpPr>
          <p:cNvPr id="6" name="Rectangle 5"/>
          <p:cNvSpPr/>
          <p:nvPr/>
        </p:nvSpPr>
        <p:spPr>
          <a:xfrm>
            <a:off x="6674651" y="3618182"/>
            <a:ext cx="2424417" cy="2031325"/>
          </a:xfrm>
          <a:prstGeom prst="rect">
            <a:avLst/>
          </a:prstGeom>
        </p:spPr>
        <p:txBody>
          <a:bodyPr wrap="square">
            <a:spAutoFit/>
          </a:bodyPr>
          <a:lstStyle/>
          <a:p>
            <a:pPr marL="285750" indent="-285750">
              <a:buFont typeface="Wingdings" panose="05000000000000000000" pitchFamily="2" charset="2"/>
              <a:buChar char="Ø"/>
            </a:pPr>
            <a:r>
              <a:rPr lang="en-US" sz="1400" b="1" dirty="0" smtClean="0"/>
              <a:t>Self-Assessments Areas </a:t>
            </a:r>
            <a:endParaRPr lang="en-US" sz="1400" b="1" dirty="0"/>
          </a:p>
          <a:p>
            <a:pPr marL="742950" lvl="1" indent="-285750">
              <a:buFont typeface="Wingdings" panose="05000000000000000000" pitchFamily="2" charset="2"/>
              <a:buChar char="Ø"/>
            </a:pPr>
            <a:r>
              <a:rPr lang="en-US" sz="1400" b="1" dirty="0"/>
              <a:t>Change </a:t>
            </a:r>
            <a:r>
              <a:rPr lang="en-US" sz="1400" b="1" dirty="0" smtClean="0"/>
              <a:t>Management</a:t>
            </a:r>
          </a:p>
          <a:p>
            <a:pPr marL="742950" lvl="1" indent="-285750">
              <a:buFont typeface="Wingdings" panose="05000000000000000000" pitchFamily="2" charset="2"/>
              <a:buChar char="Ø"/>
            </a:pPr>
            <a:r>
              <a:rPr lang="en-US" sz="1400" b="1" dirty="0" smtClean="0"/>
              <a:t>Communications</a:t>
            </a:r>
          </a:p>
          <a:p>
            <a:pPr marL="742950" lvl="1" indent="-285750">
              <a:buFont typeface="Wingdings" panose="05000000000000000000" pitchFamily="2" charset="2"/>
              <a:buChar char="Ø"/>
            </a:pPr>
            <a:r>
              <a:rPr lang="en-US" sz="1400" b="1" dirty="0" smtClean="0"/>
              <a:t>Leadership</a:t>
            </a:r>
          </a:p>
          <a:p>
            <a:pPr marL="742950" lvl="1" indent="-285750">
              <a:buFont typeface="Wingdings" panose="05000000000000000000" pitchFamily="2" charset="2"/>
              <a:buChar char="Ø"/>
            </a:pPr>
            <a:r>
              <a:rPr lang="en-US" sz="1400" b="1" dirty="0" smtClean="0"/>
              <a:t>Managing People</a:t>
            </a:r>
          </a:p>
          <a:p>
            <a:pPr marL="742950" lvl="1" indent="-285750">
              <a:buFont typeface="Wingdings" panose="05000000000000000000" pitchFamily="2" charset="2"/>
              <a:buChar char="Ø"/>
            </a:pPr>
            <a:r>
              <a:rPr lang="en-US" sz="1400" b="1" dirty="0" smtClean="0"/>
              <a:t>Managing Self</a:t>
            </a:r>
            <a:endParaRPr lang="en-US" sz="1400" b="1" dirty="0"/>
          </a:p>
          <a:p>
            <a:pPr marL="742950" lvl="1" indent="-285750">
              <a:buFont typeface="Wingdings" panose="05000000000000000000" pitchFamily="2" charset="2"/>
              <a:buChar char="Ø"/>
            </a:pPr>
            <a:r>
              <a:rPr lang="en-US" sz="1400" b="1" dirty="0"/>
              <a:t>Customer </a:t>
            </a:r>
            <a:r>
              <a:rPr lang="en-US" sz="1400" b="1" dirty="0" smtClean="0"/>
              <a:t>Focus</a:t>
            </a:r>
            <a:endParaRPr lang="en-US" sz="1400" b="1" dirty="0"/>
          </a:p>
        </p:txBody>
      </p:sp>
      <p:sp>
        <p:nvSpPr>
          <p:cNvPr id="7" name="Rectangle 6"/>
          <p:cNvSpPr/>
          <p:nvPr/>
        </p:nvSpPr>
        <p:spPr>
          <a:xfrm>
            <a:off x="2558641" y="4926232"/>
            <a:ext cx="4116009" cy="1446550"/>
          </a:xfrm>
          <a:prstGeom prst="rect">
            <a:avLst/>
          </a:prstGeom>
          <a:noFill/>
        </p:spPr>
        <p:txBody>
          <a:bodyPr wrap="square" lIns="91440" tIns="45720" rIns="91440" bIns="45720">
            <a:spAutoFit/>
          </a:bodyPr>
          <a:lstStyle/>
          <a:p>
            <a:pPr algn="ctr"/>
            <a:r>
              <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MARADMIN </a:t>
            </a: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446/17</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Explosion 1 8"/>
          <p:cNvSpPr/>
          <p:nvPr/>
        </p:nvSpPr>
        <p:spPr>
          <a:xfrm rot="2031654">
            <a:off x="81320" y="1432720"/>
            <a:ext cx="2442823" cy="2333863"/>
          </a:xfrm>
          <a:prstGeom prst="irregularSeal1">
            <a:avLst/>
          </a:prstGeom>
          <a:solidFill>
            <a:srgbClr val="FF00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smtClean="0">
                <a:solidFill>
                  <a:schemeClr val="bg1"/>
                </a:solidFill>
              </a:rPr>
              <a:t>How do I identify areas to strengthen or improve?</a:t>
            </a:r>
            <a:endParaRPr lang="en-US" sz="1200" b="1" dirty="0">
              <a:solidFill>
                <a:schemeClr val="bg1"/>
              </a:solidFill>
            </a:endParaRPr>
          </a:p>
        </p:txBody>
      </p:sp>
      <p:sp>
        <p:nvSpPr>
          <p:cNvPr id="13" name="Explosion 1 12"/>
          <p:cNvSpPr/>
          <p:nvPr/>
        </p:nvSpPr>
        <p:spPr>
          <a:xfrm rot="316231">
            <a:off x="6906865" y="1762400"/>
            <a:ext cx="2174240" cy="1469469"/>
          </a:xfrm>
          <a:prstGeom prst="irregularSeal1">
            <a:avLst/>
          </a:prstGeom>
          <a:solidFill>
            <a:srgbClr val="FF0000"/>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bg1"/>
                </a:solidFill>
              </a:rPr>
              <a:t>What do I have to do?</a:t>
            </a:r>
          </a:p>
        </p:txBody>
      </p:sp>
      <p:sp>
        <p:nvSpPr>
          <p:cNvPr id="14" name="Rectangle 13"/>
          <p:cNvSpPr/>
          <p:nvPr/>
        </p:nvSpPr>
        <p:spPr>
          <a:xfrm>
            <a:off x="2410067" y="1186543"/>
            <a:ext cx="4572000" cy="3139321"/>
          </a:xfrm>
          <a:prstGeom prst="rect">
            <a:avLst/>
          </a:prstGeom>
        </p:spPr>
        <p:txBody>
          <a:bodyPr>
            <a:spAutoFit/>
          </a:bodyPr>
          <a:lstStyle/>
          <a:p>
            <a:pPr marL="285750" indent="-285750">
              <a:buFont typeface="Wingdings" panose="05000000000000000000" pitchFamily="2" charset="2"/>
              <a:buChar char="q"/>
            </a:pPr>
            <a:r>
              <a:rPr lang="en-US" i="1" dirty="0" smtClean="0">
                <a:solidFill>
                  <a:srgbClr val="000000"/>
                </a:solidFill>
                <a:latin typeface="Cambria" panose="02040503050406030204" pitchFamily="18" charset="0"/>
              </a:rPr>
              <a:t>Increase </a:t>
            </a:r>
            <a:r>
              <a:rPr lang="en-US" i="1" dirty="0">
                <a:solidFill>
                  <a:srgbClr val="000000"/>
                </a:solidFill>
                <a:latin typeface="Cambria" panose="02040503050406030204" pitchFamily="18" charset="0"/>
              </a:rPr>
              <a:t>your professional and personal </a:t>
            </a:r>
            <a:r>
              <a:rPr lang="en-US" i="1" dirty="0" smtClean="0">
                <a:solidFill>
                  <a:srgbClr val="000000"/>
                </a:solidFill>
                <a:latin typeface="Cambria" panose="02040503050406030204" pitchFamily="18" charset="0"/>
              </a:rPr>
              <a:t>productivity</a:t>
            </a:r>
          </a:p>
          <a:p>
            <a:pPr marL="285750" indent="-285750">
              <a:buFont typeface="Wingdings" panose="05000000000000000000" pitchFamily="2" charset="2"/>
              <a:buChar char="q"/>
            </a:pPr>
            <a:r>
              <a:rPr lang="en-US" i="1" dirty="0" smtClean="0">
                <a:solidFill>
                  <a:srgbClr val="000000"/>
                </a:solidFill>
                <a:latin typeface="Cambria" panose="02040503050406030204" pitchFamily="18" charset="0"/>
              </a:rPr>
              <a:t>Enrich </a:t>
            </a:r>
            <a:r>
              <a:rPr lang="en-US" i="1" dirty="0">
                <a:solidFill>
                  <a:srgbClr val="000000"/>
                </a:solidFill>
                <a:latin typeface="Cambria" panose="02040503050406030204" pitchFamily="18" charset="0"/>
              </a:rPr>
              <a:t>your career path by assessing, planning, and developing your critical </a:t>
            </a:r>
            <a:r>
              <a:rPr lang="en-US" i="1" dirty="0" smtClean="0">
                <a:solidFill>
                  <a:srgbClr val="000000"/>
                </a:solidFill>
                <a:latin typeface="Cambria" panose="02040503050406030204" pitchFamily="18" charset="0"/>
              </a:rPr>
              <a:t>skills</a:t>
            </a:r>
          </a:p>
          <a:p>
            <a:pPr marL="285750" indent="-285750">
              <a:buFont typeface="Wingdings" panose="05000000000000000000" pitchFamily="2" charset="2"/>
              <a:buChar char="q"/>
            </a:pPr>
            <a:r>
              <a:rPr lang="en-US" i="1" dirty="0" smtClean="0">
                <a:solidFill>
                  <a:srgbClr val="000000"/>
                </a:solidFill>
                <a:latin typeface="Cambria" panose="02040503050406030204" pitchFamily="18" charset="0"/>
              </a:rPr>
              <a:t>Online </a:t>
            </a:r>
            <a:r>
              <a:rPr lang="en-US" i="1" dirty="0">
                <a:solidFill>
                  <a:srgbClr val="000000"/>
                </a:solidFill>
                <a:latin typeface="Cambria" panose="02040503050406030204" pitchFamily="18" charset="0"/>
              </a:rPr>
              <a:t>and are available to all civilian </a:t>
            </a:r>
            <a:r>
              <a:rPr lang="en-US" i="1" dirty="0" smtClean="0">
                <a:solidFill>
                  <a:srgbClr val="000000"/>
                </a:solidFill>
                <a:latin typeface="Cambria" panose="02040503050406030204" pitchFamily="18" charset="0"/>
              </a:rPr>
              <a:t>Marines</a:t>
            </a:r>
          </a:p>
          <a:p>
            <a:pPr marL="285750" indent="-285750">
              <a:buFont typeface="Wingdings" panose="05000000000000000000" pitchFamily="2" charset="2"/>
              <a:buChar char="q"/>
            </a:pPr>
            <a:r>
              <a:rPr lang="en-US" i="1" dirty="0" smtClean="0">
                <a:solidFill>
                  <a:srgbClr val="000000"/>
                </a:solidFill>
                <a:latin typeface="Cambria" panose="02040503050406030204" pitchFamily="18" charset="0"/>
              </a:rPr>
              <a:t>Assessments </a:t>
            </a:r>
            <a:r>
              <a:rPr lang="en-US" i="1" dirty="0">
                <a:solidFill>
                  <a:srgbClr val="000000"/>
                </a:solidFill>
                <a:latin typeface="Cambria" panose="02040503050406030204" pitchFamily="18" charset="0"/>
              </a:rPr>
              <a:t>can be either stand-alone or </a:t>
            </a:r>
            <a:r>
              <a:rPr lang="en-US" i="1" dirty="0" smtClean="0">
                <a:solidFill>
                  <a:srgbClr val="000000"/>
                </a:solidFill>
                <a:latin typeface="Cambria" panose="02040503050406030204" pitchFamily="18" charset="0"/>
              </a:rPr>
              <a:t>360-review</a:t>
            </a:r>
          </a:p>
          <a:p>
            <a:pPr marL="285750" indent="-285750">
              <a:buFont typeface="Wingdings" panose="05000000000000000000" pitchFamily="2" charset="2"/>
              <a:buChar char="q"/>
            </a:pPr>
            <a:r>
              <a:rPr lang="en-US" i="1" dirty="0" smtClean="0">
                <a:solidFill>
                  <a:srgbClr val="000000"/>
                </a:solidFill>
                <a:latin typeface="Cambria" panose="02040503050406030204" pitchFamily="18" charset="0"/>
              </a:rPr>
              <a:t>Helps to determine strengths </a:t>
            </a:r>
            <a:r>
              <a:rPr lang="en-US" i="1" dirty="0">
                <a:solidFill>
                  <a:srgbClr val="000000"/>
                </a:solidFill>
                <a:latin typeface="Cambria" panose="02040503050406030204" pitchFamily="18" charset="0"/>
              </a:rPr>
              <a:t>and developmental needs </a:t>
            </a:r>
            <a:r>
              <a:rPr lang="en-US" i="1" dirty="0" smtClean="0">
                <a:solidFill>
                  <a:srgbClr val="000000"/>
                </a:solidFill>
                <a:latin typeface="Cambria" panose="02040503050406030204" pitchFamily="18" charset="0"/>
              </a:rPr>
              <a:t> </a:t>
            </a:r>
            <a:endParaRPr lang="en-US" dirty="0"/>
          </a:p>
        </p:txBody>
      </p:sp>
    </p:spTree>
    <p:extLst>
      <p:ext uri="{BB962C8B-B14F-4D97-AF65-F5344CB8AC3E}">
        <p14:creationId xmlns:p14="http://schemas.microsoft.com/office/powerpoint/2010/main" val="18486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150"/>
                            </p:stCondLst>
                            <p:childTnLst>
                              <p:par>
                                <p:cTn id="13" presetID="35"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style.rotation</p:attrName>
                                        </p:attrNameLst>
                                      </p:cBhvr>
                                      <p:tavLst>
                                        <p:tav tm="0">
                                          <p:val>
                                            <p:fltVal val="720"/>
                                          </p:val>
                                        </p:tav>
                                        <p:tav tm="100000">
                                          <p:val>
                                            <p:fltVal val="0"/>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 calcmode="lin" valueType="num">
                                      <p:cBhvr>
                                        <p:cTn id="18" dur="2000" fill="hold"/>
                                        <p:tgtEl>
                                          <p:spTgt spid="9"/>
                                        </p:tgtEl>
                                        <p:attrNameLst>
                                          <p:attrName>ppt_w</p:attrName>
                                        </p:attrNameLst>
                                      </p:cBhvr>
                                      <p:tavLst>
                                        <p:tav tm="0">
                                          <p:val>
                                            <p:fltVal val="0"/>
                                          </p:val>
                                        </p:tav>
                                        <p:tav tm="100000">
                                          <p:val>
                                            <p:strVal val="#ppt_w"/>
                                          </p:val>
                                        </p:tav>
                                      </p:tavLst>
                                    </p:anim>
                                  </p:childTnLst>
                                </p:cTn>
                              </p:par>
                            </p:childTnLst>
                          </p:cTn>
                        </p:par>
                        <p:par>
                          <p:cTn id="19" fill="hold">
                            <p:stCondLst>
                              <p:cond delay="3150"/>
                            </p:stCondLst>
                            <p:childTnLst>
                              <p:par>
                                <p:cTn id="20" presetID="35"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style.rotation</p:attrName>
                                        </p:attrNameLst>
                                      </p:cBhvr>
                                      <p:tavLst>
                                        <p:tav tm="0">
                                          <p:val>
                                            <p:fltVal val="720"/>
                                          </p:val>
                                        </p:tav>
                                        <p:tav tm="100000">
                                          <p:val>
                                            <p:fltVal val="0"/>
                                          </p:val>
                                        </p:tav>
                                      </p:tavLst>
                                    </p:anim>
                                    <p:anim calcmode="lin" valueType="num">
                                      <p:cBhvr>
                                        <p:cTn id="24" dur="2000" fill="hold"/>
                                        <p:tgtEl>
                                          <p:spTgt spid="13"/>
                                        </p:tgtEl>
                                        <p:attrNameLst>
                                          <p:attrName>ppt_h</p:attrName>
                                        </p:attrNameLst>
                                      </p:cBhvr>
                                      <p:tavLst>
                                        <p:tav tm="0">
                                          <p:val>
                                            <p:fltVal val="0"/>
                                          </p:val>
                                        </p:tav>
                                        <p:tav tm="100000">
                                          <p:val>
                                            <p:strVal val="#ppt_h"/>
                                          </p:val>
                                        </p:tav>
                                      </p:tavLst>
                                    </p:anim>
                                    <p:anim calcmode="lin" valueType="num">
                                      <p:cBhvr>
                                        <p:cTn id="25"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Effect transition="in" filter="fade">
                                      <p:cBhvr>
                                        <p:cTn id="34" dur="500"/>
                                        <p:tgtEl>
                                          <p:spTgt spid="1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1000"/>
                                        <p:tgtEl>
                                          <p:spTgt spid="14">
                                            <p:txEl>
                                              <p:pRg st="2" end="2"/>
                                            </p:txEl>
                                          </p:spTgt>
                                        </p:tgtEl>
                                      </p:cBhvr>
                                    </p:animEffect>
                                    <p:anim calcmode="lin" valueType="num">
                                      <p:cBhvr>
                                        <p:cTn id="4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46" dur="500"/>
                                        <p:tgtEl>
                                          <p:spTgt spid="1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4">
                                            <p:txEl>
                                              <p:pRg st="4" end="4"/>
                                            </p:txEl>
                                          </p:spTgt>
                                        </p:tgtEl>
                                        <p:attrNameLst>
                                          <p:attrName>style.visibility</p:attrName>
                                        </p:attrNameLst>
                                      </p:cBhvr>
                                      <p:to>
                                        <p:strVal val="visible"/>
                                      </p:to>
                                    </p:set>
                                    <p:animEffect transition="in" filter="fade">
                                      <p:cBhvr>
                                        <p:cTn id="51" dur="2000"/>
                                        <p:tgtEl>
                                          <p:spTgt spid="14">
                                            <p:txEl>
                                              <p:pRg st="4" end="4"/>
                                            </p:txEl>
                                          </p:spTgt>
                                        </p:tgtEl>
                                      </p:cBhvr>
                                    </p:animEffect>
                                    <p:anim calcmode="lin" valueType="num">
                                      <p:cBhvr>
                                        <p:cTn id="52" dur="2000" fill="hold"/>
                                        <p:tgtEl>
                                          <p:spTgt spid="14">
                                            <p:txEl>
                                              <p:pRg st="4" end="4"/>
                                            </p:txEl>
                                          </p:spTgt>
                                        </p:tgtEl>
                                        <p:attrNameLst>
                                          <p:attrName>ppt_w</p:attrName>
                                        </p:attrNameLst>
                                      </p:cBhvr>
                                      <p:tavLst>
                                        <p:tav tm="0" fmla="#ppt_w*sin(2.5*pi*$)">
                                          <p:val>
                                            <p:fltVal val="0"/>
                                          </p:val>
                                        </p:tav>
                                        <p:tav tm="100000">
                                          <p:val>
                                            <p:fltVal val="1"/>
                                          </p:val>
                                        </p:tav>
                                      </p:tavLst>
                                    </p:anim>
                                    <p:anim calcmode="lin" valueType="num">
                                      <p:cBhvr>
                                        <p:cTn id="53" dur="2000" fill="hold"/>
                                        <p:tgtEl>
                                          <p:spTgt spid="1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Participation</a:t>
            </a:r>
            <a:endParaRPr lang="en-US" dirty="0"/>
          </a:p>
        </p:txBody>
      </p:sp>
      <p:sp>
        <p:nvSpPr>
          <p:cNvPr id="4" name="Slide Number Placeholder 3"/>
          <p:cNvSpPr>
            <a:spLocks noGrp="1"/>
          </p:cNvSpPr>
          <p:nvPr>
            <p:ph type="sldNum" sz="quarter" idx="10"/>
          </p:nvPr>
        </p:nvSpPr>
        <p:spPr/>
        <p:txBody>
          <a:bodyPr/>
          <a:lstStyle/>
          <a:p>
            <a:pPr>
              <a:defRPr/>
            </a:pPr>
            <a:r>
              <a:rPr lang="en-US" smtClean="0">
                <a:solidFill>
                  <a:srgbClr val="000000"/>
                </a:solidFill>
              </a:rPr>
              <a:t>Slide </a:t>
            </a:r>
            <a:fld id="{136D5C87-B9C2-4CB3-A612-4CFB17DF639A}" type="slidenum">
              <a:rPr lang="en-US" smtClean="0">
                <a:solidFill>
                  <a:srgbClr val="000000"/>
                </a:solidFill>
              </a:rPr>
              <a:pPr>
                <a:defRPr/>
              </a:pPr>
              <a:t>8</a:t>
            </a:fld>
            <a:endParaRPr lang="en-US" dirty="0">
              <a:solidFill>
                <a:srgbClr val="000000"/>
              </a:solidFill>
            </a:endParaRPr>
          </a:p>
        </p:txBody>
      </p:sp>
      <p:sp>
        <p:nvSpPr>
          <p:cNvPr id="5" name="Rectangle 4"/>
          <p:cNvSpPr/>
          <p:nvPr/>
        </p:nvSpPr>
        <p:spPr>
          <a:xfrm>
            <a:off x="201827" y="1738968"/>
            <a:ext cx="4361295" cy="3025444"/>
          </a:xfrm>
          <a:prstGeom prst="rect">
            <a:avLst/>
          </a:prstGeom>
        </p:spPr>
        <p:txBody>
          <a:bodyPr wrap="square">
            <a:spAutoFit/>
          </a:bodyPr>
          <a:lstStyle/>
          <a:p>
            <a:pPr marL="342900" indent="-342900">
              <a:lnSpc>
                <a:spcPct val="115000"/>
              </a:lnSpc>
              <a:buFont typeface="+mj-lt"/>
              <a:buAutoNum type="arabicPeriod"/>
            </a:pPr>
            <a:r>
              <a:rPr lang="en-US" dirty="0" smtClean="0">
                <a:solidFill>
                  <a:srgbClr val="000000"/>
                </a:solidFill>
                <a:ea typeface="Calibri" panose="020F0502020204030204" pitchFamily="34" charset="0"/>
                <a:cs typeface="Times New Roman" panose="02020603050405020304" pitchFamily="18" charset="0"/>
              </a:rPr>
              <a:t>Go </a:t>
            </a:r>
            <a:r>
              <a:rPr lang="en-US" dirty="0">
                <a:solidFill>
                  <a:srgbClr val="000000"/>
                </a:solidFill>
                <a:ea typeface="Calibri" panose="020F0502020204030204" pitchFamily="34" charset="0"/>
                <a:cs typeface="Times New Roman" panose="02020603050405020304" pitchFamily="18" charset="0"/>
              </a:rPr>
              <a:t>to </a:t>
            </a:r>
            <a:r>
              <a:rPr lang="en-US" u="sng" dirty="0">
                <a:solidFill>
                  <a:srgbClr val="000000">
                    <a:lumMod val="95000"/>
                    <a:lumOff val="5000"/>
                  </a:srgbClr>
                </a:solidFill>
                <a:ea typeface="Calibri" panose="020F0502020204030204" pitchFamily="34" charset="0"/>
                <a:cs typeface="Times New Roman" panose="02020603050405020304" pitchFamily="18" charset="0"/>
              </a:rPr>
              <a:t>https://www.manpower.usmc.mil/wfd</a:t>
            </a:r>
            <a:r>
              <a:rPr lang="en-US" dirty="0">
                <a:solidFill>
                  <a:srgbClr val="000000">
                    <a:lumMod val="95000"/>
                    <a:lumOff val="5000"/>
                  </a:srgbClr>
                </a:solidFill>
                <a:ea typeface="Calibri" panose="020F0502020204030204" pitchFamily="34" charset="0"/>
                <a:cs typeface="Times New Roman" panose="02020603050405020304" pitchFamily="18" charset="0"/>
              </a:rPr>
              <a:t> </a:t>
            </a:r>
            <a:r>
              <a:rPr lang="en-US" dirty="0">
                <a:solidFill>
                  <a:srgbClr val="000000"/>
                </a:solidFill>
                <a:ea typeface="Calibri" panose="020F0502020204030204" pitchFamily="34" charset="0"/>
                <a:cs typeface="Times New Roman" panose="02020603050405020304" pitchFamily="18" charset="0"/>
              </a:rPr>
              <a:t>to Request Access</a:t>
            </a:r>
          </a:p>
          <a:p>
            <a:pPr marL="342900" indent="-342900">
              <a:lnSpc>
                <a:spcPct val="115000"/>
              </a:lnSpc>
              <a:spcAft>
                <a:spcPts val="1000"/>
              </a:spcAft>
              <a:buFont typeface="+mj-lt"/>
              <a:buAutoNum type="arabicPeriod"/>
            </a:pPr>
            <a:r>
              <a:rPr lang="en-US" dirty="0">
                <a:solidFill>
                  <a:srgbClr val="000000"/>
                </a:solidFill>
                <a:ea typeface="Calibri" panose="020F0502020204030204" pitchFamily="34" charset="0"/>
                <a:cs typeface="Times New Roman" panose="02020603050405020304" pitchFamily="18" charset="0"/>
              </a:rPr>
              <a:t>Complete the Request for Access </a:t>
            </a:r>
            <a:r>
              <a:rPr lang="en-US" dirty="0" smtClean="0">
                <a:solidFill>
                  <a:srgbClr val="000000"/>
                </a:solidFill>
                <a:ea typeface="Calibri" panose="020F0502020204030204" pitchFamily="34" charset="0"/>
                <a:cs typeface="Times New Roman" panose="02020603050405020304" pitchFamily="18" charset="0"/>
              </a:rPr>
              <a:t>Email</a:t>
            </a:r>
          </a:p>
          <a:p>
            <a:pPr marL="342900" indent="-342900">
              <a:lnSpc>
                <a:spcPct val="115000"/>
              </a:lnSpc>
              <a:spcAft>
                <a:spcPts val="1000"/>
              </a:spcAft>
              <a:buFont typeface="+mj-lt"/>
              <a:buAutoNum type="arabicPeriod"/>
            </a:pPr>
            <a:r>
              <a:rPr lang="en-US" dirty="0" smtClean="0">
                <a:solidFill>
                  <a:srgbClr val="000000"/>
                </a:solidFill>
                <a:ea typeface="Calibri" panose="020F0502020204030204" pitchFamily="34" charset="0"/>
                <a:cs typeface="Times New Roman" panose="02020603050405020304" pitchFamily="18" charset="0"/>
              </a:rPr>
              <a:t>Send </a:t>
            </a:r>
            <a:r>
              <a:rPr lang="en-US" dirty="0">
                <a:solidFill>
                  <a:srgbClr val="000000"/>
                </a:solidFill>
                <a:ea typeface="Calibri" panose="020F0502020204030204" pitchFamily="34" charset="0"/>
                <a:cs typeface="Times New Roman" panose="02020603050405020304" pitchFamily="18" charset="0"/>
              </a:rPr>
              <a:t>the Email to </a:t>
            </a:r>
            <a:r>
              <a:rPr lang="en-US" u="sng" dirty="0" smtClean="0">
                <a:solidFill>
                  <a:srgbClr val="0563C1"/>
                </a:solidFill>
                <a:ea typeface="Calibri" panose="020F0502020204030204" pitchFamily="34" charset="0"/>
                <a:cs typeface="Times New Roman" panose="02020603050405020304" pitchFamily="18" charset="0"/>
              </a:rPr>
              <a:t>MPC30@usmc.mil </a:t>
            </a:r>
            <a:endParaRPr lang="en-US" u="sng" dirty="0" smtClean="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US" dirty="0" smtClean="0">
                <a:ea typeface="Calibri" panose="020F0502020204030204" pitchFamily="34" charset="0"/>
                <a:cs typeface="Times New Roman" panose="02020603050405020304" pitchFamily="18" charset="0"/>
              </a:rPr>
              <a:t> 26 separate assessments</a:t>
            </a:r>
          </a:p>
          <a:p>
            <a:pPr marL="342900" indent="-342900">
              <a:lnSpc>
                <a:spcPct val="115000"/>
              </a:lnSpc>
              <a:spcAft>
                <a:spcPts val="1000"/>
              </a:spcAft>
              <a:buFont typeface="+mj-lt"/>
              <a:buAutoNum type="arabicPeriod"/>
            </a:pPr>
            <a:r>
              <a:rPr lang="en-US" dirty="0" smtClean="0">
                <a:ea typeface="Calibri" panose="020F0502020204030204" pitchFamily="34" charset="0"/>
                <a:cs typeface="Times New Roman" panose="02020603050405020304" pitchFamily="18" charset="0"/>
              </a:rPr>
              <a:t>Six focus areas</a:t>
            </a:r>
          </a:p>
        </p:txBody>
      </p:sp>
      <p:pic>
        <p:nvPicPr>
          <p:cNvPr id="3" name="Picture 2"/>
          <p:cNvPicPr>
            <a:picLocks noChangeAspect="1"/>
          </p:cNvPicPr>
          <p:nvPr/>
        </p:nvPicPr>
        <p:blipFill>
          <a:blip r:embed="rId2"/>
          <a:stretch>
            <a:fillRect/>
          </a:stretch>
        </p:blipFill>
        <p:spPr>
          <a:xfrm>
            <a:off x="4972050" y="1555672"/>
            <a:ext cx="4017612" cy="4940378"/>
          </a:xfrm>
          <a:prstGeom prst="rect">
            <a:avLst/>
          </a:prstGeom>
        </p:spPr>
      </p:pic>
    </p:spTree>
    <p:extLst>
      <p:ext uri="{BB962C8B-B14F-4D97-AF65-F5344CB8AC3E}">
        <p14:creationId xmlns:p14="http://schemas.microsoft.com/office/powerpoint/2010/main" val="2140594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60" y="199872"/>
            <a:ext cx="6781800" cy="533400"/>
          </a:xfrm>
        </p:spPr>
        <p:txBody>
          <a:bodyPr/>
          <a:lstStyle/>
          <a:p>
            <a:r>
              <a:rPr lang="en-US" dirty="0"/>
              <a:t>Do you want to get a degree?  A certification?</a:t>
            </a:r>
          </a:p>
        </p:txBody>
      </p:sp>
      <p:sp>
        <p:nvSpPr>
          <p:cNvPr id="5" name="Content Placeholder 4"/>
          <p:cNvSpPr>
            <a:spLocks noGrp="1"/>
          </p:cNvSpPr>
          <p:nvPr>
            <p:ph idx="1"/>
          </p:nvPr>
        </p:nvSpPr>
        <p:spPr>
          <a:xfrm>
            <a:off x="548640" y="3462138"/>
            <a:ext cx="7914640" cy="2887861"/>
          </a:xfrm>
          <a:solidFill>
            <a:schemeClr val="bg1"/>
          </a:solidFill>
          <a:ln w="22225">
            <a:solidFill>
              <a:schemeClr val="tx1"/>
            </a:solidFill>
          </a:ln>
        </p:spPr>
        <p:txBody>
          <a:bodyPr/>
          <a:lstStyle/>
          <a:p>
            <a:r>
              <a:rPr lang="en-US" sz="2000" dirty="0"/>
              <a:t>Identify goals (Associates, Bachelors, certification, etc.) and courses on your Individual Development Plan (</a:t>
            </a:r>
            <a:r>
              <a:rPr lang="en-US" sz="2000" dirty="0" err="1"/>
              <a:t>IDP</a:t>
            </a:r>
            <a:r>
              <a:rPr lang="en-US" sz="2000" dirty="0"/>
              <a:t>)</a:t>
            </a:r>
          </a:p>
          <a:p>
            <a:pPr>
              <a:spcBef>
                <a:spcPts val="1200"/>
              </a:spcBef>
            </a:pPr>
            <a:r>
              <a:rPr lang="en-US" sz="2000" dirty="0"/>
              <a:t>Take an assessment</a:t>
            </a:r>
          </a:p>
          <a:p>
            <a:pPr>
              <a:spcBef>
                <a:spcPts val="1200"/>
              </a:spcBef>
            </a:pPr>
            <a:r>
              <a:rPr lang="en-US" sz="2000" dirty="0"/>
              <a:t>Register for mentoring</a:t>
            </a:r>
          </a:p>
          <a:p>
            <a:pPr>
              <a:spcBef>
                <a:spcPts val="1200"/>
              </a:spcBef>
            </a:pPr>
            <a:r>
              <a:rPr lang="en-US" sz="2000" dirty="0"/>
              <a:t>Submit request (SF 182) for approval 60 days prior to course</a:t>
            </a:r>
          </a:p>
          <a:p>
            <a:pPr lvl="1"/>
            <a:r>
              <a:rPr lang="en-US" sz="2000" dirty="0"/>
              <a:t>Funded courses must support the work you do</a:t>
            </a:r>
          </a:p>
          <a:p>
            <a:pPr>
              <a:spcBef>
                <a:spcPts val="1200"/>
              </a:spcBef>
            </a:pPr>
            <a:r>
              <a:rPr lang="en-US" sz="2000" dirty="0"/>
              <a:t>Supervisor must approve each request</a:t>
            </a:r>
          </a:p>
          <a:p>
            <a:endParaRPr lang="en-US" dirty="0"/>
          </a:p>
        </p:txBody>
      </p:sp>
      <p:sp>
        <p:nvSpPr>
          <p:cNvPr id="4" name="Slide Number Placeholder 3"/>
          <p:cNvSpPr>
            <a:spLocks noGrp="1"/>
          </p:cNvSpPr>
          <p:nvPr>
            <p:ph type="sldNum" sz="quarter" idx="10"/>
          </p:nvPr>
        </p:nvSpPr>
        <p:spPr/>
        <p:txBody>
          <a:bodyPr/>
          <a:lstStyle/>
          <a:p>
            <a:pPr>
              <a:defRPr/>
            </a:pPr>
            <a:r>
              <a:rPr lang="en-US"/>
              <a:t>Slide </a:t>
            </a:r>
            <a:fld id="{5834EC5A-186C-46EA-9C5A-46E64E22F703}" type="slidenum">
              <a:rPr lang="en-US" smtClean="0"/>
              <a:pPr>
                <a:defRPr/>
              </a:pPr>
              <a:t>9</a:t>
            </a:fld>
            <a:endParaRPr lang="en-US" dirty="0"/>
          </a:p>
        </p:txBody>
      </p:sp>
      <p:sp>
        <p:nvSpPr>
          <p:cNvPr id="6" name="Explosion 1 5"/>
          <p:cNvSpPr/>
          <p:nvPr/>
        </p:nvSpPr>
        <p:spPr>
          <a:xfrm rot="2031654">
            <a:off x="1584960" y="731719"/>
            <a:ext cx="2621280" cy="3025378"/>
          </a:xfrm>
          <a:prstGeom prst="irregularSeal1">
            <a:avLst/>
          </a:prstGeom>
          <a:solidFill>
            <a:srgbClr val="FF00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bg1"/>
                </a:solidFill>
              </a:rPr>
              <a:t>Can I take courses leading to a degree?</a:t>
            </a:r>
          </a:p>
        </p:txBody>
      </p:sp>
      <p:sp>
        <p:nvSpPr>
          <p:cNvPr id="7" name="Explosion 1 6"/>
          <p:cNvSpPr/>
          <p:nvPr/>
        </p:nvSpPr>
        <p:spPr>
          <a:xfrm rot="20321265">
            <a:off x="4399280" y="1677362"/>
            <a:ext cx="2174240" cy="1642348"/>
          </a:xfrm>
          <a:prstGeom prst="irregularSeal1">
            <a:avLst/>
          </a:prstGeom>
          <a:solidFill>
            <a:srgbClr val="FF0000"/>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bg1"/>
                </a:solidFill>
              </a:rPr>
              <a:t>Who pays?</a:t>
            </a:r>
          </a:p>
        </p:txBody>
      </p:sp>
      <p:sp>
        <p:nvSpPr>
          <p:cNvPr id="8" name="Explosion 1 7"/>
          <p:cNvSpPr/>
          <p:nvPr/>
        </p:nvSpPr>
        <p:spPr>
          <a:xfrm rot="316231">
            <a:off x="6563361" y="1229876"/>
            <a:ext cx="2174240" cy="2333863"/>
          </a:xfrm>
          <a:prstGeom prst="irregularSeal1">
            <a:avLst/>
          </a:prstGeom>
          <a:solidFill>
            <a:srgbClr val="FF0000"/>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bg1"/>
                </a:solidFill>
              </a:rPr>
              <a:t>What do I have to do?</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274" y="1117600"/>
            <a:ext cx="1701684" cy="148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59732" y="4230795"/>
            <a:ext cx="5202065" cy="769441"/>
          </a:xfrm>
          <a:prstGeom prst="rect">
            <a:avLst/>
          </a:prstGeom>
          <a:noFill/>
        </p:spPr>
        <p:txBody>
          <a:bodyPr wrap="none" lIns="91440" tIns="45720" rIns="91440" bIns="45720">
            <a:spAutoFit/>
          </a:bodyPr>
          <a:lstStyle/>
          <a:p>
            <a:pPr algn="ctr"/>
            <a:r>
              <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MARADMIN 433/10</a:t>
            </a:r>
          </a:p>
        </p:txBody>
      </p:sp>
    </p:spTree>
    <p:extLst>
      <p:ext uri="{BB962C8B-B14F-4D97-AF65-F5344CB8AC3E}">
        <p14:creationId xmlns:p14="http://schemas.microsoft.com/office/powerpoint/2010/main" val="198651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4500"/>
                            </p:stCondLst>
                            <p:childTnLst>
                              <p:par>
                                <p:cTn id="19" presetID="35" presetClass="entr" presetSubtype="0" fill="hold" grpId="0" nodeType="after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fade">
                                      <p:cBhvr>
                                        <p:cTn id="29" dur="500"/>
                                        <p:tgtEl>
                                          <p:spTgt spid="5">
                                            <p:bg/>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wd">
                                    <p:tmPct val="10000"/>
                                  </p:iterate>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wd">
                                    <p:tmPct val="10000"/>
                                  </p:iterate>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iterate type="wd">
                                    <p:tmPct val="10000"/>
                                  </p:iterate>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500"/>
                                        <p:tgtEl>
                                          <p:spTgt spid="5">
                                            <p:txEl>
                                              <p:pRg st="3" end="3"/>
                                            </p:txEl>
                                          </p:spTgt>
                                        </p:tgtEl>
                                      </p:cBhvr>
                                    </p:animEffect>
                                  </p:childTnLst>
                                </p:cTn>
                              </p:par>
                            </p:childTnLst>
                          </p:cTn>
                        </p:par>
                        <p:par>
                          <p:cTn id="49" fill="hold">
                            <p:stCondLst>
                              <p:cond delay="110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iterate type="wd">
                                    <p:tmPct val="10000"/>
                                  </p:iterate>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500"/>
                                        <p:tgtEl>
                                          <p:spTgt spid="5">
                                            <p:txEl>
                                              <p:pRg st="5" end="5"/>
                                            </p:txEl>
                                          </p:spTgt>
                                        </p:tgtEl>
                                      </p:cBhvr>
                                    </p:animEffect>
                                  </p:childTnLst>
                                </p:cTn>
                              </p:par>
                            </p:childTnLst>
                          </p:cTn>
                        </p:par>
                        <p:par>
                          <p:cTn id="58" fill="hold">
                            <p:stCondLst>
                              <p:cond delay="7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anim calcmode="lin" valueType="num">
                                      <p:cBhvr>
                                        <p:cTn id="6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animBg="1"/>
      <p:bldP spid="8" grpId="0" animBg="1"/>
      <p:bldP spid="9"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5534</TotalTime>
  <Words>4065</Words>
  <Application>Microsoft Office PowerPoint</Application>
  <PresentationFormat>On-screen Show (4:3)</PresentationFormat>
  <Paragraphs>550</Paragraphs>
  <Slides>43</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SimSun</vt:lpstr>
      <vt:lpstr>Arial</vt:lpstr>
      <vt:lpstr>Calibri</vt:lpstr>
      <vt:lpstr>Cambria</vt:lpstr>
      <vt:lpstr>Garamond</vt:lpstr>
      <vt:lpstr>Times New Roman</vt:lpstr>
      <vt:lpstr>Wingdings</vt:lpstr>
      <vt:lpstr>1_Default Design</vt:lpstr>
      <vt:lpstr>2_Default Design</vt:lpstr>
      <vt:lpstr>2019 Civilian Career Development Information Forum</vt:lpstr>
      <vt:lpstr>We’re from Headquarters and we’re here to help…</vt:lpstr>
      <vt:lpstr>Is there a plan for Civilian Marines?</vt:lpstr>
      <vt:lpstr>What’s my role with the Marine Corps?</vt:lpstr>
      <vt:lpstr>How do I find out what to do to develop in my Career?</vt:lpstr>
      <vt:lpstr>So … how do I put together a development plan?</vt:lpstr>
      <vt:lpstr>So…how do I assess my current skills and abilities?</vt:lpstr>
      <vt:lpstr>Request Participation</vt:lpstr>
      <vt:lpstr>Do you want to get a degree?  A certification?</vt:lpstr>
      <vt:lpstr>One day I would like to lead …</vt:lpstr>
      <vt:lpstr>The Four Tiers of Leadership Development Training…</vt:lpstr>
      <vt:lpstr>Tier IV: Centrally Managed </vt:lpstr>
      <vt:lpstr>Putting It All Together…</vt:lpstr>
      <vt:lpstr>MyIDP</vt:lpstr>
      <vt:lpstr>Is there someone that can help me develop?</vt:lpstr>
      <vt:lpstr>So who at my Command can answer Training questions?</vt:lpstr>
      <vt:lpstr>Communities of Interest</vt:lpstr>
      <vt:lpstr>COI Program</vt:lpstr>
      <vt:lpstr>Organizational Structure</vt:lpstr>
      <vt:lpstr>Foundational Skills Training (FST)</vt:lpstr>
      <vt:lpstr>FST: Lynda.com</vt:lpstr>
      <vt:lpstr>PowerPoint Presentation</vt:lpstr>
      <vt:lpstr>COI Managers</vt:lpstr>
      <vt:lpstr>Administration (COI)</vt:lpstr>
      <vt:lpstr>PowerPoint Presentation</vt:lpstr>
      <vt:lpstr>Education &amp; Training</vt:lpstr>
      <vt:lpstr>Environmental COI</vt:lpstr>
      <vt:lpstr>Facilities COI</vt:lpstr>
      <vt:lpstr>Human Resources</vt:lpstr>
      <vt:lpstr>Information Technology Management/Cybersecurity</vt:lpstr>
      <vt:lpstr>Legal COI</vt:lpstr>
      <vt:lpstr>Logistics COI</vt:lpstr>
      <vt:lpstr>Safety &amp; Occupational Health</vt:lpstr>
      <vt:lpstr> Science &amp; Engineering </vt:lpstr>
      <vt:lpstr>Security/Emergency Services</vt:lpstr>
      <vt:lpstr>Contracting</vt:lpstr>
      <vt:lpstr>Financial</vt:lpstr>
      <vt:lpstr>Intelligence</vt:lpstr>
      <vt:lpstr>Management and Program Analyst </vt:lpstr>
      <vt:lpstr>Professional Analyst</vt:lpstr>
      <vt:lpstr>Program Management</vt:lpstr>
      <vt:lpstr>Visual Information &amp; Public Affairs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Civilian Workforce and Leadership Development</dc:title>
  <dc:creator>Hilton CIV James D</dc:creator>
  <cp:lastModifiedBy>Eidinger CIV Terra G</cp:lastModifiedBy>
  <cp:revision>240</cp:revision>
  <cp:lastPrinted>2019-04-11T18:53:24Z</cp:lastPrinted>
  <dcterms:created xsi:type="dcterms:W3CDTF">2017-02-15T13:53:17Z</dcterms:created>
  <dcterms:modified xsi:type="dcterms:W3CDTF">2019-08-01T15:08:32Z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